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62" r:id="rId6"/>
    <p:sldId id="265" r:id="rId7"/>
    <p:sldId id="260" r:id="rId8"/>
    <p:sldId id="264" r:id="rId9"/>
    <p:sldId id="263" r:id="rId10"/>
    <p:sldId id="267" r:id="rId11"/>
    <p:sldId id="266" r:id="rId12"/>
    <p:sldId id="268" r:id="rId13"/>
    <p:sldId id="269" r:id="rId14"/>
    <p:sldId id="275" r:id="rId15"/>
    <p:sldId id="270" r:id="rId16"/>
    <p:sldId id="271" r:id="rId17"/>
    <p:sldId id="272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67294-65F9-4278-A740-689694548197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C196B-F0CF-4F68-9C3D-34DD046DF0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40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187E20-1FBB-42ED-A704-034E03E923C4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2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44DE-BD37-4444-858E-82EFA9553BF2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9D24-F6F7-4A9D-975B-AB77C3631481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21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6848-7FC4-4671-A93A-04339F763072}" type="datetime1">
              <a:rPr lang="es-ES" smtClean="0"/>
              <a:t>02/06/2020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3AE2-63B1-498E-A1B2-81D2F8FBB6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00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27" y="276451"/>
            <a:ext cx="10742141" cy="788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28" y="1227439"/>
            <a:ext cx="10742141" cy="490151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365-7392-4636-A7FB-3BE33796A0AE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2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BD7BE-A73A-4C0D-B082-522D29021C49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314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4495-BA53-43BB-B5BE-8678CD86E8B2}" type="datetime1">
              <a:rPr lang="es-ES" smtClean="0"/>
              <a:t>02/06/2020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3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FED2-4F43-45A4-A1AC-6FFBE8D08BD2}" type="datetime1">
              <a:rPr lang="es-ES" smtClean="0"/>
              <a:t>02/06/2020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8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B8B4-AACC-4D81-A667-D9E5A468FC71}" type="datetime1">
              <a:rPr lang="es-ES" smtClean="0"/>
              <a:t>02/06/2020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4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E4F7-BE21-4CB3-AE8E-F0E96B309CC3}" type="datetime1">
              <a:rPr lang="es-ES" smtClean="0"/>
              <a:t>02/06/2020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13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0F065-BD42-44CC-80CA-653A88684D50}" type="datetime1">
              <a:rPr lang="es-ES" smtClean="0"/>
              <a:t>02/06/2020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4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B7B8CD-1980-4BC8-97BE-F677DD77965B}" type="datetime1">
              <a:rPr lang="es-ES" smtClean="0"/>
              <a:t>02/06/2020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31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551" y="298624"/>
            <a:ext cx="10742141" cy="81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51" y="1309816"/>
            <a:ext cx="10742141" cy="485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551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B15748-A2CF-4EC1-9686-ED0EFE6E70A7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1838" y="6453386"/>
            <a:ext cx="703255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91195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5A3BE4-F3AC-45CD-81F6-94565F570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38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8173" y="110260"/>
            <a:ext cx="9914627" cy="941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8173" y="1345474"/>
            <a:ext cx="9914627" cy="499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2973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D4C1C5D-8F67-46A0-B1EA-9C3FF2D2003A}" type="datetime1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1281" y="6453386"/>
            <a:ext cx="655311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3F83AE2-63B1-498E-A1B2-81D2F8FBB6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62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16" userDrawn="1">
          <p15:clr>
            <a:srgbClr val="F26B43"/>
          </p15:clr>
        </p15:guide>
        <p15:guide id="2" pos="1248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0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pos="6912" userDrawn="1">
          <p15:clr>
            <a:srgbClr val="F26B43"/>
          </p15:clr>
        </p15:guide>
        <p15:guide id="9" pos="936" userDrawn="1">
          <p15:clr>
            <a:srgbClr val="F26B43"/>
          </p15:clr>
        </p15:guide>
        <p15:guide id="10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4611-6406-49AA-B39D-BD2F1706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048" y="1788454"/>
            <a:ext cx="8670174" cy="2098226"/>
          </a:xfrm>
        </p:spPr>
        <p:txBody>
          <a:bodyPr/>
          <a:lstStyle/>
          <a:p>
            <a:r>
              <a:rPr lang="es-ES" dirty="0"/>
              <a:t>Predicción de la covid-19 en </a:t>
            </a:r>
            <a:r>
              <a:rPr lang="es-ES" dirty="0" err="1"/>
              <a:t>españa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B45AF-C48C-4239-BA02-058D9898D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Javier Córdoba Romero</a:t>
            </a:r>
          </a:p>
          <a:p>
            <a:r>
              <a:rPr lang="es-ES" dirty="0"/>
              <a:t>Juan José Corroto Martín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6877F-27DA-4EB0-83B1-C22DA27C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18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89BC1-BF77-4B0D-B2FE-0DBB369B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método de optimización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831D6-4644-453F-A155-867FFD60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con muchas dimensiones</a:t>
            </a:r>
          </a:p>
          <a:p>
            <a:r>
              <a:rPr lang="es-ES" dirty="0"/>
              <a:t>Problema de mínimos locales</a:t>
            </a:r>
          </a:p>
          <a:p>
            <a:r>
              <a:rPr lang="es-ES" dirty="0"/>
              <a:t>¿Cómo se puede resolver?</a:t>
            </a:r>
          </a:p>
          <a:p>
            <a:r>
              <a:rPr lang="es-ES" dirty="0"/>
              <a:t>Métodos de optimización global</a:t>
            </a:r>
          </a:p>
          <a:p>
            <a:r>
              <a:rPr lang="es-ES" dirty="0"/>
              <a:t>Métodos de optimización híbridos</a:t>
            </a:r>
          </a:p>
          <a:p>
            <a:r>
              <a:rPr lang="es-ES" dirty="0"/>
              <a:t>Elección de la función de pérdida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277813-71D3-4B41-9DA4-B0D3042E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t="6762" r="7956" b="8713"/>
          <a:stretch/>
        </p:blipFill>
        <p:spPr>
          <a:xfrm>
            <a:off x="7123052" y="2025028"/>
            <a:ext cx="4344016" cy="330633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84EF3C8-9BF1-4121-924B-B9EDB96D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8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0C600-877E-42AD-A3C9-6ED8FA19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Métodos de optimización escogidos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62CE8-1C5C-4439-A9DC-8144583A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Uniobjetivo</a:t>
            </a:r>
            <a:endParaRPr lang="es-ES" dirty="0"/>
          </a:p>
          <a:p>
            <a:pPr lvl="1"/>
            <a:r>
              <a:rPr lang="es-ES" dirty="0"/>
              <a:t>Con RECM</a:t>
            </a:r>
          </a:p>
          <a:p>
            <a:pPr lvl="1"/>
            <a:r>
              <a:rPr lang="es-ES" dirty="0"/>
              <a:t>Con RECMN</a:t>
            </a:r>
          </a:p>
          <a:p>
            <a:r>
              <a:rPr lang="es-ES" dirty="0"/>
              <a:t>Multiobjetivo</a:t>
            </a:r>
          </a:p>
          <a:p>
            <a:pPr lvl="1"/>
            <a:r>
              <a:rPr lang="es-ES" dirty="0"/>
              <a:t>Con RECM</a:t>
            </a:r>
          </a:p>
          <a:p>
            <a:pPr lvl="1"/>
            <a:r>
              <a:rPr lang="es-ES" dirty="0"/>
              <a:t>Con RECMN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D754AD-8CEA-4A7F-9B15-B159EEC0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8BF2-6825-40DB-822E-0C409B9A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8A52C-00AE-4486-8E94-A39B6331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Mejores resultados: </a:t>
            </a:r>
            <a:r>
              <a:rPr lang="es-ES" dirty="0" err="1"/>
              <a:t>Uniobjetivo</a:t>
            </a:r>
            <a:r>
              <a:rPr lang="es-ES" dirty="0"/>
              <a:t> con RECM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F96987-3C44-4377-967E-547DAC4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28198D-3737-4CBF-8483-DF02EADC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r="7572"/>
          <a:stretch/>
        </p:blipFill>
        <p:spPr>
          <a:xfrm>
            <a:off x="411816" y="2370140"/>
            <a:ext cx="5592746" cy="3921030"/>
          </a:xfrm>
          <a:prstGeom prst="rect">
            <a:avLst/>
          </a:prstGeom>
        </p:spPr>
      </p:pic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FCE780CB-F6CC-4F3F-A203-826D69D23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5088"/>
          <a:stretch/>
        </p:blipFill>
        <p:spPr>
          <a:xfrm>
            <a:off x="6226239" y="2404480"/>
            <a:ext cx="5543764" cy="38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3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8BF2-6825-40DB-822E-0C409B9A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8A52C-00AE-4486-8E94-A39B6331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Mejores resultados: </a:t>
            </a:r>
            <a:r>
              <a:rPr lang="es-ES" dirty="0" err="1"/>
              <a:t>Uniobjetivo</a:t>
            </a:r>
            <a:r>
              <a:rPr lang="es-ES" dirty="0"/>
              <a:t> con RECM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F96987-3C44-4377-967E-547DAC4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28198D-3737-4CBF-8483-DF02EADC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r="9414"/>
          <a:stretch/>
        </p:blipFill>
        <p:spPr>
          <a:xfrm>
            <a:off x="724927" y="2375696"/>
            <a:ext cx="5270269" cy="39442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E780CB-F6CC-4F3F-A203-826D69D23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r="8882"/>
          <a:stretch/>
        </p:blipFill>
        <p:spPr>
          <a:xfrm>
            <a:off x="6298278" y="2375695"/>
            <a:ext cx="5316832" cy="39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A5CE9-B1C7-4E37-87B6-559B1F5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51C50-57A3-4794-B4ED-36B0F236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Comprobar efectos de la cuarentena</a:t>
            </a:r>
          </a:p>
          <a:p>
            <a:r>
              <a:rPr lang="es-ES" dirty="0"/>
              <a:t>Analizar los efectos de la trazabilidad de contactos</a:t>
            </a:r>
          </a:p>
          <a:p>
            <a:r>
              <a:rPr lang="es-ES" dirty="0"/>
              <a:t>Modelar, a priori, una desescalada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80259A-1572-4D57-93BC-B24D17FD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10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FE689-3468-4B0B-80C5-8AE329EC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¿Cuarentena el 1 de marzo?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13F44-37C3-4D70-8C4E-0EF2759B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B9EC63-2465-48E7-9484-BBDA78442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r="7572"/>
          <a:stretch/>
        </p:blipFill>
        <p:spPr>
          <a:xfrm>
            <a:off x="2600664" y="1308754"/>
            <a:ext cx="6990665" cy="49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FE689-3468-4B0B-80C5-8AE329EC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¿Cuarentena el 1 de marzo?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13F44-37C3-4D70-8C4E-0EF2759B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16</a:t>
            </a:fld>
            <a:endParaRPr lang="es-ES"/>
          </a:p>
        </p:txBody>
      </p:sp>
      <p:pic>
        <p:nvPicPr>
          <p:cNvPr id="7" name="Imagen 6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41573713-5C82-4C70-B118-061002924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r="9157"/>
          <a:stretch/>
        </p:blipFill>
        <p:spPr>
          <a:xfrm>
            <a:off x="2744977" y="1370732"/>
            <a:ext cx="6702039" cy="4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7B596-C634-4DCB-A79A-C417D197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¿Asintomáticos?</a:t>
            </a:r>
          </a:p>
        </p:txBody>
      </p:sp>
      <p:pic>
        <p:nvPicPr>
          <p:cNvPr id="6" name="Marcador de contenido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D911EADD-00CC-4FCC-8CBA-D3A227158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" r="7934"/>
          <a:stretch/>
        </p:blipFill>
        <p:spPr>
          <a:xfrm>
            <a:off x="2500905" y="1304662"/>
            <a:ext cx="7190184" cy="514872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08844D-D279-4BAE-A738-1115A0FD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97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639D9-9092-469A-85CB-2CD3DDBA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27E56-F1F4-48B0-8C65-B97AB39B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infectados asintomáticos suponen gran parte de los contagios</a:t>
            </a:r>
          </a:p>
          <a:p>
            <a:r>
              <a:rPr lang="es-ES" dirty="0"/>
              <a:t>Diseño, desarrollo, depuración y validación muy complejo</a:t>
            </a:r>
          </a:p>
          <a:p>
            <a:r>
              <a:rPr lang="es-ES" dirty="0"/>
              <a:t>Alta </a:t>
            </a:r>
            <a:r>
              <a:rPr lang="es-ES" dirty="0" err="1"/>
              <a:t>explicabilidad</a:t>
            </a:r>
            <a:endParaRPr lang="es-ES" dirty="0"/>
          </a:p>
          <a:p>
            <a:r>
              <a:rPr lang="es-ES" dirty="0"/>
              <a:t>Capacidad de modelar otros escenarios</a:t>
            </a:r>
          </a:p>
          <a:p>
            <a:r>
              <a:rPr lang="es-ES" dirty="0"/>
              <a:t>Sensible a las funciones de pérdida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F216-0748-4B6F-812C-178C146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04AA4B-701A-4A3E-AFF2-6A0938F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05CB-9A4A-434D-9E37-65FF1970E5DB}" type="slidenum">
              <a:rPr lang="es-ES" smtClean="0"/>
              <a:t>19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2BC518-3BE6-4507-8521-76439855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390"/>
            <a:ext cx="12191999" cy="71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DFCA4-3200-4CBD-8CEE-EA52E344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epidemiológicos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EB461-46F0-4AD1-BBC5-2FE28FCD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Dividen a la población en compartimentos</a:t>
            </a:r>
          </a:p>
          <a:p>
            <a:r>
              <a:rPr lang="es-ES" dirty="0"/>
              <a:t>Definen las leyes que dominan la transición</a:t>
            </a:r>
          </a:p>
          <a:p>
            <a:r>
              <a:rPr lang="es-ES" dirty="0"/>
              <a:t>Modelan la evolución de una enfermedad infecciosa</a:t>
            </a:r>
          </a:p>
          <a:p>
            <a:r>
              <a:rPr lang="es-ES" dirty="0"/>
              <a:t>Dinámicas vitales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5F939C-C0B6-47B6-9539-784402B1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9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A627-6AB6-4896-AF72-26DF1A9E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SIR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CFBBE-DEB5-4B60-B6A7-C6EE3B19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 modelo descrito</a:t>
            </a:r>
          </a:p>
          <a:p>
            <a:r>
              <a:rPr lang="es-ES" dirty="0"/>
              <a:t>Tres compartimentos</a:t>
            </a:r>
          </a:p>
        </p:txBody>
      </p:sp>
      <p:pic>
        <p:nvPicPr>
          <p:cNvPr id="9" name="Imagen 8" descr="Imagen que contiene reloj&#10;&#10;Descripción generada automáticamente">
            <a:extLst>
              <a:ext uri="{FF2B5EF4-FFF2-40B4-BE49-F238E27FC236}">
                <a16:creationId xmlns:a16="http://schemas.microsoft.com/office/drawing/2014/main" id="{70F125BF-EC88-4B9E-8653-8E0EDA40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4" y="5402914"/>
            <a:ext cx="7568674" cy="981413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D4CB74D-6F71-4CFB-B90F-A3AE060D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77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A627-6AB6-4896-AF72-26DF1A9E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matemática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CFBBE-DEB5-4B60-B6A7-C6EE3B19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 modelo descrito</a:t>
            </a:r>
          </a:p>
          <a:p>
            <a:r>
              <a:rPr lang="es-ES" dirty="0"/>
              <a:t>Tres compartimentos</a:t>
            </a:r>
          </a:p>
          <a:p>
            <a:r>
              <a:rPr lang="es-ES" dirty="0"/>
              <a:t>Sistema de ecuaciones diferenciales</a:t>
            </a:r>
          </a:p>
          <a:p>
            <a:r>
              <a:rPr lang="es-ES" dirty="0"/>
              <a:t>Modelos derivados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41D2D73-CD88-46D3-9B68-CD41281D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4" y="5402914"/>
            <a:ext cx="7568674" cy="9814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24F8B3-46C3-4EF6-B57F-55BD19117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32" y="1260390"/>
            <a:ext cx="2909416" cy="2527503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DF5C6-6595-421B-9B77-F9C3C78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4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A627-6AB6-4896-AF72-26DF1A9E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numérica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CFBBE-DEB5-4B60-B6A7-C6EE3B19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Número de individuos en cada instante t</a:t>
            </a:r>
          </a:p>
          <a:p>
            <a:endParaRPr lang="es-ES" dirty="0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2EDB871-BA15-4099-B358-8B534C9C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81" y="1970117"/>
            <a:ext cx="5790837" cy="4638687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2C7571A-48F8-4545-BCBC-EF30C50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A36A7-1E72-47FD-9D34-908A24AF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74B83-7883-496F-82C9-7020DB40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Intentamos incorporar todas las mejoras</a:t>
            </a:r>
          </a:p>
          <a:p>
            <a:r>
              <a:rPr lang="es-ES" dirty="0"/>
              <a:t>11 compartimentos</a:t>
            </a:r>
          </a:p>
          <a:p>
            <a:r>
              <a:rPr lang="es-ES" dirty="0"/>
              <a:t>16 parámetros</a:t>
            </a:r>
          </a:p>
        </p:txBody>
      </p:sp>
      <p:pic>
        <p:nvPicPr>
          <p:cNvPr id="6" name="Imagen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6FEA2D56-A56D-4017-B9E4-3E9F9EB2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9" y="3583638"/>
            <a:ext cx="9708061" cy="3025166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80F7F45-C421-418E-83B5-EB5A8AFA3279}"/>
              </a:ext>
            </a:extLst>
          </p:cNvPr>
          <p:cNvSpPr/>
          <p:nvPr/>
        </p:nvSpPr>
        <p:spPr>
          <a:xfrm>
            <a:off x="1015126" y="4676428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8C7D474-B8A3-475F-A8B9-16717C8D4A3E}"/>
              </a:ext>
            </a:extLst>
          </p:cNvPr>
          <p:cNvSpPr/>
          <p:nvPr/>
        </p:nvSpPr>
        <p:spPr>
          <a:xfrm>
            <a:off x="5506770" y="4676428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1FD0DF1-A313-4083-B53B-BB912B767139}"/>
              </a:ext>
            </a:extLst>
          </p:cNvPr>
          <p:cNvSpPr/>
          <p:nvPr/>
        </p:nvSpPr>
        <p:spPr>
          <a:xfrm>
            <a:off x="7701330" y="5842980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CA3EB21-C63E-4123-A152-3B825451C40D}"/>
              </a:ext>
            </a:extLst>
          </p:cNvPr>
          <p:cNvSpPr/>
          <p:nvPr/>
        </p:nvSpPr>
        <p:spPr>
          <a:xfrm>
            <a:off x="1015126" y="5842980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61A2BE2-03D0-49AE-880B-958FD958286F}"/>
              </a:ext>
            </a:extLst>
          </p:cNvPr>
          <p:cNvSpPr/>
          <p:nvPr/>
        </p:nvSpPr>
        <p:spPr>
          <a:xfrm>
            <a:off x="7701330" y="4676428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47FC5A8-3770-4391-A345-4CF28F9C7D2D}"/>
              </a:ext>
            </a:extLst>
          </p:cNvPr>
          <p:cNvSpPr/>
          <p:nvPr/>
        </p:nvSpPr>
        <p:spPr>
          <a:xfrm>
            <a:off x="9644101" y="4675558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C0D3334-DD72-4B57-B250-8EAE55DAD28C}"/>
              </a:ext>
            </a:extLst>
          </p:cNvPr>
          <p:cNvSpPr/>
          <p:nvPr/>
        </p:nvSpPr>
        <p:spPr>
          <a:xfrm>
            <a:off x="3248366" y="4675559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5EAB388-5306-4786-8464-7356CE392966}"/>
              </a:ext>
            </a:extLst>
          </p:cNvPr>
          <p:cNvSpPr/>
          <p:nvPr/>
        </p:nvSpPr>
        <p:spPr>
          <a:xfrm>
            <a:off x="3248366" y="5842980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C672BF6-B394-461F-AAB4-0D3EC758CD54}"/>
              </a:ext>
            </a:extLst>
          </p:cNvPr>
          <p:cNvSpPr/>
          <p:nvPr/>
        </p:nvSpPr>
        <p:spPr>
          <a:xfrm>
            <a:off x="5474848" y="5842980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E297633-EFE9-4A50-B36C-A8DC0435DDA9}"/>
              </a:ext>
            </a:extLst>
          </p:cNvPr>
          <p:cNvSpPr/>
          <p:nvPr/>
        </p:nvSpPr>
        <p:spPr>
          <a:xfrm>
            <a:off x="7701330" y="3509877"/>
            <a:ext cx="1445442" cy="839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6C8C3B16-C154-4FB7-8122-84BF1CC1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A36A7-1E72-47FD-9D34-908A24AF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74B83-7883-496F-82C9-7020DB40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Intentamos incorporar todas las mejoras</a:t>
            </a:r>
          </a:p>
          <a:p>
            <a:r>
              <a:rPr lang="es-ES" dirty="0"/>
              <a:t>11 compartimentos</a:t>
            </a:r>
          </a:p>
          <a:p>
            <a:r>
              <a:rPr lang="es-ES" dirty="0"/>
              <a:t>16 parámetros</a:t>
            </a:r>
          </a:p>
          <a:p>
            <a:r>
              <a:rPr lang="es-ES" dirty="0"/>
              <a:t>Posibilidad de modelar muchos escenarios</a:t>
            </a:r>
          </a:p>
          <a:p>
            <a:r>
              <a:rPr lang="es-ES" dirty="0" err="1"/>
              <a:t>Explicabilidad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8FE7A3-E0E6-4C7F-AD43-7F9D24D1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DA59-E9DD-4F9C-B25C-BDDB28BB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3B2FA-9F5E-4011-8C82-7A237A94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Adaptar el modelo a los datos disponibles</a:t>
            </a:r>
          </a:p>
          <a:p>
            <a:r>
              <a:rPr lang="es-ES" dirty="0"/>
              <a:t>Datos </a:t>
            </a:r>
            <a:r>
              <a:rPr lang="es-ES" dirty="0">
                <a:sym typeface="Wingdings" panose="05000000000000000000" pitchFamily="2" charset="2"/>
              </a:rPr>
              <a:t> Acumulados</a:t>
            </a:r>
          </a:p>
          <a:p>
            <a:r>
              <a:rPr lang="es-ES" dirty="0">
                <a:sym typeface="Wingdings" panose="05000000000000000000" pitchFamily="2" charset="2"/>
              </a:rPr>
              <a:t>Modelo  Activos</a:t>
            </a: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F1F6D3E7-6104-4FF9-B273-FBA46160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7" y="3598567"/>
            <a:ext cx="10781866" cy="278576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9895C-A0B1-4263-8E89-AE0A9826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01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83AF8-0D54-4150-91F4-1E5ACD67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 optimización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69522-AA82-4C32-B85C-33F8D8CD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Uniobjetivo</a:t>
            </a:r>
            <a:endParaRPr lang="es-ES" dirty="0"/>
          </a:p>
          <a:p>
            <a:r>
              <a:rPr lang="es-ES" dirty="0"/>
              <a:t>Multiobjetivo</a:t>
            </a:r>
          </a:p>
          <a:p>
            <a:pPr lvl="1"/>
            <a:r>
              <a:rPr lang="es-ES" dirty="0"/>
              <a:t>Solución óptima de Pareto</a:t>
            </a:r>
          </a:p>
          <a:p>
            <a:pPr lvl="1"/>
            <a:r>
              <a:rPr lang="es-ES" dirty="0"/>
              <a:t>Frontera de Pareto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3B291E-EA84-4A2E-AE49-4B82CEF6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3BE4-F3AC-45CD-81F6-94565F570F9E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E9BDA5-F38A-45A5-BE79-67E8B30B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16" y="2122366"/>
            <a:ext cx="4287307" cy="326712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44F16D8-61BE-4A94-97E0-C4EB955C2E71}"/>
              </a:ext>
            </a:extLst>
          </p:cNvPr>
          <p:cNvSpPr txBox="1"/>
          <p:nvPr/>
        </p:nvSpPr>
        <p:spPr>
          <a:xfrm>
            <a:off x="6635616" y="5461462"/>
            <a:ext cx="4287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Pareto frontier for job execution and data transfer time in hybrid clouds </a:t>
            </a:r>
          </a:p>
          <a:p>
            <a:pPr algn="ctr"/>
            <a:r>
              <a:rPr lang="en-US" sz="800" dirty="0"/>
              <a:t>Javid Taheri, Albert Y. </a:t>
            </a:r>
            <a:r>
              <a:rPr lang="en-US" sz="800" dirty="0" err="1"/>
              <a:t>Zomaya</a:t>
            </a:r>
            <a:r>
              <a:rPr lang="en-US" sz="800" dirty="0"/>
              <a:t>, Howard Jay Siegel, </a:t>
            </a:r>
            <a:r>
              <a:rPr lang="en-US" sz="800" dirty="0" err="1"/>
              <a:t>Zahir</a:t>
            </a:r>
            <a:r>
              <a:rPr lang="en-US" sz="800" dirty="0"/>
              <a:t> Tari</a:t>
            </a:r>
          </a:p>
        </p:txBody>
      </p:sp>
    </p:spTree>
    <p:extLst>
      <p:ext uri="{BB962C8B-B14F-4D97-AF65-F5344CB8AC3E}">
        <p14:creationId xmlns:p14="http://schemas.microsoft.com/office/powerpoint/2010/main" val="30490081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140</TotalTime>
  <Words>299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Franklin Gothic Book</vt:lpstr>
      <vt:lpstr>Recorte</vt:lpstr>
      <vt:lpstr>Recorte</vt:lpstr>
      <vt:lpstr>Predicción de la covid-19 en españa</vt:lpstr>
      <vt:lpstr>Modelos epidemiológicos</vt:lpstr>
      <vt:lpstr>Modelo SIR</vt:lpstr>
      <vt:lpstr>Definición matemática</vt:lpstr>
      <vt:lpstr>Solución numérica</vt:lpstr>
      <vt:lpstr>Nuestro modelo</vt:lpstr>
      <vt:lpstr>Nuestro modelo</vt:lpstr>
      <vt:lpstr>Modificaciones necesarias</vt:lpstr>
      <vt:lpstr>Problemas de optimización </vt:lpstr>
      <vt:lpstr>Elección de método de optimización</vt:lpstr>
      <vt:lpstr>Métodos de optimización escogidos</vt:lpstr>
      <vt:lpstr>Resultados</vt:lpstr>
      <vt:lpstr>Resultados</vt:lpstr>
      <vt:lpstr>Posibles usos</vt:lpstr>
      <vt:lpstr>¿Cuarentena el 1 de marzo?</vt:lpstr>
      <vt:lpstr>¿Cuarentena el 1 de marzo?</vt:lpstr>
      <vt:lpstr>¿Asintomáticos?</vt:lpstr>
      <vt:lpstr>Conclusiones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la covid-19 en españa</dc:title>
  <dc:creator>JAVIER CÓRDOBA ROMERO</dc:creator>
  <cp:lastModifiedBy>JUAN JOSÉ CORROTO MARTÍN</cp:lastModifiedBy>
  <cp:revision>12</cp:revision>
  <dcterms:created xsi:type="dcterms:W3CDTF">2020-06-02T00:42:13Z</dcterms:created>
  <dcterms:modified xsi:type="dcterms:W3CDTF">2020-06-02T14:36:52Z</dcterms:modified>
</cp:coreProperties>
</file>