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58" r:id="rId3"/>
    <p:sldId id="257" r:id="rId4"/>
    <p:sldId id="259" r:id="rId5"/>
    <p:sldId id="260" r:id="rId6"/>
    <p:sldId id="271" r:id="rId7"/>
    <p:sldId id="263" r:id="rId8"/>
    <p:sldId id="261" r:id="rId9"/>
    <p:sldId id="266" r:id="rId10"/>
    <p:sldId id="262" r:id="rId11"/>
    <p:sldId id="265" r:id="rId12"/>
    <p:sldId id="274" r:id="rId13"/>
    <p:sldId id="267" r:id="rId14"/>
    <p:sldId id="268" r:id="rId15"/>
    <p:sldId id="269" r:id="rId16"/>
    <p:sldId id="270" r:id="rId17"/>
    <p:sldId id="272" r:id="rId18"/>
    <p:sldId id="273" r:id="rId19"/>
    <p:sldId id="277" r:id="rId20"/>
    <p:sldId id="275" r:id="rId2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406" autoAdjust="0"/>
  </p:normalViewPr>
  <p:slideViewPr>
    <p:cSldViewPr snapToGrid="0">
      <p:cViewPr varScale="1">
        <p:scale>
          <a:sx n="71" d="100"/>
          <a:sy n="71" d="100"/>
        </p:scale>
        <p:origin x="1138" y="53"/>
      </p:cViewPr>
      <p:guideLst/>
    </p:cSldViewPr>
  </p:slideViewPr>
  <p:notesTextViewPr>
    <p:cViewPr>
      <p:scale>
        <a:sx n="1" d="1"/>
        <a:sy n="1" d="1"/>
      </p:scale>
      <p:origin x="0" y="0"/>
    </p:cViewPr>
  </p:notesTextViewPr>
  <p:sorterViewPr>
    <p:cViewPr>
      <p:scale>
        <a:sx n="100" d="100"/>
        <a:sy n="100" d="100"/>
      </p:scale>
      <p:origin x="0" y="-107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562D2D-FD15-4F29-80D7-22A4F45CEE77}" type="datetimeFigureOut">
              <a:rPr lang="es-CO" smtClean="0"/>
              <a:t>12/08/2019</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08B22D-8CB8-4E29-9807-05D3CF4BA26C}" type="slidenum">
              <a:rPr lang="es-CO" smtClean="0"/>
              <a:t>‹Nº›</a:t>
            </a:fld>
            <a:endParaRPr lang="es-CO"/>
          </a:p>
        </p:txBody>
      </p:sp>
    </p:spTree>
    <p:extLst>
      <p:ext uri="{BB962C8B-B14F-4D97-AF65-F5344CB8AC3E}">
        <p14:creationId xmlns:p14="http://schemas.microsoft.com/office/powerpoint/2010/main" val="60166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8708B22D-8CB8-4E29-9807-05D3CF4BA26C}" type="slidenum">
              <a:rPr lang="es-CO" smtClean="0"/>
              <a:t>1</a:t>
            </a:fld>
            <a:endParaRPr lang="es-CO"/>
          </a:p>
        </p:txBody>
      </p:sp>
    </p:spTree>
    <p:extLst>
      <p:ext uri="{BB962C8B-B14F-4D97-AF65-F5344CB8AC3E}">
        <p14:creationId xmlns:p14="http://schemas.microsoft.com/office/powerpoint/2010/main" val="176180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kern="1200" dirty="0">
                <a:solidFill>
                  <a:schemeClr val="tx1"/>
                </a:solidFill>
                <a:effectLst/>
                <a:latin typeface="+mn-lt"/>
                <a:ea typeface="+mn-ea"/>
                <a:cs typeface="+mn-cs"/>
              </a:rPr>
              <a:t>En las sequías, las personas acumulan más agua dentro de sus casas, por lo que, al dejarlas sin protección, facilita la reproducción del mosquito transmisor. Por ello, enfermedades como el dengue pueden proliferar en la ciudad. En Villavicencio la población fue de 503 414 habitantes en 2018. </a:t>
            </a:r>
          </a:p>
          <a:p>
            <a:r>
              <a:rPr lang="es-CO" sz="1200" kern="1200" dirty="0">
                <a:solidFill>
                  <a:schemeClr val="tx1"/>
                </a:solidFill>
                <a:effectLst/>
                <a:latin typeface="+mn-lt"/>
                <a:ea typeface="+mn-ea"/>
                <a:cs typeface="+mn-cs"/>
              </a:rPr>
              <a:t>Se busca realizar una simulación de 6 meses en las cuales se toma en cuenta principalmente la concentración de la población de la ciudad, ya que es una variable que influye directamente a la población del mosquito, así como también el tiempo de vida del mosquito, su reproducción, y los porcentajes de infección, presentados en estudios epidemiológicos promulgados por el Instituto Nacional de Salud y la Secretaria de Salud del Meta, para así ver el comportamiento de la enfermedad.</a:t>
            </a:r>
          </a:p>
        </p:txBody>
      </p:sp>
      <p:sp>
        <p:nvSpPr>
          <p:cNvPr id="4" name="Marcador de número de diapositiva 3"/>
          <p:cNvSpPr>
            <a:spLocks noGrp="1"/>
          </p:cNvSpPr>
          <p:nvPr>
            <p:ph type="sldNum" sz="quarter" idx="10"/>
          </p:nvPr>
        </p:nvSpPr>
        <p:spPr/>
        <p:txBody>
          <a:bodyPr/>
          <a:lstStyle/>
          <a:p>
            <a:fld id="{8708B22D-8CB8-4E29-9807-05D3CF4BA26C}" type="slidenum">
              <a:rPr lang="es-CO" smtClean="0"/>
              <a:t>3</a:t>
            </a:fld>
            <a:endParaRPr lang="es-CO"/>
          </a:p>
        </p:txBody>
      </p:sp>
    </p:spTree>
    <p:extLst>
      <p:ext uri="{BB962C8B-B14F-4D97-AF65-F5344CB8AC3E}">
        <p14:creationId xmlns:p14="http://schemas.microsoft.com/office/powerpoint/2010/main" val="2043409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lvl="0" indent="-228600">
              <a:buFont typeface="+mj-lt"/>
              <a:buAutoNum type="arabicPeriod"/>
            </a:pPr>
            <a:r>
              <a:rPr lang="es-CO" dirty="0">
                <a:solidFill>
                  <a:schemeClr val="tx1"/>
                </a:solidFill>
              </a:rPr>
              <a:t>Realizar la simulación del comportamiento del dengue en un periodo de tiempo en la ciudad de Villavicencio.</a:t>
            </a:r>
          </a:p>
          <a:p>
            <a:pPr marL="228600" lvl="0" indent="-228600">
              <a:buFont typeface="+mj-lt"/>
              <a:buAutoNum type="arabicPeriod"/>
            </a:pPr>
            <a:r>
              <a:rPr lang="es-CO" dirty="0">
                <a:solidFill>
                  <a:schemeClr val="tx1"/>
                </a:solidFill>
              </a:rPr>
              <a:t>Analizar el proceso y los resultados de las simulaciones y determinar si los centros de salud tienen la capacidad de atender los casos de dengue.</a:t>
            </a:r>
          </a:p>
          <a:p>
            <a:pPr marL="228600" lvl="0" indent="-228600">
              <a:buFont typeface="+mj-lt"/>
              <a:buAutoNum type="arabicPeriod"/>
            </a:pPr>
            <a:r>
              <a:rPr lang="es-CO" dirty="0">
                <a:solidFill>
                  <a:schemeClr val="tx1"/>
                </a:solidFill>
              </a:rPr>
              <a:t>Proveer información para los centros de salud sobre el comportamiento del dengue durante un periodo donde la población aumenta</a:t>
            </a:r>
          </a:p>
          <a:p>
            <a:pPr marL="228600" lvl="0" indent="-228600">
              <a:buFont typeface="+mj-lt"/>
              <a:buAutoNum type="arabicPeriod"/>
            </a:pPr>
            <a:r>
              <a:rPr lang="es-CO" dirty="0">
                <a:solidFill>
                  <a:schemeClr val="tx1"/>
                </a:solidFill>
              </a:rPr>
              <a:t>Facilitar la toma de decisiones a los entes encargados de la salud tras el análisis de los resultados obtenidos de la simulación.</a:t>
            </a:r>
          </a:p>
        </p:txBody>
      </p:sp>
      <p:sp>
        <p:nvSpPr>
          <p:cNvPr id="4" name="Marcador de número de diapositiva 3"/>
          <p:cNvSpPr>
            <a:spLocks noGrp="1"/>
          </p:cNvSpPr>
          <p:nvPr>
            <p:ph type="sldNum" sz="quarter" idx="10"/>
          </p:nvPr>
        </p:nvSpPr>
        <p:spPr/>
        <p:txBody>
          <a:bodyPr/>
          <a:lstStyle/>
          <a:p>
            <a:fld id="{8708B22D-8CB8-4E29-9807-05D3CF4BA26C}" type="slidenum">
              <a:rPr lang="es-CO" smtClean="0"/>
              <a:t>4</a:t>
            </a:fld>
            <a:endParaRPr lang="es-CO"/>
          </a:p>
        </p:txBody>
      </p:sp>
    </p:spTree>
    <p:extLst>
      <p:ext uri="{BB962C8B-B14F-4D97-AF65-F5344CB8AC3E}">
        <p14:creationId xmlns:p14="http://schemas.microsoft.com/office/powerpoint/2010/main" val="1039582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lvl="0" indent="0">
              <a:buFont typeface="+mj-lt"/>
              <a:buNone/>
            </a:pPr>
            <a:endParaRPr lang="es-CO"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8708B22D-8CB8-4E29-9807-05D3CF4BA26C}" type="slidenum">
              <a:rPr lang="es-CO" smtClean="0"/>
              <a:t>5</a:t>
            </a:fld>
            <a:endParaRPr lang="es-CO"/>
          </a:p>
        </p:txBody>
      </p:sp>
    </p:spTree>
    <p:extLst>
      <p:ext uri="{BB962C8B-B14F-4D97-AF65-F5344CB8AC3E}">
        <p14:creationId xmlns:p14="http://schemas.microsoft.com/office/powerpoint/2010/main" val="1189387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dirty="0"/>
              <a:t>El modelo </a:t>
            </a:r>
            <a:r>
              <a:rPr lang="es-ES" dirty="0"/>
              <a:t>SIR es un modelo dinámico de sistemas, un modelo que representa los brotes epidémicos dentro de una </a:t>
            </a:r>
            <a:r>
              <a:rPr lang="es-ES" dirty="0" err="1"/>
              <a:t>problación</a:t>
            </a:r>
            <a:r>
              <a:rPr lang="es-ES" dirty="0"/>
              <a:t>, mediante un modelo matemático de ecuaciones diferenciales que describe la transición de los individuos en 3 agrupaciones: </a:t>
            </a:r>
            <a:r>
              <a:rPr lang="es-ES" dirty="0" err="1"/>
              <a:t>Suceptibles</a:t>
            </a:r>
            <a:r>
              <a:rPr lang="es-ES" dirty="0"/>
              <a:t>, infectados y recuperados. </a:t>
            </a:r>
            <a:endParaRPr lang="es-CO" dirty="0"/>
          </a:p>
        </p:txBody>
      </p:sp>
      <p:sp>
        <p:nvSpPr>
          <p:cNvPr id="4" name="Marcador de número de diapositiva 3"/>
          <p:cNvSpPr>
            <a:spLocks noGrp="1"/>
          </p:cNvSpPr>
          <p:nvPr>
            <p:ph type="sldNum" sz="quarter" idx="10"/>
          </p:nvPr>
        </p:nvSpPr>
        <p:spPr/>
        <p:txBody>
          <a:bodyPr/>
          <a:lstStyle/>
          <a:p>
            <a:fld id="{8708B22D-8CB8-4E29-9807-05D3CF4BA26C}" type="slidenum">
              <a:rPr lang="es-CO" smtClean="0"/>
              <a:t>7</a:t>
            </a:fld>
            <a:endParaRPr lang="es-CO"/>
          </a:p>
        </p:txBody>
      </p:sp>
    </p:spTree>
    <p:extLst>
      <p:ext uri="{BB962C8B-B14F-4D97-AF65-F5344CB8AC3E}">
        <p14:creationId xmlns:p14="http://schemas.microsoft.com/office/powerpoint/2010/main" val="2626953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8708B22D-8CB8-4E29-9807-05D3CF4BA26C}" type="slidenum">
              <a:rPr lang="es-CO" smtClean="0"/>
              <a:t>8</a:t>
            </a:fld>
            <a:endParaRPr lang="es-CO"/>
          </a:p>
        </p:txBody>
      </p:sp>
    </p:spTree>
    <p:extLst>
      <p:ext uri="{BB962C8B-B14F-4D97-AF65-F5344CB8AC3E}">
        <p14:creationId xmlns:p14="http://schemas.microsoft.com/office/powerpoint/2010/main" val="2878054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Las variables de referencia se logran establecer en base a estos estudios y textos investigativos que impliquen el modelado de una infección como el dengue, e informes de la ciudad de Villavicencio</a:t>
            </a:r>
            <a:endParaRPr lang="es-CO" dirty="0"/>
          </a:p>
        </p:txBody>
      </p:sp>
      <p:sp>
        <p:nvSpPr>
          <p:cNvPr id="4" name="Marcador de número de diapositiva 3"/>
          <p:cNvSpPr>
            <a:spLocks noGrp="1"/>
          </p:cNvSpPr>
          <p:nvPr>
            <p:ph type="sldNum" sz="quarter" idx="10"/>
          </p:nvPr>
        </p:nvSpPr>
        <p:spPr/>
        <p:txBody>
          <a:bodyPr/>
          <a:lstStyle/>
          <a:p>
            <a:fld id="{8708B22D-8CB8-4E29-9807-05D3CF4BA26C}" type="slidenum">
              <a:rPr lang="es-CO" smtClean="0"/>
              <a:t>9</a:t>
            </a:fld>
            <a:endParaRPr lang="es-CO"/>
          </a:p>
        </p:txBody>
      </p:sp>
    </p:spTree>
    <p:extLst>
      <p:ext uri="{BB962C8B-B14F-4D97-AF65-F5344CB8AC3E}">
        <p14:creationId xmlns:p14="http://schemas.microsoft.com/office/powerpoint/2010/main" val="2923962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El software escogido para realizar la simulación es </a:t>
            </a:r>
            <a:r>
              <a:rPr lang="es-ES" sz="1200" kern="1200" dirty="0" err="1">
                <a:solidFill>
                  <a:schemeClr val="tx1"/>
                </a:solidFill>
                <a:effectLst/>
                <a:latin typeface="+mn-lt"/>
                <a:ea typeface="+mn-ea"/>
                <a:cs typeface="+mn-cs"/>
              </a:rPr>
              <a:t>Vensim</a:t>
            </a:r>
            <a:r>
              <a:rPr lang="es-ES" sz="1200" kern="1200" dirty="0">
                <a:solidFill>
                  <a:schemeClr val="tx1"/>
                </a:solidFill>
                <a:effectLst/>
                <a:latin typeface="+mn-lt"/>
                <a:ea typeface="+mn-ea"/>
                <a:cs typeface="+mn-cs"/>
              </a:rPr>
              <a:t>, el cual es una herramienta visual de modelaje que permite simular, analizar, plantear y optimizar modelos de dinámica de sistemas mediante diagramas de flujo o </a:t>
            </a:r>
            <a:r>
              <a:rPr lang="es-ES" sz="1200" kern="1200" dirty="0" err="1">
                <a:solidFill>
                  <a:schemeClr val="tx1"/>
                </a:solidFill>
                <a:effectLst/>
                <a:latin typeface="+mn-lt"/>
                <a:ea typeface="+mn-ea"/>
                <a:cs typeface="+mn-cs"/>
              </a:rPr>
              <a:t>Forrester</a:t>
            </a:r>
            <a:endParaRPr lang="es-CO" dirty="0"/>
          </a:p>
        </p:txBody>
      </p:sp>
      <p:sp>
        <p:nvSpPr>
          <p:cNvPr id="4" name="Marcador de número de diapositiva 3"/>
          <p:cNvSpPr>
            <a:spLocks noGrp="1"/>
          </p:cNvSpPr>
          <p:nvPr>
            <p:ph type="sldNum" sz="quarter" idx="10"/>
          </p:nvPr>
        </p:nvSpPr>
        <p:spPr/>
        <p:txBody>
          <a:bodyPr/>
          <a:lstStyle/>
          <a:p>
            <a:fld id="{8708B22D-8CB8-4E29-9807-05D3CF4BA26C}" type="slidenum">
              <a:rPr lang="es-CO" smtClean="0"/>
              <a:t>10</a:t>
            </a:fld>
            <a:endParaRPr lang="es-CO"/>
          </a:p>
        </p:txBody>
      </p:sp>
    </p:spTree>
    <p:extLst>
      <p:ext uri="{BB962C8B-B14F-4D97-AF65-F5344CB8AC3E}">
        <p14:creationId xmlns:p14="http://schemas.microsoft.com/office/powerpoint/2010/main" val="2579530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8708B22D-8CB8-4E29-9807-05D3CF4BA26C}" type="slidenum">
              <a:rPr lang="es-CO" smtClean="0"/>
              <a:t>19</a:t>
            </a:fld>
            <a:endParaRPr lang="es-CO"/>
          </a:p>
        </p:txBody>
      </p:sp>
    </p:spTree>
    <p:extLst>
      <p:ext uri="{BB962C8B-B14F-4D97-AF65-F5344CB8AC3E}">
        <p14:creationId xmlns:p14="http://schemas.microsoft.com/office/powerpoint/2010/main" val="2838975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6BEA461-D4A8-4E7D-848F-3E041D95C4C2}" type="datetimeFigureOut">
              <a:rPr lang="es-CO" smtClean="0"/>
              <a:t>12/08/2019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ACA760C-8134-4E6C-8854-01E4F307C2FD}"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667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6BEA461-D4A8-4E7D-848F-3E041D95C4C2}" type="datetimeFigureOut">
              <a:rPr lang="es-CO" smtClean="0"/>
              <a:t>12/08/2019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ACA760C-8134-4E6C-8854-01E4F307C2FD}" type="slidenum">
              <a:rPr lang="es-CO" smtClean="0"/>
              <a:t>‹Nº›</a:t>
            </a:fld>
            <a:endParaRPr lang="es-CO"/>
          </a:p>
        </p:txBody>
      </p:sp>
    </p:spTree>
    <p:extLst>
      <p:ext uri="{BB962C8B-B14F-4D97-AF65-F5344CB8AC3E}">
        <p14:creationId xmlns:p14="http://schemas.microsoft.com/office/powerpoint/2010/main" val="2791400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6BEA461-D4A8-4E7D-848F-3E041D95C4C2}" type="datetimeFigureOut">
              <a:rPr lang="es-CO" smtClean="0"/>
              <a:t>12/08/2019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ACA760C-8134-4E6C-8854-01E4F307C2FD}" type="slidenum">
              <a:rPr lang="es-CO" smtClean="0"/>
              <a:t>‹Nº›</a:t>
            </a:fld>
            <a:endParaRPr lang="es-CO"/>
          </a:p>
        </p:txBody>
      </p:sp>
    </p:spTree>
    <p:extLst>
      <p:ext uri="{BB962C8B-B14F-4D97-AF65-F5344CB8AC3E}">
        <p14:creationId xmlns:p14="http://schemas.microsoft.com/office/powerpoint/2010/main" val="228249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6BEA461-D4A8-4E7D-848F-3E041D95C4C2}" type="datetimeFigureOut">
              <a:rPr lang="es-CO" smtClean="0"/>
              <a:t>12/08/2019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ACA760C-8134-4E6C-8854-01E4F307C2FD}" type="slidenum">
              <a:rPr lang="es-CO" smtClean="0"/>
              <a:t>‹Nº›</a:t>
            </a:fld>
            <a:endParaRPr lang="es-CO"/>
          </a:p>
        </p:txBody>
      </p:sp>
    </p:spTree>
    <p:extLst>
      <p:ext uri="{BB962C8B-B14F-4D97-AF65-F5344CB8AC3E}">
        <p14:creationId xmlns:p14="http://schemas.microsoft.com/office/powerpoint/2010/main" val="190864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06BEA461-D4A8-4E7D-848F-3E041D95C4C2}" type="datetimeFigureOut">
              <a:rPr lang="es-CO" smtClean="0"/>
              <a:t>12/08/2019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ACA760C-8134-4E6C-8854-01E4F307C2FD}"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998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6BEA461-D4A8-4E7D-848F-3E041D95C4C2}" type="datetimeFigureOut">
              <a:rPr lang="es-CO" smtClean="0"/>
              <a:t>12/08/2019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ACA760C-8134-4E6C-8854-01E4F307C2FD}" type="slidenum">
              <a:rPr lang="es-CO" smtClean="0"/>
              <a:t>‹Nº›</a:t>
            </a:fld>
            <a:endParaRPr lang="es-CO"/>
          </a:p>
        </p:txBody>
      </p:sp>
    </p:spTree>
    <p:extLst>
      <p:ext uri="{BB962C8B-B14F-4D97-AF65-F5344CB8AC3E}">
        <p14:creationId xmlns:p14="http://schemas.microsoft.com/office/powerpoint/2010/main" val="956284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6BEA461-D4A8-4E7D-848F-3E041D95C4C2}" type="datetimeFigureOut">
              <a:rPr lang="es-CO" smtClean="0"/>
              <a:t>12/08/2019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ACA760C-8134-4E6C-8854-01E4F307C2FD}" type="slidenum">
              <a:rPr lang="es-CO" smtClean="0"/>
              <a:t>‹Nº›</a:t>
            </a:fld>
            <a:endParaRPr lang="es-CO"/>
          </a:p>
        </p:txBody>
      </p:sp>
    </p:spTree>
    <p:extLst>
      <p:ext uri="{BB962C8B-B14F-4D97-AF65-F5344CB8AC3E}">
        <p14:creationId xmlns:p14="http://schemas.microsoft.com/office/powerpoint/2010/main" val="2868284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6BEA461-D4A8-4E7D-848F-3E041D95C4C2}" type="datetimeFigureOut">
              <a:rPr lang="es-CO" smtClean="0"/>
              <a:t>12/08/2019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ACA760C-8134-4E6C-8854-01E4F307C2FD}" type="slidenum">
              <a:rPr lang="es-CO" smtClean="0"/>
              <a:t>‹Nº›</a:t>
            </a:fld>
            <a:endParaRPr lang="es-CO"/>
          </a:p>
        </p:txBody>
      </p:sp>
    </p:spTree>
    <p:extLst>
      <p:ext uri="{BB962C8B-B14F-4D97-AF65-F5344CB8AC3E}">
        <p14:creationId xmlns:p14="http://schemas.microsoft.com/office/powerpoint/2010/main" val="379923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6BEA461-D4A8-4E7D-848F-3E041D95C4C2}" type="datetimeFigureOut">
              <a:rPr lang="es-CO" smtClean="0"/>
              <a:t>12/08/2019</a:t>
            </a:fld>
            <a:endParaRPr lang="es-C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a:p>
        </p:txBody>
      </p:sp>
      <p:sp>
        <p:nvSpPr>
          <p:cNvPr id="9" name="Slide Number Placeholder 8"/>
          <p:cNvSpPr>
            <a:spLocks noGrp="1"/>
          </p:cNvSpPr>
          <p:nvPr>
            <p:ph type="sldNum" sz="quarter" idx="12"/>
          </p:nvPr>
        </p:nvSpPr>
        <p:spPr/>
        <p:txBody>
          <a:bodyPr/>
          <a:lstStyle/>
          <a:p>
            <a:fld id="{5ACA760C-8134-4E6C-8854-01E4F307C2FD}" type="slidenum">
              <a:rPr lang="es-CO" smtClean="0"/>
              <a:t>‹Nº›</a:t>
            </a:fld>
            <a:endParaRPr lang="es-CO"/>
          </a:p>
        </p:txBody>
      </p:sp>
    </p:spTree>
    <p:extLst>
      <p:ext uri="{BB962C8B-B14F-4D97-AF65-F5344CB8AC3E}">
        <p14:creationId xmlns:p14="http://schemas.microsoft.com/office/powerpoint/2010/main" val="213492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6BEA461-D4A8-4E7D-848F-3E041D95C4C2}" type="datetimeFigureOut">
              <a:rPr lang="es-CO" smtClean="0"/>
              <a:t>12/08/2019</a:t>
            </a:fld>
            <a:endParaRPr lang="es-C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ACA760C-8134-4E6C-8854-01E4F307C2FD}" type="slidenum">
              <a:rPr lang="es-CO" smtClean="0"/>
              <a:t>‹Nº›</a:t>
            </a:fld>
            <a:endParaRPr lang="es-CO"/>
          </a:p>
        </p:txBody>
      </p:sp>
    </p:spTree>
    <p:extLst>
      <p:ext uri="{BB962C8B-B14F-4D97-AF65-F5344CB8AC3E}">
        <p14:creationId xmlns:p14="http://schemas.microsoft.com/office/powerpoint/2010/main" val="2176960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6BEA461-D4A8-4E7D-848F-3E041D95C4C2}" type="datetimeFigureOut">
              <a:rPr lang="es-CO" smtClean="0"/>
              <a:t>12/08/2019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ACA760C-8134-4E6C-8854-01E4F307C2FD}" type="slidenum">
              <a:rPr lang="es-CO" smtClean="0"/>
              <a:t>‹Nº›</a:t>
            </a:fld>
            <a:endParaRPr lang="es-CO"/>
          </a:p>
        </p:txBody>
      </p:sp>
    </p:spTree>
    <p:extLst>
      <p:ext uri="{BB962C8B-B14F-4D97-AF65-F5344CB8AC3E}">
        <p14:creationId xmlns:p14="http://schemas.microsoft.com/office/powerpoint/2010/main" val="1013611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6BEA461-D4A8-4E7D-848F-3E041D95C4C2}" type="datetimeFigureOut">
              <a:rPr lang="es-CO" smtClean="0"/>
              <a:t>12/08/2019</a:t>
            </a:fld>
            <a:endParaRPr lang="es-C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ACA760C-8134-4E6C-8854-01E4F307C2FD}" type="slidenum">
              <a:rPr lang="es-CO" smtClean="0"/>
              <a:t>‹Nº›</a:t>
            </a:fld>
            <a:endParaRPr lang="es-C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51699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gif"/><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dengue villavicen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649" y="0"/>
            <a:ext cx="10358305" cy="6310648"/>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1097280" y="243797"/>
            <a:ext cx="10058400" cy="3566160"/>
          </a:xfrm>
        </p:spPr>
        <p:txBody>
          <a:bodyPr>
            <a:normAutofit/>
          </a:bodyPr>
          <a:lstStyle/>
          <a:p>
            <a:r>
              <a:rPr lang="es-CO" sz="5000" b="1" dirty="0">
                <a:ln w="10160">
                  <a:solidFill>
                    <a:schemeClr val="tx1"/>
                  </a:solidFill>
                  <a:prstDash val="solid"/>
                </a:ln>
                <a:solidFill>
                  <a:schemeClr val="bg1"/>
                </a:solidFill>
                <a:effectLst>
                  <a:outerShdw blurRad="38100" dist="22860" dir="5400000" algn="tl" rotWithShape="0">
                    <a:srgbClr val="000000">
                      <a:alpha val="30000"/>
                    </a:srgbClr>
                  </a:outerShdw>
                </a:effectLst>
              </a:rPr>
              <a:t>SIMULACIÓN DE LA PROPAGACIÓN DEL DENGUE EN VILLAVICENCIO, DURANTE UNA TEMPORADA DE SEQUÍA Y ESCASEZ DE AGUA</a:t>
            </a:r>
          </a:p>
        </p:txBody>
      </p:sp>
      <p:sp>
        <p:nvSpPr>
          <p:cNvPr id="3" name="Subtítulo 2"/>
          <p:cNvSpPr>
            <a:spLocks noGrp="1"/>
          </p:cNvSpPr>
          <p:nvPr>
            <p:ph type="subTitle" idx="1"/>
          </p:nvPr>
        </p:nvSpPr>
        <p:spPr>
          <a:xfrm>
            <a:off x="1311801" y="3928056"/>
            <a:ext cx="9144000" cy="2547479"/>
          </a:xfrm>
        </p:spPr>
        <p:txBody>
          <a:bodyPr>
            <a:normAutofit/>
          </a:bodyPr>
          <a:lstStyle/>
          <a:p>
            <a:pPr algn="ctr"/>
            <a:r>
              <a:rPr lang="en-US" b="1" dirty="0" err="1">
                <a:ln w="10160">
                  <a:solidFill>
                    <a:schemeClr val="bg1">
                      <a:lumMod val="95000"/>
                    </a:schemeClr>
                  </a:solidFill>
                  <a:prstDash val="solid"/>
                </a:ln>
                <a:solidFill>
                  <a:schemeClr val="bg1"/>
                </a:solidFill>
                <a:effectLst>
                  <a:outerShdw blurRad="38100" dist="22860" dir="5400000" algn="tl" rotWithShape="0">
                    <a:srgbClr val="000000">
                      <a:alpha val="30000"/>
                    </a:srgbClr>
                  </a:outerShdw>
                </a:effectLst>
              </a:rPr>
              <a:t>Adrián</a:t>
            </a:r>
            <a:r>
              <a:rPr lang="en-US" b="1" dirty="0">
                <a:ln w="10160">
                  <a:solidFill>
                    <a:schemeClr val="bg1">
                      <a:lumMod val="95000"/>
                    </a:schemeClr>
                  </a:solidFill>
                  <a:prstDash val="solid"/>
                </a:ln>
                <a:solidFill>
                  <a:schemeClr val="bg1"/>
                </a:solidFill>
                <a:effectLst>
                  <a:outerShdw blurRad="38100" dist="22860" dir="5400000" algn="tl" rotWithShape="0">
                    <a:srgbClr val="000000">
                      <a:alpha val="30000"/>
                    </a:srgbClr>
                  </a:outerShdw>
                </a:effectLst>
              </a:rPr>
              <a:t> Camilo González 160003510</a:t>
            </a:r>
            <a:endParaRPr lang="es-CO" b="1" dirty="0">
              <a:ln w="10160">
                <a:solidFill>
                  <a:schemeClr val="bg1">
                    <a:lumMod val="95000"/>
                  </a:schemeClr>
                </a:solidFill>
                <a:prstDash val="solid"/>
              </a:ln>
              <a:solidFill>
                <a:schemeClr val="bg1"/>
              </a:solidFill>
              <a:effectLst>
                <a:outerShdw blurRad="38100" dist="22860" dir="5400000" algn="tl" rotWithShape="0">
                  <a:srgbClr val="000000">
                    <a:alpha val="30000"/>
                  </a:srgbClr>
                </a:outerShdw>
              </a:effectLst>
            </a:endParaRPr>
          </a:p>
          <a:p>
            <a:pPr algn="ctr"/>
            <a:r>
              <a:rPr lang="en-US" b="1" dirty="0">
                <a:ln w="10160">
                  <a:solidFill>
                    <a:schemeClr val="bg1">
                      <a:lumMod val="95000"/>
                    </a:schemeClr>
                  </a:solidFill>
                  <a:prstDash val="solid"/>
                </a:ln>
                <a:solidFill>
                  <a:schemeClr val="bg1"/>
                </a:solidFill>
                <a:effectLst>
                  <a:outerShdw blurRad="38100" dist="22860" dir="5400000" algn="tl" rotWithShape="0">
                    <a:srgbClr val="000000">
                      <a:alpha val="30000"/>
                    </a:srgbClr>
                  </a:outerShdw>
                </a:effectLst>
              </a:rPr>
              <a:t>Juan Sebastian Lozano G. 160003518</a:t>
            </a:r>
          </a:p>
          <a:p>
            <a:pPr algn="ctr"/>
            <a:endParaRPr lang="en-US" b="1" dirty="0">
              <a:ln w="10160">
                <a:solidFill>
                  <a:schemeClr val="bg1">
                    <a:lumMod val="95000"/>
                  </a:schemeClr>
                </a:solidFill>
                <a:prstDash val="solid"/>
              </a:ln>
              <a:solidFill>
                <a:schemeClr val="bg1"/>
              </a:solidFill>
              <a:effectLst>
                <a:outerShdw blurRad="38100" dist="22860" dir="5400000" algn="tl" rotWithShape="0">
                  <a:srgbClr val="000000">
                    <a:alpha val="30000"/>
                  </a:srgbClr>
                </a:outerShdw>
              </a:effectLst>
            </a:endParaRPr>
          </a:p>
          <a:p>
            <a:pPr algn="ctr"/>
            <a:r>
              <a:rPr lang="es-CO" b="1" dirty="0">
                <a:ln w="10160">
                  <a:solidFill>
                    <a:schemeClr val="bg1">
                      <a:lumMod val="95000"/>
                    </a:schemeClr>
                  </a:solidFill>
                  <a:prstDash val="solid"/>
                </a:ln>
                <a:solidFill>
                  <a:schemeClr val="bg1"/>
                </a:solidFill>
                <a:effectLst>
                  <a:outerShdw blurRad="38100" dist="22860" dir="5400000" algn="tl" rotWithShape="0">
                    <a:srgbClr val="000000">
                      <a:alpha val="30000"/>
                    </a:srgbClr>
                  </a:outerShdw>
                </a:effectLst>
              </a:rPr>
              <a:t>SIMULACIÓN COMPUTACIONAL</a:t>
            </a:r>
            <a:endParaRPr lang="en-US" b="1" dirty="0">
              <a:ln w="10160">
                <a:solidFill>
                  <a:schemeClr val="bg1">
                    <a:lumMod val="95000"/>
                  </a:schemeClr>
                </a:solidFill>
                <a:prstDash val="solid"/>
              </a:ln>
              <a:solidFill>
                <a:schemeClr val="bg1"/>
              </a:solidFill>
              <a:effectLst>
                <a:outerShdw blurRad="38100" dist="22860" dir="5400000" algn="tl" rotWithShape="0">
                  <a:srgbClr val="000000">
                    <a:alpha val="30000"/>
                  </a:srgbClr>
                </a:outerShdw>
              </a:effectLst>
            </a:endParaRPr>
          </a:p>
          <a:p>
            <a:pPr algn="ctr"/>
            <a:r>
              <a:rPr lang="es-CO" b="1" dirty="0">
                <a:ln w="10160">
                  <a:solidFill>
                    <a:schemeClr val="bg1">
                      <a:lumMod val="95000"/>
                    </a:schemeClr>
                  </a:solidFill>
                  <a:prstDash val="solid"/>
                </a:ln>
                <a:solidFill>
                  <a:schemeClr val="bg1"/>
                </a:solidFill>
                <a:effectLst>
                  <a:outerShdw blurRad="38100" dist="22860" dir="5400000" algn="tl" rotWithShape="0">
                    <a:srgbClr val="000000">
                      <a:alpha val="30000"/>
                    </a:srgbClr>
                  </a:outerShdw>
                </a:effectLst>
              </a:rPr>
              <a:t>UNIVERSIDAD DE LOS LLANOS</a:t>
            </a:r>
          </a:p>
        </p:txBody>
      </p:sp>
    </p:spTree>
    <p:extLst>
      <p:ext uri="{BB962C8B-B14F-4D97-AF65-F5344CB8AC3E}">
        <p14:creationId xmlns:p14="http://schemas.microsoft.com/office/powerpoint/2010/main" val="1914128836"/>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5551" y="315998"/>
            <a:ext cx="10058400" cy="911450"/>
          </a:xfrm>
        </p:spPr>
        <p:txBody>
          <a:bodyPr/>
          <a:lstStyle/>
          <a:p>
            <a:r>
              <a:rPr lang="es-CO" dirty="0"/>
              <a:t>Descripción del software utilizado</a:t>
            </a:r>
          </a:p>
        </p:txBody>
      </p:sp>
      <p:pic>
        <p:nvPicPr>
          <p:cNvPr id="2052" name="Picture 4" descr="Resultado de imagen para vensim softw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7957" y="1560379"/>
            <a:ext cx="7513587" cy="3827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144539"/>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058400" cy="751783"/>
          </a:xfrm>
        </p:spPr>
        <p:txBody>
          <a:bodyPr/>
          <a:lstStyle/>
          <a:p>
            <a:r>
              <a:rPr lang="es-CO" dirty="0"/>
              <a:t>Diseño del modelo del sistema</a:t>
            </a:r>
          </a:p>
        </p:txBody>
      </p:sp>
      <p:pic>
        <p:nvPicPr>
          <p:cNvPr id="5" name="Imagen 4"/>
          <p:cNvPicPr>
            <a:picLocks noChangeAspect="1"/>
          </p:cNvPicPr>
          <p:nvPr/>
        </p:nvPicPr>
        <p:blipFill>
          <a:blip r:embed="rId2"/>
          <a:stretch>
            <a:fillRect/>
          </a:stretch>
        </p:blipFill>
        <p:spPr>
          <a:xfrm>
            <a:off x="1097280" y="1038386"/>
            <a:ext cx="9592466" cy="5222565"/>
          </a:xfrm>
          <a:prstGeom prst="rect">
            <a:avLst/>
          </a:prstGeom>
        </p:spPr>
      </p:pic>
    </p:spTree>
    <p:extLst>
      <p:ext uri="{BB962C8B-B14F-4D97-AF65-F5344CB8AC3E}">
        <p14:creationId xmlns:p14="http://schemas.microsoft.com/office/powerpoint/2010/main" val="3637152185"/>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Configuración de los sistemas y escenarios</a:t>
            </a:r>
          </a:p>
        </p:txBody>
      </p:sp>
      <p:sp>
        <p:nvSpPr>
          <p:cNvPr id="7" name="3 Rectángulo redondeado"/>
          <p:cNvSpPr/>
          <p:nvPr/>
        </p:nvSpPr>
        <p:spPr>
          <a:xfrm>
            <a:off x="1718011" y="1771500"/>
            <a:ext cx="3829175" cy="1656184"/>
          </a:xfrm>
          <a:prstGeom prst="roundRect">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CO" sz="2000" dirty="0">
                <a:latin typeface="Century Gothic" pitchFamily="34" charset="0"/>
              </a:rPr>
              <a:t>Población inicial:</a:t>
            </a:r>
          </a:p>
          <a:p>
            <a:pPr algn="ctr"/>
            <a:r>
              <a:rPr lang="es-CO" sz="2000" dirty="0">
                <a:latin typeface="Century Gothic" pitchFamily="34" charset="0"/>
              </a:rPr>
              <a:t>S=150</a:t>
            </a:r>
          </a:p>
          <a:p>
            <a:pPr algn="ctr"/>
            <a:r>
              <a:rPr lang="es-CO" sz="2000" dirty="0">
                <a:latin typeface="Century Gothic" pitchFamily="34" charset="0"/>
              </a:rPr>
              <a:t>I=170</a:t>
            </a:r>
          </a:p>
          <a:p>
            <a:pPr algn="ctr"/>
            <a:r>
              <a:rPr lang="es-CO" sz="2000" dirty="0">
                <a:latin typeface="Century Gothic" pitchFamily="34" charset="0"/>
              </a:rPr>
              <a:t>R=20</a:t>
            </a:r>
          </a:p>
        </p:txBody>
      </p:sp>
      <p:sp>
        <p:nvSpPr>
          <p:cNvPr id="8" name="3 Rectángulo redondeado"/>
          <p:cNvSpPr/>
          <p:nvPr/>
        </p:nvSpPr>
        <p:spPr>
          <a:xfrm>
            <a:off x="6056582" y="1737360"/>
            <a:ext cx="3829175" cy="1656184"/>
          </a:xfrm>
          <a:prstGeom prst="round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CO" sz="2000" dirty="0">
                <a:latin typeface="Century Gothic" pitchFamily="34" charset="0"/>
              </a:rPr>
              <a:t>Tiempo de simulación</a:t>
            </a:r>
          </a:p>
          <a:p>
            <a:pPr algn="ctr"/>
            <a:r>
              <a:rPr lang="es-CO" sz="2000" dirty="0">
                <a:latin typeface="Century Gothic" pitchFamily="34" charset="0"/>
              </a:rPr>
              <a:t>6 meses</a:t>
            </a:r>
          </a:p>
        </p:txBody>
      </p:sp>
      <p:sp>
        <p:nvSpPr>
          <p:cNvPr id="9" name="3 Rectángulo redondeado"/>
          <p:cNvSpPr/>
          <p:nvPr/>
        </p:nvSpPr>
        <p:spPr>
          <a:xfrm>
            <a:off x="115544" y="4337565"/>
            <a:ext cx="3302825" cy="1656184"/>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CO" sz="2000" dirty="0">
                <a:latin typeface="Century Gothic" pitchFamily="34" charset="0"/>
              </a:rPr>
              <a:t>ESCENARIO 1</a:t>
            </a:r>
          </a:p>
          <a:p>
            <a:pPr algn="ctr"/>
            <a:r>
              <a:rPr lang="es-CO" sz="2000" dirty="0">
                <a:latin typeface="Century Gothic" pitchFamily="34" charset="0"/>
              </a:rPr>
              <a:t>Simulación actual de Villavicencio</a:t>
            </a:r>
          </a:p>
        </p:txBody>
      </p:sp>
      <p:sp>
        <p:nvSpPr>
          <p:cNvPr id="10" name="3 Rectángulo redondeado"/>
          <p:cNvSpPr/>
          <p:nvPr/>
        </p:nvSpPr>
        <p:spPr>
          <a:xfrm>
            <a:off x="4141994" y="4337565"/>
            <a:ext cx="3829175" cy="16561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O" sz="2000" dirty="0">
                <a:latin typeface="Century Gothic" pitchFamily="34" charset="0"/>
              </a:rPr>
              <a:t>ESCENARIO 2</a:t>
            </a:r>
          </a:p>
          <a:p>
            <a:pPr algn="ctr"/>
            <a:r>
              <a:rPr lang="es-CO" sz="2000" dirty="0">
                <a:latin typeface="Century Gothic" pitchFamily="34" charset="0"/>
              </a:rPr>
              <a:t>Aumento de la población de susceptibles por llegada de turistas u otras personas</a:t>
            </a:r>
          </a:p>
        </p:txBody>
      </p:sp>
      <p:sp>
        <p:nvSpPr>
          <p:cNvPr id="11" name="3 Rectángulo redondeado"/>
          <p:cNvSpPr/>
          <p:nvPr/>
        </p:nvSpPr>
        <p:spPr>
          <a:xfrm>
            <a:off x="8292928" y="4337565"/>
            <a:ext cx="3592108" cy="165618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O" sz="2000" dirty="0">
                <a:latin typeface="Century Gothic" pitchFamily="34" charset="0"/>
              </a:rPr>
              <a:t>ESCENARIO 3</a:t>
            </a:r>
          </a:p>
          <a:p>
            <a:pPr algn="ctr"/>
            <a:r>
              <a:rPr lang="es-CO" sz="2000" dirty="0">
                <a:latin typeface="Century Gothic" pitchFamily="34" charset="0"/>
              </a:rPr>
              <a:t>Calidad de recuperación disminuye en centros de recuperación</a:t>
            </a:r>
          </a:p>
        </p:txBody>
      </p:sp>
    </p:spTree>
    <p:extLst>
      <p:ext uri="{BB962C8B-B14F-4D97-AF65-F5344CB8AC3E}">
        <p14:creationId xmlns:p14="http://schemas.microsoft.com/office/powerpoint/2010/main" val="754588323"/>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Escenario #1</a:t>
            </a:r>
          </a:p>
        </p:txBody>
      </p:sp>
      <p:sp>
        <p:nvSpPr>
          <p:cNvPr id="3" name="Marcador de contenido 2"/>
          <p:cNvSpPr>
            <a:spLocks noGrp="1"/>
          </p:cNvSpPr>
          <p:nvPr>
            <p:ph idx="1"/>
          </p:nvPr>
        </p:nvSpPr>
        <p:spPr/>
        <p:txBody>
          <a:bodyPr/>
          <a:lstStyle/>
          <a:p>
            <a:pPr marL="0" indent="0">
              <a:buNone/>
            </a:pPr>
            <a:endParaRPr lang="es-ES" dirty="0"/>
          </a:p>
          <a:p>
            <a:pPr>
              <a:buFont typeface="Arial" panose="020B0604020202020204" pitchFamily="34" charset="0"/>
              <a:buChar char="•"/>
            </a:pPr>
            <a:r>
              <a:rPr lang="es-ES" dirty="0"/>
              <a:t>Tasa de nacimiento = </a:t>
            </a:r>
            <a:r>
              <a:rPr lang="es-CO" dirty="0"/>
              <a:t>0.02</a:t>
            </a:r>
            <a:endParaRPr lang="es-CO" i="1" dirty="0"/>
          </a:p>
          <a:p>
            <a:pPr>
              <a:buFont typeface="Arial" panose="020B0604020202020204" pitchFamily="34" charset="0"/>
              <a:buChar char="•"/>
            </a:pPr>
            <a:r>
              <a:rPr lang="es-ES" dirty="0"/>
              <a:t>Tasa de mortalidad per cápita = 0.1</a:t>
            </a:r>
            <a:endParaRPr lang="es-CO" i="1" dirty="0"/>
          </a:p>
          <a:p>
            <a:pPr>
              <a:buFont typeface="Arial" panose="020B0604020202020204" pitchFamily="34" charset="0"/>
              <a:buChar char="•"/>
            </a:pPr>
            <a:r>
              <a:rPr lang="es-ES" dirty="0"/>
              <a:t>Tasa de incidencia = </a:t>
            </a:r>
            <a:r>
              <a:rPr lang="es-CO" dirty="0"/>
              <a:t>0.02705</a:t>
            </a:r>
            <a:endParaRPr lang="es-CO" i="1" dirty="0"/>
          </a:p>
          <a:p>
            <a:pPr>
              <a:buFont typeface="Arial" panose="020B0604020202020204" pitchFamily="34" charset="0"/>
              <a:buChar char="•"/>
            </a:pPr>
            <a:r>
              <a:rPr lang="es-ES" dirty="0"/>
              <a:t>Tasa de contagio = 0.33</a:t>
            </a:r>
            <a:endParaRPr lang="es-CO" i="1" dirty="0"/>
          </a:p>
          <a:p>
            <a:pPr>
              <a:buFont typeface="Arial" panose="020B0604020202020204" pitchFamily="34" charset="0"/>
              <a:buChar char="•"/>
            </a:pPr>
            <a:r>
              <a:rPr lang="es-ES" dirty="0"/>
              <a:t>Tasa de recuperación = 0.7</a:t>
            </a:r>
            <a:endParaRPr lang="es-CO" i="1" dirty="0"/>
          </a:p>
        </p:txBody>
      </p:sp>
    </p:spTree>
    <p:extLst>
      <p:ext uri="{BB962C8B-B14F-4D97-AF65-F5344CB8AC3E}">
        <p14:creationId xmlns:p14="http://schemas.microsoft.com/office/powerpoint/2010/main" val="1849797413"/>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9266" y="165946"/>
            <a:ext cx="10058400" cy="649539"/>
          </a:xfrm>
        </p:spPr>
        <p:txBody>
          <a:bodyPr>
            <a:normAutofit fontScale="90000"/>
          </a:bodyPr>
          <a:lstStyle/>
          <a:p>
            <a:r>
              <a:rPr lang="es-CO" dirty="0"/>
              <a:t>Resultados 1</a:t>
            </a:r>
          </a:p>
        </p:txBody>
      </p:sp>
      <p:pic>
        <p:nvPicPr>
          <p:cNvPr id="4" name="Imagen 3"/>
          <p:cNvPicPr/>
          <p:nvPr/>
        </p:nvPicPr>
        <p:blipFill rotWithShape="1">
          <a:blip r:embed="rId2"/>
          <a:srcRect l="1424" t="16770" r="3376" b="2133"/>
          <a:stretch/>
        </p:blipFill>
        <p:spPr>
          <a:xfrm>
            <a:off x="1097280" y="1137864"/>
            <a:ext cx="9361565" cy="4900330"/>
          </a:xfrm>
          <a:prstGeom prst="rect">
            <a:avLst/>
          </a:prstGeom>
        </p:spPr>
      </p:pic>
    </p:spTree>
    <p:extLst>
      <p:ext uri="{BB962C8B-B14F-4D97-AF65-F5344CB8AC3E}">
        <p14:creationId xmlns:p14="http://schemas.microsoft.com/office/powerpoint/2010/main" val="1080473411"/>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Escenario #2</a:t>
            </a:r>
          </a:p>
        </p:txBody>
      </p:sp>
      <p:sp>
        <p:nvSpPr>
          <p:cNvPr id="3" name="Marcador de contenido 2"/>
          <p:cNvSpPr>
            <a:spLocks noGrp="1"/>
          </p:cNvSpPr>
          <p:nvPr>
            <p:ph idx="1"/>
          </p:nvPr>
        </p:nvSpPr>
        <p:spPr/>
        <p:txBody>
          <a:bodyPr/>
          <a:lstStyle/>
          <a:p>
            <a:pPr>
              <a:buFont typeface="Arial" panose="020B0604020202020204" pitchFamily="34" charset="0"/>
              <a:buChar char="•"/>
            </a:pPr>
            <a:endParaRPr lang="es-ES" dirty="0"/>
          </a:p>
          <a:p>
            <a:pPr>
              <a:buFont typeface="Arial" panose="020B0604020202020204" pitchFamily="34" charset="0"/>
              <a:buChar char="•"/>
            </a:pPr>
            <a:r>
              <a:rPr lang="es-ES" dirty="0"/>
              <a:t>Tasa de nacimiento = </a:t>
            </a:r>
            <a:r>
              <a:rPr lang="es-CO" dirty="0"/>
              <a:t>0.6</a:t>
            </a:r>
            <a:endParaRPr lang="es-CO" i="1" dirty="0"/>
          </a:p>
          <a:p>
            <a:pPr>
              <a:buFont typeface="Arial" panose="020B0604020202020204" pitchFamily="34" charset="0"/>
              <a:buChar char="•"/>
            </a:pPr>
            <a:r>
              <a:rPr lang="es-ES" dirty="0"/>
              <a:t>Tasa de mortalidad per cápita = 0.1</a:t>
            </a:r>
            <a:endParaRPr lang="es-CO" i="1" dirty="0"/>
          </a:p>
          <a:p>
            <a:pPr>
              <a:buFont typeface="Arial" panose="020B0604020202020204" pitchFamily="34" charset="0"/>
              <a:buChar char="•"/>
            </a:pPr>
            <a:r>
              <a:rPr lang="es-ES" dirty="0"/>
              <a:t>Tasa de incidencia = </a:t>
            </a:r>
            <a:r>
              <a:rPr lang="es-CO" dirty="0"/>
              <a:t>0.02705</a:t>
            </a:r>
            <a:endParaRPr lang="es-CO" i="1" dirty="0"/>
          </a:p>
          <a:p>
            <a:pPr>
              <a:buFont typeface="Arial" panose="020B0604020202020204" pitchFamily="34" charset="0"/>
              <a:buChar char="•"/>
            </a:pPr>
            <a:r>
              <a:rPr lang="es-ES" dirty="0"/>
              <a:t>Tasa de contagio = 0.33</a:t>
            </a:r>
            <a:endParaRPr lang="es-CO" i="1" dirty="0"/>
          </a:p>
          <a:p>
            <a:pPr>
              <a:buFont typeface="Arial" panose="020B0604020202020204" pitchFamily="34" charset="0"/>
              <a:buChar char="•"/>
            </a:pPr>
            <a:r>
              <a:rPr lang="es-ES" dirty="0"/>
              <a:t>Tasa de recuperación = </a:t>
            </a:r>
            <a:r>
              <a:rPr lang="es-CO" dirty="0"/>
              <a:t>0.7</a:t>
            </a:r>
            <a:endParaRPr lang="es-CO" i="1" dirty="0"/>
          </a:p>
          <a:p>
            <a:endParaRPr lang="es-CO" dirty="0"/>
          </a:p>
        </p:txBody>
      </p:sp>
    </p:spTree>
    <p:extLst>
      <p:ext uri="{BB962C8B-B14F-4D97-AF65-F5344CB8AC3E}">
        <p14:creationId xmlns:p14="http://schemas.microsoft.com/office/powerpoint/2010/main" val="3787865730"/>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3780"/>
            <a:ext cx="10058400" cy="886022"/>
          </a:xfrm>
        </p:spPr>
        <p:txBody>
          <a:bodyPr/>
          <a:lstStyle/>
          <a:p>
            <a:r>
              <a:rPr lang="es-CO" dirty="0"/>
              <a:t>Resultados 2</a:t>
            </a:r>
          </a:p>
        </p:txBody>
      </p:sp>
      <p:pic>
        <p:nvPicPr>
          <p:cNvPr id="10" name="Imagen 9"/>
          <p:cNvPicPr>
            <a:picLocks noChangeAspect="1"/>
          </p:cNvPicPr>
          <p:nvPr/>
        </p:nvPicPr>
        <p:blipFill rotWithShape="1">
          <a:blip r:embed="rId2"/>
          <a:srcRect l="1724" t="19176" r="2097" b="2362"/>
          <a:stretch/>
        </p:blipFill>
        <p:spPr>
          <a:xfrm>
            <a:off x="2144110" y="1169802"/>
            <a:ext cx="8450318" cy="5158625"/>
          </a:xfrm>
          <a:prstGeom prst="rect">
            <a:avLst/>
          </a:prstGeom>
        </p:spPr>
      </p:pic>
    </p:spTree>
    <p:extLst>
      <p:ext uri="{BB962C8B-B14F-4D97-AF65-F5344CB8AC3E}">
        <p14:creationId xmlns:p14="http://schemas.microsoft.com/office/powerpoint/2010/main" val="1948458163"/>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1097280" y="286603"/>
            <a:ext cx="10058400" cy="1450757"/>
          </a:xfrm>
        </p:spPr>
        <p:txBody>
          <a:bodyPr/>
          <a:lstStyle/>
          <a:p>
            <a:r>
              <a:rPr lang="es-CO" dirty="0"/>
              <a:t>Escenario #3</a:t>
            </a:r>
          </a:p>
        </p:txBody>
      </p:sp>
      <p:sp>
        <p:nvSpPr>
          <p:cNvPr id="7" name="Marcador de contenido 2"/>
          <p:cNvSpPr>
            <a:spLocks noGrp="1"/>
          </p:cNvSpPr>
          <p:nvPr>
            <p:ph idx="1"/>
          </p:nvPr>
        </p:nvSpPr>
        <p:spPr>
          <a:xfrm>
            <a:off x="1097280" y="1845734"/>
            <a:ext cx="10058400" cy="4023360"/>
          </a:xfrm>
        </p:spPr>
        <p:txBody>
          <a:bodyPr/>
          <a:lstStyle/>
          <a:p>
            <a:pPr>
              <a:buFont typeface="Arial" panose="020B0604020202020204" pitchFamily="34" charset="0"/>
              <a:buChar char="•"/>
            </a:pPr>
            <a:endParaRPr lang="es-ES" dirty="0"/>
          </a:p>
          <a:p>
            <a:pPr>
              <a:buFont typeface="Arial" panose="020B0604020202020204" pitchFamily="34" charset="0"/>
              <a:buChar char="•"/>
            </a:pPr>
            <a:r>
              <a:rPr lang="es-ES" dirty="0"/>
              <a:t>Tasa de nacimiento = </a:t>
            </a:r>
            <a:r>
              <a:rPr lang="es-CO" dirty="0"/>
              <a:t>0.02</a:t>
            </a:r>
            <a:endParaRPr lang="es-CO" i="1" dirty="0"/>
          </a:p>
          <a:p>
            <a:pPr>
              <a:buFont typeface="Arial" panose="020B0604020202020204" pitchFamily="34" charset="0"/>
              <a:buChar char="•"/>
            </a:pPr>
            <a:r>
              <a:rPr lang="es-ES" dirty="0"/>
              <a:t>Tasa de mortalidad per cápita = 0.1</a:t>
            </a:r>
            <a:endParaRPr lang="es-CO" i="1" dirty="0"/>
          </a:p>
          <a:p>
            <a:pPr>
              <a:buFont typeface="Arial" panose="020B0604020202020204" pitchFamily="34" charset="0"/>
              <a:buChar char="•"/>
            </a:pPr>
            <a:r>
              <a:rPr lang="es-ES" dirty="0"/>
              <a:t>Tasa de incidencia = </a:t>
            </a:r>
            <a:r>
              <a:rPr lang="es-CO" dirty="0"/>
              <a:t>0.02705</a:t>
            </a:r>
            <a:endParaRPr lang="es-CO" i="1" dirty="0"/>
          </a:p>
          <a:p>
            <a:pPr>
              <a:buFont typeface="Arial" panose="020B0604020202020204" pitchFamily="34" charset="0"/>
              <a:buChar char="•"/>
            </a:pPr>
            <a:r>
              <a:rPr lang="es-ES" dirty="0"/>
              <a:t>Tasa de contagio = 0.33</a:t>
            </a:r>
            <a:endParaRPr lang="es-CO" i="1" dirty="0"/>
          </a:p>
          <a:p>
            <a:pPr>
              <a:buFont typeface="Arial" panose="020B0604020202020204" pitchFamily="34" charset="0"/>
              <a:buChar char="•"/>
            </a:pPr>
            <a:r>
              <a:rPr lang="es-ES" dirty="0"/>
              <a:t>Tasa de recuperación = 0.2</a:t>
            </a:r>
            <a:endParaRPr lang="es-CO" i="1" dirty="0"/>
          </a:p>
          <a:p>
            <a:endParaRPr lang="es-CO" dirty="0"/>
          </a:p>
        </p:txBody>
      </p:sp>
    </p:spTree>
    <p:extLst>
      <p:ext uri="{BB962C8B-B14F-4D97-AF65-F5344CB8AC3E}">
        <p14:creationId xmlns:p14="http://schemas.microsoft.com/office/powerpoint/2010/main" val="2341033847"/>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193440"/>
            <a:ext cx="10058400" cy="838726"/>
          </a:xfrm>
        </p:spPr>
        <p:txBody>
          <a:bodyPr>
            <a:normAutofit/>
          </a:bodyPr>
          <a:lstStyle/>
          <a:p>
            <a:r>
              <a:rPr lang="es-CO" dirty="0"/>
              <a:t>Resultados 3</a:t>
            </a:r>
          </a:p>
        </p:txBody>
      </p:sp>
      <p:pic>
        <p:nvPicPr>
          <p:cNvPr id="3" name="Imagen 2"/>
          <p:cNvPicPr>
            <a:picLocks noChangeAspect="1"/>
          </p:cNvPicPr>
          <p:nvPr/>
        </p:nvPicPr>
        <p:blipFill rotWithShape="1">
          <a:blip r:embed="rId2"/>
          <a:srcRect l="1445" t="17759" r="3494" b="1911"/>
          <a:stretch/>
        </p:blipFill>
        <p:spPr>
          <a:xfrm>
            <a:off x="1876096" y="1032166"/>
            <a:ext cx="8245366" cy="5213983"/>
          </a:xfrm>
          <a:prstGeom prst="rect">
            <a:avLst/>
          </a:prstGeom>
        </p:spPr>
      </p:pic>
    </p:spTree>
    <p:extLst>
      <p:ext uri="{BB962C8B-B14F-4D97-AF65-F5344CB8AC3E}">
        <p14:creationId xmlns:p14="http://schemas.microsoft.com/office/powerpoint/2010/main" val="2727235433"/>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Trabajos previos</a:t>
            </a:r>
            <a:endParaRPr lang="es-CO" dirty="0"/>
          </a:p>
        </p:txBody>
      </p:sp>
      <p:pic>
        <p:nvPicPr>
          <p:cNvPr id="4" name="Imagen 3"/>
          <p:cNvPicPr>
            <a:picLocks noChangeAspect="1"/>
          </p:cNvPicPr>
          <p:nvPr/>
        </p:nvPicPr>
        <p:blipFill>
          <a:blip r:embed="rId3"/>
          <a:stretch>
            <a:fillRect/>
          </a:stretch>
        </p:blipFill>
        <p:spPr>
          <a:xfrm>
            <a:off x="886243" y="2077130"/>
            <a:ext cx="2660825" cy="1664833"/>
          </a:xfrm>
          <a:prstGeom prst="rect">
            <a:avLst/>
          </a:prstGeom>
        </p:spPr>
      </p:pic>
      <p:sp>
        <p:nvSpPr>
          <p:cNvPr id="5" name="CuadroTexto 4"/>
          <p:cNvSpPr txBox="1"/>
          <p:nvPr/>
        </p:nvSpPr>
        <p:spPr>
          <a:xfrm>
            <a:off x="894303" y="3858567"/>
            <a:ext cx="2682910" cy="646331"/>
          </a:xfrm>
          <a:prstGeom prst="rect">
            <a:avLst/>
          </a:prstGeom>
          <a:noFill/>
        </p:spPr>
        <p:txBody>
          <a:bodyPr wrap="square" rtlCol="0">
            <a:spAutoFit/>
          </a:bodyPr>
          <a:lstStyle/>
          <a:p>
            <a:r>
              <a:rPr lang="es-MX" dirty="0"/>
              <a:t>Modelo SIR-SI, factor de edad</a:t>
            </a:r>
            <a:endParaRPr lang="en-US" dirty="0"/>
          </a:p>
        </p:txBody>
      </p:sp>
      <p:pic>
        <p:nvPicPr>
          <p:cNvPr id="1026" name="Picture 2" descr="Resultado de imagen para rio de janeir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7768" y="1983414"/>
            <a:ext cx="2501231" cy="1852264"/>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4692580" y="3949002"/>
            <a:ext cx="2682910" cy="646331"/>
          </a:xfrm>
          <a:prstGeom prst="rect">
            <a:avLst/>
          </a:prstGeom>
          <a:noFill/>
        </p:spPr>
        <p:txBody>
          <a:bodyPr wrap="square" rtlCol="0">
            <a:spAutoFit/>
          </a:bodyPr>
          <a:lstStyle/>
          <a:p>
            <a:pPr algn="ctr"/>
            <a:r>
              <a:rPr lang="es-MX" dirty="0"/>
              <a:t>Modelo </a:t>
            </a:r>
            <a:r>
              <a:rPr lang="en-US" dirty="0"/>
              <a:t>SIR-NSLI, Rio de </a:t>
            </a:r>
            <a:r>
              <a:rPr lang="en-US" dirty="0" err="1"/>
              <a:t>janeiro</a:t>
            </a:r>
            <a:endParaRPr lang="en-US" dirty="0"/>
          </a:p>
        </p:txBody>
      </p:sp>
      <p:pic>
        <p:nvPicPr>
          <p:cNvPr id="1028" name="Picture 4" descr="Resultado de imagen para tipo de sangr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30918" y="1983414"/>
            <a:ext cx="2681108" cy="1963629"/>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8330084" y="4149969"/>
            <a:ext cx="2592474" cy="369332"/>
          </a:xfrm>
          <a:prstGeom prst="rect">
            <a:avLst/>
          </a:prstGeom>
          <a:noFill/>
        </p:spPr>
        <p:txBody>
          <a:bodyPr wrap="square" rtlCol="0">
            <a:spAutoFit/>
          </a:bodyPr>
          <a:lstStyle/>
          <a:p>
            <a:r>
              <a:rPr lang="es-MX" dirty="0"/>
              <a:t>Modelo </a:t>
            </a:r>
            <a:r>
              <a:rPr lang="en-US" dirty="0"/>
              <a:t>SIIR-SI</a:t>
            </a:r>
          </a:p>
        </p:txBody>
      </p:sp>
    </p:spTree>
    <p:extLst>
      <p:ext uri="{BB962C8B-B14F-4D97-AF65-F5344CB8AC3E}">
        <p14:creationId xmlns:p14="http://schemas.microsoft.com/office/powerpoint/2010/main" val="1350426916"/>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3" name="Marcador de contenido 2"/>
          <p:cNvSpPr>
            <a:spLocks noGrp="1"/>
          </p:cNvSpPr>
          <p:nvPr>
            <p:ph idx="1"/>
          </p:nvPr>
        </p:nvSpPr>
        <p:spPr>
          <a:xfrm>
            <a:off x="1097280" y="1845734"/>
            <a:ext cx="5713423" cy="4023360"/>
          </a:xfrm>
        </p:spPr>
        <p:txBody>
          <a:bodyPr/>
          <a:lstStyle/>
          <a:p>
            <a:r>
              <a:rPr lang="es-CO" dirty="0"/>
              <a:t>Este trabajo tiene como fin el realizar un análisis del comportamiento de la infección del dengue en la ciudad de Villavicencio mediante la simulación de un modelo dinámico de sistemas,  siguiendo un modelo epidemiológico, para determinar las variaciones que puede tener la enfermedad en un intervalo de 6 meses por factores que afectan su proliferación o control, buscando proveer información útil para llevar a cabo acciones de las autoridades municipales para asegurar la salud de los ciudadanos.</a:t>
            </a:r>
          </a:p>
        </p:txBody>
      </p:sp>
      <p:pic>
        <p:nvPicPr>
          <p:cNvPr id="3080" name="Picture 8" descr="Resultado de imagen para escudo de villavicencio para color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2441" y="1809473"/>
            <a:ext cx="3701021" cy="4059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420288"/>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Conclusiones</a:t>
            </a:r>
          </a:p>
        </p:txBody>
      </p:sp>
      <p:sp>
        <p:nvSpPr>
          <p:cNvPr id="3" name="Marcador de contenido 2"/>
          <p:cNvSpPr>
            <a:spLocks noGrp="1"/>
          </p:cNvSpPr>
          <p:nvPr>
            <p:ph idx="1"/>
          </p:nvPr>
        </p:nvSpPr>
        <p:spPr/>
        <p:txBody>
          <a:bodyPr>
            <a:normAutofit lnSpcReduction="10000"/>
          </a:bodyPr>
          <a:lstStyle/>
          <a:p>
            <a:pPr>
              <a:buFont typeface="Arial" panose="020B0604020202020204" pitchFamily="34" charset="0"/>
              <a:buChar char="•"/>
            </a:pPr>
            <a:r>
              <a:rPr lang="es-CO" dirty="0"/>
              <a:t>En Villavicencio hay una gran probabilidad de que se presente una epidemia del dengue durante las vacaciones, cuando vienen turistas y la población aumenta, estando expuestos a contagiarse del dengue.</a:t>
            </a:r>
          </a:p>
          <a:p>
            <a:pPr>
              <a:buFont typeface="Arial" panose="020B0604020202020204" pitchFamily="34" charset="0"/>
              <a:buChar char="•"/>
            </a:pPr>
            <a:r>
              <a:rPr lang="es-CO" dirty="0"/>
              <a:t>Durante los meses en que se realizó la simulación, cuando la infección prospera causa que la población infectada aumente a grandes escalas, así que es necesario habilitar centros de salud adecuado para las personas.</a:t>
            </a:r>
          </a:p>
          <a:p>
            <a:pPr>
              <a:buFont typeface="Arial" panose="020B0604020202020204" pitchFamily="34" charset="0"/>
              <a:buChar char="•"/>
            </a:pPr>
            <a:r>
              <a:rPr lang="es-CO" dirty="0"/>
              <a:t>El dengue tiene gran presencia en Villavicencio, indicado en las simulaciones, donde la población infectada tendía a 0, pero no llega a este valor, por lo que no puede ser completamente eliminado de la ciudad, pero si combatirlo y ayudar a curar a las personas contagiadas.</a:t>
            </a:r>
          </a:p>
          <a:p>
            <a:pPr>
              <a:buFont typeface="Arial" panose="020B0604020202020204" pitchFamily="34" charset="0"/>
              <a:buChar char="•"/>
            </a:pPr>
            <a:r>
              <a:rPr lang="es-ES" dirty="0"/>
              <a:t>Una solución viable para ayudar a disminuir o eliminar el brote de dengue, es disminuir la población de susceptibles mediante campañas y jornadas de vacunación, o disminuir la población de infectados, mediante la mejora en el servicio y tratamiento de las entidades de salud de Villavicencio</a:t>
            </a:r>
            <a:endParaRPr lang="es-CO" dirty="0"/>
          </a:p>
        </p:txBody>
      </p:sp>
    </p:spTree>
    <p:extLst>
      <p:ext uri="{BB962C8B-B14F-4D97-AF65-F5344CB8AC3E}">
        <p14:creationId xmlns:p14="http://schemas.microsoft.com/office/powerpoint/2010/main" val="2715502684"/>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49" y="1737361"/>
            <a:ext cx="4722734" cy="4474254"/>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s-CO" dirty="0"/>
              <a:t>Definición del problema</a:t>
            </a:r>
          </a:p>
        </p:txBody>
      </p:sp>
    </p:spTree>
    <p:extLst>
      <p:ext uri="{BB962C8B-B14F-4D97-AF65-F5344CB8AC3E}">
        <p14:creationId xmlns:p14="http://schemas.microsoft.com/office/powerpoint/2010/main" val="322208527"/>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6" descr="Resultado de imagen para computador con vir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89131"/>
            <a:ext cx="3789032" cy="2526021"/>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s-CO" dirty="0"/>
              <a:t>Objetivos</a:t>
            </a:r>
          </a:p>
        </p:txBody>
      </p:sp>
      <p:pic>
        <p:nvPicPr>
          <p:cNvPr id="4098" name="Picture 2" descr="Resultado de imagen para listas dibuj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70526" y="3367003"/>
            <a:ext cx="2214467" cy="27632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esultado de imagen para salud 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7666" y="2596168"/>
            <a:ext cx="3277627" cy="1911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747684"/>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Pregunta a ser respondidas</a:t>
            </a:r>
          </a:p>
        </p:txBody>
      </p:sp>
      <p:sp>
        <p:nvSpPr>
          <p:cNvPr id="3" name="Marcador de contenido 2"/>
          <p:cNvSpPr>
            <a:spLocks noGrp="1"/>
          </p:cNvSpPr>
          <p:nvPr>
            <p:ph idx="1"/>
          </p:nvPr>
        </p:nvSpPr>
        <p:spPr/>
        <p:txBody>
          <a:bodyPr/>
          <a:lstStyle/>
          <a:p>
            <a:pPr marL="228600" lvl="0" indent="-228600">
              <a:buFont typeface="+mj-lt"/>
              <a:buAutoNum type="arabicPeriod"/>
            </a:pPr>
            <a:r>
              <a:rPr lang="es-CO" dirty="0">
                <a:solidFill>
                  <a:schemeClr val="tx1"/>
                </a:solidFill>
              </a:rPr>
              <a:t>¿Qué sucede si hay un aumento de la población debido al turismo, migración venezolana o algún otro factor?</a:t>
            </a:r>
          </a:p>
          <a:p>
            <a:pPr marL="228600" lvl="0" indent="-228600">
              <a:buFont typeface="+mj-lt"/>
              <a:buAutoNum type="arabicPeriod"/>
            </a:pPr>
            <a:r>
              <a:rPr lang="es-CO" dirty="0">
                <a:solidFill>
                  <a:schemeClr val="tx1"/>
                </a:solidFill>
              </a:rPr>
              <a:t>¿Cómo influye el clima en la población de los mosquitos?</a:t>
            </a:r>
          </a:p>
          <a:p>
            <a:pPr marL="228600" lvl="0" indent="-228600">
              <a:buFont typeface="+mj-lt"/>
              <a:buAutoNum type="arabicPeriod"/>
            </a:pPr>
            <a:r>
              <a:rPr lang="es-CO" dirty="0">
                <a:solidFill>
                  <a:schemeClr val="tx1"/>
                </a:solidFill>
              </a:rPr>
              <a:t>¿Están las diferentes entidades de salud preparadas para combatir el aumento del dengue en la población en una temporada de escasez de agua?</a:t>
            </a:r>
          </a:p>
        </p:txBody>
      </p:sp>
      <p:pic>
        <p:nvPicPr>
          <p:cNvPr id="6" name="Picture 2" descr="Resultado de imagen para salud 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6612" y="3894082"/>
            <a:ext cx="3806734" cy="222059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esultado de imagen para villavicencio sequÃ­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9953" y="3894082"/>
            <a:ext cx="4000500" cy="226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099626"/>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Alcance y supuestos del sistema</a:t>
            </a:r>
          </a:p>
        </p:txBody>
      </p:sp>
      <p:sp>
        <p:nvSpPr>
          <p:cNvPr id="3" name="Marcador de contenido 2"/>
          <p:cNvSpPr>
            <a:spLocks noGrp="1"/>
          </p:cNvSpPr>
          <p:nvPr>
            <p:ph idx="1"/>
          </p:nvPr>
        </p:nvSpPr>
        <p:spPr/>
        <p:txBody>
          <a:bodyPr/>
          <a:lstStyle/>
          <a:p>
            <a:pPr>
              <a:buFont typeface="Arial" panose="020B0604020202020204" pitchFamily="34" charset="0"/>
              <a:buChar char="•"/>
            </a:pPr>
            <a:r>
              <a:rPr lang="es-CO" dirty="0"/>
              <a:t>Con la información adecuada, podría realizarse la simulación en cualquier ciudad de Colombia, siempre que se cuenten con datos confirmados por instituciones oficiales. Inicialmente la simulación se realizará teniendo en cuenta solo la población de Villavicencio.</a:t>
            </a:r>
          </a:p>
          <a:p>
            <a:pPr>
              <a:buFont typeface="Arial" panose="020B0604020202020204" pitchFamily="34" charset="0"/>
              <a:buChar char="•"/>
            </a:pPr>
            <a:r>
              <a:rPr lang="es-CO" dirty="0"/>
              <a:t>Ya que la enfermedad del dengue solo es transmitida por las hembras, las cuales viven más que los machos, su población siempre será mayor, por lo que asumimos que todos los picados se contagiarían de dengue.</a:t>
            </a:r>
          </a:p>
          <a:p>
            <a:pPr>
              <a:buFont typeface="Arial" panose="020B0604020202020204" pitchFamily="34" charset="0"/>
              <a:buChar char="•"/>
            </a:pPr>
            <a:r>
              <a:rPr lang="es-CO" dirty="0"/>
              <a:t>Entre más población presente un área de la ciudad, mayor será la cantidad de agua en sus hogares, lo que aumenta la reproducción del mosquito.</a:t>
            </a:r>
          </a:p>
        </p:txBody>
      </p:sp>
    </p:spTree>
    <p:extLst>
      <p:ext uri="{BB962C8B-B14F-4D97-AF65-F5344CB8AC3E}">
        <p14:creationId xmlns:p14="http://schemas.microsoft.com/office/powerpoint/2010/main" val="861617047"/>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Modelo SIR con tasas de flujo</a:t>
            </a:r>
          </a:p>
        </p:txBody>
      </p:sp>
      <p:pic>
        <p:nvPicPr>
          <p:cNvPr id="4" name="Imagen 3"/>
          <p:cNvPicPr/>
          <p:nvPr/>
        </p:nvPicPr>
        <p:blipFill>
          <a:blip r:embed="rId3"/>
          <a:stretch>
            <a:fillRect/>
          </a:stretch>
        </p:blipFill>
        <p:spPr>
          <a:xfrm>
            <a:off x="2616788" y="1737360"/>
            <a:ext cx="5707835" cy="1784599"/>
          </a:xfrm>
          <a:prstGeom prst="rect">
            <a:avLst/>
          </a:prstGeom>
        </p:spPr>
      </p:pic>
      <p:pic>
        <p:nvPicPr>
          <p:cNvPr id="10" name="Imagen 9"/>
          <p:cNvPicPr>
            <a:picLocks noChangeAspect="1"/>
          </p:cNvPicPr>
          <p:nvPr/>
        </p:nvPicPr>
        <p:blipFill>
          <a:blip r:embed="rId4"/>
          <a:stretch>
            <a:fillRect/>
          </a:stretch>
        </p:blipFill>
        <p:spPr>
          <a:xfrm>
            <a:off x="2639649" y="3521959"/>
            <a:ext cx="5684974" cy="2650242"/>
          </a:xfrm>
          <a:prstGeom prst="rect">
            <a:avLst/>
          </a:prstGeom>
        </p:spPr>
      </p:pic>
    </p:spTree>
    <p:extLst>
      <p:ext uri="{BB962C8B-B14F-4D97-AF65-F5344CB8AC3E}">
        <p14:creationId xmlns:p14="http://schemas.microsoft.com/office/powerpoint/2010/main" val="1990925861"/>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Medidas de desempeño</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018865839"/>
              </p:ext>
            </p:extLst>
          </p:nvPr>
        </p:nvGraphicFramePr>
        <p:xfrm>
          <a:off x="1596788" y="1937982"/>
          <a:ext cx="8980227" cy="3070746"/>
        </p:xfrm>
        <a:graphic>
          <a:graphicData uri="http://schemas.openxmlformats.org/drawingml/2006/table">
            <a:tbl>
              <a:tblPr firstRow="1" firstCol="1" bandRow="1">
                <a:tableStyleId>{5C22544A-7EE6-4342-B048-85BDC9FD1C3A}</a:tableStyleId>
              </a:tblPr>
              <a:tblGrid>
                <a:gridCol w="2429302">
                  <a:extLst>
                    <a:ext uri="{9D8B030D-6E8A-4147-A177-3AD203B41FA5}">
                      <a16:colId xmlns:a16="http://schemas.microsoft.com/office/drawing/2014/main" val="20000"/>
                    </a:ext>
                  </a:extLst>
                </a:gridCol>
                <a:gridCol w="6550925">
                  <a:extLst>
                    <a:ext uri="{9D8B030D-6E8A-4147-A177-3AD203B41FA5}">
                      <a16:colId xmlns:a16="http://schemas.microsoft.com/office/drawing/2014/main" val="20001"/>
                    </a:ext>
                  </a:extLst>
                </a:gridCol>
              </a:tblGrid>
              <a:tr h="511791">
                <a:tc>
                  <a:txBody>
                    <a:bodyPr/>
                    <a:lstStyle/>
                    <a:p>
                      <a:pPr marR="614045" algn="ctr">
                        <a:lnSpc>
                          <a:spcPct val="102000"/>
                        </a:lnSpc>
                        <a:spcBef>
                          <a:spcPts val="385"/>
                        </a:spcBef>
                        <a:spcAft>
                          <a:spcPts val="0"/>
                        </a:spcAft>
                        <a:tabLst>
                          <a:tab pos="1201420" algn="l"/>
                        </a:tabLst>
                      </a:pPr>
                      <a:r>
                        <a:rPr lang="es-ES" sz="3000" dirty="0" err="1">
                          <a:effectLst/>
                        </a:rPr>
                        <a:t>Simbolo</a:t>
                      </a:r>
                      <a:endParaRPr lang="es-CO" sz="3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R="614045" algn="just">
                        <a:lnSpc>
                          <a:spcPct val="102000"/>
                        </a:lnSpc>
                        <a:spcBef>
                          <a:spcPts val="385"/>
                        </a:spcBef>
                        <a:spcAft>
                          <a:spcPts val="0"/>
                        </a:spcAft>
                        <a:tabLst>
                          <a:tab pos="1201420" algn="l"/>
                        </a:tabLst>
                      </a:pPr>
                      <a:r>
                        <a:rPr lang="es-ES" sz="3000">
                          <a:effectLst/>
                        </a:rPr>
                        <a:t>Variable</a:t>
                      </a:r>
                      <a:endParaRPr lang="es-CO" sz="3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511791">
                <a:tc>
                  <a:txBody>
                    <a:bodyPr/>
                    <a:lstStyle/>
                    <a:p>
                      <a:pPr marR="614045" algn="just">
                        <a:lnSpc>
                          <a:spcPct val="102000"/>
                        </a:lnSpc>
                        <a:spcBef>
                          <a:spcPts val="385"/>
                        </a:spcBef>
                        <a:spcAft>
                          <a:spcPts val="0"/>
                        </a:spcAft>
                        <a:tabLst>
                          <a:tab pos="1201420" algn="l"/>
                        </a:tabLst>
                      </a:pPr>
                      <a:r>
                        <a:rPr lang="es-ES" sz="3000" dirty="0">
                          <a:effectLst/>
                        </a:rPr>
                        <a:t>β</a:t>
                      </a:r>
                      <a:endParaRPr lang="es-CO" sz="3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R="614045" algn="just">
                        <a:lnSpc>
                          <a:spcPct val="102000"/>
                        </a:lnSpc>
                        <a:spcBef>
                          <a:spcPts val="385"/>
                        </a:spcBef>
                        <a:spcAft>
                          <a:spcPts val="0"/>
                        </a:spcAft>
                        <a:tabLst>
                          <a:tab pos="1201420" algn="l"/>
                        </a:tabLst>
                      </a:pPr>
                      <a:r>
                        <a:rPr lang="es-ES" sz="3000" dirty="0">
                          <a:effectLst/>
                        </a:rPr>
                        <a:t>Tasa de Contagio</a:t>
                      </a:r>
                      <a:endParaRPr lang="es-CO" sz="3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11791">
                <a:tc>
                  <a:txBody>
                    <a:bodyPr/>
                    <a:lstStyle/>
                    <a:p>
                      <a:pPr marR="614045" algn="just">
                        <a:lnSpc>
                          <a:spcPct val="102000"/>
                        </a:lnSpc>
                        <a:spcBef>
                          <a:spcPts val="385"/>
                        </a:spcBef>
                        <a:spcAft>
                          <a:spcPts val="0"/>
                        </a:spcAft>
                        <a:tabLst>
                          <a:tab pos="1201420" algn="l"/>
                        </a:tabLst>
                      </a:pPr>
                      <a:r>
                        <a:rPr lang="es-ES" sz="3000">
                          <a:effectLst/>
                        </a:rPr>
                        <a:t>µ</a:t>
                      </a:r>
                      <a:endParaRPr lang="es-CO" sz="3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R="614045" algn="just">
                        <a:lnSpc>
                          <a:spcPct val="102000"/>
                        </a:lnSpc>
                        <a:spcBef>
                          <a:spcPts val="385"/>
                        </a:spcBef>
                        <a:spcAft>
                          <a:spcPts val="0"/>
                        </a:spcAft>
                        <a:tabLst>
                          <a:tab pos="1201420" algn="l"/>
                        </a:tabLst>
                      </a:pPr>
                      <a:r>
                        <a:rPr lang="es-ES" sz="3000" dirty="0">
                          <a:effectLst/>
                        </a:rPr>
                        <a:t>Tasa de mortalidad per cápita</a:t>
                      </a:r>
                      <a:endParaRPr lang="es-CO" sz="3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11791">
                <a:tc>
                  <a:txBody>
                    <a:bodyPr/>
                    <a:lstStyle/>
                    <a:p>
                      <a:pPr marR="614045" algn="just">
                        <a:lnSpc>
                          <a:spcPct val="102000"/>
                        </a:lnSpc>
                        <a:spcBef>
                          <a:spcPts val="385"/>
                        </a:spcBef>
                        <a:spcAft>
                          <a:spcPts val="0"/>
                        </a:spcAft>
                        <a:tabLst>
                          <a:tab pos="1201420" algn="l"/>
                        </a:tabLst>
                      </a:pPr>
                      <a:r>
                        <a:rPr lang="es-ES" sz="3000">
                          <a:effectLst/>
                        </a:rPr>
                        <a:t>γ</a:t>
                      </a:r>
                      <a:endParaRPr lang="es-CO" sz="3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R="614045" algn="just">
                        <a:lnSpc>
                          <a:spcPct val="102000"/>
                        </a:lnSpc>
                        <a:spcBef>
                          <a:spcPts val="385"/>
                        </a:spcBef>
                        <a:spcAft>
                          <a:spcPts val="0"/>
                        </a:spcAft>
                        <a:tabLst>
                          <a:tab pos="1201420" algn="l"/>
                        </a:tabLst>
                      </a:pPr>
                      <a:r>
                        <a:rPr lang="es-ES" sz="3000" dirty="0">
                          <a:effectLst/>
                        </a:rPr>
                        <a:t>Tasa de recuperación</a:t>
                      </a:r>
                      <a:endParaRPr lang="es-CO" sz="3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511791">
                <a:tc>
                  <a:txBody>
                    <a:bodyPr/>
                    <a:lstStyle/>
                    <a:p>
                      <a:pPr marR="614045" algn="just">
                        <a:lnSpc>
                          <a:spcPct val="102000"/>
                        </a:lnSpc>
                        <a:spcBef>
                          <a:spcPts val="385"/>
                        </a:spcBef>
                        <a:spcAft>
                          <a:spcPts val="0"/>
                        </a:spcAft>
                        <a:tabLst>
                          <a:tab pos="1201420" algn="l"/>
                        </a:tabLst>
                      </a:pPr>
                      <a:r>
                        <a:rPr lang="es-ES" sz="3000" dirty="0">
                          <a:effectLst/>
                        </a:rPr>
                        <a:t>TI</a:t>
                      </a:r>
                      <a:endParaRPr lang="es-CO" sz="3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R="614045" algn="just">
                        <a:lnSpc>
                          <a:spcPct val="102000"/>
                        </a:lnSpc>
                        <a:spcBef>
                          <a:spcPts val="385"/>
                        </a:spcBef>
                        <a:spcAft>
                          <a:spcPts val="0"/>
                        </a:spcAft>
                        <a:tabLst>
                          <a:tab pos="1201420" algn="l"/>
                        </a:tabLst>
                      </a:pPr>
                      <a:r>
                        <a:rPr lang="es-ES" sz="3000">
                          <a:effectLst/>
                        </a:rPr>
                        <a:t>Tasa de incidencia</a:t>
                      </a:r>
                      <a:endParaRPr lang="es-CO" sz="3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511791">
                <a:tc>
                  <a:txBody>
                    <a:bodyPr/>
                    <a:lstStyle/>
                    <a:p>
                      <a:pPr marR="614045" algn="just">
                        <a:lnSpc>
                          <a:spcPct val="102000"/>
                        </a:lnSpc>
                        <a:spcBef>
                          <a:spcPts val="385"/>
                        </a:spcBef>
                        <a:spcAft>
                          <a:spcPts val="0"/>
                        </a:spcAft>
                        <a:tabLst>
                          <a:tab pos="1201420" algn="l"/>
                        </a:tabLst>
                      </a:pPr>
                      <a:r>
                        <a:rPr lang="es-ES" sz="3000">
                          <a:effectLst/>
                        </a:rPr>
                        <a:t>λ</a:t>
                      </a:r>
                      <a:endParaRPr lang="es-CO" sz="3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R="614045" algn="just">
                        <a:lnSpc>
                          <a:spcPct val="102000"/>
                        </a:lnSpc>
                        <a:spcBef>
                          <a:spcPts val="385"/>
                        </a:spcBef>
                        <a:spcAft>
                          <a:spcPts val="0"/>
                        </a:spcAft>
                        <a:tabLst>
                          <a:tab pos="1201420" algn="l"/>
                        </a:tabLst>
                      </a:pPr>
                      <a:r>
                        <a:rPr lang="es-ES" sz="3000" dirty="0">
                          <a:effectLst/>
                        </a:rPr>
                        <a:t>Tasa de nacimiento</a:t>
                      </a:r>
                      <a:endParaRPr lang="es-CO" sz="3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13422539"/>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Recolección de los datos y simulación</a:t>
            </a:r>
            <a:endParaRPr lang="es-CO" dirty="0"/>
          </a:p>
        </p:txBody>
      </p:sp>
      <p:pic>
        <p:nvPicPr>
          <p:cNvPr id="8194" name="Picture 2" descr="Resultado de imagen para secretaria de salud villavicen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1845734"/>
            <a:ext cx="2742167" cy="2742167"/>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Resultado de imagen para revista panamericana salud public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6484" y="1947767"/>
            <a:ext cx="6262159" cy="126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767769"/>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987</TotalTime>
  <Words>1034</Words>
  <Application>Microsoft Office PowerPoint</Application>
  <PresentationFormat>Panorámica</PresentationFormat>
  <Paragraphs>99</Paragraphs>
  <Slides>20</Slides>
  <Notes>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vt:lpstr>
      <vt:lpstr>Calibri</vt:lpstr>
      <vt:lpstr>Calibri Light</vt:lpstr>
      <vt:lpstr>Century Gothic</vt:lpstr>
      <vt:lpstr>Times New Roman</vt:lpstr>
      <vt:lpstr>Retrospección</vt:lpstr>
      <vt:lpstr>SIMULACIÓN DE LA PROPAGACIÓN DEL DENGUE EN VILLAVICENCIO, DURANTE UNA TEMPORADA DE SEQUÍA Y ESCASEZ DE AGUA</vt:lpstr>
      <vt:lpstr>Justificación</vt:lpstr>
      <vt:lpstr>Definición del problema</vt:lpstr>
      <vt:lpstr>Objetivos</vt:lpstr>
      <vt:lpstr>Pregunta a ser respondidas</vt:lpstr>
      <vt:lpstr>Alcance y supuestos del sistema</vt:lpstr>
      <vt:lpstr>Modelo SIR con tasas de flujo</vt:lpstr>
      <vt:lpstr>Medidas de desempeño</vt:lpstr>
      <vt:lpstr>Recolección de los datos y simulación</vt:lpstr>
      <vt:lpstr>Descripción del software utilizado</vt:lpstr>
      <vt:lpstr>Diseño del modelo del sistema</vt:lpstr>
      <vt:lpstr>Configuración de los sistemas y escenarios</vt:lpstr>
      <vt:lpstr>Escenario #1</vt:lpstr>
      <vt:lpstr>Resultados 1</vt:lpstr>
      <vt:lpstr>Escenario #2</vt:lpstr>
      <vt:lpstr>Resultados 2</vt:lpstr>
      <vt:lpstr>Escenario #3</vt:lpstr>
      <vt:lpstr>Resultados 3</vt:lpstr>
      <vt:lpstr>Trabajos previos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elpilosito@hotmail.com</dc:creator>
  <cp:lastModifiedBy>Adrian Gonzalez</cp:lastModifiedBy>
  <cp:revision>76</cp:revision>
  <dcterms:created xsi:type="dcterms:W3CDTF">2019-08-04T19:45:50Z</dcterms:created>
  <dcterms:modified xsi:type="dcterms:W3CDTF">2019-08-12T14:24:31Z</dcterms:modified>
</cp:coreProperties>
</file>