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1"/>
  </p:sldMasterIdLst>
  <p:notesMasterIdLst>
    <p:notesMasterId r:id="rId15"/>
  </p:notes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18"/>
  </p:normalViewPr>
  <p:slideViewPr>
    <p:cSldViewPr snapToGrid="0" snapToObjects="1">
      <p:cViewPr varScale="1">
        <p:scale>
          <a:sx n="93" d="100"/>
          <a:sy n="93" d="100"/>
        </p:scale>
        <p:origin x="7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B30BA8-A820-F44C-BDE0-4CEB85DFE0AE}" type="datetimeFigureOut">
              <a:rPr lang="es-ES_tradnl" smtClean="0"/>
              <a:t>18/5/17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872C60-9B0E-E64F-B355-8C64C1692CB9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765223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872C60-9B0E-E64F-B355-8C64C1692CB9}" type="slidenum">
              <a:rPr lang="es-ES_tradnl" smtClean="0"/>
              <a:t>3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541201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872C60-9B0E-E64F-B355-8C64C1692CB9}" type="slidenum">
              <a:rPr lang="es-ES_tradnl" smtClean="0"/>
              <a:t>9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580304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872C60-9B0E-E64F-B355-8C64C1692CB9}" type="slidenum">
              <a:rPr lang="es-ES_tradnl" smtClean="0"/>
              <a:t>13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076880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_tradnl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5/17/17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5/17/17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5/17/17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5/17/17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5/17/17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5/17/17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5/17/17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5/17/17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5/17/17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s-ES" smtClean="0"/>
              <a:t>5/17/17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_tradnl" smtClean="0"/>
              <a:t>Arrastre la imagen al marcador de posición o haga clic en el icono para agregarla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5/17/17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5/17/17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8704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chocoteam/choco-solver/releases/tag/4.0.4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_tradnl" dirty="0" smtClean="0"/>
              <a:t> </a:t>
            </a:r>
            <a:endParaRPr lang="es-ES_tradnl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algn="ctr"/>
            <a:r>
              <a:rPr lang="es-ES_tradnl" sz="4000" dirty="0">
                <a:latin typeface="Abadi MT Condensed Extra Bold" charset="0"/>
                <a:ea typeface="Abadi MT Condensed Extra Bold" charset="0"/>
                <a:cs typeface="Abadi MT Condensed Extra Bold" charset="0"/>
              </a:rPr>
              <a:t>An Open-</a:t>
            </a:r>
            <a:r>
              <a:rPr lang="es-ES_tradnl" sz="4000" dirty="0" err="1">
                <a:latin typeface="Abadi MT Condensed Extra Bold" charset="0"/>
                <a:ea typeface="Abadi MT Condensed Extra Bold" charset="0"/>
                <a:cs typeface="Abadi MT Condensed Extra Bold" charset="0"/>
              </a:rPr>
              <a:t>Source</a:t>
            </a:r>
            <a:r>
              <a:rPr lang="es-ES_tradnl" sz="4000" dirty="0">
                <a:latin typeface="Abadi MT Condensed Extra Bold" charset="0"/>
                <a:ea typeface="Abadi MT Condensed Extra Bold" charset="0"/>
                <a:cs typeface="Abadi MT Condensed Extra Bold" charset="0"/>
              </a:rPr>
              <a:t> java library for constraint programming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1984" y="434240"/>
            <a:ext cx="3997537" cy="3594666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7484224" y="3197909"/>
            <a:ext cx="36714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400" dirty="0" smtClean="0"/>
              <a:t>Carlos Piña Martínez</a:t>
            </a:r>
          </a:p>
          <a:p>
            <a:r>
              <a:rPr lang="es-ES_tradnl" sz="2400" dirty="0" smtClean="0"/>
              <a:t>Juan Luis Romero Sánchez</a:t>
            </a:r>
            <a:endParaRPr lang="es-ES_tradnl" sz="2400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594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Restricciones globales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14213" y="1845734"/>
            <a:ext cx="10058400" cy="4023360"/>
          </a:xfrm>
        </p:spPr>
        <p:txBody>
          <a:bodyPr>
            <a:normAutofit/>
          </a:bodyPr>
          <a:lstStyle/>
          <a:p>
            <a:r>
              <a:rPr lang="es-ES_tradnl" sz="2400" dirty="0" smtClean="0"/>
              <a:t>Al igual que en Minizinc, en Choco también disponemos de restricciones globales como </a:t>
            </a:r>
            <a:r>
              <a:rPr lang="es-ES_tradnl" sz="2400" b="1" dirty="0" err="1" smtClean="0"/>
              <a:t>Alldifferent</a:t>
            </a:r>
            <a:r>
              <a:rPr lang="es-ES_tradnl" sz="2400" dirty="0" smtClean="0"/>
              <a:t> </a:t>
            </a:r>
            <a:r>
              <a:rPr lang="es-ES_tradnl" sz="2400" dirty="0" smtClean="0"/>
              <a:t>y </a:t>
            </a:r>
            <a:r>
              <a:rPr lang="es-ES_tradnl" sz="2400" b="1" dirty="0" smtClean="0"/>
              <a:t>Cumulative</a:t>
            </a:r>
            <a:r>
              <a:rPr lang="es-ES_tradnl" sz="2400" dirty="0" smtClean="0"/>
              <a:t>.	</a:t>
            </a:r>
          </a:p>
          <a:p>
            <a:endParaRPr lang="es-ES_tradnl" sz="2400" dirty="0"/>
          </a:p>
          <a:p>
            <a:r>
              <a:rPr lang="es-ES_tradnl" sz="2400" dirty="0"/>
              <a:t>	</a:t>
            </a:r>
            <a:r>
              <a:rPr lang="mr-IN" sz="2400" dirty="0"/>
              <a:t>int </a:t>
            </a:r>
            <a:r>
              <a:rPr lang="mr-IN" sz="2400" dirty="0">
                <a:solidFill>
                  <a:schemeClr val="tx1"/>
                </a:solidFill>
              </a:rPr>
              <a:t>N</a:t>
            </a:r>
            <a:r>
              <a:rPr lang="mr-IN" sz="2400" dirty="0"/>
              <a:t> = </a:t>
            </a:r>
            <a:r>
              <a:rPr lang="mr-IN" sz="2400" dirty="0">
                <a:solidFill>
                  <a:srgbClr val="7030A0"/>
                </a:solidFill>
              </a:rPr>
              <a:t>100</a:t>
            </a:r>
            <a:r>
              <a:rPr lang="mr-IN" sz="2400" dirty="0"/>
              <a:t>;</a:t>
            </a:r>
            <a:endParaRPr lang="es-ES_tradnl" sz="2400" dirty="0" smtClean="0"/>
          </a:p>
          <a:p>
            <a:r>
              <a:rPr lang="es-ES_tradnl" sz="2400" dirty="0"/>
              <a:t>	</a:t>
            </a:r>
            <a:r>
              <a:rPr lang="es-ES_tradnl" sz="2400" dirty="0" smtClean="0"/>
              <a:t>IntVar</a:t>
            </a:r>
            <a:r>
              <a:rPr lang="es-ES_tradnl" sz="2400" dirty="0"/>
              <a:t>[] S = model.</a:t>
            </a:r>
            <a:r>
              <a:rPr lang="es-ES_tradnl" sz="2400" dirty="0">
                <a:solidFill>
                  <a:srgbClr val="92D050"/>
                </a:solidFill>
              </a:rPr>
              <a:t>intVarArray</a:t>
            </a:r>
            <a:r>
              <a:rPr lang="es-ES_tradnl" sz="2400" dirty="0"/>
              <a:t>(</a:t>
            </a:r>
            <a:r>
              <a:rPr lang="es-ES_tradnl" sz="2400" dirty="0">
                <a:solidFill>
                  <a:srgbClr val="FF0000"/>
                </a:solidFill>
              </a:rPr>
              <a:t>"s"</a:t>
            </a:r>
            <a:r>
              <a:rPr lang="es-ES_tradnl" sz="2400" dirty="0"/>
              <a:t>, </a:t>
            </a:r>
            <a:r>
              <a:rPr lang="es-ES_tradnl" sz="2400" dirty="0" smtClean="0">
                <a:solidFill>
                  <a:srgbClr val="0070C0"/>
                </a:solidFill>
              </a:rPr>
              <a:t>N</a:t>
            </a:r>
            <a:r>
              <a:rPr lang="es-ES_tradnl" sz="2400" dirty="0" smtClean="0"/>
              <a:t>, </a:t>
            </a:r>
            <a:r>
              <a:rPr lang="es-ES_tradnl" sz="2400" dirty="0">
                <a:solidFill>
                  <a:srgbClr val="7030A0"/>
                </a:solidFill>
              </a:rPr>
              <a:t>0</a:t>
            </a:r>
            <a:r>
              <a:rPr lang="es-ES_tradnl" sz="2400" dirty="0"/>
              <a:t>, </a:t>
            </a:r>
            <a:r>
              <a:rPr lang="es-ES_tradnl" sz="2400" dirty="0" smtClean="0">
                <a:solidFill>
                  <a:srgbClr val="0070C0"/>
                </a:solidFill>
              </a:rPr>
              <a:t>N</a:t>
            </a:r>
            <a:r>
              <a:rPr lang="es-ES_tradnl" sz="2400" dirty="0" smtClean="0"/>
              <a:t> </a:t>
            </a:r>
            <a:r>
              <a:rPr lang="es-ES_tradnl" sz="2400" dirty="0" smtClean="0">
                <a:solidFill>
                  <a:srgbClr val="7030A0"/>
                </a:solidFill>
              </a:rPr>
              <a:t>- 1</a:t>
            </a:r>
            <a:r>
              <a:rPr lang="es-ES_tradnl" sz="2400" dirty="0" smtClean="0"/>
              <a:t>);</a:t>
            </a:r>
          </a:p>
          <a:p>
            <a:r>
              <a:rPr lang="es-ES_tradnl" sz="2400" dirty="0"/>
              <a:t>	</a:t>
            </a:r>
            <a:r>
              <a:rPr lang="es-ES_tradnl" sz="2400" dirty="0" err="1" smtClean="0"/>
              <a:t>model.</a:t>
            </a:r>
            <a:r>
              <a:rPr lang="es-ES_tradnl" sz="2400" dirty="0" err="1" smtClean="0">
                <a:solidFill>
                  <a:srgbClr val="92D050"/>
                </a:solidFill>
              </a:rPr>
              <a:t>allDifferent</a:t>
            </a:r>
            <a:r>
              <a:rPr lang="es-ES_tradnl" sz="2400" dirty="0" smtClean="0"/>
              <a:t>(S</a:t>
            </a:r>
            <a:r>
              <a:rPr lang="es-ES_tradnl" sz="2400" dirty="0"/>
              <a:t>).</a:t>
            </a:r>
            <a:r>
              <a:rPr lang="es-ES_tradnl" sz="2400" dirty="0">
                <a:solidFill>
                  <a:srgbClr val="92D050"/>
                </a:solidFill>
              </a:rPr>
              <a:t>post</a:t>
            </a:r>
            <a:r>
              <a:rPr lang="es-ES_tradnl" sz="2400" dirty="0"/>
              <a:t>();</a:t>
            </a:r>
          </a:p>
        </p:txBody>
      </p:sp>
      <p:sp>
        <p:nvSpPr>
          <p:cNvPr id="4" name="Rectángulo 3"/>
          <p:cNvSpPr/>
          <p:nvPr/>
        </p:nvSpPr>
        <p:spPr>
          <a:xfrm>
            <a:off x="1774614" y="3003820"/>
            <a:ext cx="6607386" cy="1839113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774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Opciones de búsqueda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02666"/>
          </a:xfrm>
        </p:spPr>
        <p:txBody>
          <a:bodyPr>
            <a:normAutofit lnSpcReduction="10000"/>
          </a:bodyPr>
          <a:lstStyle/>
          <a:p>
            <a:r>
              <a:rPr lang="es-ES_tradnl" sz="2400" dirty="0" smtClean="0"/>
              <a:t>1. Parte de solución</a:t>
            </a:r>
          </a:p>
          <a:p>
            <a:r>
              <a:rPr lang="es-ES_tradnl" sz="2400" dirty="0" smtClean="0"/>
              <a:t>	</a:t>
            </a:r>
          </a:p>
          <a:p>
            <a:r>
              <a:rPr lang="es-ES_tradnl" sz="2400" dirty="0"/>
              <a:t>	</a:t>
            </a:r>
          </a:p>
          <a:p>
            <a:r>
              <a:rPr lang="es-ES_tradnl" sz="2400" dirty="0" smtClean="0"/>
              <a:t>2. Definición de la estrategia de búsqueda</a:t>
            </a:r>
          </a:p>
          <a:p>
            <a:r>
              <a:rPr lang="es-ES_tradnl" sz="2400" dirty="0"/>
              <a:t>	</a:t>
            </a:r>
            <a:r>
              <a:rPr lang="es-ES_tradnl" sz="2400" dirty="0" smtClean="0"/>
              <a:t>2.1 </a:t>
            </a:r>
            <a:r>
              <a:rPr lang="mr-IN" sz="2400" dirty="0" smtClean="0"/>
              <a:t>–</a:t>
            </a:r>
            <a:r>
              <a:rPr lang="es-ES_tradnl" sz="2400" dirty="0" smtClean="0"/>
              <a:t> Encontrar una solución</a:t>
            </a:r>
            <a:r>
              <a:rPr lang="es-ES_tradnl" sz="2400" dirty="0"/>
              <a:t>		</a:t>
            </a:r>
            <a:endParaRPr lang="es-ES_tradnl" sz="2400" dirty="0" smtClean="0"/>
          </a:p>
          <a:p>
            <a:r>
              <a:rPr lang="es-ES_tradnl" sz="2400" dirty="0"/>
              <a:t>		</a:t>
            </a:r>
            <a:endParaRPr lang="es-ES_tradnl" sz="2400" dirty="0" smtClean="0">
              <a:solidFill>
                <a:srgbClr val="00B0F0"/>
              </a:solidFill>
            </a:endParaRPr>
          </a:p>
          <a:p>
            <a:endParaRPr lang="es-ES_tradnl" sz="2400" dirty="0"/>
          </a:p>
          <a:p>
            <a:endParaRPr lang="es-ES_tradnl" sz="2400" dirty="0"/>
          </a:p>
          <a:p>
            <a:r>
              <a:rPr lang="es-ES_tradnl" sz="2400" dirty="0" smtClean="0"/>
              <a:t>* </a:t>
            </a:r>
            <a:r>
              <a:rPr lang="es-ES" sz="2200" dirty="0"/>
              <a:t>P</a:t>
            </a:r>
            <a:r>
              <a:rPr lang="es-ES" sz="2200" dirty="0" smtClean="0"/>
              <a:t>odemos </a:t>
            </a:r>
            <a:r>
              <a:rPr lang="es-ES" sz="2200" dirty="0" smtClean="0"/>
              <a:t>mostrar todas las soluciones </a:t>
            </a:r>
            <a:r>
              <a:rPr lang="es-ES" sz="2200" dirty="0" smtClean="0"/>
              <a:t>cambiando el </a:t>
            </a:r>
            <a:r>
              <a:rPr lang="es-ES" sz="2200" dirty="0" err="1" smtClean="0"/>
              <a:t>if</a:t>
            </a:r>
            <a:r>
              <a:rPr lang="es-ES" sz="2200" dirty="0" smtClean="0"/>
              <a:t> por un </a:t>
            </a:r>
            <a:r>
              <a:rPr lang="es-ES" sz="2200" dirty="0" smtClean="0"/>
              <a:t>while.</a:t>
            </a:r>
            <a:endParaRPr lang="es-ES_tradnl" sz="2200" dirty="0" smtClean="0"/>
          </a:p>
        </p:txBody>
      </p:sp>
      <p:sp>
        <p:nvSpPr>
          <p:cNvPr id="4" name="Rectángulo 3"/>
          <p:cNvSpPr/>
          <p:nvPr/>
        </p:nvSpPr>
        <p:spPr>
          <a:xfrm>
            <a:off x="3108959" y="2303933"/>
            <a:ext cx="4932219" cy="656244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5" name="Rectángulo 4"/>
          <p:cNvSpPr/>
          <p:nvPr/>
        </p:nvSpPr>
        <p:spPr>
          <a:xfrm>
            <a:off x="3072937" y="4228012"/>
            <a:ext cx="5892339" cy="1300788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6" name="CuadroTexto 5"/>
          <p:cNvSpPr txBox="1"/>
          <p:nvPr/>
        </p:nvSpPr>
        <p:spPr>
          <a:xfrm>
            <a:off x="3211483" y="2407858"/>
            <a:ext cx="472717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400" dirty="0"/>
              <a:t>Solver solver = model.</a:t>
            </a:r>
            <a:r>
              <a:rPr lang="es-ES_tradnl" sz="2400" dirty="0">
                <a:solidFill>
                  <a:srgbClr val="92D050"/>
                </a:solidFill>
              </a:rPr>
              <a:t>getSolver</a:t>
            </a:r>
            <a:r>
              <a:rPr lang="es-ES_tradnl" sz="2400" dirty="0"/>
              <a:t>();</a:t>
            </a:r>
          </a:p>
          <a:p>
            <a:endParaRPr lang="es-ES_tradnl" dirty="0"/>
          </a:p>
        </p:txBody>
      </p:sp>
      <p:sp>
        <p:nvSpPr>
          <p:cNvPr id="7" name="CuadroTexto 6"/>
          <p:cNvSpPr txBox="1"/>
          <p:nvPr/>
        </p:nvSpPr>
        <p:spPr>
          <a:xfrm>
            <a:off x="3211483" y="4228011"/>
            <a:ext cx="567759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400" dirty="0"/>
              <a:t>Solution solution = </a:t>
            </a:r>
            <a:r>
              <a:rPr lang="es-ES_tradnl" sz="2400" b="1" dirty="0">
                <a:solidFill>
                  <a:srgbClr val="00B050"/>
                </a:solidFill>
              </a:rPr>
              <a:t>new</a:t>
            </a:r>
            <a:r>
              <a:rPr lang="es-ES_tradnl" sz="2400" dirty="0"/>
              <a:t> Solution</a:t>
            </a:r>
            <a:r>
              <a:rPr lang="es-ES_tradnl" sz="2400" dirty="0" smtClean="0"/>
              <a:t>( model() );</a:t>
            </a:r>
            <a:endParaRPr lang="es-ES_tradnl" sz="2400" dirty="0" smtClean="0">
              <a:solidFill>
                <a:srgbClr val="C00000"/>
              </a:solidFill>
            </a:endParaRPr>
          </a:p>
          <a:p>
            <a:r>
              <a:rPr lang="es-ES_tradnl" sz="2400" dirty="0" smtClean="0">
                <a:solidFill>
                  <a:srgbClr val="C00000"/>
                </a:solidFill>
              </a:rPr>
              <a:t>if</a:t>
            </a:r>
            <a:r>
              <a:rPr lang="es-ES_tradnl" sz="2400" dirty="0" smtClean="0"/>
              <a:t> </a:t>
            </a:r>
            <a:r>
              <a:rPr lang="es-ES_tradnl" sz="2400" dirty="0"/>
              <a:t>( solver.</a:t>
            </a:r>
            <a:r>
              <a:rPr lang="es-ES_tradnl" sz="2400" dirty="0">
                <a:solidFill>
                  <a:srgbClr val="92D050"/>
                </a:solidFill>
              </a:rPr>
              <a:t>solve</a:t>
            </a:r>
            <a:r>
              <a:rPr lang="es-ES_tradnl" sz="2400" dirty="0"/>
              <a:t>() )</a:t>
            </a:r>
          </a:p>
          <a:p>
            <a:r>
              <a:rPr lang="es-ES_tradnl" sz="2400" dirty="0"/>
              <a:t>	</a:t>
            </a:r>
            <a:r>
              <a:rPr lang="es-ES_tradnl" sz="2400" dirty="0" smtClean="0"/>
              <a:t>	</a:t>
            </a:r>
            <a:r>
              <a:rPr lang="es-ES_tradnl" sz="2400" dirty="0" smtClean="0">
                <a:solidFill>
                  <a:srgbClr val="00B0F0"/>
                </a:solidFill>
              </a:rPr>
              <a:t>//Trabajamos con la solución</a:t>
            </a:r>
            <a:endParaRPr lang="es-ES_tradnl" sz="2400" dirty="0">
              <a:solidFill>
                <a:srgbClr val="00B0F0"/>
              </a:solidFill>
            </a:endParaRPr>
          </a:p>
          <a:p>
            <a:endParaRPr lang="es-ES_tradnl" dirty="0"/>
          </a:p>
        </p:txBody>
      </p:sp>
      <p:sp>
        <p:nvSpPr>
          <p:cNvPr id="8" name="Marcador de número de diapositiva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989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Opciones de búsqueda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_tradnl" sz="2800" dirty="0"/>
              <a:t>	</a:t>
            </a:r>
            <a:r>
              <a:rPr lang="es-ES_tradnl" sz="2600" dirty="0" smtClean="0"/>
              <a:t>2.2 -</a:t>
            </a:r>
            <a:r>
              <a:rPr lang="es-ES_tradnl" sz="2800" dirty="0" smtClean="0"/>
              <a:t> </a:t>
            </a:r>
            <a:r>
              <a:rPr lang="es-ES_tradnl" sz="2600" dirty="0" smtClean="0"/>
              <a:t>Optimización</a:t>
            </a:r>
          </a:p>
          <a:p>
            <a:endParaRPr lang="es-ES_tradnl" sz="2600" dirty="0"/>
          </a:p>
          <a:p>
            <a:r>
              <a:rPr lang="es-ES_tradnl" sz="2400" dirty="0"/>
              <a:t>	</a:t>
            </a:r>
            <a:r>
              <a:rPr lang="es-ES_tradnl" sz="2600" dirty="0" smtClean="0">
                <a:solidFill>
                  <a:srgbClr val="00B0F0"/>
                </a:solidFill>
              </a:rPr>
              <a:t>// para maximizar X</a:t>
            </a:r>
            <a:endParaRPr lang="es-ES_tradnl" sz="2600" dirty="0">
              <a:solidFill>
                <a:srgbClr val="00B0F0"/>
              </a:solidFill>
            </a:endParaRPr>
          </a:p>
          <a:p>
            <a:r>
              <a:rPr lang="es-ES_tradnl" sz="2400" dirty="0"/>
              <a:t>	</a:t>
            </a:r>
            <a:r>
              <a:rPr lang="es-ES_tradnl" sz="2600" dirty="0" smtClean="0"/>
              <a:t>model.</a:t>
            </a:r>
            <a:r>
              <a:rPr lang="es-ES_tradnl" sz="2600" dirty="0" smtClean="0">
                <a:solidFill>
                  <a:srgbClr val="92D050"/>
                </a:solidFill>
              </a:rPr>
              <a:t>setObjectives</a:t>
            </a:r>
            <a:r>
              <a:rPr lang="es-ES_tradnl" sz="2600" dirty="0" smtClean="0"/>
              <a:t>(</a:t>
            </a:r>
            <a:r>
              <a:rPr lang="es-ES_tradnl" sz="2600" dirty="0" err="1" smtClean="0"/>
              <a:t>Model.</a:t>
            </a:r>
            <a:r>
              <a:rPr lang="es-ES_tradnl" sz="2600" dirty="0" err="1" smtClean="0">
                <a:solidFill>
                  <a:srgbClr val="92D050"/>
                </a:solidFill>
              </a:rPr>
              <a:t>MAXIMIZE</a:t>
            </a:r>
            <a:r>
              <a:rPr lang="es-ES_tradnl" sz="2600" dirty="0"/>
              <a:t>, </a:t>
            </a:r>
            <a:r>
              <a:rPr lang="es-ES_tradnl" sz="2600" dirty="0">
                <a:solidFill>
                  <a:srgbClr val="7030A0"/>
                </a:solidFill>
              </a:rPr>
              <a:t>X</a:t>
            </a:r>
            <a:r>
              <a:rPr lang="es-ES_tradnl" sz="2600" dirty="0"/>
              <a:t>);</a:t>
            </a:r>
          </a:p>
          <a:p>
            <a:r>
              <a:rPr lang="es-ES_tradnl" sz="2400" dirty="0"/>
              <a:t>	</a:t>
            </a:r>
            <a:r>
              <a:rPr lang="es-ES_tradnl" sz="2600" dirty="0" smtClean="0">
                <a:solidFill>
                  <a:srgbClr val="00B0F0"/>
                </a:solidFill>
              </a:rPr>
              <a:t>// o </a:t>
            </a:r>
            <a:r>
              <a:rPr lang="es-ES_tradnl" sz="2600" dirty="0">
                <a:solidFill>
                  <a:srgbClr val="00B0F0"/>
                </a:solidFill>
              </a:rPr>
              <a:t>model.setObjectives(</a:t>
            </a:r>
            <a:r>
              <a:rPr lang="es-ES_tradnl" sz="2600" dirty="0" err="1">
                <a:solidFill>
                  <a:srgbClr val="00B0F0"/>
                </a:solidFill>
              </a:rPr>
              <a:t>Model.MINIMIZE</a:t>
            </a:r>
            <a:r>
              <a:rPr lang="es-ES_tradnl" sz="2600" dirty="0">
                <a:solidFill>
                  <a:srgbClr val="00B0F0"/>
                </a:solidFill>
              </a:rPr>
              <a:t>, X); </a:t>
            </a:r>
            <a:r>
              <a:rPr lang="es-ES_tradnl" sz="2600" dirty="0" smtClean="0">
                <a:solidFill>
                  <a:srgbClr val="00B0F0"/>
                </a:solidFill>
              </a:rPr>
              <a:t>para minimizar X</a:t>
            </a:r>
            <a:endParaRPr lang="es-ES_tradnl" sz="2600" dirty="0">
              <a:solidFill>
                <a:srgbClr val="00B0F0"/>
              </a:solidFill>
            </a:endParaRPr>
          </a:p>
          <a:p>
            <a:r>
              <a:rPr lang="es-ES_tradnl" sz="2400" dirty="0"/>
              <a:t>	</a:t>
            </a:r>
            <a:r>
              <a:rPr lang="es-ES_tradnl" sz="2600" dirty="0" smtClean="0"/>
              <a:t>while</a:t>
            </a:r>
            <a:r>
              <a:rPr lang="es-ES_tradnl" sz="2600" dirty="0" smtClean="0"/>
              <a:t>( </a:t>
            </a:r>
            <a:r>
              <a:rPr lang="es-ES_tradnl" sz="2600" dirty="0" err="1" smtClean="0"/>
              <a:t>solver.</a:t>
            </a:r>
            <a:r>
              <a:rPr lang="es-ES_tradnl" sz="2600" dirty="0" err="1" smtClean="0">
                <a:solidFill>
                  <a:srgbClr val="92D050"/>
                </a:solidFill>
              </a:rPr>
              <a:t>solve</a:t>
            </a:r>
            <a:r>
              <a:rPr lang="es-ES_tradnl" sz="2600" dirty="0" smtClean="0"/>
              <a:t>() ){</a:t>
            </a:r>
            <a:endParaRPr lang="es-ES_tradnl" sz="2600" dirty="0"/>
          </a:p>
          <a:p>
            <a:r>
              <a:rPr lang="es-ES_tradnl" sz="2400" dirty="0"/>
              <a:t>		</a:t>
            </a:r>
            <a:r>
              <a:rPr lang="es-ES_tradnl" sz="2600" dirty="0" err="1" smtClean="0">
                <a:solidFill>
                  <a:schemeClr val="tx1"/>
                </a:solidFill>
              </a:rPr>
              <a:t>solution.</a:t>
            </a:r>
            <a:r>
              <a:rPr lang="es-ES_tradnl" sz="2600" dirty="0" err="1" smtClean="0">
                <a:solidFill>
                  <a:srgbClr val="92D050"/>
                </a:solidFill>
              </a:rPr>
              <a:t>record</a:t>
            </a:r>
            <a:r>
              <a:rPr lang="es-ES_tradnl" sz="2600" dirty="0" smtClean="0">
                <a:solidFill>
                  <a:schemeClr val="tx1"/>
                </a:solidFill>
              </a:rPr>
              <a:t>(); </a:t>
            </a:r>
            <a:r>
              <a:rPr lang="es-ES_tradnl" sz="2600" dirty="0" smtClean="0">
                <a:solidFill>
                  <a:srgbClr val="00B0F0"/>
                </a:solidFill>
              </a:rPr>
              <a:t>//guarda la ultima solución valida</a:t>
            </a:r>
            <a:endParaRPr lang="es-ES_tradnl" sz="2600" dirty="0">
              <a:solidFill>
                <a:srgbClr val="00B0F0"/>
              </a:solidFill>
            </a:endParaRPr>
          </a:p>
          <a:p>
            <a:r>
              <a:rPr lang="es-ES_tradnl" sz="2400" dirty="0"/>
              <a:t>	</a:t>
            </a:r>
            <a:r>
              <a:rPr lang="es-ES_tradnl" sz="2600" dirty="0" smtClean="0"/>
              <a:t>}</a:t>
            </a:r>
            <a:endParaRPr lang="es-ES_tradnl" sz="2600" dirty="0"/>
          </a:p>
          <a:p>
            <a:r>
              <a:rPr lang="es-ES_tradnl" sz="2400" dirty="0"/>
              <a:t>	</a:t>
            </a:r>
            <a:r>
              <a:rPr lang="es-ES_tradnl" sz="2600" dirty="0" smtClean="0">
                <a:solidFill>
                  <a:srgbClr val="00B0F0"/>
                </a:solidFill>
              </a:rPr>
              <a:t>// la ultima solución encontrada es la mejor (si la búsqueda se completa)</a:t>
            </a:r>
            <a:endParaRPr lang="es-ES_tradnl" sz="2600" dirty="0">
              <a:solidFill>
                <a:srgbClr val="00B0F0"/>
              </a:solidFill>
            </a:endParaRPr>
          </a:p>
          <a:p>
            <a:endParaRPr lang="es-ES_tradnl" dirty="0"/>
          </a:p>
        </p:txBody>
      </p:sp>
      <p:sp>
        <p:nvSpPr>
          <p:cNvPr id="4" name="Rectángulo 3"/>
          <p:cNvSpPr/>
          <p:nvPr/>
        </p:nvSpPr>
        <p:spPr>
          <a:xfrm>
            <a:off x="1806631" y="2493819"/>
            <a:ext cx="9349049" cy="3483649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8856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556896"/>
              </p:ext>
            </p:extLst>
          </p:nvPr>
        </p:nvGraphicFramePr>
        <p:xfrm>
          <a:off x="623452" y="719666"/>
          <a:ext cx="10972802" cy="5002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1"/>
                <a:gridCol w="5486401"/>
              </a:tblGrid>
              <a:tr h="1250565">
                <a:tc>
                  <a:txBody>
                    <a:bodyPr/>
                    <a:lstStyle/>
                    <a:p>
                      <a:pPr algn="ctr"/>
                      <a:r>
                        <a:rPr lang="es-ES_tradnl" sz="2400" dirty="0" smtClean="0"/>
                        <a:t>VENTAJAS</a:t>
                      </a:r>
                      <a:endParaRPr lang="es-ES_tradnl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2400" dirty="0" smtClean="0"/>
                        <a:t>DESVENTAJAS</a:t>
                      </a:r>
                      <a:endParaRPr lang="es-ES_tradnl" sz="2400" dirty="0"/>
                    </a:p>
                  </a:txBody>
                  <a:tcPr anchor="ctr"/>
                </a:tc>
              </a:tr>
              <a:tr h="1250565"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Integración con Java</a:t>
                      </a:r>
                      <a:endParaRPr lang="es-ES_trad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Dificultad</a:t>
                      </a:r>
                      <a:r>
                        <a:rPr lang="es-ES_tradnl" baseline="0" dirty="0" smtClean="0"/>
                        <a:t> hasta familiarizarse con la librería</a:t>
                      </a:r>
                      <a:endParaRPr lang="es-ES_tradnl" dirty="0"/>
                    </a:p>
                  </a:txBody>
                  <a:tcPr anchor="ctr"/>
                </a:tc>
              </a:tr>
              <a:tr h="1250565"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Código abierto</a:t>
                      </a:r>
                      <a:endParaRPr lang="es-ES_trad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Las</a:t>
                      </a:r>
                      <a:r>
                        <a:rPr lang="es-ES_tradnl" baseline="0" dirty="0" smtClean="0"/>
                        <a:t> restricciones básicas son más sencillas en </a:t>
                      </a:r>
                      <a:r>
                        <a:rPr lang="es-ES_tradnl" baseline="0" dirty="0" err="1" smtClean="0"/>
                        <a:t>MiniZinc</a:t>
                      </a:r>
                      <a:endParaRPr lang="es-ES_tradnl" dirty="0"/>
                    </a:p>
                  </a:txBody>
                  <a:tcPr anchor="ctr"/>
                </a:tc>
              </a:tr>
              <a:tr h="1250565"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Posibilidad</a:t>
                      </a:r>
                      <a:r>
                        <a:rPr lang="es-ES_tradnl" baseline="0" dirty="0" smtClean="0"/>
                        <a:t> de d</a:t>
                      </a:r>
                      <a:r>
                        <a:rPr lang="es-ES_tradnl" dirty="0" smtClean="0"/>
                        <a:t>epurar</a:t>
                      </a:r>
                      <a:endParaRPr lang="es-ES_trad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ES_tradnl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701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Descarga e Instalación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sz="2800" dirty="0" smtClean="0"/>
              <a:t>Descarga</a:t>
            </a:r>
            <a:r>
              <a:rPr lang="es-ES_tradnl" dirty="0" smtClean="0"/>
              <a:t>:</a:t>
            </a:r>
          </a:p>
          <a:p>
            <a:r>
              <a:rPr lang="es-ES_tradnl" dirty="0">
                <a:hlinkClick r:id="rId2"/>
              </a:rPr>
              <a:t>https://</a:t>
            </a:r>
            <a:r>
              <a:rPr lang="es-ES_tradnl" dirty="0" smtClean="0">
                <a:hlinkClick r:id="rId2"/>
              </a:rPr>
              <a:t>github.com/chocoteam/choco-solver/releases/tag/4.0.4</a:t>
            </a:r>
            <a:endParaRPr lang="es-ES_tradnl" dirty="0" smtClean="0"/>
          </a:p>
          <a:p>
            <a:endParaRPr lang="es-ES_tradnl" dirty="0"/>
          </a:p>
          <a:p>
            <a:endParaRPr lang="es-ES_tradnl" dirty="0" smtClean="0"/>
          </a:p>
          <a:p>
            <a:r>
              <a:rPr lang="es-ES_tradnl" sz="2800" dirty="0" smtClean="0"/>
              <a:t>Instalación</a:t>
            </a:r>
            <a:r>
              <a:rPr lang="es-ES_tradnl" dirty="0" smtClean="0"/>
              <a:t>:</a:t>
            </a:r>
          </a:p>
          <a:p>
            <a:r>
              <a:rPr lang="es-ES_tradnl" dirty="0" smtClean="0"/>
              <a:t>En Eclipse, añadimos </a:t>
            </a:r>
            <a:r>
              <a:rPr lang="es-ES_tradnl" dirty="0"/>
              <a:t>la librería “</a:t>
            </a:r>
            <a:r>
              <a:rPr lang="es-ES_tradnl" dirty="0" smtClean="0"/>
              <a:t>choco-solver-4.0.4-with-dependencies.jar” en: </a:t>
            </a:r>
          </a:p>
          <a:p>
            <a:r>
              <a:rPr lang="es-ES_tradnl" dirty="0" smtClean="0"/>
              <a:t>Propiedades &gt; Java Build Path &gt; Libraries &gt; Add External JAR</a:t>
            </a:r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490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Para empezar</a:t>
            </a:r>
            <a:r>
              <a:rPr lang="mr-IN" dirty="0" smtClean="0"/>
              <a:t>…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s-ES_tradnl" dirty="0" smtClean="0"/>
          </a:p>
          <a:p>
            <a:r>
              <a:rPr lang="es-ES_tradnl" sz="2400" dirty="0" smtClean="0"/>
              <a:t>Creamos un objeto de tipo Model sobre el que añadiremos todas las variables y restricciones.</a:t>
            </a:r>
          </a:p>
          <a:p>
            <a:endParaRPr lang="es-ES_tradnl" sz="2400" dirty="0"/>
          </a:p>
          <a:p>
            <a:pPr algn="ctr"/>
            <a:r>
              <a:rPr lang="es-ES_tradnl" sz="2400" dirty="0" smtClean="0"/>
              <a:t>Model model = </a:t>
            </a:r>
            <a:r>
              <a:rPr lang="es-ES_tradnl" sz="2400" b="1" dirty="0" smtClean="0">
                <a:solidFill>
                  <a:srgbClr val="00B050"/>
                </a:solidFill>
              </a:rPr>
              <a:t>new</a:t>
            </a:r>
            <a:r>
              <a:rPr lang="es-ES_tradnl" sz="2400" dirty="0" smtClean="0">
                <a:solidFill>
                  <a:srgbClr val="00B050"/>
                </a:solidFill>
              </a:rPr>
              <a:t> </a:t>
            </a:r>
            <a:r>
              <a:rPr lang="es-ES_tradnl" sz="2400" dirty="0" smtClean="0"/>
              <a:t>Model (</a:t>
            </a:r>
            <a:r>
              <a:rPr lang="es-ES_tradnl" sz="2400" dirty="0" smtClean="0">
                <a:solidFill>
                  <a:srgbClr val="FF0000"/>
                </a:solidFill>
              </a:rPr>
              <a:t>“Mi modelo”</a:t>
            </a:r>
            <a:r>
              <a:rPr lang="es-ES_tradnl" sz="2400" dirty="0" smtClean="0"/>
              <a:t>);</a:t>
            </a:r>
          </a:p>
          <a:p>
            <a:pPr algn="ctr"/>
            <a:endParaRPr lang="es-ES_tradnl" dirty="0"/>
          </a:p>
          <a:p>
            <a:r>
              <a:rPr lang="es-ES_tradnl" sz="2400" dirty="0" smtClean="0"/>
              <a:t>Variables permitidas:</a:t>
            </a:r>
          </a:p>
          <a:p>
            <a:endParaRPr lang="es-ES_tradnl" sz="2400" dirty="0" smtClean="0"/>
          </a:p>
          <a:p>
            <a:pPr algn="ctr"/>
            <a:r>
              <a:rPr lang="es-ES_tradnl" sz="2400" dirty="0" smtClean="0"/>
              <a:t>BoolVar, IntVar, SetVar y RealVar</a:t>
            </a:r>
            <a:endParaRPr lang="es-ES_tradnl" sz="2400" dirty="0"/>
          </a:p>
        </p:txBody>
      </p:sp>
      <p:sp>
        <p:nvSpPr>
          <p:cNvPr id="5" name="Rectángulo 4"/>
          <p:cNvSpPr/>
          <p:nvPr/>
        </p:nvSpPr>
        <p:spPr>
          <a:xfrm>
            <a:off x="3197013" y="3264748"/>
            <a:ext cx="5858934" cy="81280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6" name="Rectángulo 5"/>
          <p:cNvSpPr/>
          <p:nvPr/>
        </p:nvSpPr>
        <p:spPr>
          <a:xfrm>
            <a:off x="3197013" y="5090162"/>
            <a:ext cx="5858934" cy="81280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23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7280" y="692727"/>
            <a:ext cx="10058400" cy="1044633"/>
          </a:xfrm>
        </p:spPr>
        <p:txBody>
          <a:bodyPr/>
          <a:lstStyle/>
          <a:p>
            <a:r>
              <a:rPr lang="es-ES_tradnl" dirty="0"/>
              <a:t>Tipos de variables </a:t>
            </a:r>
            <a:r>
              <a:rPr lang="es-ES_tradnl" dirty="0" smtClean="0"/>
              <a:t>- </a:t>
            </a:r>
            <a:r>
              <a:rPr lang="es-ES_tradnl" dirty="0" err="1" smtClean="0"/>
              <a:t>IntVar</a:t>
            </a:r>
            <a:r>
              <a:rPr lang="es-ES_tradnl" dirty="0" smtClean="0"/>
              <a:t> 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sz="2400" dirty="0" smtClean="0"/>
              <a:t>Para crear una variable entera y </a:t>
            </a:r>
            <a:r>
              <a:rPr lang="es-ES_tradnl" sz="2400" dirty="0" smtClean="0"/>
              <a:t>que sea </a:t>
            </a:r>
            <a:r>
              <a:rPr lang="es-ES_tradnl" sz="2400" dirty="0" smtClean="0"/>
              <a:t>usada en el modelo, debemos declararla de la siguiente forma:</a:t>
            </a:r>
          </a:p>
          <a:p>
            <a:endParaRPr lang="es-ES_tradnl" dirty="0"/>
          </a:p>
        </p:txBody>
      </p:sp>
      <p:sp>
        <p:nvSpPr>
          <p:cNvPr id="4" name="CuadroTexto 3"/>
          <p:cNvSpPr txBox="1"/>
          <p:nvPr/>
        </p:nvSpPr>
        <p:spPr>
          <a:xfrm>
            <a:off x="3366346" y="2822106"/>
            <a:ext cx="623485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400" dirty="0">
                <a:solidFill>
                  <a:srgbClr val="00B0F0"/>
                </a:solidFill>
              </a:rPr>
              <a:t>//Crea una constante con valor 42</a:t>
            </a:r>
          </a:p>
          <a:p>
            <a:r>
              <a:rPr lang="es-ES_tradnl" sz="2400" dirty="0"/>
              <a:t>IntVar v0 = model.</a:t>
            </a:r>
            <a:r>
              <a:rPr lang="es-ES_tradnl" sz="2400" dirty="0">
                <a:solidFill>
                  <a:srgbClr val="92D050"/>
                </a:solidFill>
              </a:rPr>
              <a:t>intVar</a:t>
            </a:r>
            <a:r>
              <a:rPr lang="es-ES_tradnl" sz="2400" dirty="0"/>
              <a:t>(</a:t>
            </a:r>
            <a:r>
              <a:rPr lang="es-ES_tradnl" sz="2400" dirty="0">
                <a:solidFill>
                  <a:srgbClr val="FF0000"/>
                </a:solidFill>
              </a:rPr>
              <a:t>"v0"</a:t>
            </a:r>
            <a:r>
              <a:rPr lang="es-ES_tradnl" sz="2400" dirty="0"/>
              <a:t>, </a:t>
            </a:r>
            <a:r>
              <a:rPr lang="es-ES_tradnl" sz="2400" dirty="0">
                <a:solidFill>
                  <a:srgbClr val="7030A0"/>
                </a:solidFill>
              </a:rPr>
              <a:t>42</a:t>
            </a:r>
            <a:r>
              <a:rPr lang="es-ES_tradnl" sz="2400" dirty="0"/>
              <a:t>); </a:t>
            </a:r>
            <a:endParaRPr lang="es-ES_tradnl" sz="2400" dirty="0" smtClean="0"/>
          </a:p>
          <a:p>
            <a:endParaRPr lang="es-ES_tradnl" sz="2400" dirty="0"/>
          </a:p>
          <a:p>
            <a:r>
              <a:rPr lang="es-ES_tradnl" sz="2400" dirty="0">
                <a:solidFill>
                  <a:srgbClr val="00B0F0"/>
                </a:solidFill>
              </a:rPr>
              <a:t>//Crea una variable con valores [1, 3]</a:t>
            </a:r>
          </a:p>
          <a:p>
            <a:r>
              <a:rPr lang="es-ES_tradnl" sz="2400" dirty="0"/>
              <a:t>IntVar v1 = model.</a:t>
            </a:r>
            <a:r>
              <a:rPr lang="es-ES_tradnl" sz="2400" dirty="0">
                <a:solidFill>
                  <a:srgbClr val="92D050"/>
                </a:solidFill>
              </a:rPr>
              <a:t>intVar</a:t>
            </a:r>
            <a:r>
              <a:rPr lang="es-ES_tradnl" sz="2400" dirty="0"/>
              <a:t>(</a:t>
            </a:r>
            <a:r>
              <a:rPr lang="es-ES_tradnl" sz="2400" dirty="0">
                <a:solidFill>
                  <a:srgbClr val="FF0000"/>
                </a:solidFill>
              </a:rPr>
              <a:t>"v1"</a:t>
            </a:r>
            <a:r>
              <a:rPr lang="es-ES_tradnl" sz="2400" dirty="0"/>
              <a:t>, </a:t>
            </a:r>
            <a:r>
              <a:rPr lang="es-ES_tradnl" sz="2400" dirty="0">
                <a:solidFill>
                  <a:srgbClr val="7030A0"/>
                </a:solidFill>
              </a:rPr>
              <a:t>1</a:t>
            </a:r>
            <a:r>
              <a:rPr lang="es-ES_tradnl" sz="2400" dirty="0"/>
              <a:t>, </a:t>
            </a:r>
            <a:r>
              <a:rPr lang="es-ES_tradnl" sz="2400" dirty="0">
                <a:solidFill>
                  <a:srgbClr val="7030A0"/>
                </a:solidFill>
              </a:rPr>
              <a:t>3</a:t>
            </a:r>
            <a:r>
              <a:rPr lang="es-ES_tradnl" sz="2400" dirty="0"/>
              <a:t>); </a:t>
            </a:r>
            <a:endParaRPr lang="es-ES_tradnl" sz="2400" dirty="0" smtClean="0"/>
          </a:p>
          <a:p>
            <a:endParaRPr lang="es-ES_tradnl" sz="2400" dirty="0"/>
          </a:p>
          <a:p>
            <a:r>
              <a:rPr lang="es-ES_tradnl" sz="2400" dirty="0">
                <a:solidFill>
                  <a:srgbClr val="00B0F0"/>
                </a:solidFill>
              </a:rPr>
              <a:t>//Crea una variable con valores {1, 3}</a:t>
            </a:r>
          </a:p>
          <a:p>
            <a:r>
              <a:rPr lang="es-ES_tradnl" sz="2400" dirty="0"/>
              <a:t>IntVar v2 = model.</a:t>
            </a:r>
            <a:r>
              <a:rPr lang="es-ES_tradnl" sz="2400" dirty="0">
                <a:solidFill>
                  <a:srgbClr val="92D050"/>
                </a:solidFill>
              </a:rPr>
              <a:t>intVar</a:t>
            </a:r>
            <a:r>
              <a:rPr lang="es-ES_tradnl" sz="2400" dirty="0"/>
              <a:t>(</a:t>
            </a:r>
            <a:r>
              <a:rPr lang="es-ES_tradnl" sz="2400" dirty="0">
                <a:solidFill>
                  <a:srgbClr val="FF0000"/>
                </a:solidFill>
              </a:rPr>
              <a:t>"v2"</a:t>
            </a:r>
            <a:r>
              <a:rPr lang="es-ES_tradnl" sz="2400" dirty="0"/>
              <a:t>, </a:t>
            </a:r>
            <a:r>
              <a:rPr lang="es-ES_tradnl" sz="2400" b="1" dirty="0">
                <a:solidFill>
                  <a:srgbClr val="00B050"/>
                </a:solidFill>
              </a:rPr>
              <a:t>new</a:t>
            </a:r>
            <a:r>
              <a:rPr lang="es-ES_tradnl" sz="2400" dirty="0">
                <a:solidFill>
                  <a:srgbClr val="00B050"/>
                </a:solidFill>
              </a:rPr>
              <a:t> </a:t>
            </a:r>
            <a:r>
              <a:rPr lang="es-ES_tradnl" sz="2400" dirty="0"/>
              <a:t>int[]{</a:t>
            </a:r>
            <a:r>
              <a:rPr lang="es-ES_tradnl" sz="2400" dirty="0">
                <a:solidFill>
                  <a:srgbClr val="7030A0"/>
                </a:solidFill>
              </a:rPr>
              <a:t>1</a:t>
            </a:r>
            <a:r>
              <a:rPr lang="es-ES_tradnl" sz="2400" dirty="0"/>
              <a:t>, </a:t>
            </a:r>
            <a:r>
              <a:rPr lang="es-ES_tradnl" sz="2400" dirty="0">
                <a:solidFill>
                  <a:srgbClr val="7030A0"/>
                </a:solidFill>
              </a:rPr>
              <a:t>3</a:t>
            </a:r>
            <a:r>
              <a:rPr lang="es-ES_tradnl" sz="2400" dirty="0" smtClean="0"/>
              <a:t>} ); </a:t>
            </a:r>
            <a:endParaRPr lang="es-ES_tradnl" sz="2400" dirty="0"/>
          </a:p>
        </p:txBody>
      </p:sp>
      <p:sp>
        <p:nvSpPr>
          <p:cNvPr id="5" name="Rectángulo 4"/>
          <p:cNvSpPr/>
          <p:nvPr/>
        </p:nvSpPr>
        <p:spPr>
          <a:xfrm>
            <a:off x="3144518" y="2657610"/>
            <a:ext cx="6456681" cy="3319858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310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Tipos de variables - IntVar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_tradnl" dirty="0" smtClean="0"/>
          </a:p>
          <a:p>
            <a:r>
              <a:rPr lang="es-ES_tradnl" sz="2400" dirty="0" smtClean="0"/>
              <a:t>Este tipo de variables nos permite definir también Arrays y Matrices:</a:t>
            </a:r>
            <a:endParaRPr lang="es-ES_tradnl" sz="2400" dirty="0"/>
          </a:p>
          <a:p>
            <a:endParaRPr lang="es-ES_tradnl" dirty="0"/>
          </a:p>
        </p:txBody>
      </p:sp>
      <p:sp>
        <p:nvSpPr>
          <p:cNvPr id="4" name="CuadroTexto 3"/>
          <p:cNvSpPr txBox="1"/>
          <p:nvPr/>
        </p:nvSpPr>
        <p:spPr>
          <a:xfrm>
            <a:off x="2716183" y="3188022"/>
            <a:ext cx="682059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400" dirty="0">
                <a:solidFill>
                  <a:srgbClr val="00B0F0"/>
                </a:solidFill>
              </a:rPr>
              <a:t>//Array de tamaño 5 con valores entre en [-1, 1]</a:t>
            </a:r>
            <a:endParaRPr lang="es-ES_tradnl" sz="2400" dirty="0" smtClean="0">
              <a:solidFill>
                <a:srgbClr val="00B0F0"/>
              </a:solidFill>
            </a:endParaRPr>
          </a:p>
          <a:p>
            <a:r>
              <a:rPr lang="es-ES_tradnl" sz="2400" dirty="0" smtClean="0"/>
              <a:t>IntVar</a:t>
            </a:r>
            <a:r>
              <a:rPr lang="es-ES_tradnl" sz="2400" dirty="0"/>
              <a:t>[] vs = model.</a:t>
            </a:r>
            <a:r>
              <a:rPr lang="es-ES_tradnl" sz="2400" dirty="0">
                <a:solidFill>
                  <a:srgbClr val="92D050"/>
                </a:solidFill>
              </a:rPr>
              <a:t>intVarArray</a:t>
            </a:r>
            <a:r>
              <a:rPr lang="es-ES_tradnl" sz="2400" dirty="0"/>
              <a:t>(</a:t>
            </a:r>
            <a:r>
              <a:rPr lang="es-ES_tradnl" sz="2400" dirty="0">
                <a:solidFill>
                  <a:srgbClr val="FF0000"/>
                </a:solidFill>
              </a:rPr>
              <a:t>"vs"</a:t>
            </a:r>
            <a:r>
              <a:rPr lang="es-ES_tradnl" sz="2400" dirty="0"/>
              <a:t>, </a:t>
            </a:r>
            <a:r>
              <a:rPr lang="es-ES_tradnl" sz="2400" dirty="0">
                <a:solidFill>
                  <a:srgbClr val="7030A0"/>
                </a:solidFill>
              </a:rPr>
              <a:t>5</a:t>
            </a:r>
            <a:r>
              <a:rPr lang="es-ES_tradnl" sz="2400" dirty="0"/>
              <a:t>, </a:t>
            </a:r>
            <a:r>
              <a:rPr lang="es-ES_tradnl" sz="2400" dirty="0">
                <a:solidFill>
                  <a:srgbClr val="7030A0"/>
                </a:solidFill>
              </a:rPr>
              <a:t>-1</a:t>
            </a:r>
            <a:r>
              <a:rPr lang="es-ES_tradnl" sz="2400" dirty="0"/>
              <a:t>, </a:t>
            </a:r>
            <a:r>
              <a:rPr lang="es-ES_tradnl" sz="2400" dirty="0">
                <a:solidFill>
                  <a:srgbClr val="7030A0"/>
                </a:solidFill>
              </a:rPr>
              <a:t>1</a:t>
            </a:r>
            <a:r>
              <a:rPr lang="es-ES_tradnl" sz="2400" dirty="0" smtClean="0"/>
              <a:t>);</a:t>
            </a:r>
          </a:p>
          <a:p>
            <a:r>
              <a:rPr lang="es-ES_tradnl" sz="2400" dirty="0" smtClean="0"/>
              <a:t> </a:t>
            </a:r>
          </a:p>
          <a:p>
            <a:r>
              <a:rPr lang="es-ES_tradnl" sz="2400" dirty="0">
                <a:solidFill>
                  <a:srgbClr val="00B0F0"/>
                </a:solidFill>
              </a:rPr>
              <a:t>//Matriz de 5x6 con valores en [-1, 1] </a:t>
            </a:r>
          </a:p>
          <a:p>
            <a:r>
              <a:rPr lang="es-ES_tradnl" sz="2400" dirty="0"/>
              <a:t>IntVar[][] vs = model.</a:t>
            </a:r>
            <a:r>
              <a:rPr lang="es-ES_tradnl" sz="2400" dirty="0">
                <a:solidFill>
                  <a:srgbClr val="92D050"/>
                </a:solidFill>
              </a:rPr>
              <a:t>intVarMatrix</a:t>
            </a:r>
            <a:r>
              <a:rPr lang="es-ES_tradnl" sz="2400" dirty="0"/>
              <a:t>(</a:t>
            </a:r>
            <a:r>
              <a:rPr lang="es-ES_tradnl" sz="2400" dirty="0">
                <a:solidFill>
                  <a:srgbClr val="FF0000"/>
                </a:solidFill>
              </a:rPr>
              <a:t>"vs"</a:t>
            </a:r>
            <a:r>
              <a:rPr lang="es-ES_tradnl" sz="2400" dirty="0"/>
              <a:t>, </a:t>
            </a:r>
            <a:r>
              <a:rPr lang="es-ES_tradnl" sz="2400" dirty="0">
                <a:solidFill>
                  <a:srgbClr val="7030A0"/>
                </a:solidFill>
              </a:rPr>
              <a:t>5</a:t>
            </a:r>
            <a:r>
              <a:rPr lang="es-ES_tradnl" sz="2400" dirty="0"/>
              <a:t>, </a:t>
            </a:r>
            <a:r>
              <a:rPr lang="es-ES_tradnl" sz="2400" dirty="0">
                <a:solidFill>
                  <a:srgbClr val="7030A0"/>
                </a:solidFill>
              </a:rPr>
              <a:t>6</a:t>
            </a:r>
            <a:r>
              <a:rPr lang="es-ES_tradnl" sz="2400" dirty="0"/>
              <a:t>,</a:t>
            </a:r>
            <a:r>
              <a:rPr lang="es-ES_tradnl" sz="2400" dirty="0">
                <a:solidFill>
                  <a:srgbClr val="7030A0"/>
                </a:solidFill>
              </a:rPr>
              <a:t> -1</a:t>
            </a:r>
            <a:r>
              <a:rPr lang="es-ES_tradnl" sz="2400" dirty="0"/>
              <a:t>, </a:t>
            </a:r>
            <a:r>
              <a:rPr lang="es-ES_tradnl" sz="2400" dirty="0">
                <a:solidFill>
                  <a:srgbClr val="7030A0"/>
                </a:solidFill>
              </a:rPr>
              <a:t>1</a:t>
            </a:r>
            <a:r>
              <a:rPr lang="es-ES_tradnl" sz="2400" dirty="0"/>
              <a:t>); </a:t>
            </a:r>
          </a:p>
        </p:txBody>
      </p:sp>
      <p:sp>
        <p:nvSpPr>
          <p:cNvPr id="5" name="Rectángulo 4"/>
          <p:cNvSpPr/>
          <p:nvPr/>
        </p:nvSpPr>
        <p:spPr>
          <a:xfrm>
            <a:off x="2272146" y="2951018"/>
            <a:ext cx="7329054" cy="2493818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529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Tipos de variables - BoolVar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sz="2400" dirty="0" smtClean="0"/>
              <a:t>Las BoolVar son variables de tipo IntVar más específicas, que solo toman valores </a:t>
            </a:r>
            <a:r>
              <a:rPr lang="es-ES_tradnl" sz="2400" dirty="0"/>
              <a:t>[[0, 1</a:t>
            </a:r>
            <a:r>
              <a:rPr lang="es-ES_tradnl" sz="2400" dirty="0" smtClean="0"/>
              <a:t>]], aportándonos ciertas ventajas: </a:t>
            </a:r>
          </a:p>
          <a:p>
            <a:r>
              <a:rPr lang="es-ES_tradnl" sz="2400" dirty="0"/>
              <a:t>• </a:t>
            </a:r>
            <a:r>
              <a:rPr lang="es-ES_tradnl" sz="2400" dirty="0" smtClean="0"/>
              <a:t>Pueden ser usadas para decir si una restricción es satisfactible o no.</a:t>
            </a:r>
          </a:p>
          <a:p>
            <a:r>
              <a:rPr lang="es-ES_tradnl" sz="2400" dirty="0"/>
              <a:t>• </a:t>
            </a:r>
            <a:r>
              <a:rPr lang="es-ES_tradnl" sz="2400" dirty="0" smtClean="0"/>
              <a:t>Están optimizadas respecto a las IntVar</a:t>
            </a:r>
            <a:r>
              <a:rPr lang="es-ES_tradnl" sz="2400" dirty="0"/>
              <a:t> </a:t>
            </a:r>
            <a:r>
              <a:rPr lang="es-ES_tradnl" sz="2400" dirty="0" smtClean="0"/>
              <a:t>gracias a su reducido dominio.</a:t>
            </a:r>
            <a:endParaRPr lang="es-ES_tradnl" sz="2400" dirty="0"/>
          </a:p>
          <a:p>
            <a:endParaRPr lang="es-ES_tradnl" dirty="0"/>
          </a:p>
          <a:p>
            <a:pPr algn="ctr"/>
            <a:r>
              <a:rPr lang="es-ES_tradnl" sz="2400" dirty="0" smtClean="0"/>
              <a:t>BoolVar b = </a:t>
            </a:r>
            <a:r>
              <a:rPr lang="es-ES_tradnl" sz="2400" dirty="0" err="1" smtClean="0"/>
              <a:t>model.</a:t>
            </a:r>
            <a:r>
              <a:rPr lang="es-ES_tradnl" sz="2400" dirty="0" err="1" smtClean="0">
                <a:solidFill>
                  <a:srgbClr val="92D050"/>
                </a:solidFill>
              </a:rPr>
              <a:t>boolVar</a:t>
            </a:r>
            <a:r>
              <a:rPr lang="es-ES_tradnl" sz="2400" dirty="0" smtClean="0"/>
              <a:t>(</a:t>
            </a:r>
            <a:r>
              <a:rPr lang="es-ES_tradnl" sz="2400" dirty="0" smtClean="0">
                <a:solidFill>
                  <a:srgbClr val="FF0000"/>
                </a:solidFill>
              </a:rPr>
              <a:t>“</a:t>
            </a:r>
            <a:r>
              <a:rPr lang="es-ES_tradnl" sz="2400" dirty="0" smtClean="0">
                <a:solidFill>
                  <a:srgbClr val="FF0000"/>
                </a:solidFill>
              </a:rPr>
              <a:t>b</a:t>
            </a:r>
            <a:r>
              <a:rPr lang="es-ES_tradnl" sz="2400" dirty="0" smtClean="0">
                <a:solidFill>
                  <a:srgbClr val="FF0000"/>
                </a:solidFill>
              </a:rPr>
              <a:t>”</a:t>
            </a:r>
            <a:r>
              <a:rPr lang="es-ES_tradnl" sz="2400" dirty="0" smtClean="0"/>
              <a:t>);</a:t>
            </a:r>
            <a:endParaRPr lang="es-ES_tradnl" sz="2400" dirty="0"/>
          </a:p>
        </p:txBody>
      </p:sp>
      <p:sp>
        <p:nvSpPr>
          <p:cNvPr id="4" name="Rectángulo 3"/>
          <p:cNvSpPr/>
          <p:nvPr/>
        </p:nvSpPr>
        <p:spPr>
          <a:xfrm>
            <a:off x="3197013" y="3995960"/>
            <a:ext cx="5858934" cy="81280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512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Tipos de variables - </a:t>
            </a:r>
            <a:r>
              <a:rPr lang="es-ES_tradnl" dirty="0" smtClean="0"/>
              <a:t>SetVar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/>
              <a:t> </a:t>
            </a:r>
            <a:r>
              <a:rPr lang="es-ES_tradnl" sz="2400" dirty="0" smtClean="0"/>
              <a:t>Una variable SetVar representa un conjunto de enteros. </a:t>
            </a:r>
            <a:endParaRPr lang="es-ES_tradnl" sz="2400" dirty="0"/>
          </a:p>
        </p:txBody>
      </p:sp>
      <p:sp>
        <p:nvSpPr>
          <p:cNvPr id="4" name="CuadroTexto 3"/>
          <p:cNvSpPr txBox="1"/>
          <p:nvPr/>
        </p:nvSpPr>
        <p:spPr>
          <a:xfrm>
            <a:off x="1325880" y="2903306"/>
            <a:ext cx="96012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sz="2400" dirty="0">
                <a:solidFill>
                  <a:srgbClr val="00B0F0"/>
                </a:solidFill>
              </a:rPr>
              <a:t>//Conjunto constante {2, 3, 12}</a:t>
            </a:r>
            <a:endParaRPr lang="es-ES" sz="2400" dirty="0" smtClean="0">
              <a:solidFill>
                <a:srgbClr val="00B0F0"/>
              </a:solidFill>
            </a:endParaRPr>
          </a:p>
          <a:p>
            <a:r>
              <a:rPr lang="mr-IN" sz="2400" dirty="0" smtClean="0"/>
              <a:t>SetVar </a:t>
            </a:r>
            <a:r>
              <a:rPr lang="mr-IN" sz="2400" dirty="0"/>
              <a:t>x = model.</a:t>
            </a:r>
            <a:r>
              <a:rPr lang="mr-IN" sz="2400" dirty="0">
                <a:solidFill>
                  <a:srgbClr val="92D050"/>
                </a:solidFill>
              </a:rPr>
              <a:t>setVar</a:t>
            </a:r>
            <a:r>
              <a:rPr lang="mr-IN" sz="2400" dirty="0"/>
              <a:t>(</a:t>
            </a:r>
            <a:r>
              <a:rPr lang="mr-IN" sz="2400" dirty="0">
                <a:solidFill>
                  <a:srgbClr val="FF0000"/>
                </a:solidFill>
              </a:rPr>
              <a:t>"x"</a:t>
            </a:r>
            <a:r>
              <a:rPr lang="mr-IN" sz="2400" dirty="0"/>
              <a:t>, </a:t>
            </a:r>
            <a:r>
              <a:rPr lang="mr-IN" sz="2400" b="1" dirty="0">
                <a:solidFill>
                  <a:srgbClr val="00B050"/>
                </a:solidFill>
              </a:rPr>
              <a:t>new</a:t>
            </a:r>
            <a:r>
              <a:rPr lang="mr-IN" sz="2400" dirty="0">
                <a:solidFill>
                  <a:srgbClr val="00B050"/>
                </a:solidFill>
              </a:rPr>
              <a:t> </a:t>
            </a:r>
            <a:r>
              <a:rPr lang="mr-IN" sz="2400" dirty="0"/>
              <a:t>int[]{</a:t>
            </a:r>
            <a:r>
              <a:rPr lang="mr-IN" sz="2400" dirty="0">
                <a:solidFill>
                  <a:srgbClr val="7030A0"/>
                </a:solidFill>
              </a:rPr>
              <a:t>2</a:t>
            </a:r>
            <a:r>
              <a:rPr lang="mr-IN" sz="2400" dirty="0"/>
              <a:t>,</a:t>
            </a:r>
            <a:r>
              <a:rPr lang="mr-IN" sz="2400" dirty="0">
                <a:solidFill>
                  <a:srgbClr val="7030A0"/>
                </a:solidFill>
              </a:rPr>
              <a:t>3</a:t>
            </a:r>
            <a:r>
              <a:rPr lang="mr-IN" sz="2400" dirty="0"/>
              <a:t>,</a:t>
            </a:r>
            <a:r>
              <a:rPr lang="mr-IN" sz="2400" dirty="0">
                <a:solidFill>
                  <a:srgbClr val="7030A0"/>
                </a:solidFill>
              </a:rPr>
              <a:t>12</a:t>
            </a:r>
            <a:r>
              <a:rPr lang="mr-IN" sz="2400" dirty="0"/>
              <a:t>}); </a:t>
            </a:r>
            <a:endParaRPr lang="es-ES" sz="2400" dirty="0" smtClean="0"/>
          </a:p>
          <a:p>
            <a:endParaRPr lang="es-ES" sz="2400" dirty="0" smtClean="0"/>
          </a:p>
          <a:p>
            <a:r>
              <a:rPr lang="mr-IN" sz="2400" dirty="0">
                <a:solidFill>
                  <a:srgbClr val="00B0F0"/>
                </a:solidFill>
              </a:rPr>
              <a:t>//Subconjunto variable del conjunto {1,2,3,5,12}</a:t>
            </a:r>
            <a:r>
              <a:rPr lang="mr-IN" sz="2400" dirty="0" smtClean="0">
                <a:solidFill>
                  <a:srgbClr val="00B0F0"/>
                </a:solidFill>
              </a:rPr>
              <a:t> </a:t>
            </a:r>
            <a:endParaRPr lang="es-ES" sz="2400" dirty="0" smtClean="0">
              <a:solidFill>
                <a:srgbClr val="00B0F0"/>
              </a:solidFill>
            </a:endParaRPr>
          </a:p>
          <a:p>
            <a:r>
              <a:rPr lang="es-ES" sz="2400" dirty="0" smtClean="0">
                <a:solidFill>
                  <a:srgbClr val="00B0F0"/>
                </a:solidFill>
              </a:rPr>
              <a:t>//</a:t>
            </a:r>
            <a:r>
              <a:rPr lang="mr-IN" sz="2400" dirty="0" smtClean="0">
                <a:solidFill>
                  <a:srgbClr val="00B0F0"/>
                </a:solidFill>
              </a:rPr>
              <a:t>Posibles </a:t>
            </a:r>
            <a:r>
              <a:rPr lang="mr-IN" sz="2400" dirty="0">
                <a:solidFill>
                  <a:srgbClr val="00B0F0"/>
                </a:solidFill>
              </a:rPr>
              <a:t>valores: {}, {2}, {1,3,5</a:t>
            </a:r>
            <a:r>
              <a:rPr lang="mr-IN" sz="2400" dirty="0" smtClean="0">
                <a:solidFill>
                  <a:srgbClr val="00B0F0"/>
                </a:solidFill>
              </a:rPr>
              <a:t>}         </a:t>
            </a:r>
            <a:endParaRPr lang="es-ES" sz="2400" dirty="0" smtClean="0">
              <a:solidFill>
                <a:srgbClr val="00B0F0"/>
              </a:solidFill>
            </a:endParaRPr>
          </a:p>
          <a:p>
            <a:r>
              <a:rPr lang="mr-IN" sz="2400" dirty="0" smtClean="0"/>
              <a:t>SetVar </a:t>
            </a:r>
            <a:r>
              <a:rPr lang="mr-IN" sz="2400" dirty="0"/>
              <a:t>y = model.</a:t>
            </a:r>
            <a:r>
              <a:rPr lang="mr-IN" sz="2400" dirty="0">
                <a:solidFill>
                  <a:srgbClr val="92D050"/>
                </a:solidFill>
              </a:rPr>
              <a:t>setVar</a:t>
            </a:r>
            <a:r>
              <a:rPr lang="mr-IN" sz="2400" dirty="0"/>
              <a:t>(</a:t>
            </a:r>
            <a:r>
              <a:rPr lang="mr-IN" sz="2400" dirty="0">
                <a:solidFill>
                  <a:srgbClr val="FF0000"/>
                </a:solidFill>
              </a:rPr>
              <a:t>"y"</a:t>
            </a:r>
            <a:r>
              <a:rPr lang="mr-IN" sz="2400" dirty="0"/>
              <a:t>, </a:t>
            </a:r>
            <a:r>
              <a:rPr lang="mr-IN" sz="2400" b="1" dirty="0">
                <a:solidFill>
                  <a:srgbClr val="00B050"/>
                </a:solidFill>
              </a:rPr>
              <a:t>new</a:t>
            </a:r>
            <a:r>
              <a:rPr lang="mr-IN" sz="2400" dirty="0">
                <a:solidFill>
                  <a:srgbClr val="00B050"/>
                </a:solidFill>
              </a:rPr>
              <a:t> </a:t>
            </a:r>
            <a:r>
              <a:rPr lang="mr-IN" sz="2400" dirty="0"/>
              <a:t>int[]{}, </a:t>
            </a:r>
            <a:r>
              <a:rPr lang="mr-IN" sz="2400" b="1" dirty="0">
                <a:solidFill>
                  <a:srgbClr val="00B050"/>
                </a:solidFill>
              </a:rPr>
              <a:t>new</a:t>
            </a:r>
            <a:r>
              <a:rPr lang="mr-IN" sz="2400" dirty="0">
                <a:solidFill>
                  <a:srgbClr val="00B050"/>
                </a:solidFill>
              </a:rPr>
              <a:t> </a:t>
            </a:r>
            <a:r>
              <a:rPr lang="mr-IN" sz="2400" dirty="0"/>
              <a:t>int[]{</a:t>
            </a:r>
            <a:r>
              <a:rPr lang="mr-IN" sz="2400" dirty="0">
                <a:solidFill>
                  <a:srgbClr val="7030A0"/>
                </a:solidFill>
              </a:rPr>
              <a:t>1</a:t>
            </a:r>
            <a:r>
              <a:rPr lang="mr-IN" sz="2400" dirty="0"/>
              <a:t>,</a:t>
            </a:r>
            <a:r>
              <a:rPr lang="mr-IN" sz="2400" dirty="0">
                <a:solidFill>
                  <a:srgbClr val="7030A0"/>
                </a:solidFill>
              </a:rPr>
              <a:t>2</a:t>
            </a:r>
            <a:r>
              <a:rPr lang="mr-IN" sz="2400" dirty="0"/>
              <a:t>,</a:t>
            </a:r>
            <a:r>
              <a:rPr lang="mr-IN" sz="2400" dirty="0">
                <a:solidFill>
                  <a:srgbClr val="7030A0"/>
                </a:solidFill>
              </a:rPr>
              <a:t>3</a:t>
            </a:r>
            <a:r>
              <a:rPr lang="mr-IN" sz="2400" dirty="0"/>
              <a:t>,</a:t>
            </a:r>
            <a:r>
              <a:rPr lang="mr-IN" sz="2400" dirty="0">
                <a:solidFill>
                  <a:srgbClr val="7030A0"/>
                </a:solidFill>
              </a:rPr>
              <a:t>5</a:t>
            </a:r>
            <a:r>
              <a:rPr lang="mr-IN" sz="2400" dirty="0"/>
              <a:t>,</a:t>
            </a:r>
            <a:r>
              <a:rPr lang="mr-IN" sz="2400" dirty="0">
                <a:solidFill>
                  <a:srgbClr val="7030A0"/>
                </a:solidFill>
              </a:rPr>
              <a:t>12</a:t>
            </a:r>
            <a:r>
              <a:rPr lang="mr-IN" sz="2400" dirty="0"/>
              <a:t>}); </a:t>
            </a:r>
            <a:endParaRPr lang="es-ES" sz="2400" dirty="0" smtClean="0"/>
          </a:p>
          <a:p>
            <a:endParaRPr lang="es-ES_tradnl" dirty="0"/>
          </a:p>
        </p:txBody>
      </p:sp>
      <p:sp>
        <p:nvSpPr>
          <p:cNvPr id="5" name="Rectángulo 4"/>
          <p:cNvSpPr/>
          <p:nvPr/>
        </p:nvSpPr>
        <p:spPr>
          <a:xfrm>
            <a:off x="1097279" y="2522841"/>
            <a:ext cx="9293629" cy="2965788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083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Tipos de variables - </a:t>
            </a:r>
            <a:r>
              <a:rPr lang="es-ES_tradnl" dirty="0" smtClean="0"/>
              <a:t>RealVar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_tradnl" sz="2400" dirty="0" smtClean="0"/>
              <a:t>Las variables RealVar representan el tipo Double, ayudándose de un parámetro de precisión para ajustar el valor de los decimales.</a:t>
            </a:r>
          </a:p>
          <a:p>
            <a:endParaRPr lang="es-ES_tradnl" sz="2400" dirty="0" smtClean="0"/>
          </a:p>
          <a:p>
            <a:endParaRPr lang="es-ES_tradnl" sz="2400" dirty="0"/>
          </a:p>
          <a:p>
            <a:pPr algn="ctr"/>
            <a:r>
              <a:rPr lang="mr-IN" sz="2400" dirty="0"/>
              <a:t>RealVar x = model.</a:t>
            </a:r>
            <a:r>
              <a:rPr lang="mr-IN" sz="2400" dirty="0">
                <a:solidFill>
                  <a:srgbClr val="92D050"/>
                </a:solidFill>
              </a:rPr>
              <a:t>realVar</a:t>
            </a:r>
            <a:r>
              <a:rPr lang="mr-IN" sz="2400" dirty="0"/>
              <a:t>(</a:t>
            </a:r>
            <a:r>
              <a:rPr lang="mr-IN" sz="2400" dirty="0">
                <a:solidFill>
                  <a:srgbClr val="FF0000"/>
                </a:solidFill>
              </a:rPr>
              <a:t>"x"</a:t>
            </a:r>
            <a:r>
              <a:rPr lang="mr-IN" sz="2400" dirty="0"/>
              <a:t>, </a:t>
            </a:r>
            <a:r>
              <a:rPr lang="mr-IN" sz="2400" dirty="0">
                <a:solidFill>
                  <a:srgbClr val="7030A0"/>
                </a:solidFill>
              </a:rPr>
              <a:t>0.2</a:t>
            </a:r>
            <a:r>
              <a:rPr lang="mr-IN" sz="2400" dirty="0"/>
              <a:t>d, </a:t>
            </a:r>
            <a:r>
              <a:rPr lang="mr-IN" sz="2400" dirty="0">
                <a:solidFill>
                  <a:srgbClr val="7030A0"/>
                </a:solidFill>
              </a:rPr>
              <a:t>3.4</a:t>
            </a:r>
            <a:r>
              <a:rPr lang="mr-IN" sz="2400" dirty="0"/>
              <a:t>d, </a:t>
            </a:r>
            <a:r>
              <a:rPr lang="mr-IN" sz="2400" dirty="0">
                <a:solidFill>
                  <a:srgbClr val="7030A0"/>
                </a:solidFill>
              </a:rPr>
              <a:t>0.001</a:t>
            </a:r>
            <a:r>
              <a:rPr lang="mr-IN" sz="2400" dirty="0"/>
              <a:t>d); </a:t>
            </a:r>
            <a:endParaRPr lang="es-ES_tradnl" sz="2400" dirty="0"/>
          </a:p>
        </p:txBody>
      </p:sp>
      <p:sp>
        <p:nvSpPr>
          <p:cNvPr id="4" name="Rectángulo 3"/>
          <p:cNvSpPr/>
          <p:nvPr/>
        </p:nvSpPr>
        <p:spPr>
          <a:xfrm>
            <a:off x="2591877" y="3393287"/>
            <a:ext cx="7069206" cy="928253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6" name="Conector recto de flecha 5"/>
          <p:cNvCxnSpPr/>
          <p:nvPr/>
        </p:nvCxnSpPr>
        <p:spPr>
          <a:xfrm flipH="1" flipV="1">
            <a:off x="8742218" y="4100946"/>
            <a:ext cx="13855" cy="105294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/>
          <p:cNvSpPr txBox="1"/>
          <p:nvPr/>
        </p:nvSpPr>
        <p:spPr>
          <a:xfrm>
            <a:off x="7367539" y="5142160"/>
            <a:ext cx="36052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400" dirty="0" smtClean="0"/>
              <a:t>Parámetro de precisión</a:t>
            </a:r>
            <a:endParaRPr lang="es-ES_tradnl" sz="2400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40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Restricciones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36533"/>
          </a:xfrm>
        </p:spPr>
        <p:txBody>
          <a:bodyPr>
            <a:normAutofit fontScale="92500"/>
          </a:bodyPr>
          <a:lstStyle/>
          <a:p>
            <a:r>
              <a:rPr lang="es-ES_tradnl" sz="2400" dirty="0" smtClean="0"/>
              <a:t>Para consultar el listado completo de restricciones debemos recurrir al </a:t>
            </a:r>
            <a:r>
              <a:rPr lang="es-ES_tradnl" sz="2400" dirty="0" err="1" smtClean="0"/>
              <a:t>Javadoc</a:t>
            </a:r>
            <a:r>
              <a:rPr lang="es-ES_tradnl" sz="2400" dirty="0" smtClean="0"/>
              <a:t>.</a:t>
            </a:r>
          </a:p>
          <a:p>
            <a:r>
              <a:rPr lang="es-ES_tradnl" sz="2400" dirty="0" smtClean="0">
                <a:solidFill>
                  <a:schemeClr val="tx1"/>
                </a:solidFill>
              </a:rPr>
              <a:t>(</a:t>
            </a:r>
            <a:r>
              <a:rPr lang="es-ES_tradnl" sz="2400" u="sng" dirty="0" smtClean="0">
                <a:solidFill>
                  <a:srgbClr val="92D050"/>
                </a:solidFill>
              </a:rPr>
              <a:t>choco-4.0.4/</a:t>
            </a:r>
            <a:r>
              <a:rPr lang="es-ES_tradnl" sz="2400" u="sng" dirty="0" err="1" smtClean="0">
                <a:solidFill>
                  <a:srgbClr val="92D050"/>
                </a:solidFill>
              </a:rPr>
              <a:t>apidocs</a:t>
            </a:r>
            <a:r>
              <a:rPr lang="es-ES_tradnl" sz="2400" u="sng" dirty="0" smtClean="0">
                <a:solidFill>
                  <a:srgbClr val="92D050"/>
                </a:solidFill>
              </a:rPr>
              <a:t>/</a:t>
            </a:r>
            <a:r>
              <a:rPr lang="es-ES_tradnl" sz="2400" u="sng" dirty="0" err="1" smtClean="0">
                <a:solidFill>
                  <a:srgbClr val="92D050"/>
                </a:solidFill>
              </a:rPr>
              <a:t>org</a:t>
            </a:r>
            <a:r>
              <a:rPr lang="es-ES_tradnl" sz="2400" u="sng" dirty="0" smtClean="0">
                <a:solidFill>
                  <a:srgbClr val="92D050"/>
                </a:solidFill>
              </a:rPr>
              <a:t>/</a:t>
            </a:r>
            <a:r>
              <a:rPr lang="es-ES_tradnl" sz="2400" u="sng" dirty="0" err="1" smtClean="0">
                <a:solidFill>
                  <a:srgbClr val="92D050"/>
                </a:solidFill>
              </a:rPr>
              <a:t>chocosolver</a:t>
            </a:r>
            <a:r>
              <a:rPr lang="es-ES_tradnl" sz="2400" u="sng" dirty="0" smtClean="0">
                <a:solidFill>
                  <a:srgbClr val="92D050"/>
                </a:solidFill>
              </a:rPr>
              <a:t>/</a:t>
            </a:r>
            <a:r>
              <a:rPr lang="es-ES_tradnl" sz="2400" u="sng" dirty="0" err="1" smtClean="0">
                <a:solidFill>
                  <a:srgbClr val="92D050"/>
                </a:solidFill>
              </a:rPr>
              <a:t>solver</a:t>
            </a:r>
            <a:r>
              <a:rPr lang="es-ES_tradnl" sz="2400" u="sng" dirty="0" smtClean="0">
                <a:solidFill>
                  <a:srgbClr val="92D050"/>
                </a:solidFill>
              </a:rPr>
              <a:t>/</a:t>
            </a:r>
            <a:r>
              <a:rPr lang="es-ES_tradnl" sz="2400" u="sng" dirty="0" err="1" smtClean="0">
                <a:solidFill>
                  <a:srgbClr val="92D050"/>
                </a:solidFill>
              </a:rPr>
              <a:t>constraints</a:t>
            </a:r>
            <a:r>
              <a:rPr lang="es-ES_tradnl" sz="2400" u="sng" dirty="0" smtClean="0">
                <a:solidFill>
                  <a:srgbClr val="92D050"/>
                </a:solidFill>
              </a:rPr>
              <a:t>/</a:t>
            </a:r>
            <a:r>
              <a:rPr lang="es-ES_tradnl" sz="2400" u="sng" dirty="0" err="1" smtClean="0">
                <a:solidFill>
                  <a:srgbClr val="92D050"/>
                </a:solidFill>
              </a:rPr>
              <a:t>IIntConstraintFactory.html</a:t>
            </a:r>
            <a:r>
              <a:rPr lang="es-ES_tradnl" sz="2400" dirty="0" smtClean="0"/>
              <a:t>)	</a:t>
            </a:r>
            <a:r>
              <a:rPr lang="es-ES_tradnl" dirty="0" smtClean="0"/>
              <a:t>	</a:t>
            </a:r>
          </a:p>
          <a:p>
            <a:endParaRPr lang="es-ES_tradnl" dirty="0" smtClean="0"/>
          </a:p>
          <a:p>
            <a:r>
              <a:rPr lang="es-ES_tradnl" dirty="0"/>
              <a:t>	</a:t>
            </a:r>
            <a:r>
              <a:rPr lang="es-ES_tradnl" sz="2600" dirty="0" smtClean="0"/>
              <a:t>model.</a:t>
            </a:r>
            <a:r>
              <a:rPr lang="es-ES_tradnl" sz="2600" dirty="0" smtClean="0">
                <a:solidFill>
                  <a:srgbClr val="92D050"/>
                </a:solidFill>
              </a:rPr>
              <a:t>arithm</a:t>
            </a:r>
            <a:r>
              <a:rPr lang="es-ES_tradnl" sz="2600" dirty="0" smtClean="0"/>
              <a:t> (</a:t>
            </a:r>
            <a:r>
              <a:rPr lang="es-ES_tradnl" sz="2600" dirty="0" smtClean="0">
                <a:solidFill>
                  <a:srgbClr val="7030A0"/>
                </a:solidFill>
              </a:rPr>
              <a:t>x</a:t>
            </a:r>
            <a:r>
              <a:rPr lang="es-ES_tradnl" sz="2600" dirty="0" smtClean="0"/>
              <a:t>, </a:t>
            </a:r>
            <a:r>
              <a:rPr lang="es-ES_tradnl" sz="2600" dirty="0" smtClean="0">
                <a:solidFill>
                  <a:srgbClr val="FF0000"/>
                </a:solidFill>
              </a:rPr>
              <a:t>“+”</a:t>
            </a:r>
            <a:r>
              <a:rPr lang="es-ES_tradnl" sz="2600" dirty="0" smtClean="0"/>
              <a:t>, </a:t>
            </a:r>
            <a:r>
              <a:rPr lang="es-ES_tradnl" sz="2600" dirty="0" smtClean="0">
                <a:solidFill>
                  <a:srgbClr val="7030A0"/>
                </a:solidFill>
              </a:rPr>
              <a:t>y</a:t>
            </a:r>
            <a:r>
              <a:rPr lang="es-ES_tradnl" sz="2600" dirty="0" smtClean="0"/>
              <a:t>, </a:t>
            </a:r>
            <a:r>
              <a:rPr lang="es-ES_tradnl" sz="2600" dirty="0" smtClean="0">
                <a:solidFill>
                  <a:srgbClr val="FF0000"/>
                </a:solidFill>
              </a:rPr>
              <a:t>“&lt;“</a:t>
            </a:r>
            <a:r>
              <a:rPr lang="es-ES_tradnl" sz="2600" dirty="0" smtClean="0"/>
              <a:t>, </a:t>
            </a:r>
            <a:r>
              <a:rPr lang="es-ES_tradnl" sz="2600" dirty="0" smtClean="0">
                <a:solidFill>
                  <a:srgbClr val="7030A0"/>
                </a:solidFill>
              </a:rPr>
              <a:t>5</a:t>
            </a:r>
            <a:r>
              <a:rPr lang="es-ES_tradnl" sz="2600" dirty="0" smtClean="0"/>
              <a:t>).</a:t>
            </a:r>
            <a:r>
              <a:rPr lang="es-ES_tradnl" sz="2600" dirty="0" smtClean="0">
                <a:solidFill>
                  <a:srgbClr val="92D050"/>
                </a:solidFill>
              </a:rPr>
              <a:t>post</a:t>
            </a:r>
            <a:r>
              <a:rPr lang="es-ES_tradnl" sz="2600" dirty="0" smtClean="0"/>
              <a:t>();		</a:t>
            </a:r>
            <a:r>
              <a:rPr lang="es-ES_tradnl" sz="2600" dirty="0" smtClean="0">
                <a:solidFill>
                  <a:schemeClr val="accent1"/>
                </a:solidFill>
              </a:rPr>
              <a:t>// x + y &lt; 5</a:t>
            </a:r>
          </a:p>
          <a:p>
            <a:r>
              <a:rPr lang="es-ES_tradnl" sz="2600" dirty="0"/>
              <a:t>	</a:t>
            </a:r>
            <a:r>
              <a:rPr lang="es-ES_tradnl" sz="2600" dirty="0" smtClean="0"/>
              <a:t>model.</a:t>
            </a:r>
            <a:r>
              <a:rPr lang="es-ES_tradnl" sz="2600" dirty="0" smtClean="0">
                <a:solidFill>
                  <a:srgbClr val="92D050"/>
                </a:solidFill>
              </a:rPr>
              <a:t>and </a:t>
            </a:r>
            <a:r>
              <a:rPr lang="es-ES_tradnl" sz="2600" dirty="0" smtClean="0"/>
              <a:t>(</a:t>
            </a:r>
            <a:r>
              <a:rPr lang="es-ES_tradnl" sz="2600" dirty="0" smtClean="0">
                <a:solidFill>
                  <a:srgbClr val="7030A0"/>
                </a:solidFill>
              </a:rPr>
              <a:t>restric1</a:t>
            </a:r>
            <a:r>
              <a:rPr lang="es-ES_tradnl" sz="2600" dirty="0" smtClean="0"/>
              <a:t>, </a:t>
            </a:r>
            <a:r>
              <a:rPr lang="es-ES_tradnl" sz="2600" dirty="0" smtClean="0">
                <a:solidFill>
                  <a:srgbClr val="7030A0"/>
                </a:solidFill>
              </a:rPr>
              <a:t>restrict2</a:t>
            </a:r>
            <a:r>
              <a:rPr lang="es-ES_tradnl" sz="2600" dirty="0" smtClean="0"/>
              <a:t> </a:t>
            </a:r>
            <a:r>
              <a:rPr lang="mr-IN" sz="2600" dirty="0" smtClean="0"/>
              <a:t>…</a:t>
            </a:r>
            <a:r>
              <a:rPr lang="es-ES_tradnl" sz="2600" dirty="0" smtClean="0"/>
              <a:t>).</a:t>
            </a:r>
            <a:r>
              <a:rPr lang="es-ES_tradnl" sz="2600" dirty="0" smtClean="0">
                <a:solidFill>
                  <a:srgbClr val="92D050"/>
                </a:solidFill>
              </a:rPr>
              <a:t>post</a:t>
            </a:r>
            <a:r>
              <a:rPr lang="es-ES_tradnl" sz="2600" dirty="0" smtClean="0"/>
              <a:t>();	</a:t>
            </a:r>
            <a:r>
              <a:rPr lang="es-ES_tradnl" sz="2600" dirty="0" smtClean="0">
                <a:solidFill>
                  <a:schemeClr val="accent1"/>
                </a:solidFill>
              </a:rPr>
              <a:t>// restric1 and restric2</a:t>
            </a:r>
            <a:endParaRPr lang="es-ES" sz="2600" dirty="0" smtClean="0">
              <a:solidFill>
                <a:schemeClr val="accent1"/>
              </a:solidFill>
            </a:endParaRPr>
          </a:p>
          <a:p>
            <a:endParaRPr lang="es-ES" dirty="0"/>
          </a:p>
          <a:p>
            <a:r>
              <a:rPr lang="es-ES" sz="2600" b="1" u="sng" dirty="0" smtClean="0">
                <a:solidFill>
                  <a:srgbClr val="FF0000"/>
                </a:solidFill>
              </a:rPr>
              <a:t>IMPORTANTE!!! </a:t>
            </a:r>
          </a:p>
          <a:p>
            <a:r>
              <a:rPr lang="es-ES" sz="2600" dirty="0" smtClean="0"/>
              <a:t>No olvidarse de añadir el </a:t>
            </a:r>
            <a:r>
              <a:rPr lang="es-ES" sz="2600" b="1" dirty="0" smtClean="0">
                <a:solidFill>
                  <a:srgbClr val="FF0000"/>
                </a:solidFill>
              </a:rPr>
              <a:t>.post() </a:t>
            </a:r>
            <a:r>
              <a:rPr lang="es-ES" sz="2600" dirty="0" smtClean="0"/>
              <a:t>después de cada restricción para que ésta sea efectiva sobre el modelo.</a:t>
            </a:r>
            <a:endParaRPr lang="es-ES_tradnl" sz="2600" dirty="0" smtClean="0"/>
          </a:p>
          <a:p>
            <a:endParaRPr lang="es-ES_tradnl" dirty="0"/>
          </a:p>
        </p:txBody>
      </p:sp>
      <p:sp>
        <p:nvSpPr>
          <p:cNvPr id="4" name="Rectángulo 3"/>
          <p:cNvSpPr/>
          <p:nvPr/>
        </p:nvSpPr>
        <p:spPr>
          <a:xfrm>
            <a:off x="1774614" y="3003820"/>
            <a:ext cx="8842586" cy="1737513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707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ción">
  <a:themeElements>
    <a:clrScheme name="Retrospección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216</TotalTime>
  <Words>522</Words>
  <Application>Microsoft Macintosh PowerPoint</Application>
  <PresentationFormat>Panorámica</PresentationFormat>
  <Paragraphs>121</Paragraphs>
  <Slides>13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8" baseType="lpstr">
      <vt:lpstr>Abadi MT Condensed Extra Bold</vt:lpstr>
      <vt:lpstr>Calibri</vt:lpstr>
      <vt:lpstr>Calibri Light</vt:lpstr>
      <vt:lpstr>Mangal</vt:lpstr>
      <vt:lpstr>Retrospección</vt:lpstr>
      <vt:lpstr> </vt:lpstr>
      <vt:lpstr>Descarga e Instalación</vt:lpstr>
      <vt:lpstr>Para empezar…</vt:lpstr>
      <vt:lpstr>Tipos de variables - IntVar </vt:lpstr>
      <vt:lpstr>Tipos de variables - IntVar</vt:lpstr>
      <vt:lpstr>Tipos de variables - BoolVar</vt:lpstr>
      <vt:lpstr>Tipos de variables - SetVar</vt:lpstr>
      <vt:lpstr>Tipos de variables - RealVar</vt:lpstr>
      <vt:lpstr>Restricciones</vt:lpstr>
      <vt:lpstr>Restricciones globales</vt:lpstr>
      <vt:lpstr>Opciones de búsqueda</vt:lpstr>
      <vt:lpstr>Opciones de búsqueda</vt:lpstr>
      <vt:lpstr>Presentación de PowerPoint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JUAN LUIS ROMERO SANCHEZ</dc:creator>
  <cp:lastModifiedBy>JUAN LUIS ROMERO SANCHEZ</cp:lastModifiedBy>
  <cp:revision>22</cp:revision>
  <dcterms:created xsi:type="dcterms:W3CDTF">2017-05-16T15:20:06Z</dcterms:created>
  <dcterms:modified xsi:type="dcterms:W3CDTF">2017-05-18T10:50:19Z</dcterms:modified>
</cp:coreProperties>
</file>