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8" r:id="rId4"/>
    <p:sldId id="257" r:id="rId5"/>
    <p:sldId id="263" r:id="rId6"/>
    <p:sldId id="265" r:id="rId7"/>
    <p:sldId id="276" r:id="rId8"/>
    <p:sldId id="266" r:id="rId9"/>
    <p:sldId id="268" r:id="rId10"/>
    <p:sldId id="264" r:id="rId11"/>
    <p:sldId id="259" r:id="rId12"/>
    <p:sldId id="272" r:id="rId13"/>
    <p:sldId id="273" r:id="rId14"/>
    <p:sldId id="260" r:id="rId15"/>
    <p:sldId id="274" r:id="rId16"/>
    <p:sldId id="261" r:id="rId17"/>
    <p:sldId id="262" r:id="rId18"/>
    <p:sldId id="269" r:id="rId19"/>
    <p:sldId id="271"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6/23/2021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6/23/2021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6/23/2021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6/23/2021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6/23/2021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6/23/2021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6/23/2021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6/23/2021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34C685-0965-495F-9B4F-59A87399E8D1}"/>
              </a:ext>
            </a:extLst>
          </p:cNvPr>
          <p:cNvSpPr>
            <a:spLocks noGrp="1"/>
          </p:cNvSpPr>
          <p:nvPr>
            <p:ph type="ctrTitle"/>
          </p:nvPr>
        </p:nvSpPr>
        <p:spPr/>
        <p:txBody>
          <a:bodyPr/>
          <a:lstStyle/>
          <a:p>
            <a:r>
              <a:rPr lang="es-ES" dirty="0"/>
              <a:t>SORENA</a:t>
            </a:r>
          </a:p>
        </p:txBody>
      </p:sp>
      <p:sp>
        <p:nvSpPr>
          <p:cNvPr id="3" name="Subtítulo 2">
            <a:extLst>
              <a:ext uri="{FF2B5EF4-FFF2-40B4-BE49-F238E27FC236}">
                <a16:creationId xmlns:a16="http://schemas.microsoft.com/office/drawing/2014/main" id="{89DC78E8-63B6-4484-AA72-19EE3D8FA63A}"/>
              </a:ext>
            </a:extLst>
          </p:cNvPr>
          <p:cNvSpPr>
            <a:spLocks noGrp="1"/>
          </p:cNvSpPr>
          <p:nvPr>
            <p:ph type="subTitle" idx="1"/>
          </p:nvPr>
        </p:nvSpPr>
        <p:spPr/>
        <p:txBody>
          <a:bodyPr/>
          <a:lstStyle/>
          <a:p>
            <a:r>
              <a:rPr lang="es-ES" dirty="0"/>
              <a:t>Analizador de Acústica</a:t>
            </a:r>
          </a:p>
        </p:txBody>
      </p:sp>
      <p:sp>
        <p:nvSpPr>
          <p:cNvPr id="4" name="CuadroTexto 3">
            <a:extLst>
              <a:ext uri="{FF2B5EF4-FFF2-40B4-BE49-F238E27FC236}">
                <a16:creationId xmlns:a16="http://schemas.microsoft.com/office/drawing/2014/main" id="{3AF1522D-8173-449E-A7DF-62F7D9C26456}"/>
              </a:ext>
            </a:extLst>
          </p:cNvPr>
          <p:cNvSpPr txBox="1"/>
          <p:nvPr/>
        </p:nvSpPr>
        <p:spPr>
          <a:xfrm>
            <a:off x="745588" y="267286"/>
            <a:ext cx="2617383" cy="276999"/>
          </a:xfrm>
          <a:prstGeom prst="rect">
            <a:avLst/>
          </a:prstGeom>
          <a:noFill/>
        </p:spPr>
        <p:txBody>
          <a:bodyPr wrap="none" rtlCol="0">
            <a:spAutoFit/>
          </a:bodyPr>
          <a:lstStyle/>
          <a:p>
            <a:r>
              <a:rPr lang="es-ES" sz="1200" dirty="0"/>
              <a:t>© Todos los derechos reservados 2021</a:t>
            </a:r>
          </a:p>
        </p:txBody>
      </p:sp>
    </p:spTree>
    <p:extLst>
      <p:ext uri="{BB962C8B-B14F-4D97-AF65-F5344CB8AC3E}">
        <p14:creationId xmlns:p14="http://schemas.microsoft.com/office/powerpoint/2010/main" val="207708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F3D59B-DEFE-43B3-A13F-BC393B16AB9E}"/>
              </a:ext>
            </a:extLst>
          </p:cNvPr>
          <p:cNvSpPr>
            <a:spLocks noGrp="1"/>
          </p:cNvSpPr>
          <p:nvPr>
            <p:ph type="title"/>
          </p:nvPr>
        </p:nvSpPr>
        <p:spPr/>
        <p:txBody>
          <a:bodyPr/>
          <a:lstStyle/>
          <a:p>
            <a:pPr algn="ctr"/>
            <a:r>
              <a:rPr lang="es-ES" dirty="0"/>
              <a:t>PROGRAMACIÓN Y LÓGICA</a:t>
            </a:r>
          </a:p>
        </p:txBody>
      </p:sp>
      <p:pic>
        <p:nvPicPr>
          <p:cNvPr id="21" name="Marcador de contenido 20">
            <a:extLst>
              <a:ext uri="{FF2B5EF4-FFF2-40B4-BE49-F238E27FC236}">
                <a16:creationId xmlns:a16="http://schemas.microsoft.com/office/drawing/2014/main" id="{3E101FF6-CC7B-41D6-BE14-A1B749B1FBC2}"/>
              </a:ext>
            </a:extLst>
          </p:cNvPr>
          <p:cNvPicPr>
            <a:picLocks noGrp="1" noChangeAspect="1"/>
          </p:cNvPicPr>
          <p:nvPr>
            <p:ph idx="1"/>
          </p:nvPr>
        </p:nvPicPr>
        <p:blipFill>
          <a:blip r:embed="rId2"/>
          <a:stretch>
            <a:fillRect/>
          </a:stretch>
        </p:blipFill>
        <p:spPr>
          <a:xfrm>
            <a:off x="3372569" y="2290591"/>
            <a:ext cx="5446861" cy="3040108"/>
          </a:xfrm>
          <a:prstGeom prst="rect">
            <a:avLst/>
          </a:prstGeom>
        </p:spPr>
      </p:pic>
    </p:spTree>
    <p:extLst>
      <p:ext uri="{BB962C8B-B14F-4D97-AF65-F5344CB8AC3E}">
        <p14:creationId xmlns:p14="http://schemas.microsoft.com/office/powerpoint/2010/main" val="125597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5E6BA7-B359-453F-8A48-BA70F27F0AC8}"/>
              </a:ext>
            </a:extLst>
          </p:cNvPr>
          <p:cNvSpPr>
            <a:spLocks noGrp="1"/>
          </p:cNvSpPr>
          <p:nvPr>
            <p:ph type="title"/>
          </p:nvPr>
        </p:nvSpPr>
        <p:spPr>
          <a:xfrm>
            <a:off x="112542" y="3112477"/>
            <a:ext cx="5346070" cy="633046"/>
          </a:xfrm>
        </p:spPr>
        <p:txBody>
          <a:bodyPr>
            <a:normAutofit fontScale="90000"/>
          </a:bodyPr>
          <a:lstStyle/>
          <a:p>
            <a:pPr algn="ctr"/>
            <a:r>
              <a:rPr lang="es-ES" dirty="0"/>
              <a:t>Sonómetro</a:t>
            </a:r>
          </a:p>
        </p:txBody>
      </p:sp>
      <p:pic>
        <p:nvPicPr>
          <p:cNvPr id="5" name="Imagen 4" descr="Imagen que contiene texto&#10;&#10;Descripción generada automáticamente">
            <a:extLst>
              <a:ext uri="{FF2B5EF4-FFF2-40B4-BE49-F238E27FC236}">
                <a16:creationId xmlns:a16="http://schemas.microsoft.com/office/drawing/2014/main" id="{40474D55-808B-47D7-902B-9EFE1498DA51}"/>
              </a:ext>
            </a:extLst>
          </p:cNvPr>
          <p:cNvPicPr>
            <a:picLocks noChangeAspect="1"/>
          </p:cNvPicPr>
          <p:nvPr/>
        </p:nvPicPr>
        <p:blipFill>
          <a:blip r:embed="rId2"/>
          <a:stretch>
            <a:fillRect/>
          </a:stretch>
        </p:blipFill>
        <p:spPr>
          <a:xfrm>
            <a:off x="5014453" y="520505"/>
            <a:ext cx="5475642" cy="6099291"/>
          </a:xfrm>
          <a:prstGeom prst="rect">
            <a:avLst/>
          </a:prstGeom>
        </p:spPr>
      </p:pic>
    </p:spTree>
    <p:extLst>
      <p:ext uri="{BB962C8B-B14F-4D97-AF65-F5344CB8AC3E}">
        <p14:creationId xmlns:p14="http://schemas.microsoft.com/office/powerpoint/2010/main" val="244710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1F941FA3-C17D-45FB-817E-005AF357993A}"/>
              </a:ext>
            </a:extLst>
          </p:cNvPr>
          <p:cNvPicPr>
            <a:picLocks noGrp="1" noChangeAspect="1"/>
          </p:cNvPicPr>
          <p:nvPr>
            <p:ph idx="1"/>
          </p:nvPr>
        </p:nvPicPr>
        <p:blipFill>
          <a:blip r:embed="rId2"/>
          <a:stretch>
            <a:fillRect/>
          </a:stretch>
        </p:blipFill>
        <p:spPr>
          <a:xfrm>
            <a:off x="6230256" y="1966978"/>
            <a:ext cx="5544403" cy="2068467"/>
          </a:xfrm>
          <a:prstGeom prst="rect">
            <a:avLst/>
          </a:prstGeom>
        </p:spPr>
      </p:pic>
      <p:pic>
        <p:nvPicPr>
          <p:cNvPr id="6" name="Imagen 5">
            <a:extLst>
              <a:ext uri="{FF2B5EF4-FFF2-40B4-BE49-F238E27FC236}">
                <a16:creationId xmlns:a16="http://schemas.microsoft.com/office/drawing/2014/main" id="{89772B3F-9C1D-42C5-B861-523FE569C4BE}"/>
              </a:ext>
            </a:extLst>
          </p:cNvPr>
          <p:cNvPicPr>
            <a:picLocks noChangeAspect="1"/>
          </p:cNvPicPr>
          <p:nvPr/>
        </p:nvPicPr>
        <p:blipFill>
          <a:blip r:embed="rId3"/>
          <a:stretch>
            <a:fillRect/>
          </a:stretch>
        </p:blipFill>
        <p:spPr>
          <a:xfrm>
            <a:off x="928468" y="340182"/>
            <a:ext cx="5301788" cy="5636953"/>
          </a:xfrm>
          <a:prstGeom prst="rect">
            <a:avLst/>
          </a:prstGeom>
        </p:spPr>
      </p:pic>
    </p:spTree>
    <p:extLst>
      <p:ext uri="{BB962C8B-B14F-4D97-AF65-F5344CB8AC3E}">
        <p14:creationId xmlns:p14="http://schemas.microsoft.com/office/powerpoint/2010/main" val="3230283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Diagrama&#10;&#10;Descripción generada automáticamente">
            <a:extLst>
              <a:ext uri="{FF2B5EF4-FFF2-40B4-BE49-F238E27FC236}">
                <a16:creationId xmlns:a16="http://schemas.microsoft.com/office/drawing/2014/main" id="{F2618DCA-BAE5-4EC7-92C0-A3ED208E08C4}"/>
              </a:ext>
            </a:extLst>
          </p:cNvPr>
          <p:cNvPicPr>
            <a:picLocks noGrp="1" noChangeAspect="1"/>
          </p:cNvPicPr>
          <p:nvPr>
            <p:ph idx="1"/>
          </p:nvPr>
        </p:nvPicPr>
        <p:blipFill>
          <a:blip r:embed="rId2"/>
          <a:stretch>
            <a:fillRect/>
          </a:stretch>
        </p:blipFill>
        <p:spPr>
          <a:xfrm>
            <a:off x="5120640" y="77451"/>
            <a:ext cx="6358597" cy="6570873"/>
          </a:xfrm>
        </p:spPr>
      </p:pic>
      <p:sp>
        <p:nvSpPr>
          <p:cNvPr id="4" name="Título 1">
            <a:extLst>
              <a:ext uri="{FF2B5EF4-FFF2-40B4-BE49-F238E27FC236}">
                <a16:creationId xmlns:a16="http://schemas.microsoft.com/office/drawing/2014/main" id="{C8A5380C-8B82-4D50-A099-151AAC14F1E2}"/>
              </a:ext>
            </a:extLst>
          </p:cNvPr>
          <p:cNvSpPr>
            <a:spLocks noGrp="1"/>
          </p:cNvSpPr>
          <p:nvPr>
            <p:ph type="title"/>
          </p:nvPr>
        </p:nvSpPr>
        <p:spPr>
          <a:xfrm>
            <a:off x="941461" y="2830366"/>
            <a:ext cx="3827487" cy="1492250"/>
          </a:xfrm>
        </p:spPr>
        <p:txBody>
          <a:bodyPr>
            <a:noAutofit/>
          </a:bodyPr>
          <a:lstStyle/>
          <a:p>
            <a:r>
              <a:rPr lang="es-ES" sz="4000" dirty="0"/>
              <a:t>Generador de tonos puros</a:t>
            </a:r>
          </a:p>
        </p:txBody>
      </p:sp>
    </p:spTree>
    <p:extLst>
      <p:ext uri="{BB962C8B-B14F-4D97-AF65-F5344CB8AC3E}">
        <p14:creationId xmlns:p14="http://schemas.microsoft.com/office/powerpoint/2010/main" val="1753588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7">
            <a:extLst>
              <a:ext uri="{FF2B5EF4-FFF2-40B4-BE49-F238E27FC236}">
                <a16:creationId xmlns:a16="http://schemas.microsoft.com/office/drawing/2014/main" id="{AD1B8FFE-B1FA-4B16-8FEE-69F88BBC6F8B}"/>
              </a:ext>
            </a:extLst>
          </p:cNvPr>
          <p:cNvSpPr>
            <a:spLocks noGrp="1"/>
          </p:cNvSpPr>
          <p:nvPr>
            <p:ph idx="1"/>
          </p:nvPr>
        </p:nvSpPr>
        <p:spPr>
          <a:xfrm>
            <a:off x="1361760" y="1469231"/>
            <a:ext cx="2223042" cy="2018713"/>
          </a:xfrm>
        </p:spPr>
        <p:txBody>
          <a:bodyPr/>
          <a:lstStyle/>
          <a:p>
            <a:pPr marL="0" indent="0">
              <a:buNone/>
            </a:pPr>
            <a:r>
              <a:rPr lang="es-ES" sz="3200" b="1" dirty="0">
                <a:solidFill>
                  <a:schemeClr val="tx1">
                    <a:lumMod val="95000"/>
                    <a:lumOff val="5000"/>
                  </a:schemeClr>
                </a:solidFill>
                <a:latin typeface="+mj-lt"/>
              </a:rPr>
              <a:t>3 variables:</a:t>
            </a:r>
          </a:p>
          <a:p>
            <a:pPr algn="ctr">
              <a:buFontTx/>
              <a:buChar char="-"/>
            </a:pPr>
            <a:r>
              <a:rPr lang="es-ES" dirty="0">
                <a:solidFill>
                  <a:schemeClr val="tx1">
                    <a:lumMod val="95000"/>
                    <a:lumOff val="5000"/>
                  </a:schemeClr>
                </a:solidFill>
              </a:rPr>
              <a:t>Multi</a:t>
            </a:r>
          </a:p>
          <a:p>
            <a:pPr algn="ctr">
              <a:buFontTx/>
              <a:buChar char="-"/>
            </a:pPr>
            <a:r>
              <a:rPr lang="es-ES" dirty="0" err="1">
                <a:solidFill>
                  <a:schemeClr val="tx1">
                    <a:lumMod val="95000"/>
                    <a:lumOff val="5000"/>
                  </a:schemeClr>
                </a:solidFill>
              </a:rPr>
              <a:t>Counter</a:t>
            </a:r>
            <a:endParaRPr lang="es-ES" dirty="0">
              <a:solidFill>
                <a:schemeClr val="tx1">
                  <a:lumMod val="95000"/>
                  <a:lumOff val="5000"/>
                </a:schemeClr>
              </a:solidFill>
            </a:endParaRPr>
          </a:p>
          <a:p>
            <a:pPr algn="ctr">
              <a:buFontTx/>
              <a:buChar char="-"/>
            </a:pPr>
            <a:r>
              <a:rPr lang="es-ES" dirty="0" err="1">
                <a:solidFill>
                  <a:schemeClr val="tx1">
                    <a:lumMod val="95000"/>
                    <a:lumOff val="5000"/>
                  </a:schemeClr>
                </a:solidFill>
              </a:rPr>
              <a:t>Function</a:t>
            </a:r>
            <a:endParaRPr lang="es-ES" dirty="0">
              <a:solidFill>
                <a:schemeClr val="tx1">
                  <a:lumMod val="95000"/>
                  <a:lumOff val="5000"/>
                </a:schemeClr>
              </a:solidFill>
            </a:endParaRPr>
          </a:p>
        </p:txBody>
      </p:sp>
      <p:pic>
        <p:nvPicPr>
          <p:cNvPr id="10" name="Imagen 9">
            <a:extLst>
              <a:ext uri="{FF2B5EF4-FFF2-40B4-BE49-F238E27FC236}">
                <a16:creationId xmlns:a16="http://schemas.microsoft.com/office/drawing/2014/main" id="{8EA36A35-6123-4D03-95A9-D44675BE5CE0}"/>
              </a:ext>
            </a:extLst>
          </p:cNvPr>
          <p:cNvPicPr>
            <a:picLocks noChangeAspect="1"/>
          </p:cNvPicPr>
          <p:nvPr/>
        </p:nvPicPr>
        <p:blipFill>
          <a:blip r:embed="rId2"/>
          <a:stretch>
            <a:fillRect/>
          </a:stretch>
        </p:blipFill>
        <p:spPr>
          <a:xfrm>
            <a:off x="4716282" y="1469231"/>
            <a:ext cx="6396282" cy="3854601"/>
          </a:xfrm>
          <a:prstGeom prst="rect">
            <a:avLst/>
          </a:prstGeom>
        </p:spPr>
      </p:pic>
      <p:sp>
        <p:nvSpPr>
          <p:cNvPr id="11" name="Abrir llave 10">
            <a:extLst>
              <a:ext uri="{FF2B5EF4-FFF2-40B4-BE49-F238E27FC236}">
                <a16:creationId xmlns:a16="http://schemas.microsoft.com/office/drawing/2014/main" id="{424BF490-F3F2-4B40-8B9E-65F23BAF59C0}"/>
              </a:ext>
            </a:extLst>
          </p:cNvPr>
          <p:cNvSpPr/>
          <p:nvPr/>
        </p:nvSpPr>
        <p:spPr>
          <a:xfrm>
            <a:off x="3984762" y="590843"/>
            <a:ext cx="731520" cy="5556740"/>
          </a:xfrm>
          <a:prstGeom prst="leftBrace">
            <a:avLst>
              <a:gd name="adj1" fmla="val 8333"/>
              <a:gd name="adj2" fmla="val 42658"/>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735715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E5CA8F-6492-435C-B6A5-792A76089156}"/>
              </a:ext>
            </a:extLst>
          </p:cNvPr>
          <p:cNvSpPr>
            <a:spLocks noGrp="1"/>
          </p:cNvSpPr>
          <p:nvPr>
            <p:ph type="title"/>
          </p:nvPr>
        </p:nvSpPr>
        <p:spPr>
          <a:xfrm>
            <a:off x="1241112" y="2176498"/>
            <a:ext cx="4343763" cy="1492132"/>
          </a:xfrm>
        </p:spPr>
        <p:txBody>
          <a:bodyPr>
            <a:normAutofit fontScale="90000"/>
          </a:bodyPr>
          <a:lstStyle/>
          <a:p>
            <a:r>
              <a:rPr lang="es-ES" dirty="0"/>
              <a:t>Calculadora de tiempo de reverberación</a:t>
            </a:r>
          </a:p>
        </p:txBody>
      </p:sp>
      <p:pic>
        <p:nvPicPr>
          <p:cNvPr id="5" name="Marcador de contenido 4" descr="Imagen que contiene texto&#10;&#10;Descripción generada automáticamente">
            <a:extLst>
              <a:ext uri="{FF2B5EF4-FFF2-40B4-BE49-F238E27FC236}">
                <a16:creationId xmlns:a16="http://schemas.microsoft.com/office/drawing/2014/main" id="{C0F2C573-7402-4F8E-99F0-7C14FB13BF28}"/>
              </a:ext>
            </a:extLst>
          </p:cNvPr>
          <p:cNvPicPr>
            <a:picLocks noGrp="1" noChangeAspect="1"/>
          </p:cNvPicPr>
          <p:nvPr>
            <p:ph idx="1"/>
          </p:nvPr>
        </p:nvPicPr>
        <p:blipFill>
          <a:blip r:embed="rId2"/>
          <a:stretch>
            <a:fillRect/>
          </a:stretch>
        </p:blipFill>
        <p:spPr>
          <a:xfrm>
            <a:off x="6344528" y="280899"/>
            <a:ext cx="3587262" cy="6296202"/>
          </a:xfrm>
        </p:spPr>
      </p:pic>
    </p:spTree>
    <p:extLst>
      <p:ext uri="{BB962C8B-B14F-4D97-AF65-F5344CB8AC3E}">
        <p14:creationId xmlns:p14="http://schemas.microsoft.com/office/powerpoint/2010/main" val="3634536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E1A67B9-12FD-4042-9F49-B21DBC94BCA0}"/>
              </a:ext>
            </a:extLst>
          </p:cNvPr>
          <p:cNvSpPr>
            <a:spLocks noGrp="1"/>
          </p:cNvSpPr>
          <p:nvPr>
            <p:ph idx="1"/>
          </p:nvPr>
        </p:nvSpPr>
        <p:spPr>
          <a:xfrm>
            <a:off x="1157892" y="1244992"/>
            <a:ext cx="5050648" cy="4135900"/>
          </a:xfrm>
        </p:spPr>
        <p:txBody>
          <a:bodyPr>
            <a:normAutofit lnSpcReduction="10000"/>
          </a:bodyPr>
          <a:lstStyle/>
          <a:p>
            <a:r>
              <a:rPr lang="es-ES" dirty="0">
                <a:solidFill>
                  <a:srgbClr val="FF0000"/>
                </a:solidFill>
              </a:rPr>
              <a:t>1º</a:t>
            </a:r>
            <a:r>
              <a:rPr lang="es-ES" dirty="0">
                <a:solidFill>
                  <a:schemeClr val="tx1">
                    <a:lumMod val="95000"/>
                    <a:lumOff val="5000"/>
                  </a:schemeClr>
                </a:solidFill>
              </a:rPr>
              <a:t> Recoge la inserción del ancho, largo y alto de una habitación (m)</a:t>
            </a:r>
          </a:p>
          <a:p>
            <a:r>
              <a:rPr lang="es-ES" dirty="0">
                <a:solidFill>
                  <a:srgbClr val="FF0000"/>
                </a:solidFill>
              </a:rPr>
              <a:t>2º</a:t>
            </a:r>
            <a:r>
              <a:rPr lang="es-ES" dirty="0">
                <a:solidFill>
                  <a:schemeClr val="tx1">
                    <a:lumMod val="95000"/>
                    <a:lumOff val="5000"/>
                  </a:schemeClr>
                </a:solidFill>
              </a:rPr>
              <a:t> Recoge los coeficientes de absorción según frecuencia del suelo, techo y paredes suponiendo que todas las paredes son iguales (adimensional)</a:t>
            </a:r>
          </a:p>
          <a:p>
            <a:r>
              <a:rPr lang="es-ES" dirty="0">
                <a:solidFill>
                  <a:srgbClr val="FF0000"/>
                </a:solidFill>
              </a:rPr>
              <a:t>3º</a:t>
            </a:r>
            <a:r>
              <a:rPr lang="es-ES" dirty="0">
                <a:solidFill>
                  <a:schemeClr val="tx1">
                    <a:lumMod val="95000"/>
                    <a:lumOff val="5000"/>
                  </a:schemeClr>
                </a:solidFill>
              </a:rPr>
              <a:t> Pregunta si hay algún área dispar, como por ejemplo ventanas en un aula, altares en una iglesia… y a continuación pregunta su coeficiente de absorción. En caso de que no la hubiera salta este paso.</a:t>
            </a:r>
          </a:p>
          <a:p>
            <a:r>
              <a:rPr lang="es-ES" dirty="0">
                <a:solidFill>
                  <a:srgbClr val="FF0000"/>
                </a:solidFill>
              </a:rPr>
              <a:t>4º</a:t>
            </a:r>
            <a:r>
              <a:rPr lang="es-ES" dirty="0">
                <a:solidFill>
                  <a:schemeClr val="tx1">
                    <a:lumMod val="95000"/>
                    <a:lumOff val="5000"/>
                  </a:schemeClr>
                </a:solidFill>
              </a:rPr>
              <a:t> Entrega de resultados</a:t>
            </a:r>
          </a:p>
        </p:txBody>
      </p:sp>
      <p:pic>
        <p:nvPicPr>
          <p:cNvPr id="5" name="Imagen 4">
            <a:extLst>
              <a:ext uri="{FF2B5EF4-FFF2-40B4-BE49-F238E27FC236}">
                <a16:creationId xmlns:a16="http://schemas.microsoft.com/office/drawing/2014/main" id="{64BA0153-33D8-4F80-AF43-A11365BAFD55}"/>
              </a:ext>
            </a:extLst>
          </p:cNvPr>
          <p:cNvPicPr>
            <a:picLocks noChangeAspect="1"/>
          </p:cNvPicPr>
          <p:nvPr/>
        </p:nvPicPr>
        <p:blipFill>
          <a:blip r:embed="rId2"/>
          <a:stretch>
            <a:fillRect/>
          </a:stretch>
        </p:blipFill>
        <p:spPr>
          <a:xfrm>
            <a:off x="6307014" y="1244992"/>
            <a:ext cx="5479694" cy="4135900"/>
          </a:xfrm>
          <a:prstGeom prst="rect">
            <a:avLst/>
          </a:prstGeom>
        </p:spPr>
      </p:pic>
    </p:spTree>
    <p:extLst>
      <p:ext uri="{BB962C8B-B14F-4D97-AF65-F5344CB8AC3E}">
        <p14:creationId xmlns:p14="http://schemas.microsoft.com/office/powerpoint/2010/main" val="2929507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5EC175-B112-4F39-80AD-2B1CE3E0D95E}"/>
              </a:ext>
            </a:extLst>
          </p:cNvPr>
          <p:cNvSpPr>
            <a:spLocks noGrp="1"/>
          </p:cNvSpPr>
          <p:nvPr>
            <p:ph type="title"/>
          </p:nvPr>
        </p:nvSpPr>
        <p:spPr>
          <a:xfrm>
            <a:off x="1051213" y="396453"/>
            <a:ext cx="10579251" cy="1492132"/>
          </a:xfrm>
        </p:spPr>
        <p:txBody>
          <a:bodyPr/>
          <a:lstStyle/>
          <a:p>
            <a:r>
              <a:rPr lang="es-ES" dirty="0"/>
              <a:t>Tiempo de reverberación práctico</a:t>
            </a:r>
          </a:p>
        </p:txBody>
      </p:sp>
      <p:sp>
        <p:nvSpPr>
          <p:cNvPr id="3" name="Marcador de contenido 2">
            <a:extLst>
              <a:ext uri="{FF2B5EF4-FFF2-40B4-BE49-F238E27FC236}">
                <a16:creationId xmlns:a16="http://schemas.microsoft.com/office/drawing/2014/main" id="{CF527CA7-AD8E-467D-9DC9-268A1C733619}"/>
              </a:ext>
            </a:extLst>
          </p:cNvPr>
          <p:cNvSpPr>
            <a:spLocks noGrp="1"/>
          </p:cNvSpPr>
          <p:nvPr>
            <p:ph idx="1"/>
          </p:nvPr>
        </p:nvSpPr>
        <p:spPr>
          <a:xfrm>
            <a:off x="1251677" y="2243798"/>
            <a:ext cx="10178322" cy="3593591"/>
          </a:xfrm>
        </p:spPr>
        <p:txBody>
          <a:bodyPr/>
          <a:lstStyle/>
          <a:p>
            <a:r>
              <a:rPr lang="es-ES" dirty="0">
                <a:solidFill>
                  <a:schemeClr val="tx1"/>
                </a:solidFill>
              </a:rPr>
              <a:t>Cálculo del T60/T30/T20 de las diferentes octavas del rango audible (64, 125, 250, 500, 1000, 2000, 4000, 8000, y 16000 Hz).</a:t>
            </a:r>
          </a:p>
        </p:txBody>
      </p:sp>
      <p:pic>
        <p:nvPicPr>
          <p:cNvPr id="4" name="Imagen 3">
            <a:extLst>
              <a:ext uri="{FF2B5EF4-FFF2-40B4-BE49-F238E27FC236}">
                <a16:creationId xmlns:a16="http://schemas.microsoft.com/office/drawing/2014/main" id="{0E40D56D-393B-4DFB-B9E8-988FF70667B9}"/>
              </a:ext>
            </a:extLst>
          </p:cNvPr>
          <p:cNvPicPr>
            <a:picLocks noChangeAspect="1"/>
          </p:cNvPicPr>
          <p:nvPr/>
        </p:nvPicPr>
        <p:blipFill>
          <a:blip r:embed="rId2"/>
          <a:stretch>
            <a:fillRect/>
          </a:stretch>
        </p:blipFill>
        <p:spPr>
          <a:xfrm>
            <a:off x="6096000" y="3288323"/>
            <a:ext cx="4248150" cy="3371548"/>
          </a:xfrm>
          <a:prstGeom prst="rect">
            <a:avLst/>
          </a:prstGeom>
        </p:spPr>
      </p:pic>
      <p:sp>
        <p:nvSpPr>
          <p:cNvPr id="5" name="CuadroTexto 4">
            <a:extLst>
              <a:ext uri="{FF2B5EF4-FFF2-40B4-BE49-F238E27FC236}">
                <a16:creationId xmlns:a16="http://schemas.microsoft.com/office/drawing/2014/main" id="{24203259-B23F-4706-B12E-B29E8AB67727}"/>
              </a:ext>
            </a:extLst>
          </p:cNvPr>
          <p:cNvSpPr txBox="1"/>
          <p:nvPr/>
        </p:nvSpPr>
        <p:spPr>
          <a:xfrm rot="19031038">
            <a:off x="10284316" y="5917445"/>
            <a:ext cx="1656680" cy="369332"/>
          </a:xfrm>
          <a:prstGeom prst="rect">
            <a:avLst/>
          </a:prstGeom>
          <a:noFill/>
        </p:spPr>
        <p:txBody>
          <a:bodyPr wrap="square" rtlCol="0">
            <a:spAutoFit/>
          </a:bodyPr>
          <a:lstStyle/>
          <a:p>
            <a:r>
              <a:rPr lang="es-ES" dirty="0">
                <a:solidFill>
                  <a:srgbClr val="FF0000"/>
                </a:solidFill>
              </a:rPr>
              <a:t>INCOMPLETO</a:t>
            </a:r>
          </a:p>
        </p:txBody>
      </p:sp>
      <p:sp>
        <p:nvSpPr>
          <p:cNvPr id="6" name="CuadroTexto 5">
            <a:extLst>
              <a:ext uri="{FF2B5EF4-FFF2-40B4-BE49-F238E27FC236}">
                <a16:creationId xmlns:a16="http://schemas.microsoft.com/office/drawing/2014/main" id="{9E1500EF-4DD7-46B7-87DC-FE2760C8C40A}"/>
              </a:ext>
            </a:extLst>
          </p:cNvPr>
          <p:cNvSpPr txBox="1"/>
          <p:nvPr/>
        </p:nvSpPr>
        <p:spPr>
          <a:xfrm>
            <a:off x="1378634" y="3428999"/>
            <a:ext cx="3938954" cy="2585323"/>
          </a:xfrm>
          <a:prstGeom prst="rect">
            <a:avLst/>
          </a:prstGeom>
          <a:noFill/>
        </p:spPr>
        <p:txBody>
          <a:bodyPr wrap="square" rtlCol="0">
            <a:spAutoFit/>
          </a:bodyPr>
          <a:lstStyle/>
          <a:p>
            <a:r>
              <a:rPr lang="es-ES" u="sng" dirty="0"/>
              <a:t>No finalizado por:</a:t>
            </a:r>
          </a:p>
          <a:p>
            <a:endParaRPr lang="es-ES" dirty="0"/>
          </a:p>
          <a:p>
            <a:pPr marL="285750" indent="-285750">
              <a:buFontTx/>
              <a:buChar char="-"/>
            </a:pPr>
            <a:r>
              <a:rPr lang="es-ES" dirty="0"/>
              <a:t>Poca velocidad y resolución en el ADC nativo.</a:t>
            </a:r>
          </a:p>
          <a:p>
            <a:pPr marL="285750" indent="-285750">
              <a:buFontTx/>
              <a:buChar char="-"/>
            </a:pPr>
            <a:endParaRPr lang="es-ES" dirty="0"/>
          </a:p>
          <a:p>
            <a:pPr marL="285750" indent="-285750">
              <a:buFontTx/>
              <a:buChar char="-"/>
            </a:pPr>
            <a:r>
              <a:rPr lang="es-ES" dirty="0"/>
              <a:t>No hay una alternativa barata</a:t>
            </a:r>
          </a:p>
          <a:p>
            <a:pPr marL="285750" indent="-285750">
              <a:buFontTx/>
              <a:buChar char="-"/>
            </a:pPr>
            <a:endParaRPr lang="es-ES" dirty="0"/>
          </a:p>
          <a:p>
            <a:pPr marL="285750" indent="-285750">
              <a:buFontTx/>
              <a:buChar char="-"/>
            </a:pPr>
            <a:r>
              <a:rPr lang="es-ES" dirty="0"/>
              <a:t>Poco tiempo para realizar pruebas reales</a:t>
            </a:r>
          </a:p>
        </p:txBody>
      </p:sp>
    </p:spTree>
    <p:extLst>
      <p:ext uri="{BB962C8B-B14F-4D97-AF65-F5344CB8AC3E}">
        <p14:creationId xmlns:p14="http://schemas.microsoft.com/office/powerpoint/2010/main" val="4246635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135ED6-7FED-481B-B026-F95A023AFB41}"/>
              </a:ext>
            </a:extLst>
          </p:cNvPr>
          <p:cNvSpPr>
            <a:spLocks noGrp="1"/>
          </p:cNvSpPr>
          <p:nvPr>
            <p:ph type="title"/>
          </p:nvPr>
        </p:nvSpPr>
        <p:spPr>
          <a:xfrm>
            <a:off x="941288" y="389351"/>
            <a:ext cx="10178322" cy="855572"/>
          </a:xfrm>
        </p:spPr>
        <p:txBody>
          <a:bodyPr/>
          <a:lstStyle/>
          <a:p>
            <a:r>
              <a:rPr lang="es-ES" dirty="0"/>
              <a:t>“</a:t>
            </a:r>
            <a:r>
              <a:rPr lang="es-ES" dirty="0" err="1"/>
              <a:t>Liquid</a:t>
            </a:r>
            <a:r>
              <a:rPr lang="es-ES" dirty="0"/>
              <a:t> </a:t>
            </a:r>
            <a:r>
              <a:rPr lang="es-ES" dirty="0" err="1"/>
              <a:t>Menu</a:t>
            </a:r>
            <a:r>
              <a:rPr lang="es-ES" dirty="0"/>
              <a:t>”</a:t>
            </a:r>
          </a:p>
        </p:txBody>
      </p:sp>
      <p:pic>
        <p:nvPicPr>
          <p:cNvPr id="4" name="Marcador de contenido 3">
            <a:extLst>
              <a:ext uri="{FF2B5EF4-FFF2-40B4-BE49-F238E27FC236}">
                <a16:creationId xmlns:a16="http://schemas.microsoft.com/office/drawing/2014/main" id="{8E1DABB1-B5A3-4B37-9C40-FC883F17C713}"/>
              </a:ext>
            </a:extLst>
          </p:cNvPr>
          <p:cNvPicPr>
            <a:picLocks noGrp="1" noChangeAspect="1"/>
          </p:cNvPicPr>
          <p:nvPr>
            <p:ph idx="1"/>
          </p:nvPr>
        </p:nvPicPr>
        <p:blipFill>
          <a:blip r:embed="rId2"/>
          <a:stretch>
            <a:fillRect/>
          </a:stretch>
        </p:blipFill>
        <p:spPr>
          <a:xfrm>
            <a:off x="118364" y="6070119"/>
            <a:ext cx="1645848" cy="562564"/>
          </a:xfrm>
          <a:prstGeom prst="rect">
            <a:avLst/>
          </a:prstGeom>
        </p:spPr>
      </p:pic>
      <p:pic>
        <p:nvPicPr>
          <p:cNvPr id="5" name="Imagen 4">
            <a:extLst>
              <a:ext uri="{FF2B5EF4-FFF2-40B4-BE49-F238E27FC236}">
                <a16:creationId xmlns:a16="http://schemas.microsoft.com/office/drawing/2014/main" id="{99654C9C-1039-4768-9A1E-F2D9275CFCEF}"/>
              </a:ext>
            </a:extLst>
          </p:cNvPr>
          <p:cNvPicPr>
            <a:picLocks noChangeAspect="1"/>
          </p:cNvPicPr>
          <p:nvPr/>
        </p:nvPicPr>
        <p:blipFill>
          <a:blip r:embed="rId3"/>
          <a:stretch>
            <a:fillRect/>
          </a:stretch>
        </p:blipFill>
        <p:spPr>
          <a:xfrm>
            <a:off x="1072390" y="1506919"/>
            <a:ext cx="5153025" cy="4150090"/>
          </a:xfrm>
          <a:prstGeom prst="rect">
            <a:avLst/>
          </a:prstGeom>
        </p:spPr>
      </p:pic>
      <p:pic>
        <p:nvPicPr>
          <p:cNvPr id="7" name="Imagen 6">
            <a:extLst>
              <a:ext uri="{FF2B5EF4-FFF2-40B4-BE49-F238E27FC236}">
                <a16:creationId xmlns:a16="http://schemas.microsoft.com/office/drawing/2014/main" id="{014849E1-47B7-42EF-91EF-D31A59598B73}"/>
              </a:ext>
            </a:extLst>
          </p:cNvPr>
          <p:cNvPicPr>
            <a:picLocks noChangeAspect="1"/>
          </p:cNvPicPr>
          <p:nvPr/>
        </p:nvPicPr>
        <p:blipFill>
          <a:blip r:embed="rId4"/>
          <a:stretch>
            <a:fillRect/>
          </a:stretch>
        </p:blipFill>
        <p:spPr>
          <a:xfrm>
            <a:off x="6352821" y="1595773"/>
            <a:ext cx="5043122" cy="906831"/>
          </a:xfrm>
          <a:prstGeom prst="rect">
            <a:avLst/>
          </a:prstGeom>
        </p:spPr>
      </p:pic>
      <p:pic>
        <p:nvPicPr>
          <p:cNvPr id="9" name="Imagen 8">
            <a:extLst>
              <a:ext uri="{FF2B5EF4-FFF2-40B4-BE49-F238E27FC236}">
                <a16:creationId xmlns:a16="http://schemas.microsoft.com/office/drawing/2014/main" id="{0872F264-1AB2-49FD-92B4-977227EDF616}"/>
              </a:ext>
            </a:extLst>
          </p:cNvPr>
          <p:cNvPicPr>
            <a:picLocks noChangeAspect="1"/>
          </p:cNvPicPr>
          <p:nvPr/>
        </p:nvPicPr>
        <p:blipFill>
          <a:blip r:embed="rId5"/>
          <a:stretch>
            <a:fillRect/>
          </a:stretch>
        </p:blipFill>
        <p:spPr>
          <a:xfrm>
            <a:off x="6352821" y="2853455"/>
            <a:ext cx="5043123" cy="1932916"/>
          </a:xfrm>
          <a:prstGeom prst="rect">
            <a:avLst/>
          </a:prstGeom>
        </p:spPr>
      </p:pic>
      <p:pic>
        <p:nvPicPr>
          <p:cNvPr id="11" name="Imagen 10">
            <a:extLst>
              <a:ext uri="{FF2B5EF4-FFF2-40B4-BE49-F238E27FC236}">
                <a16:creationId xmlns:a16="http://schemas.microsoft.com/office/drawing/2014/main" id="{D8095151-6A7D-4CDD-9388-18ADD58F4395}"/>
              </a:ext>
            </a:extLst>
          </p:cNvPr>
          <p:cNvPicPr>
            <a:picLocks noChangeAspect="1"/>
          </p:cNvPicPr>
          <p:nvPr/>
        </p:nvPicPr>
        <p:blipFill>
          <a:blip r:embed="rId6"/>
          <a:stretch>
            <a:fillRect/>
          </a:stretch>
        </p:blipFill>
        <p:spPr>
          <a:xfrm>
            <a:off x="6676377" y="5137222"/>
            <a:ext cx="4195922" cy="827480"/>
          </a:xfrm>
          <a:prstGeom prst="rect">
            <a:avLst/>
          </a:prstGeom>
        </p:spPr>
      </p:pic>
      <p:pic>
        <p:nvPicPr>
          <p:cNvPr id="6" name="Imagen 5">
            <a:extLst>
              <a:ext uri="{FF2B5EF4-FFF2-40B4-BE49-F238E27FC236}">
                <a16:creationId xmlns:a16="http://schemas.microsoft.com/office/drawing/2014/main" id="{E08F3F76-3D81-4632-8AF5-6F15DD9EB71B}"/>
              </a:ext>
            </a:extLst>
          </p:cNvPr>
          <p:cNvPicPr>
            <a:picLocks noChangeAspect="1"/>
          </p:cNvPicPr>
          <p:nvPr/>
        </p:nvPicPr>
        <p:blipFill>
          <a:blip r:embed="rId7"/>
          <a:stretch>
            <a:fillRect/>
          </a:stretch>
        </p:blipFill>
        <p:spPr>
          <a:xfrm>
            <a:off x="5383062" y="389351"/>
            <a:ext cx="6272818" cy="811640"/>
          </a:xfrm>
          <a:prstGeom prst="rect">
            <a:avLst/>
          </a:prstGeom>
        </p:spPr>
      </p:pic>
    </p:spTree>
    <p:extLst>
      <p:ext uri="{BB962C8B-B14F-4D97-AF65-F5344CB8AC3E}">
        <p14:creationId xmlns:p14="http://schemas.microsoft.com/office/powerpoint/2010/main" val="1231231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C2F23A-92C8-49B0-BD82-7E901AEC7FB1}"/>
              </a:ext>
            </a:extLst>
          </p:cNvPr>
          <p:cNvSpPr>
            <a:spLocks noGrp="1"/>
          </p:cNvSpPr>
          <p:nvPr>
            <p:ph type="title"/>
          </p:nvPr>
        </p:nvSpPr>
        <p:spPr>
          <a:xfrm>
            <a:off x="1251678" y="382385"/>
            <a:ext cx="10178322" cy="813369"/>
          </a:xfrm>
        </p:spPr>
        <p:txBody>
          <a:bodyPr/>
          <a:lstStyle/>
          <a:p>
            <a:pPr algn="ctr"/>
            <a:r>
              <a:rPr lang="es-ES" dirty="0"/>
              <a:t>Problemas y soluciones</a:t>
            </a:r>
          </a:p>
        </p:txBody>
      </p:sp>
      <p:sp>
        <p:nvSpPr>
          <p:cNvPr id="3" name="Marcador de contenido 2">
            <a:extLst>
              <a:ext uri="{FF2B5EF4-FFF2-40B4-BE49-F238E27FC236}">
                <a16:creationId xmlns:a16="http://schemas.microsoft.com/office/drawing/2014/main" id="{0DB5F42F-6BA3-40A8-9AAF-6B5344A62C99}"/>
              </a:ext>
            </a:extLst>
          </p:cNvPr>
          <p:cNvSpPr>
            <a:spLocks noGrp="1"/>
          </p:cNvSpPr>
          <p:nvPr>
            <p:ph idx="1"/>
          </p:nvPr>
        </p:nvSpPr>
        <p:spPr>
          <a:xfrm>
            <a:off x="3408897" y="2363372"/>
            <a:ext cx="5374205" cy="3192663"/>
          </a:xfrm>
        </p:spPr>
        <p:txBody>
          <a:bodyPr/>
          <a:lstStyle/>
          <a:p>
            <a:r>
              <a:rPr lang="es-ES" dirty="0">
                <a:solidFill>
                  <a:schemeClr val="tx1"/>
                </a:solidFill>
              </a:rPr>
              <a:t>Poca potencia enviada al altavoz</a:t>
            </a:r>
          </a:p>
          <a:p>
            <a:r>
              <a:rPr lang="es-ES" dirty="0">
                <a:solidFill>
                  <a:schemeClr val="tx1"/>
                </a:solidFill>
              </a:rPr>
              <a:t>Imposibilidad de generar tonos puros de Arduino</a:t>
            </a:r>
          </a:p>
          <a:p>
            <a:r>
              <a:rPr lang="es-ES" dirty="0">
                <a:solidFill>
                  <a:schemeClr val="tx1"/>
                </a:solidFill>
              </a:rPr>
              <a:t>Utilizar Arduino MEGA</a:t>
            </a:r>
          </a:p>
          <a:p>
            <a:r>
              <a:rPr lang="es-ES" dirty="0">
                <a:solidFill>
                  <a:schemeClr val="tx1"/>
                </a:solidFill>
              </a:rPr>
              <a:t>Organización del código en diferentes archivos</a:t>
            </a:r>
          </a:p>
          <a:p>
            <a:r>
              <a:rPr lang="es-ES" b="1" dirty="0">
                <a:solidFill>
                  <a:schemeClr val="tx1"/>
                </a:solidFill>
              </a:rPr>
              <a:t>ADC</a:t>
            </a:r>
          </a:p>
        </p:txBody>
      </p:sp>
    </p:spTree>
    <p:extLst>
      <p:ext uri="{BB962C8B-B14F-4D97-AF65-F5344CB8AC3E}">
        <p14:creationId xmlns:p14="http://schemas.microsoft.com/office/powerpoint/2010/main" val="1431709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E77777-E4B7-4DBE-A7FE-C3DAD18CA4BC}"/>
              </a:ext>
            </a:extLst>
          </p:cNvPr>
          <p:cNvSpPr>
            <a:spLocks noGrp="1"/>
          </p:cNvSpPr>
          <p:nvPr>
            <p:ph type="title"/>
          </p:nvPr>
        </p:nvSpPr>
        <p:spPr>
          <a:xfrm>
            <a:off x="852094" y="382385"/>
            <a:ext cx="10178322" cy="1492132"/>
          </a:xfrm>
        </p:spPr>
        <p:txBody>
          <a:bodyPr/>
          <a:lstStyle/>
          <a:p>
            <a:pPr algn="ctr"/>
            <a:r>
              <a:rPr lang="es-ES" dirty="0"/>
              <a:t>Índice</a:t>
            </a:r>
          </a:p>
        </p:txBody>
      </p:sp>
      <p:sp>
        <p:nvSpPr>
          <p:cNvPr id="3" name="Marcador de contenido 2">
            <a:extLst>
              <a:ext uri="{FF2B5EF4-FFF2-40B4-BE49-F238E27FC236}">
                <a16:creationId xmlns:a16="http://schemas.microsoft.com/office/drawing/2014/main" id="{37C8393C-2730-41BA-B4CA-1C6849AEFA79}"/>
              </a:ext>
            </a:extLst>
          </p:cNvPr>
          <p:cNvSpPr>
            <a:spLocks noGrp="1"/>
          </p:cNvSpPr>
          <p:nvPr>
            <p:ph idx="1"/>
          </p:nvPr>
        </p:nvSpPr>
        <p:spPr>
          <a:xfrm>
            <a:off x="3915334" y="2461846"/>
            <a:ext cx="3990710" cy="3572492"/>
          </a:xfrm>
        </p:spPr>
        <p:txBody>
          <a:bodyPr>
            <a:normAutofit/>
          </a:bodyPr>
          <a:lstStyle/>
          <a:p>
            <a:r>
              <a:rPr lang="es-ES" sz="2800" dirty="0">
                <a:solidFill>
                  <a:schemeClr val="tx1"/>
                </a:solidFill>
              </a:rPr>
              <a:t>Introducción</a:t>
            </a:r>
          </a:p>
          <a:p>
            <a:r>
              <a:rPr lang="es-ES" sz="2800" dirty="0">
                <a:solidFill>
                  <a:schemeClr val="tx1"/>
                </a:solidFill>
              </a:rPr>
              <a:t>Justificación</a:t>
            </a:r>
          </a:p>
          <a:p>
            <a:r>
              <a:rPr lang="es-ES" sz="2800" dirty="0">
                <a:solidFill>
                  <a:schemeClr val="tx1"/>
                </a:solidFill>
              </a:rPr>
              <a:t>Componentes electrónicos</a:t>
            </a:r>
          </a:p>
          <a:p>
            <a:r>
              <a:rPr lang="es-ES" sz="2800" dirty="0">
                <a:solidFill>
                  <a:schemeClr val="tx1"/>
                </a:solidFill>
              </a:rPr>
              <a:t>Programación / Lógica</a:t>
            </a:r>
          </a:p>
          <a:p>
            <a:r>
              <a:rPr lang="es-ES" sz="2800" dirty="0">
                <a:solidFill>
                  <a:schemeClr val="tx1"/>
                </a:solidFill>
              </a:rPr>
              <a:t>Problemas y soluciones</a:t>
            </a:r>
          </a:p>
        </p:txBody>
      </p:sp>
      <p:pic>
        <p:nvPicPr>
          <p:cNvPr id="5" name="Imagen 4" descr="Icono&#10;&#10;Descripción generada automáticamente">
            <a:extLst>
              <a:ext uri="{FF2B5EF4-FFF2-40B4-BE49-F238E27FC236}">
                <a16:creationId xmlns:a16="http://schemas.microsoft.com/office/drawing/2014/main" id="{B91B0C8E-C672-44EA-9804-A409B1005C07}"/>
              </a:ext>
            </a:extLst>
          </p:cNvPr>
          <p:cNvPicPr>
            <a:picLocks noChangeAspect="1"/>
          </p:cNvPicPr>
          <p:nvPr/>
        </p:nvPicPr>
        <p:blipFill>
          <a:blip r:embed="rId2"/>
          <a:stretch>
            <a:fillRect/>
          </a:stretch>
        </p:blipFill>
        <p:spPr>
          <a:xfrm>
            <a:off x="10030762" y="227641"/>
            <a:ext cx="999654" cy="1390144"/>
          </a:xfrm>
          <a:prstGeom prst="rect">
            <a:avLst/>
          </a:prstGeom>
        </p:spPr>
      </p:pic>
      <p:pic>
        <p:nvPicPr>
          <p:cNvPr id="4" name="Imagen 3">
            <a:extLst>
              <a:ext uri="{FF2B5EF4-FFF2-40B4-BE49-F238E27FC236}">
                <a16:creationId xmlns:a16="http://schemas.microsoft.com/office/drawing/2014/main" id="{CCA18497-BEE4-41F5-B89F-65DCE5441B5A}"/>
              </a:ext>
            </a:extLst>
          </p:cNvPr>
          <p:cNvPicPr>
            <a:picLocks noChangeAspect="1"/>
          </p:cNvPicPr>
          <p:nvPr/>
        </p:nvPicPr>
        <p:blipFill>
          <a:blip r:embed="rId3"/>
          <a:stretch>
            <a:fillRect/>
          </a:stretch>
        </p:blipFill>
        <p:spPr>
          <a:xfrm>
            <a:off x="1347641" y="227777"/>
            <a:ext cx="999831" cy="1390008"/>
          </a:xfrm>
          <a:prstGeom prst="rect">
            <a:avLst/>
          </a:prstGeom>
        </p:spPr>
      </p:pic>
    </p:spTree>
    <p:extLst>
      <p:ext uri="{BB962C8B-B14F-4D97-AF65-F5344CB8AC3E}">
        <p14:creationId xmlns:p14="http://schemas.microsoft.com/office/powerpoint/2010/main" val="2595055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6039E9-9D1A-489E-8932-3E0773264012}"/>
              </a:ext>
            </a:extLst>
          </p:cNvPr>
          <p:cNvSpPr>
            <a:spLocks noGrp="1"/>
          </p:cNvSpPr>
          <p:nvPr>
            <p:ph type="title"/>
          </p:nvPr>
        </p:nvSpPr>
        <p:spPr>
          <a:xfrm>
            <a:off x="1603370" y="2682934"/>
            <a:ext cx="10178322" cy="1492132"/>
          </a:xfrm>
        </p:spPr>
        <p:txBody>
          <a:bodyPr>
            <a:normAutofit/>
          </a:bodyPr>
          <a:lstStyle/>
          <a:p>
            <a:r>
              <a:rPr lang="es-ES" sz="8800" dirty="0"/>
              <a:t>Gracias por todo</a:t>
            </a:r>
          </a:p>
        </p:txBody>
      </p:sp>
    </p:spTree>
    <p:extLst>
      <p:ext uri="{BB962C8B-B14F-4D97-AF65-F5344CB8AC3E}">
        <p14:creationId xmlns:p14="http://schemas.microsoft.com/office/powerpoint/2010/main" val="818175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7D944EC-058F-44C3-B6FC-83F56CC52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E087B0-F20B-4238-8025-64B95BF53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Freeform 11">
            <a:extLst>
              <a:ext uri="{FF2B5EF4-FFF2-40B4-BE49-F238E27FC236}">
                <a16:creationId xmlns:a16="http://schemas.microsoft.com/office/drawing/2014/main" id="{F767D062-773A-4828-8C2A-964BD7796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ítulo 1">
            <a:extLst>
              <a:ext uri="{FF2B5EF4-FFF2-40B4-BE49-F238E27FC236}">
                <a16:creationId xmlns:a16="http://schemas.microsoft.com/office/drawing/2014/main" id="{48DB361B-C11C-4228-B2CB-0F31E2ABE99E}"/>
              </a:ext>
            </a:extLst>
          </p:cNvPr>
          <p:cNvSpPr>
            <a:spLocks noGrp="1"/>
          </p:cNvSpPr>
          <p:nvPr>
            <p:ph type="title"/>
          </p:nvPr>
        </p:nvSpPr>
        <p:spPr>
          <a:xfrm>
            <a:off x="8339328" y="457200"/>
            <a:ext cx="3090672" cy="1197864"/>
          </a:xfrm>
        </p:spPr>
        <p:txBody>
          <a:bodyPr anchor="b">
            <a:normAutofit/>
          </a:bodyPr>
          <a:lstStyle/>
          <a:p>
            <a:r>
              <a:rPr lang="es-ES" sz="1900">
                <a:solidFill>
                  <a:schemeClr val="accent1"/>
                </a:solidFill>
              </a:rPr>
              <a:t>Resumen de funcionalidades</a:t>
            </a:r>
          </a:p>
        </p:txBody>
      </p:sp>
      <p:pic>
        <p:nvPicPr>
          <p:cNvPr id="5" name="Imagen 4" descr="Imagen que contiene monitor, tabla, reloj&#10;&#10;Descripción generada automáticamente">
            <a:extLst>
              <a:ext uri="{FF2B5EF4-FFF2-40B4-BE49-F238E27FC236}">
                <a16:creationId xmlns:a16="http://schemas.microsoft.com/office/drawing/2014/main" id="{06FDD146-4B7D-46BB-ADE2-F2D994CA4C3E}"/>
              </a:ext>
            </a:extLst>
          </p:cNvPr>
          <p:cNvPicPr>
            <a:picLocks noChangeAspect="1"/>
          </p:cNvPicPr>
          <p:nvPr/>
        </p:nvPicPr>
        <p:blipFill rotWithShape="1">
          <a:blip r:embed="rId2"/>
          <a:srcRect l="3498" t="1" r="-248" b="1"/>
          <a:stretch/>
        </p:blipFill>
        <p:spPr>
          <a:xfrm>
            <a:off x="1327346" y="457200"/>
            <a:ext cx="4876506" cy="6054347"/>
          </a:xfrm>
          <a:prstGeom prst="rect">
            <a:avLst/>
          </a:prstGeom>
        </p:spPr>
      </p:pic>
      <p:sp>
        <p:nvSpPr>
          <p:cNvPr id="3" name="Marcador de contenido 2">
            <a:extLst>
              <a:ext uri="{FF2B5EF4-FFF2-40B4-BE49-F238E27FC236}">
                <a16:creationId xmlns:a16="http://schemas.microsoft.com/office/drawing/2014/main" id="{2B71A089-D11C-44C1-8F9C-CAEAD47DC6B5}"/>
              </a:ext>
            </a:extLst>
          </p:cNvPr>
          <p:cNvSpPr>
            <a:spLocks noGrp="1"/>
          </p:cNvSpPr>
          <p:nvPr>
            <p:ph idx="1"/>
          </p:nvPr>
        </p:nvSpPr>
        <p:spPr>
          <a:xfrm>
            <a:off x="8339328" y="2006758"/>
            <a:ext cx="3090672" cy="4224528"/>
          </a:xfrm>
        </p:spPr>
        <p:txBody>
          <a:bodyPr>
            <a:normAutofit/>
          </a:bodyPr>
          <a:lstStyle/>
          <a:p>
            <a:pPr marL="0" indent="0">
              <a:buNone/>
            </a:pPr>
            <a:r>
              <a:rPr lang="es-ES" sz="1600" dirty="0">
                <a:solidFill>
                  <a:srgbClr val="FFFFFF"/>
                </a:solidFill>
              </a:rPr>
              <a:t>El analizador de acústica, también llamada “</a:t>
            </a:r>
            <a:r>
              <a:rPr lang="es-ES" sz="1600" dirty="0" err="1">
                <a:solidFill>
                  <a:srgbClr val="FFFFFF"/>
                </a:solidFill>
              </a:rPr>
              <a:t>Sorena</a:t>
            </a:r>
            <a:r>
              <a:rPr lang="es-ES" sz="1600" dirty="0">
                <a:solidFill>
                  <a:srgbClr val="FFFFFF"/>
                </a:solidFill>
              </a:rPr>
              <a:t>”, pretende ejercer diferentes funciones, en este caso ofrece funcionalidades relacionadas con el sonido como lo son la función de sonómetro, de generador de tonos puros, de calculadora de tiempo de reverberación teórico, y próximamente de calculadora de tiempo de reverberación real. </a:t>
            </a:r>
          </a:p>
        </p:txBody>
      </p:sp>
    </p:spTree>
    <p:extLst>
      <p:ext uri="{BB962C8B-B14F-4D97-AF65-F5344CB8AC3E}">
        <p14:creationId xmlns:p14="http://schemas.microsoft.com/office/powerpoint/2010/main" val="716796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291EF5-D478-4B63-8D6A-13AF0DB4D950}"/>
              </a:ext>
            </a:extLst>
          </p:cNvPr>
          <p:cNvSpPr>
            <a:spLocks noGrp="1"/>
          </p:cNvSpPr>
          <p:nvPr>
            <p:ph type="title"/>
          </p:nvPr>
        </p:nvSpPr>
        <p:spPr>
          <a:xfrm>
            <a:off x="1251678" y="382385"/>
            <a:ext cx="10178322" cy="911843"/>
          </a:xfrm>
        </p:spPr>
        <p:txBody>
          <a:bodyPr/>
          <a:lstStyle/>
          <a:p>
            <a:pPr algn="ctr"/>
            <a:r>
              <a:rPr lang="es-ES" dirty="0"/>
              <a:t>Justificación</a:t>
            </a:r>
          </a:p>
        </p:txBody>
      </p:sp>
      <p:sp>
        <p:nvSpPr>
          <p:cNvPr id="3" name="Marcador de contenido 2">
            <a:extLst>
              <a:ext uri="{FF2B5EF4-FFF2-40B4-BE49-F238E27FC236}">
                <a16:creationId xmlns:a16="http://schemas.microsoft.com/office/drawing/2014/main" id="{4EDA416D-6387-4AD3-B860-4DC4BB9FCC59}"/>
              </a:ext>
            </a:extLst>
          </p:cNvPr>
          <p:cNvSpPr>
            <a:spLocks noGrp="1"/>
          </p:cNvSpPr>
          <p:nvPr>
            <p:ph idx="1"/>
          </p:nvPr>
        </p:nvSpPr>
        <p:spPr>
          <a:xfrm>
            <a:off x="1802404" y="1557276"/>
            <a:ext cx="2980612" cy="2544733"/>
          </a:xfrm>
        </p:spPr>
        <p:txBody>
          <a:bodyPr>
            <a:noAutofit/>
          </a:bodyPr>
          <a:lstStyle/>
          <a:p>
            <a:r>
              <a:rPr lang="es-ES" sz="2800" dirty="0">
                <a:solidFill>
                  <a:schemeClr val="tx1">
                    <a:lumMod val="95000"/>
                    <a:lumOff val="5000"/>
                  </a:schemeClr>
                </a:solidFill>
              </a:rPr>
              <a:t>Proyecto original</a:t>
            </a:r>
          </a:p>
          <a:p>
            <a:pPr marL="0" indent="0">
              <a:buNone/>
            </a:pPr>
            <a:endParaRPr lang="es-ES" sz="2800" dirty="0">
              <a:solidFill>
                <a:schemeClr val="tx1">
                  <a:lumMod val="95000"/>
                  <a:lumOff val="5000"/>
                </a:schemeClr>
              </a:solidFill>
            </a:endParaRPr>
          </a:p>
          <a:p>
            <a:r>
              <a:rPr lang="es-ES" sz="2800" dirty="0">
                <a:solidFill>
                  <a:schemeClr val="tx1">
                    <a:lumMod val="95000"/>
                    <a:lumOff val="5000"/>
                  </a:schemeClr>
                </a:solidFill>
              </a:rPr>
              <a:t>Relacionado con la acústica </a:t>
            </a:r>
          </a:p>
          <a:p>
            <a:endParaRPr lang="es-ES" sz="2800" dirty="0">
              <a:solidFill>
                <a:schemeClr val="tx1">
                  <a:lumMod val="95000"/>
                  <a:lumOff val="5000"/>
                </a:schemeClr>
              </a:solidFill>
            </a:endParaRPr>
          </a:p>
          <a:p>
            <a:r>
              <a:rPr lang="es-ES" sz="2800" dirty="0">
                <a:solidFill>
                  <a:schemeClr val="tx1">
                    <a:lumMod val="95000"/>
                    <a:lumOff val="5000"/>
                  </a:schemeClr>
                </a:solidFill>
              </a:rPr>
              <a:t>Producto final</a:t>
            </a:r>
          </a:p>
          <a:p>
            <a:endParaRPr lang="es-ES" sz="2800" dirty="0">
              <a:solidFill>
                <a:schemeClr val="tx1">
                  <a:lumMod val="95000"/>
                  <a:lumOff val="5000"/>
                </a:schemeClr>
              </a:solidFill>
            </a:endParaRPr>
          </a:p>
          <a:p>
            <a:r>
              <a:rPr lang="es-ES" sz="2800" dirty="0">
                <a:solidFill>
                  <a:schemeClr val="tx1">
                    <a:lumMod val="95000"/>
                    <a:lumOff val="5000"/>
                  </a:schemeClr>
                </a:solidFill>
              </a:rPr>
              <a:t>Funcional</a:t>
            </a:r>
          </a:p>
        </p:txBody>
      </p:sp>
      <p:sp>
        <p:nvSpPr>
          <p:cNvPr id="4" name="Abrir llave 3">
            <a:extLst>
              <a:ext uri="{FF2B5EF4-FFF2-40B4-BE49-F238E27FC236}">
                <a16:creationId xmlns:a16="http://schemas.microsoft.com/office/drawing/2014/main" id="{D243A68A-1839-4993-946E-5777FC8D8CC0}"/>
              </a:ext>
            </a:extLst>
          </p:cNvPr>
          <p:cNvSpPr/>
          <p:nvPr/>
        </p:nvSpPr>
        <p:spPr>
          <a:xfrm>
            <a:off x="4079632" y="1470074"/>
            <a:ext cx="2363372" cy="4733777"/>
          </a:xfrm>
          <a:prstGeom prst="leftBrace">
            <a:avLst>
              <a:gd name="adj1" fmla="val 12339"/>
              <a:gd name="adj2" fmla="val 89655"/>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s-ES"/>
          </a:p>
        </p:txBody>
      </p:sp>
      <p:sp>
        <p:nvSpPr>
          <p:cNvPr id="6" name="CuadroTexto 5">
            <a:extLst>
              <a:ext uri="{FF2B5EF4-FFF2-40B4-BE49-F238E27FC236}">
                <a16:creationId xmlns:a16="http://schemas.microsoft.com/office/drawing/2014/main" id="{35219ED8-43E1-4EEE-96F3-88E2B26B9AF2}"/>
              </a:ext>
            </a:extLst>
          </p:cNvPr>
          <p:cNvSpPr txBox="1"/>
          <p:nvPr/>
        </p:nvSpPr>
        <p:spPr>
          <a:xfrm>
            <a:off x="6900637" y="1944136"/>
            <a:ext cx="3639190" cy="3785652"/>
          </a:xfrm>
          <a:prstGeom prst="rect">
            <a:avLst/>
          </a:prstGeom>
          <a:noFill/>
        </p:spPr>
        <p:txBody>
          <a:bodyPr wrap="square" rtlCol="0">
            <a:spAutoFit/>
          </a:bodyPr>
          <a:lstStyle/>
          <a:p>
            <a:pPr marL="285750" indent="-285750">
              <a:buFont typeface="Arial" panose="020B0604020202020204" pitchFamily="34" charset="0"/>
              <a:buChar char="•"/>
            </a:pPr>
            <a:r>
              <a:rPr lang="es-ES" sz="2400" dirty="0"/>
              <a:t>Sonómetro</a:t>
            </a:r>
          </a:p>
          <a:p>
            <a:pPr marL="285750" indent="-285750">
              <a:buFont typeface="Arial" panose="020B0604020202020204" pitchFamily="34" charset="0"/>
              <a:buChar char="•"/>
            </a:pPr>
            <a:endParaRPr lang="es-ES" sz="2400" dirty="0"/>
          </a:p>
          <a:p>
            <a:pPr marL="285750" indent="-285750">
              <a:buFont typeface="Arial" panose="020B0604020202020204" pitchFamily="34" charset="0"/>
              <a:buChar char="•"/>
            </a:pPr>
            <a:r>
              <a:rPr lang="es-ES" sz="2400" dirty="0"/>
              <a:t>Generador de tonos puros</a:t>
            </a:r>
          </a:p>
          <a:p>
            <a:pPr marL="285750" indent="-285750">
              <a:buFont typeface="Arial" panose="020B0604020202020204" pitchFamily="34" charset="0"/>
              <a:buChar char="•"/>
            </a:pPr>
            <a:endParaRPr lang="es-ES" sz="2400" dirty="0"/>
          </a:p>
          <a:p>
            <a:pPr marL="285750" indent="-285750">
              <a:buFont typeface="Arial" panose="020B0604020202020204" pitchFamily="34" charset="0"/>
              <a:buChar char="•"/>
            </a:pPr>
            <a:r>
              <a:rPr lang="es-ES" sz="2400" dirty="0"/>
              <a:t>Calculadora de tiempo de reverberación teórico</a:t>
            </a:r>
          </a:p>
          <a:p>
            <a:pPr marL="285750" indent="-285750">
              <a:buFont typeface="Arial" panose="020B0604020202020204" pitchFamily="34" charset="0"/>
              <a:buChar char="•"/>
            </a:pPr>
            <a:endParaRPr lang="es-ES" sz="2400" dirty="0"/>
          </a:p>
          <a:p>
            <a:pPr marL="285750" indent="-285750">
              <a:buFont typeface="Arial" panose="020B0604020202020204" pitchFamily="34" charset="0"/>
              <a:buChar char="•"/>
            </a:pPr>
            <a:r>
              <a:rPr lang="es-ES" sz="2400" dirty="0"/>
              <a:t>Tiempo de reverberación real (Incompleto).</a:t>
            </a:r>
          </a:p>
        </p:txBody>
      </p:sp>
    </p:spTree>
    <p:extLst>
      <p:ext uri="{BB962C8B-B14F-4D97-AF65-F5344CB8AC3E}">
        <p14:creationId xmlns:p14="http://schemas.microsoft.com/office/powerpoint/2010/main" val="3462282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E249FF-BB15-43D5-ACC0-4B6A2FE8D792}"/>
              </a:ext>
            </a:extLst>
          </p:cNvPr>
          <p:cNvSpPr>
            <a:spLocks noGrp="1"/>
          </p:cNvSpPr>
          <p:nvPr>
            <p:ph type="title"/>
          </p:nvPr>
        </p:nvSpPr>
        <p:spPr/>
        <p:txBody>
          <a:bodyPr/>
          <a:lstStyle/>
          <a:p>
            <a:pPr algn="ctr"/>
            <a:r>
              <a:rPr lang="es-ES" dirty="0"/>
              <a:t>Componentes electrónicos</a:t>
            </a:r>
          </a:p>
        </p:txBody>
      </p:sp>
      <p:pic>
        <p:nvPicPr>
          <p:cNvPr id="4" name="Marcador de contenido 3">
            <a:extLst>
              <a:ext uri="{FF2B5EF4-FFF2-40B4-BE49-F238E27FC236}">
                <a16:creationId xmlns:a16="http://schemas.microsoft.com/office/drawing/2014/main" id="{2A3E82F3-6190-457D-A7E4-B12E169DCE88}"/>
              </a:ext>
            </a:extLst>
          </p:cNvPr>
          <p:cNvPicPr>
            <a:picLocks noGrp="1" noChangeAspect="1"/>
          </p:cNvPicPr>
          <p:nvPr>
            <p:ph idx="1"/>
          </p:nvPr>
        </p:nvPicPr>
        <p:blipFill>
          <a:blip r:embed="rId2"/>
          <a:stretch>
            <a:fillRect/>
          </a:stretch>
        </p:blipFill>
        <p:spPr>
          <a:xfrm>
            <a:off x="2928283" y="2560322"/>
            <a:ext cx="6335434" cy="2715186"/>
          </a:xfrm>
          <a:prstGeom prst="rect">
            <a:avLst/>
          </a:prstGeom>
        </p:spPr>
      </p:pic>
    </p:spTree>
    <p:extLst>
      <p:ext uri="{BB962C8B-B14F-4D97-AF65-F5344CB8AC3E}">
        <p14:creationId xmlns:p14="http://schemas.microsoft.com/office/powerpoint/2010/main" val="70711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1954AF6-279F-44B7-AE60-28572B041992}"/>
              </a:ext>
            </a:extLst>
          </p:cNvPr>
          <p:cNvSpPr>
            <a:spLocks noGrp="1"/>
          </p:cNvSpPr>
          <p:nvPr>
            <p:ph idx="1"/>
          </p:nvPr>
        </p:nvSpPr>
        <p:spPr>
          <a:xfrm>
            <a:off x="1251678" y="604912"/>
            <a:ext cx="10178322" cy="5767754"/>
          </a:xfrm>
        </p:spPr>
        <p:txBody>
          <a:bodyPr/>
          <a:lstStyle/>
          <a:p>
            <a:endParaRPr lang="es-ES" dirty="0">
              <a:solidFill>
                <a:schemeClr val="tx1"/>
              </a:solidFill>
            </a:endParaRPr>
          </a:p>
          <a:p>
            <a:r>
              <a:rPr lang="es-ES" dirty="0">
                <a:solidFill>
                  <a:schemeClr val="tx1"/>
                </a:solidFill>
              </a:rPr>
              <a:t>Arduino MEGA R3</a:t>
            </a:r>
          </a:p>
          <a:p>
            <a:r>
              <a:rPr lang="es-ES" dirty="0">
                <a:solidFill>
                  <a:schemeClr val="tx1"/>
                </a:solidFill>
              </a:rPr>
              <a:t>Rotary </a:t>
            </a:r>
            <a:r>
              <a:rPr lang="es-ES" dirty="0" err="1">
                <a:solidFill>
                  <a:schemeClr val="tx1"/>
                </a:solidFill>
              </a:rPr>
              <a:t>encoders</a:t>
            </a:r>
            <a:r>
              <a:rPr lang="es-ES">
                <a:solidFill>
                  <a:schemeClr val="tx1"/>
                </a:solidFill>
              </a:rPr>
              <a:t> KY-040 </a:t>
            </a:r>
            <a:r>
              <a:rPr lang="es-ES" dirty="0">
                <a:solidFill>
                  <a:schemeClr val="tx1"/>
                </a:solidFill>
              </a:rPr>
              <a:t>x2</a:t>
            </a:r>
          </a:p>
          <a:p>
            <a:r>
              <a:rPr lang="es-ES" dirty="0">
                <a:solidFill>
                  <a:schemeClr val="tx1"/>
                </a:solidFill>
              </a:rPr>
              <a:t>Pulsadores x2</a:t>
            </a:r>
          </a:p>
          <a:p>
            <a:r>
              <a:rPr lang="es-ES" dirty="0">
                <a:solidFill>
                  <a:schemeClr val="tx1"/>
                </a:solidFill>
              </a:rPr>
              <a:t>Conector Jack 6,5mm de desconexión</a:t>
            </a:r>
          </a:p>
          <a:p>
            <a:r>
              <a:rPr lang="es-ES" dirty="0">
                <a:solidFill>
                  <a:schemeClr val="tx1"/>
                </a:solidFill>
              </a:rPr>
              <a:t>Altavoz 3 W/8 Ohm</a:t>
            </a:r>
          </a:p>
          <a:p>
            <a:r>
              <a:rPr lang="es-ES" dirty="0">
                <a:solidFill>
                  <a:schemeClr val="tx1"/>
                </a:solidFill>
              </a:rPr>
              <a:t>Pantalla LCD 20X4 + Módulo I2C</a:t>
            </a:r>
          </a:p>
          <a:p>
            <a:r>
              <a:rPr lang="es-ES" dirty="0">
                <a:solidFill>
                  <a:schemeClr val="tx1"/>
                </a:solidFill>
              </a:rPr>
              <a:t>Micrófono Max4466</a:t>
            </a:r>
          </a:p>
          <a:p>
            <a:r>
              <a:rPr lang="es-ES" dirty="0">
                <a:solidFill>
                  <a:schemeClr val="tx1"/>
                </a:solidFill>
              </a:rPr>
              <a:t>Generador de funciones AD9833</a:t>
            </a:r>
          </a:p>
          <a:p>
            <a:r>
              <a:rPr lang="es-ES" dirty="0">
                <a:solidFill>
                  <a:schemeClr val="tx1"/>
                </a:solidFill>
              </a:rPr>
              <a:t>Amplificador de baja potencia LM836</a:t>
            </a:r>
          </a:p>
          <a:p>
            <a:r>
              <a:rPr lang="es-ES" dirty="0" err="1">
                <a:solidFill>
                  <a:schemeClr val="tx1"/>
                </a:solidFill>
              </a:rPr>
              <a:t>Protoboard</a:t>
            </a:r>
            <a:endParaRPr lang="es-ES" dirty="0">
              <a:solidFill>
                <a:schemeClr val="tx1"/>
              </a:solidFill>
            </a:endParaRPr>
          </a:p>
          <a:p>
            <a:r>
              <a:rPr lang="es-ES" dirty="0">
                <a:solidFill>
                  <a:schemeClr val="tx1"/>
                </a:solidFill>
              </a:rPr>
              <a:t>Placa de soldadura</a:t>
            </a:r>
          </a:p>
        </p:txBody>
      </p:sp>
      <p:pic>
        <p:nvPicPr>
          <p:cNvPr id="4" name="Imagen 3">
            <a:extLst>
              <a:ext uri="{FF2B5EF4-FFF2-40B4-BE49-F238E27FC236}">
                <a16:creationId xmlns:a16="http://schemas.microsoft.com/office/drawing/2014/main" id="{A92F3BEF-B96B-41E6-BE76-D003BF0F91BA}"/>
              </a:ext>
            </a:extLst>
          </p:cNvPr>
          <p:cNvPicPr>
            <a:picLocks noChangeAspect="1"/>
          </p:cNvPicPr>
          <p:nvPr/>
        </p:nvPicPr>
        <p:blipFill>
          <a:blip r:embed="rId2"/>
          <a:stretch>
            <a:fillRect/>
          </a:stretch>
        </p:blipFill>
        <p:spPr>
          <a:xfrm>
            <a:off x="9117794" y="251736"/>
            <a:ext cx="2247734" cy="1514956"/>
          </a:xfrm>
          <a:prstGeom prst="rect">
            <a:avLst/>
          </a:prstGeom>
        </p:spPr>
      </p:pic>
      <p:pic>
        <p:nvPicPr>
          <p:cNvPr id="5" name="Imagen 4">
            <a:extLst>
              <a:ext uri="{FF2B5EF4-FFF2-40B4-BE49-F238E27FC236}">
                <a16:creationId xmlns:a16="http://schemas.microsoft.com/office/drawing/2014/main" id="{CC3948E6-1F00-4DC3-980D-E8C0DD019F01}"/>
              </a:ext>
            </a:extLst>
          </p:cNvPr>
          <p:cNvPicPr>
            <a:picLocks noChangeAspect="1"/>
          </p:cNvPicPr>
          <p:nvPr/>
        </p:nvPicPr>
        <p:blipFill>
          <a:blip r:embed="rId3"/>
          <a:stretch>
            <a:fillRect/>
          </a:stretch>
        </p:blipFill>
        <p:spPr>
          <a:xfrm>
            <a:off x="7161077" y="251736"/>
            <a:ext cx="1252822" cy="1252822"/>
          </a:xfrm>
          <a:prstGeom prst="rect">
            <a:avLst/>
          </a:prstGeom>
        </p:spPr>
      </p:pic>
      <p:pic>
        <p:nvPicPr>
          <p:cNvPr id="6" name="Imagen 5">
            <a:extLst>
              <a:ext uri="{FF2B5EF4-FFF2-40B4-BE49-F238E27FC236}">
                <a16:creationId xmlns:a16="http://schemas.microsoft.com/office/drawing/2014/main" id="{6AE16EA7-FD10-4952-AF33-162ACB771ACC}"/>
              </a:ext>
            </a:extLst>
          </p:cNvPr>
          <p:cNvPicPr>
            <a:picLocks noChangeAspect="1"/>
          </p:cNvPicPr>
          <p:nvPr/>
        </p:nvPicPr>
        <p:blipFill>
          <a:blip r:embed="rId4"/>
          <a:stretch>
            <a:fillRect/>
          </a:stretch>
        </p:blipFill>
        <p:spPr>
          <a:xfrm>
            <a:off x="9701066" y="2119868"/>
            <a:ext cx="1915270" cy="1059106"/>
          </a:xfrm>
          <a:prstGeom prst="rect">
            <a:avLst/>
          </a:prstGeom>
        </p:spPr>
      </p:pic>
      <p:pic>
        <p:nvPicPr>
          <p:cNvPr id="7" name="Imagen 6">
            <a:extLst>
              <a:ext uri="{FF2B5EF4-FFF2-40B4-BE49-F238E27FC236}">
                <a16:creationId xmlns:a16="http://schemas.microsoft.com/office/drawing/2014/main" id="{862C5280-B695-403D-9929-F9B5C4949E96}"/>
              </a:ext>
            </a:extLst>
          </p:cNvPr>
          <p:cNvPicPr>
            <a:picLocks noChangeAspect="1"/>
          </p:cNvPicPr>
          <p:nvPr/>
        </p:nvPicPr>
        <p:blipFill>
          <a:blip r:embed="rId5"/>
          <a:stretch>
            <a:fillRect/>
          </a:stretch>
        </p:blipFill>
        <p:spPr>
          <a:xfrm>
            <a:off x="7139638" y="1872111"/>
            <a:ext cx="1915270" cy="1072551"/>
          </a:xfrm>
          <a:prstGeom prst="rect">
            <a:avLst/>
          </a:prstGeom>
        </p:spPr>
      </p:pic>
      <p:pic>
        <p:nvPicPr>
          <p:cNvPr id="8" name="Imagen 7">
            <a:extLst>
              <a:ext uri="{FF2B5EF4-FFF2-40B4-BE49-F238E27FC236}">
                <a16:creationId xmlns:a16="http://schemas.microsoft.com/office/drawing/2014/main" id="{F792D665-D06B-444A-857B-AA52CF82AE81}"/>
              </a:ext>
            </a:extLst>
          </p:cNvPr>
          <p:cNvPicPr>
            <a:picLocks noChangeAspect="1"/>
          </p:cNvPicPr>
          <p:nvPr/>
        </p:nvPicPr>
        <p:blipFill>
          <a:blip r:embed="rId6"/>
          <a:stretch>
            <a:fillRect/>
          </a:stretch>
        </p:blipFill>
        <p:spPr>
          <a:xfrm>
            <a:off x="9861384" y="3439474"/>
            <a:ext cx="1504144" cy="1504144"/>
          </a:xfrm>
          <a:prstGeom prst="rect">
            <a:avLst/>
          </a:prstGeom>
        </p:spPr>
      </p:pic>
      <p:pic>
        <p:nvPicPr>
          <p:cNvPr id="9" name="Imagen 8">
            <a:extLst>
              <a:ext uri="{FF2B5EF4-FFF2-40B4-BE49-F238E27FC236}">
                <a16:creationId xmlns:a16="http://schemas.microsoft.com/office/drawing/2014/main" id="{AD1C9D80-A192-4067-80F8-E42EF17782A7}"/>
              </a:ext>
            </a:extLst>
          </p:cNvPr>
          <p:cNvPicPr>
            <a:picLocks noChangeAspect="1"/>
          </p:cNvPicPr>
          <p:nvPr/>
        </p:nvPicPr>
        <p:blipFill>
          <a:blip r:embed="rId7"/>
          <a:stretch>
            <a:fillRect/>
          </a:stretch>
        </p:blipFill>
        <p:spPr>
          <a:xfrm>
            <a:off x="7358249" y="3121250"/>
            <a:ext cx="1759545" cy="1759545"/>
          </a:xfrm>
          <a:prstGeom prst="rect">
            <a:avLst/>
          </a:prstGeom>
        </p:spPr>
      </p:pic>
      <p:pic>
        <p:nvPicPr>
          <p:cNvPr id="10" name="Imagen 9">
            <a:extLst>
              <a:ext uri="{FF2B5EF4-FFF2-40B4-BE49-F238E27FC236}">
                <a16:creationId xmlns:a16="http://schemas.microsoft.com/office/drawing/2014/main" id="{1BAD631E-F15A-439C-93E4-3C721B7164DF}"/>
              </a:ext>
            </a:extLst>
          </p:cNvPr>
          <p:cNvPicPr>
            <a:picLocks noChangeAspect="1"/>
          </p:cNvPicPr>
          <p:nvPr/>
        </p:nvPicPr>
        <p:blipFill>
          <a:blip r:embed="rId8"/>
          <a:stretch>
            <a:fillRect/>
          </a:stretch>
        </p:blipFill>
        <p:spPr>
          <a:xfrm>
            <a:off x="9616198" y="5250456"/>
            <a:ext cx="1250925" cy="1250925"/>
          </a:xfrm>
          <a:prstGeom prst="rect">
            <a:avLst/>
          </a:prstGeom>
        </p:spPr>
      </p:pic>
      <p:pic>
        <p:nvPicPr>
          <p:cNvPr id="11" name="Imagen 10">
            <a:extLst>
              <a:ext uri="{FF2B5EF4-FFF2-40B4-BE49-F238E27FC236}">
                <a16:creationId xmlns:a16="http://schemas.microsoft.com/office/drawing/2014/main" id="{CC2CC8CB-3E7E-4130-B109-E3447FA1FEB4}"/>
              </a:ext>
            </a:extLst>
          </p:cNvPr>
          <p:cNvPicPr>
            <a:picLocks noChangeAspect="1"/>
          </p:cNvPicPr>
          <p:nvPr/>
        </p:nvPicPr>
        <p:blipFill>
          <a:blip r:embed="rId9"/>
          <a:stretch>
            <a:fillRect/>
          </a:stretch>
        </p:blipFill>
        <p:spPr>
          <a:xfrm>
            <a:off x="7139638" y="5121730"/>
            <a:ext cx="1451422" cy="1445840"/>
          </a:xfrm>
          <a:prstGeom prst="rect">
            <a:avLst/>
          </a:prstGeom>
        </p:spPr>
      </p:pic>
      <p:pic>
        <p:nvPicPr>
          <p:cNvPr id="12" name="Imagen 11">
            <a:extLst>
              <a:ext uri="{FF2B5EF4-FFF2-40B4-BE49-F238E27FC236}">
                <a16:creationId xmlns:a16="http://schemas.microsoft.com/office/drawing/2014/main" id="{E968E8A2-483C-45A7-8460-BB3695EDF927}"/>
              </a:ext>
            </a:extLst>
          </p:cNvPr>
          <p:cNvPicPr>
            <a:picLocks noChangeAspect="1"/>
          </p:cNvPicPr>
          <p:nvPr/>
        </p:nvPicPr>
        <p:blipFill>
          <a:blip r:embed="rId10"/>
          <a:stretch>
            <a:fillRect/>
          </a:stretch>
        </p:blipFill>
        <p:spPr>
          <a:xfrm>
            <a:off x="5125339" y="5044377"/>
            <a:ext cx="1451422" cy="1451422"/>
          </a:xfrm>
          <a:prstGeom prst="rect">
            <a:avLst/>
          </a:prstGeom>
        </p:spPr>
      </p:pic>
      <p:pic>
        <p:nvPicPr>
          <p:cNvPr id="13" name="Imagen 12">
            <a:extLst>
              <a:ext uri="{FF2B5EF4-FFF2-40B4-BE49-F238E27FC236}">
                <a16:creationId xmlns:a16="http://schemas.microsoft.com/office/drawing/2014/main" id="{41885829-AF62-474C-9E90-556D81F4ABAE}"/>
              </a:ext>
            </a:extLst>
          </p:cNvPr>
          <p:cNvPicPr>
            <a:picLocks noChangeAspect="1"/>
          </p:cNvPicPr>
          <p:nvPr/>
        </p:nvPicPr>
        <p:blipFill>
          <a:blip r:embed="rId11"/>
          <a:stretch>
            <a:fillRect/>
          </a:stretch>
        </p:blipFill>
        <p:spPr>
          <a:xfrm>
            <a:off x="4882470" y="251736"/>
            <a:ext cx="1574712" cy="1574712"/>
          </a:xfrm>
          <a:prstGeom prst="rect">
            <a:avLst/>
          </a:prstGeom>
        </p:spPr>
      </p:pic>
      <p:pic>
        <p:nvPicPr>
          <p:cNvPr id="14" name="Imagen 13">
            <a:extLst>
              <a:ext uri="{FF2B5EF4-FFF2-40B4-BE49-F238E27FC236}">
                <a16:creationId xmlns:a16="http://schemas.microsoft.com/office/drawing/2014/main" id="{8F2C558F-C602-4F9F-8741-6C9B3841BFDC}"/>
              </a:ext>
            </a:extLst>
          </p:cNvPr>
          <p:cNvPicPr>
            <a:picLocks noChangeAspect="1"/>
          </p:cNvPicPr>
          <p:nvPr/>
        </p:nvPicPr>
        <p:blipFill>
          <a:blip r:embed="rId12"/>
          <a:stretch>
            <a:fillRect/>
          </a:stretch>
        </p:blipFill>
        <p:spPr>
          <a:xfrm>
            <a:off x="5585376" y="2910857"/>
            <a:ext cx="1367926" cy="1367926"/>
          </a:xfrm>
          <a:prstGeom prst="rect">
            <a:avLst/>
          </a:prstGeom>
        </p:spPr>
      </p:pic>
    </p:spTree>
    <p:extLst>
      <p:ext uri="{BB962C8B-B14F-4D97-AF65-F5344CB8AC3E}">
        <p14:creationId xmlns:p14="http://schemas.microsoft.com/office/powerpoint/2010/main" val="275325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861645-EBB8-42E5-94B9-5AAD294AFA6C}"/>
              </a:ext>
            </a:extLst>
          </p:cNvPr>
          <p:cNvSpPr>
            <a:spLocks noGrp="1"/>
          </p:cNvSpPr>
          <p:nvPr>
            <p:ph type="title"/>
          </p:nvPr>
        </p:nvSpPr>
        <p:spPr/>
        <p:txBody>
          <a:bodyPr/>
          <a:lstStyle/>
          <a:p>
            <a:pPr algn="ctr"/>
            <a:r>
              <a:rPr lang="es-ES" dirty="0"/>
              <a:t>Conexión de los componentes en </a:t>
            </a:r>
            <a:r>
              <a:rPr lang="es-ES" dirty="0" err="1"/>
              <a:t>protoboard</a:t>
            </a:r>
            <a:endParaRPr lang="es-ES" dirty="0"/>
          </a:p>
        </p:txBody>
      </p:sp>
      <p:pic>
        <p:nvPicPr>
          <p:cNvPr id="4" name="Marcador de contenido 3">
            <a:extLst>
              <a:ext uri="{FF2B5EF4-FFF2-40B4-BE49-F238E27FC236}">
                <a16:creationId xmlns:a16="http://schemas.microsoft.com/office/drawing/2014/main" id="{749763C7-F611-498D-886F-1BE58DB029BB}"/>
              </a:ext>
            </a:extLst>
          </p:cNvPr>
          <p:cNvPicPr>
            <a:picLocks noGrp="1" noChangeAspect="1"/>
          </p:cNvPicPr>
          <p:nvPr>
            <p:ph idx="1"/>
          </p:nvPr>
        </p:nvPicPr>
        <p:blipFill>
          <a:blip r:embed="rId2"/>
          <a:stretch>
            <a:fillRect/>
          </a:stretch>
        </p:blipFill>
        <p:spPr>
          <a:xfrm>
            <a:off x="1663375" y="2103119"/>
            <a:ext cx="8865249" cy="4555375"/>
          </a:xfrm>
          <a:prstGeom prst="rect">
            <a:avLst/>
          </a:prstGeom>
        </p:spPr>
      </p:pic>
    </p:spTree>
    <p:extLst>
      <p:ext uri="{BB962C8B-B14F-4D97-AF65-F5344CB8AC3E}">
        <p14:creationId xmlns:p14="http://schemas.microsoft.com/office/powerpoint/2010/main" val="2296973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BD4ECE-0768-427A-958B-62606E8E951F}"/>
              </a:ext>
            </a:extLst>
          </p:cNvPr>
          <p:cNvSpPr>
            <a:spLocks noGrp="1"/>
          </p:cNvSpPr>
          <p:nvPr>
            <p:ph type="title"/>
          </p:nvPr>
        </p:nvSpPr>
        <p:spPr>
          <a:xfrm>
            <a:off x="1251678" y="382385"/>
            <a:ext cx="10178322" cy="897775"/>
          </a:xfrm>
        </p:spPr>
        <p:txBody>
          <a:bodyPr/>
          <a:lstStyle/>
          <a:p>
            <a:pPr algn="ctr"/>
            <a:r>
              <a:rPr lang="es-ES" dirty="0"/>
              <a:t>Producto final SORENA</a:t>
            </a:r>
          </a:p>
        </p:txBody>
      </p:sp>
      <p:pic>
        <p:nvPicPr>
          <p:cNvPr id="5" name="Marcador de contenido 4">
            <a:extLst>
              <a:ext uri="{FF2B5EF4-FFF2-40B4-BE49-F238E27FC236}">
                <a16:creationId xmlns:a16="http://schemas.microsoft.com/office/drawing/2014/main" id="{5FEA589B-4225-4228-8EDB-D31F009AB01D}"/>
              </a:ext>
            </a:extLst>
          </p:cNvPr>
          <p:cNvPicPr>
            <a:picLocks noGrp="1" noChangeAspect="1"/>
          </p:cNvPicPr>
          <p:nvPr>
            <p:ph idx="1"/>
          </p:nvPr>
        </p:nvPicPr>
        <p:blipFill>
          <a:blip r:embed="rId2"/>
          <a:stretch>
            <a:fillRect/>
          </a:stretch>
        </p:blipFill>
        <p:spPr>
          <a:xfrm>
            <a:off x="2018596" y="1343530"/>
            <a:ext cx="3275553" cy="2547044"/>
          </a:xfrm>
        </p:spPr>
      </p:pic>
      <p:pic>
        <p:nvPicPr>
          <p:cNvPr id="7" name="Imagen 6">
            <a:extLst>
              <a:ext uri="{FF2B5EF4-FFF2-40B4-BE49-F238E27FC236}">
                <a16:creationId xmlns:a16="http://schemas.microsoft.com/office/drawing/2014/main" id="{E79A6C7C-EA2E-441A-84A9-3739A54D19F8}"/>
              </a:ext>
            </a:extLst>
          </p:cNvPr>
          <p:cNvPicPr>
            <a:picLocks noChangeAspect="1"/>
          </p:cNvPicPr>
          <p:nvPr/>
        </p:nvPicPr>
        <p:blipFill>
          <a:blip r:embed="rId3"/>
          <a:stretch>
            <a:fillRect/>
          </a:stretch>
        </p:blipFill>
        <p:spPr>
          <a:xfrm>
            <a:off x="2018596" y="3890574"/>
            <a:ext cx="3275553" cy="2698440"/>
          </a:xfrm>
          <a:prstGeom prst="rect">
            <a:avLst/>
          </a:prstGeom>
        </p:spPr>
      </p:pic>
      <p:pic>
        <p:nvPicPr>
          <p:cNvPr id="8" name="Imagen 7">
            <a:extLst>
              <a:ext uri="{FF2B5EF4-FFF2-40B4-BE49-F238E27FC236}">
                <a16:creationId xmlns:a16="http://schemas.microsoft.com/office/drawing/2014/main" id="{69AF52AF-8FA8-46D1-89B2-F3ACEE96D150}"/>
              </a:ext>
            </a:extLst>
          </p:cNvPr>
          <p:cNvPicPr>
            <a:picLocks noChangeAspect="1"/>
          </p:cNvPicPr>
          <p:nvPr/>
        </p:nvPicPr>
        <p:blipFill>
          <a:blip r:embed="rId4"/>
          <a:stretch>
            <a:fillRect/>
          </a:stretch>
        </p:blipFill>
        <p:spPr>
          <a:xfrm>
            <a:off x="6897853" y="1758839"/>
            <a:ext cx="3434820" cy="4263470"/>
          </a:xfrm>
          <a:prstGeom prst="rect">
            <a:avLst/>
          </a:prstGeom>
        </p:spPr>
      </p:pic>
    </p:spTree>
    <p:extLst>
      <p:ext uri="{BB962C8B-B14F-4D97-AF65-F5344CB8AC3E}">
        <p14:creationId xmlns:p14="http://schemas.microsoft.com/office/powerpoint/2010/main" val="1160465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1CC7D2-73D2-48E7-9DF1-5A0E90A290B2}"/>
              </a:ext>
            </a:extLst>
          </p:cNvPr>
          <p:cNvSpPr>
            <a:spLocks noGrp="1"/>
          </p:cNvSpPr>
          <p:nvPr>
            <p:ph type="title"/>
          </p:nvPr>
        </p:nvSpPr>
        <p:spPr>
          <a:xfrm>
            <a:off x="1251678" y="382385"/>
            <a:ext cx="10178322" cy="799301"/>
          </a:xfrm>
        </p:spPr>
        <p:txBody>
          <a:bodyPr/>
          <a:lstStyle/>
          <a:p>
            <a:pPr algn="ctr"/>
            <a:r>
              <a:rPr lang="es-ES" dirty="0"/>
              <a:t>PINES UTILIZADOS</a:t>
            </a:r>
          </a:p>
        </p:txBody>
      </p:sp>
      <p:graphicFrame>
        <p:nvGraphicFramePr>
          <p:cNvPr id="4" name="Tabla 4">
            <a:extLst>
              <a:ext uri="{FF2B5EF4-FFF2-40B4-BE49-F238E27FC236}">
                <a16:creationId xmlns:a16="http://schemas.microsoft.com/office/drawing/2014/main" id="{D28F89CE-F3B1-43D1-8D5A-24CB0B425635}"/>
              </a:ext>
            </a:extLst>
          </p:cNvPr>
          <p:cNvGraphicFramePr>
            <a:graphicFrameLocks noGrp="1"/>
          </p:cNvGraphicFramePr>
          <p:nvPr>
            <p:ph idx="1"/>
            <p:extLst>
              <p:ext uri="{D42A27DB-BD31-4B8C-83A1-F6EECF244321}">
                <p14:modId xmlns:p14="http://schemas.microsoft.com/office/powerpoint/2010/main" val="835683908"/>
              </p:ext>
            </p:extLst>
          </p:nvPr>
        </p:nvGraphicFramePr>
        <p:xfrm>
          <a:off x="1733496" y="1181686"/>
          <a:ext cx="9214686" cy="4326028"/>
        </p:xfrm>
        <a:graphic>
          <a:graphicData uri="http://schemas.openxmlformats.org/drawingml/2006/table">
            <a:tbl>
              <a:tblPr firstRow="1" bandRow="1">
                <a:tableStyleId>{5C22544A-7EE6-4342-B048-85BDC9FD1C3A}</a:tableStyleId>
              </a:tblPr>
              <a:tblGrid>
                <a:gridCol w="4607343">
                  <a:extLst>
                    <a:ext uri="{9D8B030D-6E8A-4147-A177-3AD203B41FA5}">
                      <a16:colId xmlns:a16="http://schemas.microsoft.com/office/drawing/2014/main" val="4226661696"/>
                    </a:ext>
                  </a:extLst>
                </a:gridCol>
                <a:gridCol w="4607343">
                  <a:extLst>
                    <a:ext uri="{9D8B030D-6E8A-4147-A177-3AD203B41FA5}">
                      <a16:colId xmlns:a16="http://schemas.microsoft.com/office/drawing/2014/main" val="1268036022"/>
                    </a:ext>
                  </a:extLst>
                </a:gridCol>
              </a:tblGrid>
              <a:tr h="618004">
                <a:tc>
                  <a:txBody>
                    <a:bodyPr/>
                    <a:lstStyle/>
                    <a:p>
                      <a:pPr algn="ctr"/>
                      <a:r>
                        <a:rPr lang="es-ES" dirty="0"/>
                        <a:t>COMPONENTE</a:t>
                      </a:r>
                    </a:p>
                  </a:txBody>
                  <a:tcPr/>
                </a:tc>
                <a:tc>
                  <a:txBody>
                    <a:bodyPr/>
                    <a:lstStyle/>
                    <a:p>
                      <a:pPr algn="ctr"/>
                      <a:r>
                        <a:rPr lang="es-ES" dirty="0"/>
                        <a:t>PINES UTILIZADOS</a:t>
                      </a:r>
                    </a:p>
                  </a:txBody>
                  <a:tcPr/>
                </a:tc>
                <a:extLst>
                  <a:ext uri="{0D108BD9-81ED-4DB2-BD59-A6C34878D82A}">
                    <a16:rowId xmlns:a16="http://schemas.microsoft.com/office/drawing/2014/main" val="121358795"/>
                  </a:ext>
                </a:extLst>
              </a:tr>
              <a:tr h="618004">
                <a:tc>
                  <a:txBody>
                    <a:bodyPr/>
                    <a:lstStyle/>
                    <a:p>
                      <a:pPr algn="ctr"/>
                      <a:r>
                        <a:rPr lang="es-ES" dirty="0"/>
                        <a:t>ROTARY ENCODER</a:t>
                      </a:r>
                    </a:p>
                  </a:txBody>
                  <a:tcPr/>
                </a:tc>
                <a:tc>
                  <a:txBody>
                    <a:bodyPr/>
                    <a:lstStyle/>
                    <a:p>
                      <a:pPr algn="ctr"/>
                      <a:r>
                        <a:rPr lang="es-ES" dirty="0"/>
                        <a:t>SW 5, DAT6, CLK 7 / SW 12, DAT 2, CLK 3</a:t>
                      </a:r>
                    </a:p>
                  </a:txBody>
                  <a:tcPr/>
                </a:tc>
                <a:extLst>
                  <a:ext uri="{0D108BD9-81ED-4DB2-BD59-A6C34878D82A}">
                    <a16:rowId xmlns:a16="http://schemas.microsoft.com/office/drawing/2014/main" val="1744525712"/>
                  </a:ext>
                </a:extLst>
              </a:tr>
              <a:tr h="618004">
                <a:tc>
                  <a:txBody>
                    <a:bodyPr/>
                    <a:lstStyle/>
                    <a:p>
                      <a:pPr algn="ctr"/>
                      <a:r>
                        <a:rPr lang="es-ES" dirty="0"/>
                        <a:t>LCD + I2C</a:t>
                      </a:r>
                    </a:p>
                  </a:txBody>
                  <a:tcPr/>
                </a:tc>
                <a:tc>
                  <a:txBody>
                    <a:bodyPr/>
                    <a:lstStyle/>
                    <a:p>
                      <a:pPr algn="ctr"/>
                      <a:r>
                        <a:rPr lang="es-ES" dirty="0"/>
                        <a:t>SCL, SDA</a:t>
                      </a:r>
                    </a:p>
                  </a:txBody>
                  <a:tcPr/>
                </a:tc>
                <a:extLst>
                  <a:ext uri="{0D108BD9-81ED-4DB2-BD59-A6C34878D82A}">
                    <a16:rowId xmlns:a16="http://schemas.microsoft.com/office/drawing/2014/main" val="3250936998"/>
                  </a:ext>
                </a:extLst>
              </a:tr>
              <a:tr h="618004">
                <a:tc>
                  <a:txBody>
                    <a:bodyPr/>
                    <a:lstStyle/>
                    <a:p>
                      <a:pPr algn="ctr"/>
                      <a:r>
                        <a:rPr lang="es-ES" dirty="0"/>
                        <a:t>AD9833</a:t>
                      </a:r>
                    </a:p>
                  </a:txBody>
                  <a:tcPr/>
                </a:tc>
                <a:tc>
                  <a:txBody>
                    <a:bodyPr/>
                    <a:lstStyle/>
                    <a:p>
                      <a:pPr algn="ctr"/>
                      <a:r>
                        <a:rPr lang="es-ES" dirty="0"/>
                        <a:t>CLK 52 (MOSI), DAT 51 (SCK), FSYNC 38 </a:t>
                      </a:r>
                    </a:p>
                  </a:txBody>
                  <a:tcPr/>
                </a:tc>
                <a:extLst>
                  <a:ext uri="{0D108BD9-81ED-4DB2-BD59-A6C34878D82A}">
                    <a16:rowId xmlns:a16="http://schemas.microsoft.com/office/drawing/2014/main" val="3962402873"/>
                  </a:ext>
                </a:extLst>
              </a:tr>
              <a:tr h="618004">
                <a:tc>
                  <a:txBody>
                    <a:bodyPr/>
                    <a:lstStyle/>
                    <a:p>
                      <a:pPr algn="ctr"/>
                      <a:r>
                        <a:rPr lang="es-ES" dirty="0"/>
                        <a:t>MICRÓFONO </a:t>
                      </a:r>
                    </a:p>
                  </a:txBody>
                  <a:tcPr/>
                </a:tc>
                <a:tc>
                  <a:txBody>
                    <a:bodyPr/>
                    <a:lstStyle/>
                    <a:p>
                      <a:pPr algn="ctr"/>
                      <a:r>
                        <a:rPr lang="es-ES" dirty="0"/>
                        <a:t>A0</a:t>
                      </a:r>
                    </a:p>
                  </a:txBody>
                  <a:tcPr/>
                </a:tc>
                <a:extLst>
                  <a:ext uri="{0D108BD9-81ED-4DB2-BD59-A6C34878D82A}">
                    <a16:rowId xmlns:a16="http://schemas.microsoft.com/office/drawing/2014/main" val="228068170"/>
                  </a:ext>
                </a:extLst>
              </a:tr>
              <a:tr h="618004">
                <a:tc>
                  <a:txBody>
                    <a:bodyPr/>
                    <a:lstStyle/>
                    <a:p>
                      <a:pPr algn="ctr"/>
                      <a:r>
                        <a:rPr lang="es-ES" dirty="0"/>
                        <a:t>PULSADORES</a:t>
                      </a:r>
                    </a:p>
                  </a:txBody>
                  <a:tcPr/>
                </a:tc>
                <a:tc>
                  <a:txBody>
                    <a:bodyPr/>
                    <a:lstStyle/>
                    <a:p>
                      <a:pPr algn="ctr"/>
                      <a:r>
                        <a:rPr lang="es-ES" dirty="0"/>
                        <a:t>VOLVER 9, MULTI 8</a:t>
                      </a:r>
                    </a:p>
                  </a:txBody>
                  <a:tcPr/>
                </a:tc>
                <a:extLst>
                  <a:ext uri="{0D108BD9-81ED-4DB2-BD59-A6C34878D82A}">
                    <a16:rowId xmlns:a16="http://schemas.microsoft.com/office/drawing/2014/main" val="2326429275"/>
                  </a:ext>
                </a:extLst>
              </a:tr>
              <a:tr h="618004">
                <a:tc>
                  <a:txBody>
                    <a:bodyPr/>
                    <a:lstStyle/>
                    <a:p>
                      <a:pPr algn="ctr"/>
                      <a:r>
                        <a:rPr lang="es-ES" dirty="0"/>
                        <a:t>TODOS LOS COMPONENTES</a:t>
                      </a:r>
                    </a:p>
                  </a:txBody>
                  <a:tcPr/>
                </a:tc>
                <a:tc>
                  <a:txBody>
                    <a:bodyPr/>
                    <a:lstStyle/>
                    <a:p>
                      <a:pPr algn="ctr"/>
                      <a:r>
                        <a:rPr lang="es-ES" dirty="0"/>
                        <a:t>5V / GND</a:t>
                      </a:r>
                    </a:p>
                  </a:txBody>
                  <a:tcPr/>
                </a:tc>
                <a:extLst>
                  <a:ext uri="{0D108BD9-81ED-4DB2-BD59-A6C34878D82A}">
                    <a16:rowId xmlns:a16="http://schemas.microsoft.com/office/drawing/2014/main" val="2147695129"/>
                  </a:ext>
                </a:extLst>
              </a:tr>
            </a:tbl>
          </a:graphicData>
        </a:graphic>
      </p:graphicFrame>
      <p:sp>
        <p:nvSpPr>
          <p:cNvPr id="5" name="CuadroTexto 4">
            <a:extLst>
              <a:ext uri="{FF2B5EF4-FFF2-40B4-BE49-F238E27FC236}">
                <a16:creationId xmlns:a16="http://schemas.microsoft.com/office/drawing/2014/main" id="{A93CC801-DD25-4B12-90D6-AF7E36F9F96B}"/>
              </a:ext>
            </a:extLst>
          </p:cNvPr>
          <p:cNvSpPr txBox="1"/>
          <p:nvPr/>
        </p:nvSpPr>
        <p:spPr>
          <a:xfrm>
            <a:off x="1720948" y="5552285"/>
            <a:ext cx="3638843" cy="1169551"/>
          </a:xfrm>
          <a:prstGeom prst="rect">
            <a:avLst/>
          </a:prstGeom>
          <a:noFill/>
        </p:spPr>
        <p:txBody>
          <a:bodyPr wrap="square" rtlCol="0">
            <a:spAutoFit/>
          </a:bodyPr>
          <a:lstStyle/>
          <a:p>
            <a:r>
              <a:rPr lang="es-ES" sz="1400" b="1" i="0" dirty="0">
                <a:effectLst/>
                <a:latin typeface="arial" panose="020B0604020202020204" pitchFamily="34" charset="0"/>
              </a:rPr>
              <a:t>MOSI </a:t>
            </a:r>
            <a:r>
              <a:rPr lang="es-ES" sz="1400" b="0" i="0" dirty="0">
                <a:effectLst/>
                <a:latin typeface="arial" panose="020B0604020202020204" pitchFamily="34" charset="0"/>
              </a:rPr>
              <a:t>(Master Output Slave Input): Transmisión de datos hacia el otro integrado.</a:t>
            </a:r>
          </a:p>
          <a:p>
            <a:endParaRPr lang="es-ES" sz="1400" b="0" i="0" dirty="0">
              <a:effectLst/>
              <a:latin typeface="arial" panose="020B0604020202020204" pitchFamily="34" charset="0"/>
            </a:endParaRPr>
          </a:p>
          <a:p>
            <a:r>
              <a:rPr lang="es-ES" sz="1400" b="0" i="0" dirty="0">
                <a:effectLst/>
                <a:latin typeface="arial" panose="020B0604020202020204" pitchFamily="34" charset="0"/>
              </a:rPr>
              <a:t>SCLK o </a:t>
            </a:r>
            <a:r>
              <a:rPr lang="es-ES" sz="1400" b="1" i="0" dirty="0">
                <a:effectLst/>
                <a:latin typeface="arial" panose="020B0604020202020204" pitchFamily="34" charset="0"/>
              </a:rPr>
              <a:t>SCK</a:t>
            </a:r>
            <a:r>
              <a:rPr lang="es-ES" sz="1400" b="0" i="0" dirty="0">
                <a:effectLst/>
                <a:latin typeface="arial" panose="020B0604020202020204" pitchFamily="34" charset="0"/>
              </a:rPr>
              <a:t> : Señal de reloj del bus.</a:t>
            </a:r>
            <a:endParaRPr lang="es-ES" sz="1400" dirty="0"/>
          </a:p>
        </p:txBody>
      </p:sp>
      <p:sp>
        <p:nvSpPr>
          <p:cNvPr id="6" name="CuadroTexto 5">
            <a:extLst>
              <a:ext uri="{FF2B5EF4-FFF2-40B4-BE49-F238E27FC236}">
                <a16:creationId xmlns:a16="http://schemas.microsoft.com/office/drawing/2014/main" id="{07AA1B60-9C1F-43CB-981D-895039803FDF}"/>
              </a:ext>
            </a:extLst>
          </p:cNvPr>
          <p:cNvSpPr txBox="1"/>
          <p:nvPr/>
        </p:nvSpPr>
        <p:spPr>
          <a:xfrm>
            <a:off x="6819661" y="5507714"/>
            <a:ext cx="3638843" cy="954107"/>
          </a:xfrm>
          <a:prstGeom prst="rect">
            <a:avLst/>
          </a:prstGeom>
          <a:noFill/>
        </p:spPr>
        <p:txBody>
          <a:bodyPr wrap="square" rtlCol="0">
            <a:spAutoFit/>
          </a:bodyPr>
          <a:lstStyle/>
          <a:p>
            <a:r>
              <a:rPr lang="es-ES" sz="1400" b="1" i="0" dirty="0">
                <a:effectLst/>
                <a:latin typeface="arial" panose="020B0604020202020204" pitchFamily="34" charset="0"/>
              </a:rPr>
              <a:t>SCL</a:t>
            </a:r>
            <a:r>
              <a:rPr lang="es-ES" sz="1400" b="0" i="0" dirty="0">
                <a:effectLst/>
                <a:latin typeface="arial" panose="020B0604020202020204" pitchFamily="34" charset="0"/>
              </a:rPr>
              <a:t> (</a:t>
            </a:r>
            <a:r>
              <a:rPr lang="es-ES" sz="1400" b="0" i="0" dirty="0" err="1">
                <a:effectLst/>
                <a:latin typeface="arial" panose="020B0604020202020204" pitchFamily="34" charset="0"/>
              </a:rPr>
              <a:t>System</a:t>
            </a:r>
            <a:r>
              <a:rPr lang="es-ES" sz="1400" b="0" i="0" dirty="0">
                <a:effectLst/>
                <a:latin typeface="arial" panose="020B0604020202020204" pitchFamily="34" charset="0"/>
              </a:rPr>
              <a:t> </a:t>
            </a:r>
            <a:r>
              <a:rPr lang="es-ES" sz="1400" b="0" i="0" dirty="0" err="1">
                <a:effectLst/>
                <a:latin typeface="arial" panose="020B0604020202020204" pitchFamily="34" charset="0"/>
              </a:rPr>
              <a:t>Clock</a:t>
            </a:r>
            <a:r>
              <a:rPr lang="es-ES" sz="1400" b="0" i="0" dirty="0">
                <a:effectLst/>
                <a:latin typeface="arial" panose="020B0604020202020204" pitchFamily="34" charset="0"/>
              </a:rPr>
              <a:t>) es la línea de los pulsos de reloj que sincronizan el sistema. </a:t>
            </a:r>
          </a:p>
          <a:p>
            <a:r>
              <a:rPr lang="es-ES" sz="1400" b="1" i="0" dirty="0">
                <a:effectLst/>
                <a:latin typeface="arial" panose="020B0604020202020204" pitchFamily="34" charset="0"/>
              </a:rPr>
              <a:t>SDA</a:t>
            </a:r>
            <a:r>
              <a:rPr lang="es-ES" sz="1400" b="0" i="0" dirty="0">
                <a:effectLst/>
                <a:latin typeface="arial" panose="020B0604020202020204" pitchFamily="34" charset="0"/>
              </a:rPr>
              <a:t> (</a:t>
            </a:r>
            <a:r>
              <a:rPr lang="es-ES" sz="1400" b="0" i="0" dirty="0" err="1">
                <a:effectLst/>
                <a:latin typeface="arial" panose="020B0604020202020204" pitchFamily="34" charset="0"/>
              </a:rPr>
              <a:t>System</a:t>
            </a:r>
            <a:r>
              <a:rPr lang="es-ES" sz="1400" b="0" i="0" dirty="0">
                <a:effectLst/>
                <a:latin typeface="arial" panose="020B0604020202020204" pitchFamily="34" charset="0"/>
              </a:rPr>
              <a:t> Data) es la línea por la que se mueven los datos entre los dispositivos.</a:t>
            </a:r>
            <a:endParaRPr lang="es-ES" sz="1400" dirty="0"/>
          </a:p>
        </p:txBody>
      </p:sp>
    </p:spTree>
    <p:extLst>
      <p:ext uri="{BB962C8B-B14F-4D97-AF65-F5344CB8AC3E}">
        <p14:creationId xmlns:p14="http://schemas.microsoft.com/office/powerpoint/2010/main" val="2431232360"/>
      </p:ext>
    </p:extLst>
  </p:cSld>
  <p:clrMapOvr>
    <a:masterClrMapping/>
  </p:clrMapOvr>
</p:sld>
</file>

<file path=ppt/theme/theme1.xml><?xml version="1.0" encoding="utf-8"?>
<a:theme xmlns:a="http://schemas.openxmlformats.org/drawingml/2006/main" name="Distintivo">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docProps/app.xml><?xml version="1.0" encoding="utf-8"?>
<Properties xmlns="http://schemas.openxmlformats.org/officeDocument/2006/extended-properties" xmlns:vt="http://schemas.openxmlformats.org/officeDocument/2006/docPropsVTypes">
  <Template>TM10001106[[fn=Distintivo]]</Template>
  <TotalTime>1139</TotalTime>
  <Words>478</Words>
  <Application>Microsoft Office PowerPoint</Application>
  <PresentationFormat>Panorámica</PresentationFormat>
  <Paragraphs>91</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Arial</vt:lpstr>
      <vt:lpstr>Gill Sans MT</vt:lpstr>
      <vt:lpstr>Impact</vt:lpstr>
      <vt:lpstr>Distintivo</vt:lpstr>
      <vt:lpstr>SORENA</vt:lpstr>
      <vt:lpstr>Índice</vt:lpstr>
      <vt:lpstr>Resumen de funcionalidades</vt:lpstr>
      <vt:lpstr>Justificación</vt:lpstr>
      <vt:lpstr>Componentes electrónicos</vt:lpstr>
      <vt:lpstr>Presentación de PowerPoint</vt:lpstr>
      <vt:lpstr>Conexión de los componentes en protoboard</vt:lpstr>
      <vt:lpstr>Producto final SORENA</vt:lpstr>
      <vt:lpstr>PINES UTILIZADOS</vt:lpstr>
      <vt:lpstr>PROGRAMACIÓN Y LÓGICA</vt:lpstr>
      <vt:lpstr>Sonómetro</vt:lpstr>
      <vt:lpstr>Presentación de PowerPoint</vt:lpstr>
      <vt:lpstr>Generador de tonos puros</vt:lpstr>
      <vt:lpstr>Presentación de PowerPoint</vt:lpstr>
      <vt:lpstr>Calculadora de tiempo de reverberación</vt:lpstr>
      <vt:lpstr>Presentación de PowerPoint</vt:lpstr>
      <vt:lpstr>Tiempo de reverberación práctico</vt:lpstr>
      <vt:lpstr>“Liquid Menu”</vt:lpstr>
      <vt:lpstr>Problemas y soluciones</vt:lpstr>
      <vt:lpstr>Gracias por 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SORENA</dc:title>
  <dc:creator>Juan Miguel Acosta Ortega</dc:creator>
  <cp:lastModifiedBy>Juan Miguel Acosta Ortega</cp:lastModifiedBy>
  <cp:revision>33</cp:revision>
  <dcterms:created xsi:type="dcterms:W3CDTF">2021-06-19T11:05:46Z</dcterms:created>
  <dcterms:modified xsi:type="dcterms:W3CDTF">2021-06-23T09:23:14Z</dcterms:modified>
</cp:coreProperties>
</file>