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0" r:id="rId5"/>
    <p:sldId id="261" r:id="rId6"/>
    <p:sldId id="262" r:id="rId7"/>
    <p:sldId id="263" r:id="rId8"/>
    <p:sldId id="264" r:id="rId9"/>
    <p:sldId id="266" r:id="rId10"/>
    <p:sldId id="265" r:id="rId11"/>
    <p:sldId id="268" r:id="rId12"/>
    <p:sldId id="269" r:id="rId13"/>
    <p:sldId id="270" r:id="rId14"/>
    <p:sldId id="271" r:id="rId15"/>
    <p:sldId id="272" r:id="rId16"/>
    <p:sldId id="273" r:id="rId17"/>
  </p:sldIdLst>
  <p:sldSz cx="9144000" cy="5143500" type="screen16x9"/>
  <p:notesSz cx="6858000" cy="9144000"/>
  <p:embeddedFontLst>
    <p:embeddedFont>
      <p:font typeface="PT Sans Narrow" panose="020B0604020202020204" charset="0"/>
      <p:regular r:id="rId19"/>
      <p:bold r:id="rId20"/>
    </p:embeddedFont>
    <p:embeddedFont>
      <p:font typeface="Open Sans" panose="020B060402020202020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855" autoAdjust="0"/>
  </p:normalViewPr>
  <p:slideViewPr>
    <p:cSldViewPr snapToGrid="0">
      <p:cViewPr varScale="1">
        <p:scale>
          <a:sx n="120" d="100"/>
          <a:sy n="120" d="100"/>
        </p:scale>
        <p:origin x="29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isocpp/CppCoreGuidelines/blob/master/CppCoreGuidelines.md#In.forc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github.com/isocpp/CppCoreGuidelines/blob/master/CppCoreGuidelines.md#S-gsl" TargetMode="External"/><Relationship Id="rId4" Type="http://schemas.openxmlformats.org/officeDocument/2006/relationships/hyperlink" Target="https://github.com/isocpp/CppCoreGuidelines/blob/master/CppCoreGuidelines.md#Rr-raii"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isocpp/CppCoreGuidelines/blob/master/CppCoreGuidelines.md#Res-order"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github.com/isocpp/CppCoreGuidelines/blob/master/CppCoreGuidelines.md#S-gsl" TargetMode="External"/><Relationship Id="rId4" Type="http://schemas.openxmlformats.org/officeDocument/2006/relationships/hyperlink" Target="https://github.com/isocpp/CppCoreGuidelines/blob/master/CppCoreGuidelines.md#S-stdlib"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isocpp/CppCoreGuidelines/blob/master/???"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github.com/isocpp/CppCoreGuidelines/blob/master/CppCoreGuidelines.md#Rconc-tools"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Thank you all for coming.</a:t>
            </a:r>
          </a:p>
          <a:p>
            <a:pPr lvl="0">
              <a:spcBef>
                <a:spcPts val="0"/>
              </a:spcBef>
              <a:buNone/>
            </a:pPr>
            <a:r>
              <a:rPr lang="en-US" dirty="0"/>
              <a:t>First of all, a small intro about myself. </a:t>
            </a:r>
          </a:p>
          <a:p>
            <a:pPr lvl="0">
              <a:spcBef>
                <a:spcPts val="0"/>
              </a:spcBef>
              <a:buNone/>
            </a:pPr>
            <a:r>
              <a:rPr lang="en-US" dirty="0"/>
              <a:t>My name is Juanmi (from Juan Miguel), and currently I am a R&amp;D Software Engineer at HP, working in the Color and Imaging group. At the moment I am working on something secret but related to color and printers.</a:t>
            </a:r>
          </a:p>
          <a:p>
            <a:pPr lvl="0">
              <a:spcBef>
                <a:spcPts val="0"/>
              </a:spcBef>
              <a:buNone/>
            </a:pPr>
            <a:r>
              <a:rPr lang="en-US" dirty="0"/>
              <a:t>Previously I was </a:t>
            </a:r>
            <a:r>
              <a:rPr lang="en-US" dirty="0" err="1"/>
              <a:t>CoreTech</a:t>
            </a:r>
            <a:r>
              <a:rPr lang="en-US" dirty="0"/>
              <a:t> Programmer at Splash Damage, a London Based game studio. I have worked in the development of Dirty Bomb (a multiplayer first person shooter) and on Gears of War: Ultimate Edition. </a:t>
            </a:r>
          </a:p>
          <a:p>
            <a:pPr lvl="0">
              <a:spcBef>
                <a:spcPts val="0"/>
              </a:spcBef>
              <a:buNone/>
            </a:pPr>
            <a:r>
              <a:rPr lang="en-US" dirty="0"/>
              <a:t>I’ve been working in performance and optimization and mainly C++.</a:t>
            </a:r>
          </a:p>
          <a:p>
            <a:pPr lvl="0">
              <a:spcBef>
                <a:spcPts val="0"/>
              </a:spcBef>
              <a:buNone/>
            </a:pPr>
            <a:endParaRPr lang="en-US" dirty="0"/>
          </a:p>
          <a:p>
            <a:pPr lvl="0">
              <a:spcBef>
                <a:spcPts val="0"/>
              </a:spcBef>
              <a:buNone/>
            </a:pPr>
            <a:r>
              <a:rPr lang="en-US" dirty="0"/>
              <a:t>Gracias </a:t>
            </a:r>
            <a:r>
              <a:rPr lang="en-US" dirty="0" err="1"/>
              <a:t>por</a:t>
            </a:r>
            <a:r>
              <a:rPr lang="en-US" dirty="0"/>
              <a:t> </a:t>
            </a:r>
            <a:r>
              <a:rPr lang="en-US" dirty="0" err="1"/>
              <a:t>venir</a:t>
            </a:r>
            <a:r>
              <a:rPr lang="en-US" dirty="0"/>
              <a:t>. </a:t>
            </a:r>
            <a:br>
              <a:rPr lang="en-US" dirty="0"/>
            </a:br>
            <a:r>
              <a:rPr lang="en-US" dirty="0" err="1"/>
              <a:t>Esta</a:t>
            </a:r>
            <a:r>
              <a:rPr lang="en-US" dirty="0"/>
              <a:t> </a:t>
            </a:r>
            <a:r>
              <a:rPr lang="en-US" dirty="0" err="1"/>
              <a:t>es</a:t>
            </a:r>
            <a:r>
              <a:rPr lang="en-US" dirty="0"/>
              <a:t> la que me </a:t>
            </a:r>
            <a:r>
              <a:rPr lang="en-US" dirty="0" err="1"/>
              <a:t>gustaría</a:t>
            </a:r>
            <a:r>
              <a:rPr lang="en-US" dirty="0"/>
              <a:t> que </a:t>
            </a:r>
            <a:r>
              <a:rPr lang="en-US" dirty="0" err="1"/>
              <a:t>fuera</a:t>
            </a:r>
            <a:r>
              <a:rPr lang="en-US" dirty="0"/>
              <a:t> la </a:t>
            </a:r>
            <a:r>
              <a:rPr lang="en-US" dirty="0" err="1"/>
              <a:t>primera</a:t>
            </a:r>
            <a:r>
              <a:rPr lang="en-US" dirty="0"/>
              <a:t> de </a:t>
            </a:r>
            <a:r>
              <a:rPr lang="en-US" dirty="0" err="1"/>
              <a:t>una</a:t>
            </a:r>
            <a:r>
              <a:rPr lang="en-US" dirty="0"/>
              <a:t> </a:t>
            </a:r>
            <a:r>
              <a:rPr lang="en-US" dirty="0" err="1"/>
              <a:t>serie</a:t>
            </a:r>
            <a:r>
              <a:rPr lang="en-US" dirty="0"/>
              <a:t> de </a:t>
            </a:r>
            <a:r>
              <a:rPr lang="en-US" dirty="0" err="1"/>
              <a:t>charlas</a:t>
            </a:r>
            <a:r>
              <a:rPr lang="en-US" dirty="0"/>
              <a:t>, </a:t>
            </a:r>
            <a:r>
              <a:rPr lang="en-US" dirty="0" err="1"/>
              <a:t>sobre</a:t>
            </a:r>
            <a:r>
              <a:rPr lang="en-US" dirty="0"/>
              <a:t> las </a:t>
            </a:r>
            <a:r>
              <a:rPr lang="en-US" dirty="0" err="1"/>
              <a:t>CppCoreGuidelines</a:t>
            </a:r>
            <a:r>
              <a:rPr lang="en-US" dirty="0"/>
              <a:t>. </a:t>
            </a:r>
          </a:p>
          <a:p>
            <a:pPr lvl="0">
              <a:spcBef>
                <a:spcPts val="0"/>
              </a:spcBef>
              <a:buNone/>
            </a:pPr>
            <a:r>
              <a:rPr lang="en-US" dirty="0"/>
              <a:t>Una breve intro </a:t>
            </a:r>
            <a:r>
              <a:rPr lang="en-US" dirty="0" err="1"/>
              <a:t>sobre</a:t>
            </a:r>
            <a:r>
              <a:rPr lang="en-US" dirty="0"/>
              <a:t> mi: </a:t>
            </a:r>
          </a:p>
          <a:p>
            <a:pPr lvl="0">
              <a:spcBef>
                <a:spcPts val="0"/>
              </a:spcBef>
              <a:buNone/>
            </a:pPr>
            <a:r>
              <a:rPr lang="en-US" dirty="0" err="1"/>
              <a:t>ahora</a:t>
            </a:r>
            <a:r>
              <a:rPr lang="en-US" dirty="0"/>
              <a:t> </a:t>
            </a:r>
            <a:r>
              <a:rPr lang="en-US" dirty="0" err="1"/>
              <a:t>trabajo</a:t>
            </a:r>
            <a:r>
              <a:rPr lang="en-US" dirty="0"/>
              <a:t> </a:t>
            </a:r>
            <a:r>
              <a:rPr lang="en-US" dirty="0" err="1"/>
              <a:t>como</a:t>
            </a:r>
            <a:r>
              <a:rPr lang="en-US" dirty="0"/>
              <a:t> R&amp;D Software Engineer, </a:t>
            </a:r>
            <a:r>
              <a:rPr lang="en-US" dirty="0" err="1"/>
              <a:t>en</a:t>
            </a:r>
            <a:r>
              <a:rPr lang="en-US" dirty="0"/>
              <a:t> el </a:t>
            </a:r>
            <a:r>
              <a:rPr lang="en-US" dirty="0" err="1"/>
              <a:t>grupo</a:t>
            </a:r>
            <a:r>
              <a:rPr lang="en-US" dirty="0"/>
              <a:t> de </a:t>
            </a:r>
            <a:r>
              <a:rPr lang="en-US" dirty="0" err="1"/>
              <a:t>Color&amp;Imaging</a:t>
            </a:r>
            <a:r>
              <a:rPr lang="en-US" dirty="0"/>
              <a:t>, </a:t>
            </a:r>
            <a:r>
              <a:rPr lang="en-US" dirty="0" err="1"/>
              <a:t>desarrollando</a:t>
            </a:r>
            <a:r>
              <a:rPr lang="en-US" dirty="0"/>
              <a:t> </a:t>
            </a:r>
            <a:r>
              <a:rPr lang="en-US" dirty="0" err="1"/>
              <a:t>Ingenium</a:t>
            </a:r>
            <a:r>
              <a:rPr lang="en-US" dirty="0"/>
              <a:t>, un </a:t>
            </a:r>
            <a:r>
              <a:rPr lang="en-US" dirty="0" err="1"/>
              <a:t>perfilador</a:t>
            </a:r>
            <a:r>
              <a:rPr lang="en-US" dirty="0"/>
              <a:t> de color. </a:t>
            </a:r>
          </a:p>
          <a:p>
            <a:pPr lvl="0">
              <a:spcBef>
                <a:spcPts val="0"/>
              </a:spcBef>
              <a:buNone/>
            </a:pPr>
            <a:r>
              <a:rPr lang="en-US" dirty="0"/>
              <a:t>´</a:t>
            </a:r>
            <a:r>
              <a:rPr lang="en-US" dirty="0" err="1"/>
              <a:t>Anteriormente</a:t>
            </a:r>
            <a:r>
              <a:rPr lang="en-US" dirty="0"/>
              <a:t> </a:t>
            </a:r>
            <a:r>
              <a:rPr lang="en-US" dirty="0" err="1"/>
              <a:t>trabajé</a:t>
            </a:r>
            <a:r>
              <a:rPr lang="en-US" dirty="0"/>
              <a:t> </a:t>
            </a:r>
            <a:r>
              <a:rPr lang="en-US" dirty="0" err="1"/>
              <a:t>como</a:t>
            </a:r>
            <a:r>
              <a:rPr lang="en-US" dirty="0"/>
              <a:t> Core-Tech Programmer (</a:t>
            </a:r>
            <a:r>
              <a:rPr lang="en-US" dirty="0" err="1"/>
              <a:t>trabajando</a:t>
            </a:r>
            <a:r>
              <a:rPr lang="en-US" dirty="0"/>
              <a:t> con el motor </a:t>
            </a:r>
            <a:r>
              <a:rPr lang="en-US" dirty="0" err="1"/>
              <a:t>gráfico</a:t>
            </a:r>
            <a:r>
              <a:rPr lang="en-US" dirty="0"/>
              <a:t> y hacienda performance </a:t>
            </a:r>
            <a:r>
              <a:rPr lang="en-US" dirty="0" err="1"/>
              <a:t>analisis</a:t>
            </a:r>
            <a:r>
              <a:rPr lang="en-US" dirty="0"/>
              <a:t>) para Splash Damage (</a:t>
            </a:r>
            <a:r>
              <a:rPr lang="en-US" dirty="0" err="1"/>
              <a:t>trabajé</a:t>
            </a:r>
            <a:r>
              <a:rPr lang="en-US" dirty="0"/>
              <a:t> </a:t>
            </a:r>
            <a:r>
              <a:rPr lang="en-US" dirty="0" err="1"/>
              <a:t>desarrollando</a:t>
            </a:r>
            <a:r>
              <a:rPr lang="en-US" dirty="0"/>
              <a:t> Gears of War y Dirty Bomb, dos </a:t>
            </a:r>
            <a:r>
              <a:rPr lang="en-US" dirty="0" err="1"/>
              <a:t>Juegos</a:t>
            </a:r>
            <a:r>
              <a:rPr lang="en-US" dirty="0"/>
              <a:t> de </a:t>
            </a:r>
            <a:r>
              <a:rPr lang="en-US" dirty="0" err="1"/>
              <a:t>Disparos</a:t>
            </a:r>
            <a:r>
              <a:rPr lang="en-US" dirty="0"/>
              <a:t> </a:t>
            </a:r>
            <a:r>
              <a:rPr lang="en-US" dirty="0" err="1"/>
              <a:t>en</a:t>
            </a:r>
            <a:r>
              <a:rPr lang="en-US" dirty="0"/>
              <a:t> Primera persona.</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err="1">
                <a:solidFill>
                  <a:srgbClr val="24292E"/>
                </a:solidFill>
              </a:rPr>
              <a:t>Ahora</a:t>
            </a:r>
            <a:r>
              <a:rPr lang="en-US" sz="1650" b="0" dirty="0">
                <a:solidFill>
                  <a:srgbClr val="24292E"/>
                </a:solidFill>
              </a:rPr>
              <a:t> </a:t>
            </a:r>
            <a:r>
              <a:rPr lang="en-US" sz="1650" b="0" dirty="0" err="1">
                <a:solidFill>
                  <a:srgbClr val="24292E"/>
                </a:solidFill>
              </a:rPr>
              <a:t>algo</a:t>
            </a:r>
            <a:r>
              <a:rPr lang="en-US" sz="1650" b="0" dirty="0">
                <a:solidFill>
                  <a:srgbClr val="24292E"/>
                </a:solidFill>
              </a:rPr>
              <a:t> </a:t>
            </a:r>
            <a:r>
              <a:rPr lang="en-US" sz="1650" b="0" dirty="0" err="1">
                <a:solidFill>
                  <a:srgbClr val="24292E"/>
                </a:solidFill>
              </a:rPr>
              <a:t>obvio</a:t>
            </a:r>
            <a:r>
              <a:rPr lang="en-US" sz="1650" b="0" dirty="0">
                <a:solidFill>
                  <a:srgbClr val="24292E"/>
                </a:solidFill>
              </a:rPr>
              <a:t> </a:t>
            </a:r>
            <a:r>
              <a:rPr lang="en-US" sz="1650" b="0" dirty="0" err="1">
                <a:solidFill>
                  <a:srgbClr val="24292E"/>
                </a:solidFill>
              </a:rPr>
              <a:t>cuando</a:t>
            </a:r>
            <a:r>
              <a:rPr lang="en-US" sz="1650" b="0" dirty="0">
                <a:solidFill>
                  <a:srgbClr val="24292E"/>
                </a:solidFill>
              </a:rPr>
              <a:t> </a:t>
            </a:r>
            <a:r>
              <a:rPr lang="en-US" sz="1650" b="0" dirty="0" err="1">
                <a:solidFill>
                  <a:srgbClr val="24292E"/>
                </a:solidFill>
              </a:rPr>
              <a:t>hablamos</a:t>
            </a:r>
            <a:r>
              <a:rPr lang="en-US" sz="1650" b="0" dirty="0">
                <a:solidFill>
                  <a:srgbClr val="24292E"/>
                </a:solidFill>
              </a:rPr>
              <a:t> de </a:t>
            </a:r>
            <a:r>
              <a:rPr lang="en-US" sz="1650" b="0" dirty="0" err="1">
                <a:solidFill>
                  <a:srgbClr val="24292E"/>
                </a:solidFill>
              </a:rPr>
              <a:t>errores</a:t>
            </a:r>
            <a:r>
              <a:rPr lang="en-US" sz="1650" b="0" dirty="0">
                <a:solidFill>
                  <a:srgbClr val="24292E"/>
                </a:solidFill>
              </a:rPr>
              <a: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Si </a:t>
            </a:r>
            <a:r>
              <a:rPr lang="en-US" sz="1650" b="0" dirty="0" err="1">
                <a:solidFill>
                  <a:srgbClr val="24292E"/>
                </a:solidFill>
              </a:rPr>
              <a:t>algo</a:t>
            </a:r>
            <a:r>
              <a:rPr lang="en-US" sz="1650" b="0" dirty="0">
                <a:solidFill>
                  <a:srgbClr val="24292E"/>
                </a:solidFill>
              </a:rPr>
              <a:t> </a:t>
            </a:r>
            <a:r>
              <a:rPr lang="en-US" sz="1650" b="0" dirty="0" err="1">
                <a:solidFill>
                  <a:srgbClr val="24292E"/>
                </a:solidFill>
              </a:rPr>
              <a:t>puedes</a:t>
            </a:r>
            <a:r>
              <a:rPr lang="en-US" sz="1650" b="0" dirty="0">
                <a:solidFill>
                  <a:srgbClr val="24292E"/>
                </a:solidFill>
              </a:rPr>
              <a:t> </a:t>
            </a:r>
            <a:r>
              <a:rPr lang="en-US" sz="1650" b="0" dirty="0" err="1">
                <a:solidFill>
                  <a:srgbClr val="24292E"/>
                </a:solidFill>
              </a:rPr>
              <a:t>comprobarlo</a:t>
            </a:r>
            <a:r>
              <a:rPr lang="en-US" sz="1650" b="0" dirty="0">
                <a:solidFill>
                  <a:srgbClr val="24292E"/>
                </a:solidFill>
              </a:rPr>
              <a:t> </a:t>
            </a:r>
            <a:r>
              <a:rPr lang="en-US" sz="1650" b="0" dirty="0" err="1">
                <a:solidFill>
                  <a:srgbClr val="24292E"/>
                </a:solidFill>
              </a:rPr>
              <a:t>cuando</a:t>
            </a:r>
            <a:r>
              <a:rPr lang="en-US" sz="1650" b="0" dirty="0">
                <a:solidFill>
                  <a:srgbClr val="24292E"/>
                </a:solidFill>
              </a:rPr>
              <a:t> </a:t>
            </a:r>
            <a:r>
              <a:rPr lang="en-US" sz="1650" b="0" dirty="0" err="1">
                <a:solidFill>
                  <a:srgbClr val="24292E"/>
                </a:solidFill>
              </a:rPr>
              <a:t>compilas</a:t>
            </a:r>
            <a:r>
              <a:rPr lang="en-US" sz="1650" b="0" dirty="0">
                <a:solidFill>
                  <a:srgbClr val="24292E"/>
                </a:solidFill>
              </a:rPr>
              <a:t>… </a:t>
            </a:r>
            <a:r>
              <a:rPr lang="en-US" sz="1650" b="0" dirty="0" err="1">
                <a:solidFill>
                  <a:srgbClr val="24292E"/>
                </a:solidFill>
              </a:rPr>
              <a:t>hazlo</a:t>
            </a:r>
            <a:r>
              <a:rPr lang="en-US" sz="1650" b="0" dirty="0">
                <a:solidFill>
                  <a:srgbClr val="24292E"/>
                </a:solidFill>
              </a:rPr>
              <a:t> </a:t>
            </a:r>
            <a:r>
              <a:rPr lang="en-US" sz="1650" b="0" dirty="0" err="1">
                <a:solidFill>
                  <a:srgbClr val="24292E"/>
                </a:solidFill>
              </a:rPr>
              <a:t>cuando</a:t>
            </a:r>
            <a:r>
              <a:rPr lang="en-US" sz="1650" b="0" dirty="0">
                <a:solidFill>
                  <a:srgbClr val="24292E"/>
                </a:solidFill>
              </a:rPr>
              <a:t> </a:t>
            </a:r>
            <a:r>
              <a:rPr lang="en-US" sz="1650" b="0" dirty="0" err="1">
                <a:solidFill>
                  <a:srgbClr val="24292E"/>
                </a:solidFill>
              </a:rPr>
              <a:t>compilas</a:t>
            </a:r>
            <a:r>
              <a:rPr lang="en-US" sz="1650" b="0" dirty="0">
                <a:solidFill>
                  <a:srgbClr val="24292E"/>
                </a:solidFill>
              </a:rPr>
              <a:t>. No </a:t>
            </a:r>
            <a:r>
              <a:rPr lang="en-US" sz="1650" b="0" dirty="0" err="1">
                <a:solidFill>
                  <a:srgbClr val="24292E"/>
                </a:solidFill>
              </a:rPr>
              <a:t>os</a:t>
            </a:r>
            <a:r>
              <a:rPr lang="en-US" sz="1650" b="0" dirty="0">
                <a:solidFill>
                  <a:srgbClr val="24292E"/>
                </a:solidFill>
              </a:rPr>
              <a:t> </a:t>
            </a:r>
            <a:r>
              <a:rPr lang="en-US" sz="1650" b="0" dirty="0" err="1">
                <a:solidFill>
                  <a:srgbClr val="24292E"/>
                </a:solidFill>
              </a:rPr>
              <a:t>dejeis</a:t>
            </a:r>
            <a:r>
              <a:rPr lang="en-US" sz="1650" b="0" dirty="0">
                <a:solidFill>
                  <a:srgbClr val="24292E"/>
                </a:solidFill>
              </a:rPr>
              <a:t> </a:t>
            </a:r>
            <a:r>
              <a:rPr lang="en-US" sz="1650" b="0" dirty="0" err="1">
                <a:solidFill>
                  <a:srgbClr val="24292E"/>
                </a:solidFill>
              </a:rPr>
              <a:t>llevar</a:t>
            </a:r>
            <a:r>
              <a:rPr lang="en-US" sz="1650" b="0" dirty="0">
                <a:solidFill>
                  <a:srgbClr val="24292E"/>
                </a:solidFill>
              </a:rPr>
              <a:t> </a:t>
            </a:r>
            <a:r>
              <a:rPr lang="en-US" sz="1650" b="0" dirty="0" err="1">
                <a:solidFill>
                  <a:srgbClr val="24292E"/>
                </a:solidFill>
              </a:rPr>
              <a:t>por</a:t>
            </a:r>
            <a:r>
              <a:rPr lang="en-US" sz="1650" b="0" dirty="0">
                <a:solidFill>
                  <a:srgbClr val="24292E"/>
                </a:solidFill>
              </a:rPr>
              <a:t> </a:t>
            </a:r>
            <a:r>
              <a:rPr lang="en-US" sz="1650" b="0" dirty="0" err="1">
                <a:solidFill>
                  <a:srgbClr val="24292E"/>
                </a:solidFill>
              </a:rPr>
              <a:t>errores</a:t>
            </a:r>
            <a:r>
              <a:rPr lang="en-US" sz="1650" b="0" dirty="0">
                <a:solidFill>
                  <a:srgbClr val="24292E"/>
                </a:solidFill>
              </a:rPr>
              <a:t> </a:t>
            </a:r>
            <a:r>
              <a:rPr lang="en-US" sz="1650" b="0" dirty="0" err="1">
                <a:solidFill>
                  <a:srgbClr val="24292E"/>
                </a:solidFill>
              </a:rPr>
              <a:t>en</a:t>
            </a:r>
            <a:r>
              <a:rPr lang="en-US" sz="1650" b="0" dirty="0">
                <a:solidFill>
                  <a:srgbClr val="24292E"/>
                </a:solidFill>
              </a:rPr>
              <a:t> runtime. </a:t>
            </a:r>
            <a:endParaRPr lang="en" sz="1650" b="0"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P.5: Prefer compile-time checking to run-time checking</a:t>
            </a:r>
          </a:p>
          <a:p>
            <a:pPr marL="0" marR="38100" lvl="0" indent="0" rtl="0">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Code clarity and performance. You don't need to write error handlers for errors caught at compile time.</a:t>
            </a:r>
          </a:p>
          <a:p>
            <a:pPr lvl="0" rtl="0">
              <a:lnSpc>
                <a:spcPct val="115000"/>
              </a:lnSpc>
              <a:spcBef>
                <a:spcPts val="0"/>
              </a:spcBef>
              <a:spcAft>
                <a:spcPts val="1200"/>
              </a:spcAft>
              <a:buNone/>
            </a:pPr>
            <a:r>
              <a:rPr lang="en" sz="1200" dirty="0">
                <a:solidFill>
                  <a:srgbClr val="24292E"/>
                </a:solidFill>
                <a:highlight>
                  <a:srgbClr val="FFFFFF"/>
                </a:highlight>
              </a:rPr>
              <a:t>Alternative formulation: Don't postpone to run time what can be done well at compile time.</a:t>
            </a:r>
          </a:p>
          <a:p>
            <a:pPr lvl="0" rtl="0">
              <a:lnSpc>
                <a:spcPct val="125000"/>
              </a:lnSpc>
              <a:spcBef>
                <a:spcPts val="1800"/>
              </a:spcBef>
              <a:spcAft>
                <a:spcPts val="1200"/>
              </a:spcAft>
              <a:buNone/>
            </a:pPr>
            <a:r>
              <a:rPr lang="en" sz="900" b="1" dirty="0">
                <a:solidFill>
                  <a:srgbClr val="24292E"/>
                </a:solidFill>
              </a:rPr>
              <a:t>Enforcement</a:t>
            </a:r>
          </a:p>
          <a:p>
            <a:pPr marL="457200" lvl="0" indent="-304800" rtl="0">
              <a:lnSpc>
                <a:spcPct val="115000"/>
              </a:lnSpc>
              <a:spcBef>
                <a:spcPts val="0"/>
              </a:spcBef>
              <a:spcAft>
                <a:spcPts val="1200"/>
              </a:spcAft>
              <a:buClr>
                <a:srgbClr val="24292E"/>
              </a:buClr>
              <a:buSzPct val="100000"/>
            </a:pPr>
            <a:r>
              <a:rPr lang="en" sz="1200" dirty="0">
                <a:solidFill>
                  <a:srgbClr val="24292E"/>
                </a:solidFill>
              </a:rPr>
              <a:t>Look for pointer arguments.</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Look for run-time checks for range violations.</a:t>
            </a:r>
          </a:p>
          <a:p>
            <a:pPr marL="457200" lvl="0" indent="-304800" rtl="0">
              <a:lnSpc>
                <a:spcPct val="115000"/>
              </a:lnSpc>
              <a:spcBef>
                <a:spcPts val="300"/>
              </a:spcBef>
              <a:spcAft>
                <a:spcPts val="1200"/>
              </a:spcAft>
              <a:buClr>
                <a:srgbClr val="24292E"/>
              </a:buClr>
              <a:buSzPct val="100000"/>
            </a:pPr>
            <a:endParaRPr lang="en" sz="1200" dirty="0">
              <a:solidFill>
                <a:srgbClr val="24292E"/>
              </a:solidFill>
            </a:endParaRPr>
          </a:p>
          <a:p>
            <a:pPr lvl="0" rtl="0">
              <a:lnSpc>
                <a:spcPct val="125000"/>
              </a:lnSpc>
              <a:spcBef>
                <a:spcPts val="1800"/>
              </a:spcBef>
              <a:spcAft>
                <a:spcPts val="1200"/>
              </a:spcAft>
              <a:buNone/>
            </a:pPr>
            <a:r>
              <a:rPr lang="en-US" sz="1650" b="1" dirty="0">
                <a:solidFill>
                  <a:srgbClr val="24292E"/>
                </a:solidFill>
              </a:rPr>
              <a:t>P.6: What cannot be checked at compile time should be checkable at run time</a:t>
            </a:r>
          </a:p>
          <a:p>
            <a:pPr marL="0" marR="38100" lvl="0" indent="0" rtl="0">
              <a:spcBef>
                <a:spcPts val="1800"/>
              </a:spcBef>
              <a:spcAft>
                <a:spcPts val="1200"/>
              </a:spcAft>
              <a:buNone/>
            </a:pPr>
            <a:r>
              <a:rPr lang="en-US" sz="900" b="1" dirty="0">
                <a:solidFill>
                  <a:srgbClr val="24292E"/>
                </a:solidFill>
              </a:rPr>
              <a:t>Reason</a:t>
            </a:r>
          </a:p>
          <a:p>
            <a:pPr lvl="0" rtl="0">
              <a:lnSpc>
                <a:spcPct val="115000"/>
              </a:lnSpc>
              <a:spcBef>
                <a:spcPts val="0"/>
              </a:spcBef>
              <a:spcAft>
                <a:spcPts val="1200"/>
              </a:spcAft>
              <a:buNone/>
            </a:pPr>
            <a:r>
              <a:rPr lang="en-US" sz="1200" dirty="0">
                <a:solidFill>
                  <a:srgbClr val="24292E"/>
                </a:solidFill>
              </a:rPr>
              <a:t>Leaving hard-to-detect errors in a program is asking for crashes and bad results.</a:t>
            </a:r>
          </a:p>
          <a:p>
            <a:pPr lvl="0">
              <a:spcBef>
                <a:spcPts val="0"/>
              </a:spcBef>
              <a:buNone/>
            </a:pPr>
            <a:endParaRPr lang="en-US" sz="1650" b="1" dirty="0">
              <a:solidFill>
                <a:srgbClr val="24292E"/>
              </a:solidFill>
            </a:endParaRPr>
          </a:p>
          <a:p>
            <a:pPr lvl="0" rtl="0">
              <a:lnSpc>
                <a:spcPct val="125000"/>
              </a:lnSpc>
              <a:spcBef>
                <a:spcPts val="1800"/>
              </a:spcBef>
              <a:spcAft>
                <a:spcPts val="1200"/>
              </a:spcAft>
              <a:buNone/>
            </a:pPr>
            <a:r>
              <a:rPr lang="en-US" sz="900" b="1" dirty="0">
                <a:solidFill>
                  <a:srgbClr val="24292E"/>
                </a:solidFill>
              </a:rPr>
              <a:t>Enforcement</a:t>
            </a:r>
          </a:p>
          <a:p>
            <a:pPr marL="457200" lvl="0" indent="-304800" rtl="0">
              <a:lnSpc>
                <a:spcPct val="115000"/>
              </a:lnSpc>
              <a:spcBef>
                <a:spcPts val="0"/>
              </a:spcBef>
              <a:spcAft>
                <a:spcPts val="1200"/>
              </a:spcAft>
              <a:buClr>
                <a:srgbClr val="24292E"/>
              </a:buClr>
              <a:buSzPct val="100000"/>
            </a:pPr>
            <a:r>
              <a:rPr lang="en-US" sz="1200" dirty="0">
                <a:solidFill>
                  <a:srgbClr val="24292E"/>
                </a:solidFill>
              </a:rPr>
              <a:t>Flag (pointer, count)-style interfaces (this will flag a lot of examples that can't be fixed for compatibility reasons)</a:t>
            </a:r>
            <a:endParaRPr lang="en" sz="1200" dirty="0">
              <a:solidFill>
                <a:srgbClr val="24292E"/>
              </a:solidFill>
            </a:endParaRPr>
          </a:p>
          <a:p>
            <a:pPr lvl="0" rtl="0">
              <a:spcBef>
                <a:spcPts val="0"/>
              </a:spcBef>
              <a:buNone/>
            </a:pPr>
            <a:endParaRPr sz="1650" b="1" dirty="0">
              <a:solidFill>
                <a:srgbClr val="24292E"/>
              </a:solidFill>
            </a:endParaRPr>
          </a:p>
          <a:p>
            <a:pPr lvl="0" rtl="0">
              <a:lnSpc>
                <a:spcPct val="125000"/>
              </a:lnSpc>
              <a:spcBef>
                <a:spcPts val="1800"/>
              </a:spcBef>
              <a:spcAft>
                <a:spcPts val="1200"/>
              </a:spcAft>
              <a:buNone/>
            </a:pPr>
            <a:r>
              <a:rPr lang="en-US" sz="2400" b="1" dirty="0">
                <a:solidFill>
                  <a:srgbClr val="24292E"/>
                </a:solidFill>
              </a:rPr>
              <a:t>P.7: Catch run-time errors early</a:t>
            </a:r>
          </a:p>
          <a:p>
            <a:pPr marL="0" marR="38100" lvl="0" indent="0" rtl="0">
              <a:spcBef>
                <a:spcPts val="1800"/>
              </a:spcBef>
              <a:spcAft>
                <a:spcPts val="1200"/>
              </a:spcAft>
              <a:buNone/>
            </a:pPr>
            <a:r>
              <a:rPr lang="en-US" sz="1050" b="1" dirty="0">
                <a:solidFill>
                  <a:srgbClr val="24292E"/>
                </a:solidFill>
              </a:rPr>
              <a:t>Reason</a:t>
            </a:r>
          </a:p>
          <a:p>
            <a:pPr lvl="0" rtl="0">
              <a:lnSpc>
                <a:spcPct val="115000"/>
              </a:lnSpc>
              <a:spcBef>
                <a:spcPts val="0"/>
              </a:spcBef>
              <a:spcAft>
                <a:spcPts val="1200"/>
              </a:spcAft>
              <a:buNone/>
            </a:pPr>
            <a:r>
              <a:rPr lang="en-US" sz="1600" dirty="0">
                <a:solidFill>
                  <a:srgbClr val="24292E"/>
                </a:solidFill>
              </a:rPr>
              <a:t>Avoid "mysterious" crashes. Avoid errors leading to (possibly unrecognized) wrong results.</a:t>
            </a:r>
          </a:p>
          <a:p>
            <a:pPr lvl="0" rtl="0">
              <a:lnSpc>
                <a:spcPct val="125000"/>
              </a:lnSpc>
              <a:spcBef>
                <a:spcPts val="1800"/>
              </a:spcBef>
              <a:spcAft>
                <a:spcPts val="1200"/>
              </a:spcAft>
              <a:buNone/>
            </a:pPr>
            <a:r>
              <a:rPr lang="en-US" sz="1050" b="1" dirty="0">
                <a:solidFill>
                  <a:srgbClr val="24292E"/>
                </a:solidFill>
              </a:rPr>
              <a:t>Enforcement</a:t>
            </a:r>
          </a:p>
          <a:p>
            <a:pPr marL="457200" lvl="0" indent="-304800" rtl="0">
              <a:lnSpc>
                <a:spcPct val="115000"/>
              </a:lnSpc>
              <a:spcBef>
                <a:spcPts val="0"/>
              </a:spcBef>
              <a:spcAft>
                <a:spcPts val="1200"/>
              </a:spcAft>
              <a:buClr>
                <a:srgbClr val="24292E"/>
              </a:buClr>
              <a:buSzPct val="100000"/>
            </a:pPr>
            <a:r>
              <a:rPr lang="en-US" sz="1600" dirty="0">
                <a:solidFill>
                  <a:srgbClr val="24292E"/>
                </a:solidFill>
              </a:rPr>
              <a:t>Look at pointers and arrays: Do range-checking early and not repeatedly</a:t>
            </a:r>
          </a:p>
          <a:p>
            <a:pPr marL="457200" lvl="0" indent="-304800" rtl="0">
              <a:lnSpc>
                <a:spcPct val="115000"/>
              </a:lnSpc>
              <a:spcBef>
                <a:spcPts val="300"/>
              </a:spcBef>
              <a:spcAft>
                <a:spcPts val="1200"/>
              </a:spcAft>
              <a:buClr>
                <a:srgbClr val="24292E"/>
              </a:buClr>
              <a:buSzPct val="100000"/>
            </a:pPr>
            <a:r>
              <a:rPr lang="en-US" sz="1600" dirty="0">
                <a:solidFill>
                  <a:srgbClr val="24292E"/>
                </a:solidFill>
              </a:rPr>
              <a:t>Look at conversions: Eliminate or mark narrowing conversions</a:t>
            </a:r>
          </a:p>
          <a:p>
            <a:pPr marL="457200" lvl="0" indent="-304800" rtl="0">
              <a:lnSpc>
                <a:spcPct val="115000"/>
              </a:lnSpc>
              <a:spcBef>
                <a:spcPts val="300"/>
              </a:spcBef>
              <a:spcAft>
                <a:spcPts val="1200"/>
              </a:spcAft>
              <a:buClr>
                <a:srgbClr val="24292E"/>
              </a:buClr>
              <a:buSzPct val="100000"/>
            </a:pPr>
            <a:r>
              <a:rPr lang="en-US" sz="1600" dirty="0">
                <a:solidFill>
                  <a:srgbClr val="24292E"/>
                </a:solidFill>
              </a:rPr>
              <a:t>Look for unchecked values coming from input</a:t>
            </a:r>
          </a:p>
          <a:p>
            <a:pPr marL="457200" lvl="0" indent="-304800" rtl="0">
              <a:lnSpc>
                <a:spcPct val="115000"/>
              </a:lnSpc>
              <a:spcBef>
                <a:spcPts val="300"/>
              </a:spcBef>
              <a:spcAft>
                <a:spcPts val="1200"/>
              </a:spcAft>
              <a:buClr>
                <a:srgbClr val="24292E"/>
              </a:buClr>
              <a:buSzPct val="100000"/>
            </a:pPr>
            <a:r>
              <a:rPr lang="en-US" sz="1600" dirty="0">
                <a:solidFill>
                  <a:srgbClr val="24292E"/>
                </a:solidFill>
              </a:rPr>
              <a:t>Look for structured data (objects of classes with invariants) being converted into strings</a:t>
            </a:r>
          </a:p>
          <a:p>
            <a:pPr marL="457200" lvl="0" indent="-304800" rtl="0">
              <a:lnSpc>
                <a:spcPct val="115000"/>
              </a:lnSpc>
              <a:spcBef>
                <a:spcPts val="300"/>
              </a:spcBef>
              <a:spcAft>
                <a:spcPts val="1200"/>
              </a:spcAft>
              <a:buClr>
                <a:srgbClr val="24292E"/>
              </a:buClr>
              <a:buSzPct val="100000"/>
            </a:pPr>
            <a:r>
              <a:rPr lang="en-US" sz="1600" dirty="0">
                <a:solidFill>
                  <a:srgbClr val="24292E"/>
                </a:solidFill>
              </a:rPr>
              <a:t>???</a:t>
            </a:r>
          </a:p>
          <a:p>
            <a:pPr lvl="0">
              <a:spcBef>
                <a:spcPts val="0"/>
              </a:spcBef>
              <a:buNone/>
            </a:pPr>
            <a:endParaRPr lang="en-US" sz="2400" b="1" dirty="0">
              <a:solidFill>
                <a:srgbClr val="24292E"/>
              </a:solidFill>
            </a:endParaRPr>
          </a:p>
          <a:p>
            <a:pPr lvl="0" rtl="0">
              <a:spcBef>
                <a:spcPts val="0"/>
              </a:spcBef>
              <a:buNone/>
            </a:pPr>
            <a:endParaRPr sz="1650" b="1" dirty="0">
              <a:solidFill>
                <a:srgbClr val="24292E"/>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err="1">
                <a:solidFill>
                  <a:srgbClr val="24292E"/>
                </a:solidFill>
              </a:rPr>
              <a:t>Ahora</a:t>
            </a:r>
            <a:r>
              <a:rPr lang="en-US" sz="1650" b="0" dirty="0">
                <a:solidFill>
                  <a:srgbClr val="24292E"/>
                </a:solidFill>
              </a:rPr>
              <a:t>, </a:t>
            </a:r>
            <a:r>
              <a:rPr lang="en-US" sz="1650" b="0" dirty="0" err="1">
                <a:solidFill>
                  <a:srgbClr val="24292E"/>
                </a:solidFill>
              </a:rPr>
              <a:t>hablamos</a:t>
            </a:r>
            <a:r>
              <a:rPr lang="en-US" sz="1650" b="0" dirty="0">
                <a:solidFill>
                  <a:srgbClr val="24292E"/>
                </a:solidFill>
              </a:rPr>
              <a:t> de </a:t>
            </a:r>
            <a:r>
              <a:rPr lang="en-US" sz="1650" b="0" dirty="0" err="1">
                <a:solidFill>
                  <a:srgbClr val="24292E"/>
                </a:solidFill>
              </a:rPr>
              <a:t>hacer</a:t>
            </a:r>
            <a:r>
              <a:rPr lang="en-US" sz="1650" b="0" dirty="0">
                <a:solidFill>
                  <a:srgbClr val="24292E"/>
                </a:solidFill>
              </a:rPr>
              <a:t> </a:t>
            </a:r>
            <a:r>
              <a:rPr lang="en-US" sz="1650" b="0" dirty="0" err="1">
                <a:solidFill>
                  <a:srgbClr val="24292E"/>
                </a:solidFill>
              </a:rPr>
              <a:t>código</a:t>
            </a:r>
            <a:r>
              <a:rPr lang="en-US" sz="1650" b="0" dirty="0">
                <a:solidFill>
                  <a:srgbClr val="24292E"/>
                </a:solidFill>
              </a:rPr>
              <a:t> “</a:t>
            </a:r>
            <a:r>
              <a:rPr lang="en-US" sz="1650" b="0" dirty="0" err="1">
                <a:solidFill>
                  <a:srgbClr val="24292E"/>
                </a:solidFill>
              </a:rPr>
              <a:t>barato</a:t>
            </a:r>
            <a:r>
              <a:rPr lang="en-US" sz="1650" b="0" dirty="0">
                <a:solidFill>
                  <a:srgbClr val="24292E"/>
                </a:solidFill>
              </a:rPr>
              <a:t>”.  Con </a:t>
            </a:r>
            <a:r>
              <a:rPr lang="en-US" sz="1650" b="0" dirty="0" err="1">
                <a:solidFill>
                  <a:srgbClr val="24292E"/>
                </a:solidFill>
              </a:rPr>
              <a:t>mejor</a:t>
            </a:r>
            <a:r>
              <a:rPr lang="en-US" sz="1650" b="0" dirty="0">
                <a:solidFill>
                  <a:srgbClr val="24292E"/>
                </a:solidFill>
              </a:rPr>
              <a:t> </a:t>
            </a:r>
            <a:r>
              <a:rPr lang="en-US" sz="1650" b="0" dirty="0" err="1">
                <a:solidFill>
                  <a:srgbClr val="24292E"/>
                </a:solidFill>
              </a:rPr>
              <a:t>rendimiento</a:t>
            </a:r>
            <a:r>
              <a:rPr lang="en-US" sz="1650" b="0" dirty="0">
                <a:solidFill>
                  <a:srgbClr val="24292E"/>
                </a:solidFill>
              </a:rPr>
              <a:t>, </a:t>
            </a:r>
            <a:r>
              <a:rPr lang="en-US" sz="1650" b="0" dirty="0" err="1">
                <a:solidFill>
                  <a:srgbClr val="24292E"/>
                </a:solidFill>
              </a:rPr>
              <a:t>más</a:t>
            </a:r>
            <a:r>
              <a:rPr lang="en-US" sz="1650" b="0" dirty="0">
                <a:solidFill>
                  <a:srgbClr val="24292E"/>
                </a:solidFill>
              </a:rPr>
              <a:t> </a:t>
            </a:r>
            <a:r>
              <a:rPr lang="en-US" sz="1650" b="0" dirty="0" err="1">
                <a:solidFill>
                  <a:srgbClr val="24292E"/>
                </a:solidFill>
              </a:rPr>
              <a:t>rápido</a:t>
            </a:r>
            <a:r>
              <a:rPr lang="en-US" sz="1650" b="0" dirty="0">
                <a:solidFill>
                  <a:srgbClr val="24292E"/>
                </a:solidFill>
              </a:rPr>
              <a:t> de </a:t>
            </a:r>
            <a:r>
              <a:rPr lang="en-US" sz="1650" b="0" dirty="0" err="1">
                <a:solidFill>
                  <a:srgbClr val="24292E"/>
                </a:solidFill>
              </a:rPr>
              <a:t>escribir</a:t>
            </a:r>
            <a:r>
              <a:rPr lang="en-US" sz="1650" b="0" dirty="0">
                <a:solidFill>
                  <a:srgbClr val="24292E"/>
                </a:solidFill>
              </a:rPr>
              <a: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Un grave </a:t>
            </a:r>
            <a:r>
              <a:rPr lang="en-US" sz="1650" b="0" dirty="0" err="1">
                <a:solidFill>
                  <a:srgbClr val="24292E"/>
                </a:solidFill>
              </a:rPr>
              <a:t>problema</a:t>
            </a:r>
            <a:r>
              <a:rPr lang="en-US" sz="1650" b="0" dirty="0">
                <a:solidFill>
                  <a:srgbClr val="24292E"/>
                </a:solidFill>
              </a:rPr>
              <a:t> </a:t>
            </a:r>
            <a:r>
              <a:rPr lang="en-US" sz="1650" b="0" dirty="0" err="1">
                <a:solidFill>
                  <a:srgbClr val="24292E"/>
                </a:solidFill>
              </a:rPr>
              <a:t>es</a:t>
            </a:r>
            <a:r>
              <a:rPr lang="en-US" sz="1650" b="0" dirty="0">
                <a:solidFill>
                  <a:srgbClr val="24292E"/>
                </a:solidFill>
              </a:rPr>
              <a:t> la </a:t>
            </a:r>
            <a:r>
              <a:rPr lang="en-US" sz="1650" b="0" dirty="0" err="1">
                <a:solidFill>
                  <a:srgbClr val="24292E"/>
                </a:solidFill>
              </a:rPr>
              <a:t>utilización</a:t>
            </a:r>
            <a:r>
              <a:rPr lang="en-US" sz="1650" b="0" dirty="0">
                <a:solidFill>
                  <a:srgbClr val="24292E"/>
                </a:solidFill>
              </a:rPr>
              <a:t> de </a:t>
            </a:r>
            <a:r>
              <a:rPr lang="en-US" sz="1650" b="0" dirty="0" err="1">
                <a:solidFill>
                  <a:srgbClr val="24292E"/>
                </a:solidFill>
              </a:rPr>
              <a:t>recursos</a:t>
            </a:r>
            <a:r>
              <a:rPr lang="en-US" sz="1650" b="0" dirty="0">
                <a:solidFill>
                  <a:srgbClr val="24292E"/>
                </a:solidFill>
              </a:rPr>
              <a: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Un par de </a:t>
            </a:r>
            <a:r>
              <a:rPr lang="en-US" sz="1650" b="0" dirty="0" err="1">
                <a:solidFill>
                  <a:srgbClr val="24292E"/>
                </a:solidFill>
              </a:rPr>
              <a:t>ejemplos</a:t>
            </a:r>
            <a:r>
              <a:rPr lang="en-US" sz="1650" b="0" dirty="0">
                <a:solidFill>
                  <a:srgbClr val="24292E"/>
                </a:solidFill>
              </a:rPr>
              <a:t> </a:t>
            </a:r>
            <a:r>
              <a:rPr lang="en-US" sz="1650" b="0" dirty="0" err="1">
                <a:solidFill>
                  <a:srgbClr val="24292E"/>
                </a:solidFill>
              </a:rPr>
              <a:t>sobre</a:t>
            </a:r>
            <a:r>
              <a:rPr lang="en-US" sz="1650" b="0" dirty="0">
                <a:solidFill>
                  <a:srgbClr val="24292E"/>
                </a:solidFill>
              </a:rPr>
              <a:t> </a:t>
            </a:r>
            <a:r>
              <a:rPr lang="en-US" sz="1650" b="0" dirty="0" err="1">
                <a:solidFill>
                  <a:srgbClr val="24292E"/>
                </a:solidFill>
              </a:rPr>
              <a:t>como</a:t>
            </a:r>
            <a:r>
              <a:rPr lang="en-US" sz="1650" b="0" dirty="0">
                <a:solidFill>
                  <a:srgbClr val="24292E"/>
                </a:solidFill>
              </a:rPr>
              <a:t> NO </a:t>
            </a:r>
            <a:r>
              <a:rPr lang="en-US" sz="1650" b="0" dirty="0" err="1">
                <a:solidFill>
                  <a:srgbClr val="24292E"/>
                </a:solidFill>
              </a:rPr>
              <a:t>hacerlo</a:t>
            </a:r>
            <a:r>
              <a:rPr lang="en-US" sz="1650" b="0" dirty="0">
                <a:solidFill>
                  <a:srgbClr val="24292E"/>
                </a:solidFill>
              </a:rPr>
              <a:t> y </a:t>
            </a:r>
            <a:r>
              <a:rPr lang="en-US" sz="1650" b="0" dirty="0" err="1">
                <a:solidFill>
                  <a:srgbClr val="24292E"/>
                </a:solidFill>
              </a:rPr>
              <a:t>como</a:t>
            </a:r>
            <a:r>
              <a:rPr lang="en-US" sz="1650" b="0" dirty="0">
                <a:solidFill>
                  <a:srgbClr val="24292E"/>
                </a:solidFill>
              </a:rPr>
              <a:t> SI </a:t>
            </a:r>
            <a:r>
              <a:rPr lang="en-US" sz="1650" b="0" dirty="0" err="1">
                <a:solidFill>
                  <a:srgbClr val="24292E"/>
                </a:solidFill>
              </a:rPr>
              <a:t>hacerlo</a:t>
            </a:r>
            <a:r>
              <a:rPr lang="en-US" sz="1650" b="0" dirty="0">
                <a:solidFill>
                  <a:srgbClr val="24292E"/>
                </a:solidFill>
              </a:rPr>
              <a: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Por </a:t>
            </a:r>
            <a:r>
              <a:rPr lang="en-US" sz="1650" b="0" dirty="0" err="1">
                <a:solidFill>
                  <a:srgbClr val="24292E"/>
                </a:solidFill>
              </a:rPr>
              <a:t>si</a:t>
            </a:r>
            <a:r>
              <a:rPr lang="en-US" sz="1650" b="0" dirty="0">
                <a:solidFill>
                  <a:srgbClr val="24292E"/>
                </a:solidFill>
              </a:rPr>
              <a:t> </a:t>
            </a:r>
            <a:r>
              <a:rPr lang="en-US" sz="1650" b="0" dirty="0" err="1">
                <a:solidFill>
                  <a:srgbClr val="24292E"/>
                </a:solidFill>
              </a:rPr>
              <a:t>os</a:t>
            </a:r>
            <a:r>
              <a:rPr lang="en-US" sz="1650" b="0" dirty="0">
                <a:solidFill>
                  <a:srgbClr val="24292E"/>
                </a:solidFill>
              </a:rPr>
              <a:t> dais </a:t>
            </a:r>
            <a:r>
              <a:rPr lang="en-US" sz="1650" b="0" dirty="0" err="1">
                <a:solidFill>
                  <a:srgbClr val="24292E"/>
                </a:solidFill>
              </a:rPr>
              <a:t>cuenta</a:t>
            </a:r>
            <a:r>
              <a:rPr lang="en-US" sz="1650" b="0" dirty="0">
                <a:solidFill>
                  <a:srgbClr val="24292E"/>
                </a:solidFill>
              </a:rPr>
              <a:t>, </a:t>
            </a:r>
            <a:r>
              <a:rPr lang="en-US" sz="1650" b="0" dirty="0" err="1">
                <a:solidFill>
                  <a:srgbClr val="24292E"/>
                </a:solidFill>
              </a:rPr>
              <a:t>aquí</a:t>
            </a:r>
            <a:r>
              <a:rPr lang="en-US" sz="1650" b="0" dirty="0">
                <a:solidFill>
                  <a:srgbClr val="24292E"/>
                </a:solidFill>
              </a:rPr>
              <a:t> no </a:t>
            </a:r>
            <a:r>
              <a:rPr lang="en-US" sz="1650" b="0" dirty="0" err="1">
                <a:solidFill>
                  <a:srgbClr val="24292E"/>
                </a:solidFill>
              </a:rPr>
              <a:t>estoy</a:t>
            </a:r>
            <a:r>
              <a:rPr lang="en-US" sz="1650" b="0" dirty="0">
                <a:solidFill>
                  <a:srgbClr val="24292E"/>
                </a:solidFill>
              </a:rPr>
              <a:t> </a:t>
            </a:r>
            <a:r>
              <a:rPr lang="en-US" sz="1650" b="0" dirty="0" err="1">
                <a:solidFill>
                  <a:srgbClr val="24292E"/>
                </a:solidFill>
              </a:rPr>
              <a:t>declarando</a:t>
            </a:r>
            <a:r>
              <a:rPr lang="en-US" sz="1650" b="0" dirty="0">
                <a:solidFill>
                  <a:srgbClr val="24292E"/>
                </a:solidFill>
              </a:rPr>
              <a:t> </a:t>
            </a:r>
            <a:r>
              <a:rPr lang="en-US" sz="1650" b="0" dirty="0" err="1">
                <a:solidFill>
                  <a:srgbClr val="24292E"/>
                </a:solidFill>
              </a:rPr>
              <a:t>ninguna</a:t>
            </a:r>
            <a:r>
              <a:rPr lang="en-US" sz="1650" b="0" dirty="0">
                <a:solidFill>
                  <a:srgbClr val="24292E"/>
                </a:solidFill>
              </a:rPr>
              <a:t> </a:t>
            </a:r>
            <a:r>
              <a:rPr lang="en-US" sz="1650" b="0" dirty="0" err="1">
                <a:solidFill>
                  <a:srgbClr val="24292E"/>
                </a:solidFill>
              </a:rPr>
              <a:t>función</a:t>
            </a:r>
            <a:r>
              <a:rPr lang="en-US" sz="1650" b="0" dirty="0">
                <a:solidFill>
                  <a:srgbClr val="24292E"/>
                </a:solidFill>
              </a:rPr>
              <a:t>, </a:t>
            </a:r>
            <a:r>
              <a:rPr lang="en-US" sz="1650" b="0" dirty="0" err="1">
                <a:solidFill>
                  <a:srgbClr val="24292E"/>
                </a:solidFill>
              </a:rPr>
              <a:t>es</a:t>
            </a:r>
            <a:r>
              <a:rPr lang="en-US" sz="1650" b="0" dirty="0">
                <a:solidFill>
                  <a:srgbClr val="24292E"/>
                </a:solidFill>
              </a:rPr>
              <a:t> solo un scope. </a:t>
            </a:r>
          </a:p>
          <a:p>
            <a:pPr lvl="0" rtl="0">
              <a:lnSpc>
                <a:spcPct val="125000"/>
              </a:lnSpc>
              <a:spcBef>
                <a:spcPts val="1800"/>
              </a:spcBef>
              <a:spcAft>
                <a:spcPts val="1200"/>
              </a:spcAft>
              <a:buNone/>
            </a:pPr>
            <a:r>
              <a:rPr lang="en-US" sz="1650" b="0" dirty="0">
                <a:solidFill>
                  <a:srgbClr val="24292E"/>
                </a:solidFill>
              </a:rPr>
              <a:t>¿</a:t>
            </a:r>
            <a:r>
              <a:rPr lang="en-US" sz="1650" b="0" dirty="0" err="1">
                <a:solidFill>
                  <a:srgbClr val="24292E"/>
                </a:solidFill>
              </a:rPr>
              <a:t>Sabeis</a:t>
            </a:r>
            <a:r>
              <a:rPr lang="en-US" sz="1650" b="0" dirty="0">
                <a:solidFill>
                  <a:srgbClr val="24292E"/>
                </a:solidFill>
              </a:rPr>
              <a:t> lo que son </a:t>
            </a:r>
            <a:r>
              <a:rPr lang="en-US" sz="1650" b="0" dirty="0" err="1">
                <a:solidFill>
                  <a:srgbClr val="24292E"/>
                </a:solidFill>
              </a:rPr>
              <a:t>los</a:t>
            </a:r>
            <a:r>
              <a:rPr lang="en-US" sz="1650" b="0" dirty="0">
                <a:solidFill>
                  <a:srgbClr val="24292E"/>
                </a:solidFill>
              </a:rPr>
              <a:t> scopes? ¿</a:t>
            </a:r>
            <a:r>
              <a:rPr lang="en-US" sz="1650" b="0" dirty="0" err="1">
                <a:solidFill>
                  <a:srgbClr val="24292E"/>
                </a:solidFill>
              </a:rPr>
              <a:t>Sabeis</a:t>
            </a:r>
            <a:r>
              <a:rPr lang="en-US" sz="1650" b="0" dirty="0">
                <a:solidFill>
                  <a:srgbClr val="24292E"/>
                </a:solidFill>
              </a:rPr>
              <a:t> lo que son </a:t>
            </a:r>
            <a:r>
              <a:rPr lang="en-US" sz="1650" b="0" dirty="0" err="1">
                <a:solidFill>
                  <a:srgbClr val="24292E"/>
                </a:solidFill>
              </a:rPr>
              <a:t>los</a:t>
            </a:r>
            <a:r>
              <a:rPr lang="en-US" sz="1650" b="0" dirty="0">
                <a:solidFill>
                  <a:srgbClr val="24292E"/>
                </a:solidFill>
              </a:rPr>
              <a:t> smart pointers?</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Lo </a:t>
            </a:r>
            <a:r>
              <a:rPr lang="en-US" sz="1650" b="0" dirty="0" err="1">
                <a:solidFill>
                  <a:srgbClr val="24292E"/>
                </a:solidFill>
              </a:rPr>
              <a:t>mismo</a:t>
            </a:r>
            <a:r>
              <a:rPr lang="en-US" sz="1650" b="0" dirty="0">
                <a:solidFill>
                  <a:srgbClr val="24292E"/>
                </a:solidFill>
              </a:rPr>
              <a:t> se </a:t>
            </a:r>
            <a:r>
              <a:rPr lang="en-US" sz="1650" b="0" dirty="0" err="1">
                <a:solidFill>
                  <a:srgbClr val="24292E"/>
                </a:solidFill>
              </a:rPr>
              <a:t>aplica</a:t>
            </a:r>
            <a:r>
              <a:rPr lang="en-US" sz="1650" b="0" dirty="0">
                <a:solidFill>
                  <a:srgbClr val="24292E"/>
                </a:solidFill>
              </a:rPr>
              <a:t>, no solo a </a:t>
            </a:r>
            <a:r>
              <a:rPr lang="en-US" sz="1650" b="0" dirty="0" err="1">
                <a:solidFill>
                  <a:srgbClr val="24292E"/>
                </a:solidFill>
              </a:rPr>
              <a:t>memoria</a:t>
            </a:r>
            <a:r>
              <a:rPr lang="en-US" sz="1650" b="0" dirty="0">
                <a:solidFill>
                  <a:srgbClr val="24292E"/>
                </a:solidFill>
              </a:rPr>
              <a:t>, </a:t>
            </a:r>
            <a:r>
              <a:rPr lang="en-US" sz="1650" b="0" dirty="0" err="1">
                <a:solidFill>
                  <a:srgbClr val="24292E"/>
                </a:solidFill>
              </a:rPr>
              <a:t>si</a:t>
            </a:r>
            <a:r>
              <a:rPr lang="en-US" sz="1650" b="0" dirty="0">
                <a:solidFill>
                  <a:srgbClr val="24292E"/>
                </a:solidFill>
              </a:rPr>
              <a:t> no a </a:t>
            </a:r>
            <a:r>
              <a:rPr lang="en-US" sz="1650" b="0" dirty="0" err="1">
                <a:solidFill>
                  <a:srgbClr val="24292E"/>
                </a:solidFill>
              </a:rPr>
              <a:t>recursos</a:t>
            </a:r>
            <a:r>
              <a:rPr lang="en-US" sz="1650" b="0" dirty="0">
                <a:solidFill>
                  <a:srgbClr val="24292E"/>
                </a:solidFill>
              </a:rPr>
              <a: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USAD RAII. Resource </a:t>
            </a:r>
            <a:r>
              <a:rPr lang="en-US" sz="1650" b="0" dirty="0" err="1">
                <a:solidFill>
                  <a:srgbClr val="24292E"/>
                </a:solidFill>
              </a:rPr>
              <a:t>Adquisition</a:t>
            </a:r>
            <a:r>
              <a:rPr lang="en-US" sz="1650" b="0" dirty="0">
                <a:solidFill>
                  <a:srgbClr val="24292E"/>
                </a:solidFill>
              </a:rPr>
              <a:t> Is Initialization.</a:t>
            </a:r>
            <a:endParaRPr lang="en" sz="1650" b="0"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P.8: Don't leak any resources</a:t>
            </a:r>
          </a:p>
          <a:p>
            <a:pPr marL="0" marR="38100" lvl="0" indent="0" rtl="0">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Even a slow growth in resources will, over time, exhaust the availability of those resources. This is particularly important for long-running programs, but is an essential piece of responsible programming behavior.</a:t>
            </a:r>
          </a:p>
          <a:p>
            <a:pPr lvl="0" rtl="0">
              <a:lnSpc>
                <a:spcPct val="125000"/>
              </a:lnSpc>
              <a:spcBef>
                <a:spcPts val="1800"/>
              </a:spcBef>
              <a:spcAft>
                <a:spcPts val="1200"/>
              </a:spcAft>
              <a:buNone/>
            </a:pPr>
            <a:r>
              <a:rPr lang="en" sz="900" b="1" dirty="0">
                <a:solidFill>
                  <a:srgbClr val="24292E"/>
                </a:solidFill>
              </a:rPr>
              <a:t>Note</a:t>
            </a:r>
          </a:p>
          <a:p>
            <a:pPr lvl="0" rtl="0">
              <a:lnSpc>
                <a:spcPct val="115000"/>
              </a:lnSpc>
              <a:spcBef>
                <a:spcPts val="0"/>
              </a:spcBef>
              <a:spcAft>
                <a:spcPts val="1200"/>
              </a:spcAft>
              <a:buNone/>
            </a:pPr>
            <a:r>
              <a:rPr lang="en" sz="1200" dirty="0">
                <a:solidFill>
                  <a:srgbClr val="24292E"/>
                </a:solidFill>
              </a:rPr>
              <a:t>A leak is colloquially "anything that isn't cleaned up." The more important classification is "anything that can no longer be cleaned up." For example, allocating an object on the heap and then losing the last pointer that points to that allocation. This rule should not be taken as requiring that allocations within long-lived objects must be returned during program shutdown. For example, relying on system guaranteed cleanup such as file closing and memory deallocation upon process shutdown can simplify code. However, relying on abstractions that implicitly clean up can be as simple, and often safer.</a:t>
            </a:r>
          </a:p>
          <a:p>
            <a:pPr marL="0" marR="38100" lvl="0" indent="0" rtl="0">
              <a:spcBef>
                <a:spcPts val="1800"/>
              </a:spcBef>
              <a:spcAft>
                <a:spcPts val="1200"/>
              </a:spcAft>
              <a:buNone/>
            </a:pPr>
            <a:r>
              <a:rPr lang="en" sz="900" b="1" dirty="0">
                <a:solidFill>
                  <a:srgbClr val="24292E"/>
                </a:solidFill>
              </a:rPr>
              <a:t>Note</a:t>
            </a:r>
          </a:p>
          <a:p>
            <a:pPr lvl="0" rtl="0">
              <a:lnSpc>
                <a:spcPct val="115000"/>
              </a:lnSpc>
              <a:spcBef>
                <a:spcPts val="0"/>
              </a:spcBef>
              <a:spcAft>
                <a:spcPts val="1200"/>
              </a:spcAft>
              <a:buNone/>
            </a:pPr>
            <a:r>
              <a:rPr lang="en" sz="1200" dirty="0">
                <a:solidFill>
                  <a:srgbClr val="24292E"/>
                </a:solidFill>
              </a:rPr>
              <a:t>Enforcing </a:t>
            </a:r>
            <a:r>
              <a:rPr lang="en" sz="1200" u="sng" dirty="0">
                <a:solidFill>
                  <a:srgbClr val="0366D6"/>
                </a:solidFill>
                <a:hlinkClick r:id="rId3"/>
              </a:rPr>
              <a:t>the lifetime profile</a:t>
            </a:r>
            <a:r>
              <a:rPr lang="en" sz="1200" dirty="0">
                <a:solidFill>
                  <a:srgbClr val="24292E"/>
                </a:solidFill>
              </a:rPr>
              <a:t> eliminates leaks. When combined with resource safety provided by </a:t>
            </a:r>
            <a:r>
              <a:rPr lang="en" sz="1200" u="sng" dirty="0">
                <a:solidFill>
                  <a:srgbClr val="0366D6"/>
                </a:solidFill>
                <a:hlinkClick r:id="rId4"/>
              </a:rPr>
              <a:t>RAII</a:t>
            </a:r>
            <a:r>
              <a:rPr lang="en" sz="1200" dirty="0">
                <a:solidFill>
                  <a:srgbClr val="24292E"/>
                </a:solidFill>
              </a:rPr>
              <a:t>, it eliminates the need for "garbage collection" (by generating no garbage). Combine this with enforcement of </a:t>
            </a:r>
            <a:r>
              <a:rPr lang="en" sz="1200" u="sng" dirty="0">
                <a:solidFill>
                  <a:srgbClr val="0366D6"/>
                </a:solidFill>
                <a:hlinkClick r:id="rId3"/>
              </a:rPr>
              <a:t>the type and bounds profiles</a:t>
            </a:r>
            <a:r>
              <a:rPr lang="en" sz="1200" dirty="0">
                <a:solidFill>
                  <a:srgbClr val="24292E"/>
                </a:solidFill>
              </a:rPr>
              <a:t> and you get complete type- and resource-safety, guaranteed by tools.</a:t>
            </a:r>
          </a:p>
          <a:p>
            <a:pPr marL="0" marR="38100" lvl="0" indent="0" rtl="0">
              <a:spcBef>
                <a:spcPts val="1800"/>
              </a:spcBef>
              <a:spcAft>
                <a:spcPts val="1200"/>
              </a:spcAft>
              <a:buNone/>
            </a:pPr>
            <a:r>
              <a:rPr lang="en" sz="900" b="1" dirty="0">
                <a:solidFill>
                  <a:srgbClr val="24292E"/>
                </a:solidFill>
              </a:rPr>
              <a:t>Enforcement</a:t>
            </a:r>
          </a:p>
          <a:p>
            <a:pPr marL="457200" lvl="0" indent="-304800" rtl="0">
              <a:lnSpc>
                <a:spcPct val="115000"/>
              </a:lnSpc>
              <a:spcBef>
                <a:spcPts val="0"/>
              </a:spcBef>
              <a:spcAft>
                <a:spcPts val="1200"/>
              </a:spcAft>
              <a:buClr>
                <a:srgbClr val="24292E"/>
              </a:buClr>
              <a:buSzPct val="100000"/>
            </a:pPr>
            <a:r>
              <a:rPr lang="en" sz="1200" dirty="0">
                <a:solidFill>
                  <a:srgbClr val="24292E"/>
                </a:solidFill>
              </a:rPr>
              <a:t>Look at pointers: Classify them into non-owners (the default) and owners. Where feasible, replace owners with standard-library resource handles (as in the example above). Alternatively, mark an owner as such using </a:t>
            </a:r>
            <a:r>
              <a:rPr lang="en" sz="1000" dirty="0">
                <a:solidFill>
                  <a:srgbClr val="24292E"/>
                </a:solidFill>
                <a:latin typeface="Consolas"/>
                <a:ea typeface="Consolas"/>
                <a:cs typeface="Consolas"/>
                <a:sym typeface="Consolas"/>
              </a:rPr>
              <a:t>owner</a:t>
            </a:r>
            <a:r>
              <a:rPr lang="en" sz="1200" dirty="0">
                <a:solidFill>
                  <a:srgbClr val="24292E"/>
                </a:solidFill>
              </a:rPr>
              <a:t> from </a:t>
            </a:r>
            <a:r>
              <a:rPr lang="en" sz="1200" u="sng" dirty="0">
                <a:solidFill>
                  <a:srgbClr val="0366D6"/>
                </a:solidFill>
                <a:hlinkClick r:id="rId5"/>
              </a:rPr>
              <a:t>the GSL</a:t>
            </a:r>
            <a:r>
              <a:rPr lang="en" sz="1200" dirty="0">
                <a:solidFill>
                  <a:srgbClr val="24292E"/>
                </a:solidFill>
              </a:rPr>
              <a:t>.</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Look for naked </a:t>
            </a:r>
            <a:r>
              <a:rPr lang="en" sz="1000" dirty="0">
                <a:solidFill>
                  <a:srgbClr val="24292E"/>
                </a:solidFill>
                <a:latin typeface="Consolas"/>
                <a:ea typeface="Consolas"/>
                <a:cs typeface="Consolas"/>
                <a:sym typeface="Consolas"/>
              </a:rPr>
              <a:t>new</a:t>
            </a:r>
            <a:r>
              <a:rPr lang="en" sz="1200" dirty="0">
                <a:solidFill>
                  <a:srgbClr val="24292E"/>
                </a:solidFill>
              </a:rPr>
              <a:t> and </a:t>
            </a:r>
            <a:r>
              <a:rPr lang="en" sz="1000" dirty="0">
                <a:solidFill>
                  <a:srgbClr val="24292E"/>
                </a:solidFill>
                <a:latin typeface="Consolas"/>
                <a:ea typeface="Consolas"/>
                <a:cs typeface="Consolas"/>
                <a:sym typeface="Consolas"/>
              </a:rPr>
              <a:t>delete</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Look for known resource allocating functions returning raw pointers (such as </a:t>
            </a:r>
            <a:r>
              <a:rPr lang="en" sz="1000" dirty="0">
                <a:solidFill>
                  <a:srgbClr val="24292E"/>
                </a:solidFill>
                <a:latin typeface="Consolas"/>
                <a:ea typeface="Consolas"/>
                <a:cs typeface="Consolas"/>
                <a:sym typeface="Consolas"/>
              </a:rPr>
              <a:t>fopen</a:t>
            </a:r>
            <a:r>
              <a:rPr lang="en" sz="1200" dirty="0">
                <a:solidFill>
                  <a:srgbClr val="24292E"/>
                </a:solidFill>
              </a:rPr>
              <a:t>, </a:t>
            </a:r>
            <a:r>
              <a:rPr lang="en" sz="1000" dirty="0">
                <a:solidFill>
                  <a:srgbClr val="24292E"/>
                </a:solidFill>
                <a:latin typeface="Consolas"/>
                <a:ea typeface="Consolas"/>
                <a:cs typeface="Consolas"/>
                <a:sym typeface="Consolas"/>
              </a:rPr>
              <a:t>malloc</a:t>
            </a:r>
            <a:r>
              <a:rPr lang="en" sz="1200" dirty="0">
                <a:solidFill>
                  <a:srgbClr val="24292E"/>
                </a:solidFill>
              </a:rPr>
              <a:t>, and </a:t>
            </a:r>
            <a:r>
              <a:rPr lang="en" sz="1000" dirty="0">
                <a:solidFill>
                  <a:srgbClr val="24292E"/>
                </a:solidFill>
                <a:latin typeface="Consolas"/>
                <a:ea typeface="Consolas"/>
                <a:cs typeface="Consolas"/>
                <a:sym typeface="Consolas"/>
              </a:rPr>
              <a:t>strdup</a:t>
            </a:r>
            <a:r>
              <a:rPr lang="en" sz="1200" dirty="0">
                <a:solidFill>
                  <a:srgbClr val="24292E"/>
                </a:solidFill>
              </a:rPr>
              <a:t>)</a:t>
            </a:r>
          </a:p>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err="1">
                <a:solidFill>
                  <a:srgbClr val="24292E"/>
                </a:solidFill>
              </a:rPr>
              <a:t>Otro</a:t>
            </a:r>
            <a:r>
              <a:rPr lang="en-US" sz="1650" b="0" dirty="0">
                <a:solidFill>
                  <a:srgbClr val="24292E"/>
                </a:solidFill>
              </a:rPr>
              <a:t> </a:t>
            </a:r>
            <a:r>
              <a:rPr lang="en-US" sz="1650" b="0" dirty="0" err="1">
                <a:solidFill>
                  <a:srgbClr val="24292E"/>
                </a:solidFill>
              </a:rPr>
              <a:t>ejemplo</a:t>
            </a:r>
            <a:r>
              <a:rPr lang="en-US" sz="1650" b="0" dirty="0">
                <a:solidFill>
                  <a:srgbClr val="24292E"/>
                </a:solidFill>
              </a:rPr>
              <a:t>, para </a:t>
            </a:r>
            <a:r>
              <a:rPr lang="en-US" sz="1650" b="0" dirty="0" err="1">
                <a:solidFill>
                  <a:srgbClr val="24292E"/>
                </a:solidFill>
              </a:rPr>
              <a:t>quien</a:t>
            </a:r>
            <a:r>
              <a:rPr lang="en-US" sz="1650" b="0" dirty="0">
                <a:solidFill>
                  <a:srgbClr val="24292E"/>
                </a:solidFill>
              </a:rPr>
              <a:t> no lo </a:t>
            </a:r>
            <a:r>
              <a:rPr lang="en-US" sz="1650" b="0" dirty="0" err="1">
                <a:solidFill>
                  <a:srgbClr val="24292E"/>
                </a:solidFill>
              </a:rPr>
              <a:t>sepa</a:t>
            </a:r>
            <a:r>
              <a:rPr lang="en-US" sz="1650" b="0" dirty="0">
                <a:solidFill>
                  <a:srgbClr val="24292E"/>
                </a:solidFill>
              </a:rPr>
              <a:t>. </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El principio </a:t>
            </a:r>
            <a:r>
              <a:rPr lang="en-US" sz="1650" b="0" dirty="0" err="1">
                <a:solidFill>
                  <a:srgbClr val="24292E"/>
                </a:solidFill>
              </a:rPr>
              <a:t>es</a:t>
            </a:r>
            <a:r>
              <a:rPr lang="en-US" sz="1650" b="0" dirty="0">
                <a:solidFill>
                  <a:srgbClr val="24292E"/>
                </a:solidFill>
              </a:rPr>
              <a:t> </a:t>
            </a:r>
            <a:r>
              <a:rPr lang="en-US" sz="1650" b="0" dirty="0" err="1">
                <a:solidFill>
                  <a:srgbClr val="24292E"/>
                </a:solidFill>
              </a:rPr>
              <a:t>sobre</a:t>
            </a:r>
            <a:r>
              <a:rPr lang="en-US" sz="1650" b="0" dirty="0">
                <a:solidFill>
                  <a:srgbClr val="24292E"/>
                </a:solidFill>
              </a:rPr>
              <a:t> no </a:t>
            </a:r>
            <a:r>
              <a:rPr lang="en-US" sz="1650" b="0" dirty="0" err="1">
                <a:solidFill>
                  <a:srgbClr val="24292E"/>
                </a:solidFill>
              </a:rPr>
              <a:t>desperdiciar</a:t>
            </a:r>
            <a:r>
              <a:rPr lang="en-US" sz="1650" b="0" dirty="0">
                <a:solidFill>
                  <a:srgbClr val="24292E"/>
                </a:solidFill>
              </a:rPr>
              <a:t> </a:t>
            </a:r>
            <a:r>
              <a:rPr lang="en-US" sz="1650" b="0" dirty="0" err="1">
                <a:solidFill>
                  <a:srgbClr val="24292E"/>
                </a:solidFill>
              </a:rPr>
              <a:t>tiempo</a:t>
            </a:r>
            <a:r>
              <a:rPr lang="en-US" sz="1650" b="0" dirty="0">
                <a:solidFill>
                  <a:srgbClr val="24292E"/>
                </a:solidFill>
              </a:rPr>
              <a:t> o </a:t>
            </a:r>
            <a:r>
              <a:rPr lang="en-US" sz="1650" b="0" dirty="0" err="1">
                <a:solidFill>
                  <a:srgbClr val="24292E"/>
                </a:solidFill>
              </a:rPr>
              <a:t>espacio</a:t>
            </a:r>
            <a:r>
              <a:rPr lang="en-US" sz="1650" b="0" dirty="0">
                <a:solidFill>
                  <a:srgbClr val="24292E"/>
                </a:solidFill>
              </a:rPr>
              <a:t>. Me </a:t>
            </a:r>
            <a:r>
              <a:rPr lang="en-US" sz="1650" b="0" dirty="0" err="1">
                <a:solidFill>
                  <a:srgbClr val="24292E"/>
                </a:solidFill>
              </a:rPr>
              <a:t>centraré</a:t>
            </a:r>
            <a:r>
              <a:rPr lang="en-US" sz="1650" b="0" dirty="0">
                <a:solidFill>
                  <a:srgbClr val="24292E"/>
                </a:solidFill>
              </a:rPr>
              <a:t> un </a:t>
            </a:r>
            <a:r>
              <a:rPr lang="en-US" sz="1650" b="0" dirty="0" err="1">
                <a:solidFill>
                  <a:srgbClr val="24292E"/>
                </a:solidFill>
              </a:rPr>
              <a:t>momento</a:t>
            </a:r>
            <a:r>
              <a:rPr lang="en-US" sz="1650" b="0" dirty="0">
                <a:solidFill>
                  <a:srgbClr val="24292E"/>
                </a:solidFill>
              </a:rPr>
              <a:t> </a:t>
            </a:r>
            <a:r>
              <a:rPr lang="en-US" sz="1650" b="0" dirty="0" err="1">
                <a:solidFill>
                  <a:srgbClr val="24292E"/>
                </a:solidFill>
              </a:rPr>
              <a:t>en</a:t>
            </a:r>
            <a:r>
              <a:rPr lang="en-US" sz="1650" b="0" dirty="0">
                <a:solidFill>
                  <a:srgbClr val="24292E"/>
                </a:solidFill>
              </a:rPr>
              <a:t> </a:t>
            </a:r>
            <a:r>
              <a:rPr lang="en-US" sz="1650" b="0" dirty="0" err="1">
                <a:solidFill>
                  <a:srgbClr val="24292E"/>
                </a:solidFill>
              </a:rPr>
              <a:t>espacio</a:t>
            </a:r>
            <a:r>
              <a:rPr lang="en-US" sz="1650" b="0" dirty="0">
                <a:solidFill>
                  <a:srgbClr val="24292E"/>
                </a:solidFill>
              </a:rPr>
              <a:t>, </a:t>
            </a:r>
            <a:r>
              <a:rPr lang="en-US" sz="1650" b="0" dirty="0" err="1">
                <a:solidFill>
                  <a:srgbClr val="24292E"/>
                </a:solidFill>
              </a:rPr>
              <a:t>si</a:t>
            </a:r>
            <a:r>
              <a:rPr lang="en-US" sz="1650" b="0" dirty="0">
                <a:solidFill>
                  <a:srgbClr val="24292E"/>
                </a:solidFill>
              </a:rPr>
              <a:t> queries </a:t>
            </a:r>
            <a:r>
              <a:rPr lang="en-US" sz="1650" b="0" dirty="0" err="1">
                <a:solidFill>
                  <a:srgbClr val="24292E"/>
                </a:solidFill>
              </a:rPr>
              <a:t>otro</a:t>
            </a:r>
            <a:r>
              <a:rPr lang="en-US" sz="1650" b="0" dirty="0">
                <a:solidFill>
                  <a:srgbClr val="24292E"/>
                </a:solidFill>
              </a:rPr>
              <a:t> </a:t>
            </a:r>
            <a:r>
              <a:rPr lang="en-US" sz="1650" b="0" dirty="0" err="1">
                <a:solidFill>
                  <a:srgbClr val="24292E"/>
                </a:solidFill>
              </a:rPr>
              <a:t>día</a:t>
            </a:r>
            <a:r>
              <a:rPr lang="en-US" sz="1650" b="0" dirty="0">
                <a:solidFill>
                  <a:srgbClr val="24292E"/>
                </a:solidFill>
              </a:rPr>
              <a:t> </a:t>
            </a:r>
            <a:r>
              <a:rPr lang="en-US" sz="1650" b="0" dirty="0" err="1">
                <a:solidFill>
                  <a:srgbClr val="24292E"/>
                </a:solidFill>
              </a:rPr>
              <a:t>hablamos</a:t>
            </a:r>
            <a:r>
              <a:rPr lang="en-US" sz="1650" b="0" dirty="0">
                <a:solidFill>
                  <a:srgbClr val="24292E"/>
                </a:solidFill>
              </a:rPr>
              <a:t> de </a:t>
            </a:r>
            <a:r>
              <a:rPr lang="en-US" sz="1650" b="0" dirty="0" err="1">
                <a:solidFill>
                  <a:srgbClr val="24292E"/>
                </a:solidFill>
              </a:rPr>
              <a:t>tiempo</a:t>
            </a:r>
            <a:r>
              <a:rPr lang="en-US" sz="1650" b="0" dirty="0">
                <a:solidFill>
                  <a:srgbClr val="24292E"/>
                </a:solidFill>
              </a:rPr>
              <a: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Los </a:t>
            </a:r>
            <a:r>
              <a:rPr lang="en-US" sz="1650" b="0" dirty="0" err="1">
                <a:solidFill>
                  <a:srgbClr val="24292E"/>
                </a:solidFill>
              </a:rPr>
              <a:t>datos</a:t>
            </a:r>
            <a:r>
              <a:rPr lang="en-US" sz="1650" b="0" dirty="0">
                <a:solidFill>
                  <a:srgbClr val="24292E"/>
                </a:solidFill>
              </a:rPr>
              <a:t> se </a:t>
            </a:r>
            <a:r>
              <a:rPr lang="en-US" sz="1650" b="0" dirty="0" err="1">
                <a:solidFill>
                  <a:srgbClr val="24292E"/>
                </a:solidFill>
              </a:rPr>
              <a:t>alinean</a:t>
            </a:r>
            <a:r>
              <a:rPr lang="en-US" sz="1650" b="0" dirty="0">
                <a:solidFill>
                  <a:srgbClr val="24292E"/>
                </a:solidFill>
              </a:rPr>
              <a:t> (a </a:t>
            </a:r>
            <a:r>
              <a:rPr lang="en-US" sz="1650" b="0" dirty="0" err="1">
                <a:solidFill>
                  <a:srgbClr val="24292E"/>
                </a:solidFill>
              </a:rPr>
              <a:t>menos</a:t>
            </a:r>
            <a:r>
              <a:rPr lang="en-US" sz="1650" b="0" dirty="0">
                <a:solidFill>
                  <a:srgbClr val="24292E"/>
                </a:solidFill>
              </a:rPr>
              <a:t> que </a:t>
            </a:r>
            <a:r>
              <a:rPr lang="en-US" sz="1650" b="0" dirty="0" err="1">
                <a:solidFill>
                  <a:srgbClr val="24292E"/>
                </a:solidFill>
              </a:rPr>
              <a:t>usemos</a:t>
            </a:r>
            <a:r>
              <a:rPr lang="en-US" sz="1650" b="0" dirty="0">
                <a:solidFill>
                  <a:srgbClr val="24292E"/>
                </a:solidFill>
              </a:rPr>
              <a:t> directrices del </a:t>
            </a:r>
            <a:r>
              <a:rPr lang="en-US" sz="1650" b="0" dirty="0" err="1">
                <a:solidFill>
                  <a:srgbClr val="24292E"/>
                </a:solidFill>
              </a:rPr>
              <a:t>compilador</a:t>
            </a:r>
            <a:r>
              <a:rPr lang="en-US" sz="1650" b="0" dirty="0">
                <a:solidFill>
                  <a:srgbClr val="24292E"/>
                </a:solidFill>
              </a:rPr>
              <a:t>)</a:t>
            </a:r>
          </a:p>
          <a:p>
            <a:pPr lvl="0" rtl="0">
              <a:lnSpc>
                <a:spcPct val="125000"/>
              </a:lnSpc>
              <a:spcBef>
                <a:spcPts val="1800"/>
              </a:spcBef>
              <a:spcAft>
                <a:spcPts val="1200"/>
              </a:spcAft>
              <a:buNone/>
            </a:pPr>
            <a:r>
              <a:rPr lang="en-US" sz="1650" b="0" dirty="0">
                <a:solidFill>
                  <a:srgbClr val="24292E"/>
                </a:solidFill>
              </a:rPr>
              <a:t> </a:t>
            </a:r>
            <a:endParaRPr lang="en" sz="1650" b="0"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P.9: Don't waste time or space</a:t>
            </a:r>
          </a:p>
          <a:p>
            <a:pPr marL="0" marR="38100" lvl="0" indent="0" rtl="0">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This is C++.</a:t>
            </a:r>
          </a:p>
          <a:p>
            <a:pPr marL="0" marR="38100" lvl="0" indent="0" rtl="0">
              <a:spcBef>
                <a:spcPts val="1800"/>
              </a:spcBef>
              <a:spcAft>
                <a:spcPts val="1200"/>
              </a:spcAft>
              <a:buNone/>
            </a:pPr>
            <a:r>
              <a:rPr lang="en" sz="900" b="1" dirty="0">
                <a:solidFill>
                  <a:srgbClr val="24292E"/>
                </a:solidFill>
              </a:rPr>
              <a:t>Note</a:t>
            </a:r>
          </a:p>
          <a:p>
            <a:pPr lvl="0" rtl="0">
              <a:lnSpc>
                <a:spcPct val="115000"/>
              </a:lnSpc>
              <a:spcBef>
                <a:spcPts val="0"/>
              </a:spcBef>
              <a:spcAft>
                <a:spcPts val="1200"/>
              </a:spcAft>
              <a:buNone/>
            </a:pPr>
            <a:r>
              <a:rPr lang="en" sz="1200" dirty="0">
                <a:solidFill>
                  <a:srgbClr val="24292E"/>
                </a:solidFill>
              </a:rPr>
              <a:t>Time and space that you spend well to achieve a goal (e.g., speed of development, resource safety, or simplification of testing) is not wasted. "Another benefit of striving for efficiency is that the process forces you to understand the problem in more depth." - Alex Stepanov</a:t>
            </a:r>
          </a:p>
          <a:p>
            <a:pPr lvl="0" rtl="0">
              <a:lnSpc>
                <a:spcPct val="125000"/>
              </a:lnSpc>
              <a:spcBef>
                <a:spcPts val="1800"/>
              </a:spcBef>
              <a:spcAft>
                <a:spcPts val="1200"/>
              </a:spcAft>
              <a:buNone/>
            </a:pPr>
            <a:r>
              <a:rPr lang="en" sz="900" b="1" dirty="0">
                <a:solidFill>
                  <a:srgbClr val="24292E"/>
                </a:solidFill>
              </a:rPr>
              <a:t>Note</a:t>
            </a:r>
          </a:p>
          <a:p>
            <a:pPr lvl="0" rtl="0">
              <a:lnSpc>
                <a:spcPct val="115000"/>
              </a:lnSpc>
              <a:spcBef>
                <a:spcPts val="0"/>
              </a:spcBef>
              <a:spcAft>
                <a:spcPts val="1200"/>
              </a:spcAft>
              <a:buNone/>
            </a:pPr>
            <a:r>
              <a:rPr lang="en" sz="1200" dirty="0">
                <a:solidFill>
                  <a:srgbClr val="24292E"/>
                </a:solidFill>
              </a:rPr>
              <a:t>An individual example of waste is rarely significant, and where it is significant, it is typically easily eliminated by an expert. However, waste spread liberally across a code base can easily be significant and experts are not always as available as we would like. The aim of this rule (and the more specific rules that support it) is to eliminate most waste related to the use of C++ before it happens. After that, we can look at waste related to algorithms and requirements, but that is beyond the scope of these guidelines.</a:t>
            </a:r>
          </a:p>
          <a:p>
            <a:pPr marL="0" marR="38100" lvl="0" indent="0" rtl="0">
              <a:spcBef>
                <a:spcPts val="1800"/>
              </a:spcBef>
              <a:spcAft>
                <a:spcPts val="1200"/>
              </a:spcAft>
              <a:buNone/>
            </a:pPr>
            <a:r>
              <a:rPr lang="en" sz="900" b="1" dirty="0">
                <a:solidFill>
                  <a:srgbClr val="24292E"/>
                </a:solidFill>
              </a:rPr>
              <a:t>Enforcement</a:t>
            </a:r>
          </a:p>
          <a:p>
            <a:pPr lvl="0" rtl="0">
              <a:lnSpc>
                <a:spcPct val="115000"/>
              </a:lnSpc>
              <a:spcBef>
                <a:spcPts val="0"/>
              </a:spcBef>
              <a:spcAft>
                <a:spcPts val="1200"/>
              </a:spcAft>
              <a:buNone/>
            </a:pPr>
            <a:r>
              <a:rPr lang="en" sz="1200" dirty="0">
                <a:solidFill>
                  <a:srgbClr val="24292E"/>
                </a:solidFill>
              </a:rPr>
              <a:t>Many more specific rules aim at the overall goals of simplicity and elimination of gratuitous waste.</a:t>
            </a:r>
          </a:p>
          <a:p>
            <a:pPr lvl="0" rtl="0">
              <a:lnSpc>
                <a:spcPct val="115000"/>
              </a:lnSpc>
              <a:spcBef>
                <a:spcPts val="0"/>
              </a:spcBef>
              <a:spcAft>
                <a:spcPts val="1200"/>
              </a:spcAft>
              <a:buNone/>
            </a:pPr>
            <a:endParaRPr sz="1200" dirty="0">
              <a:solidFill>
                <a:srgbClr val="24292E"/>
              </a:solidFill>
            </a:endParaRPr>
          </a:p>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b="1" i="0" kern="1200" dirty="0">
                <a:solidFill>
                  <a:schemeClr val="tx1"/>
                </a:solidFill>
                <a:effectLst/>
                <a:latin typeface="+mn-lt"/>
                <a:ea typeface="+mn-ea"/>
                <a:cs typeface="+mn-cs"/>
              </a:rPr>
              <a:t>P.10: Prefer immutable data to mutable data</a:t>
            </a:r>
          </a:p>
          <a:p>
            <a:r>
              <a:rPr lang="en-US" sz="1100" b="1" i="0" kern="1200" dirty="0">
                <a:solidFill>
                  <a:schemeClr val="tx1"/>
                </a:solidFill>
                <a:effectLst/>
                <a:latin typeface="+mn-lt"/>
                <a:ea typeface="+mn-ea"/>
                <a:cs typeface="+mn-cs"/>
              </a:rPr>
              <a:t>Reason</a:t>
            </a:r>
          </a:p>
          <a:p>
            <a:r>
              <a:rPr lang="en-US" sz="1100" b="0" i="0" kern="1200" dirty="0">
                <a:solidFill>
                  <a:schemeClr val="tx1"/>
                </a:solidFill>
                <a:effectLst/>
                <a:latin typeface="+mn-lt"/>
                <a:ea typeface="+mn-ea"/>
                <a:cs typeface="+mn-cs"/>
              </a:rPr>
              <a:t> It is easier to reason about constants than about variables. Something immutable cannot change unexpectedly. Sometimes immutability enables better optimization. You can’t have a data race on a constant.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b="1" i="0" kern="1200" dirty="0">
                <a:solidFill>
                  <a:schemeClr val="tx1"/>
                </a:solidFill>
                <a:effectLst/>
                <a:latin typeface="+mn-lt"/>
                <a:ea typeface="+mn-ea"/>
                <a:cs typeface="+mn-cs"/>
              </a:rPr>
              <a:t>P.2: Write in ISO Standard C++</a:t>
            </a:r>
          </a:p>
          <a:p>
            <a:r>
              <a:rPr lang="en-US" sz="1100" b="1" i="0" kern="1200" dirty="0">
                <a:solidFill>
                  <a:schemeClr val="tx1"/>
                </a:solidFill>
                <a:effectLst/>
                <a:latin typeface="+mn-lt"/>
                <a:ea typeface="+mn-ea"/>
                <a:cs typeface="+mn-cs"/>
              </a:rPr>
              <a:t>Reason</a:t>
            </a:r>
          </a:p>
          <a:p>
            <a:r>
              <a:rPr lang="en-US" sz="1100" b="0" i="0" kern="1200" dirty="0">
                <a:solidFill>
                  <a:schemeClr val="tx1"/>
                </a:solidFill>
                <a:effectLst/>
                <a:latin typeface="+mn-lt"/>
                <a:ea typeface="+mn-ea"/>
                <a:cs typeface="+mn-cs"/>
              </a:rPr>
              <a:t>This is a set of guidelines for writing ISO Standard C++.</a:t>
            </a:r>
          </a:p>
          <a:p>
            <a:r>
              <a:rPr lang="en-US" sz="1100" b="1" i="0" kern="1200" dirty="0">
                <a:solidFill>
                  <a:schemeClr val="tx1"/>
                </a:solidFill>
                <a:effectLst/>
                <a:latin typeface="+mn-lt"/>
                <a:ea typeface="+mn-ea"/>
                <a:cs typeface="+mn-cs"/>
              </a:rPr>
              <a:t>Note</a:t>
            </a:r>
          </a:p>
          <a:p>
            <a:r>
              <a:rPr lang="en-US" sz="1100" b="0" i="0" kern="1200" dirty="0">
                <a:solidFill>
                  <a:schemeClr val="tx1"/>
                </a:solidFill>
                <a:effectLst/>
                <a:latin typeface="+mn-lt"/>
                <a:ea typeface="+mn-ea"/>
                <a:cs typeface="+mn-cs"/>
              </a:rPr>
              <a:t>There are environments where extensions are necessary, e.g., to access system resources. In such cases, localize the use of necessary extensions and control their use with non-core Coding Guidelines. If possible, build interfaces that encapsulate the extensions so they can be turned off or compiled away on systems that do not support those extensions.</a:t>
            </a:r>
          </a:p>
          <a:p>
            <a:r>
              <a:rPr lang="en-US" sz="1100" b="0" i="0" kern="1200" dirty="0">
                <a:solidFill>
                  <a:schemeClr val="tx1"/>
                </a:solidFill>
                <a:effectLst/>
                <a:latin typeface="+mn-lt"/>
                <a:ea typeface="+mn-ea"/>
                <a:cs typeface="+mn-cs"/>
              </a:rPr>
              <a:t>Extensions often do not have rigorously defined semantics. Even extensions that are common and implemented by multiple compilers may have slightly different behaviors and edge case behavior as a direct result of </a:t>
            </a:r>
            <a:r>
              <a:rPr lang="en-US" sz="1100" b="0" i="1" kern="1200" dirty="0">
                <a:solidFill>
                  <a:schemeClr val="tx1"/>
                </a:solidFill>
                <a:effectLst/>
                <a:latin typeface="+mn-lt"/>
                <a:ea typeface="+mn-ea"/>
                <a:cs typeface="+mn-cs"/>
              </a:rPr>
              <a:t>not</a:t>
            </a:r>
            <a:r>
              <a:rPr lang="en-US" sz="1100" b="0" i="0" kern="1200" dirty="0">
                <a:solidFill>
                  <a:schemeClr val="tx1"/>
                </a:solidFill>
                <a:effectLst/>
                <a:latin typeface="+mn-lt"/>
                <a:ea typeface="+mn-ea"/>
                <a:cs typeface="+mn-cs"/>
              </a:rPr>
              <a:t> having a rigorous standard definition. With sufficient use of any such extension, expected portability will be impacted.</a:t>
            </a:r>
          </a:p>
          <a:p>
            <a:r>
              <a:rPr lang="en-US" sz="1100" b="1" i="0" kern="1200" dirty="0">
                <a:solidFill>
                  <a:schemeClr val="tx1"/>
                </a:solidFill>
                <a:effectLst/>
                <a:latin typeface="+mn-lt"/>
                <a:ea typeface="+mn-ea"/>
                <a:cs typeface="+mn-cs"/>
              </a:rPr>
              <a:t>Note</a:t>
            </a:r>
          </a:p>
          <a:p>
            <a:r>
              <a:rPr lang="en-US" sz="1100" b="0" i="0" kern="1200" dirty="0">
                <a:solidFill>
                  <a:schemeClr val="tx1"/>
                </a:solidFill>
                <a:effectLst/>
                <a:latin typeface="+mn-lt"/>
                <a:ea typeface="+mn-ea"/>
                <a:cs typeface="+mn-cs"/>
              </a:rPr>
              <a:t>Using valid ISO C++ does not guarantee portability (let alone correctness). Avoid dependence on undefined behavior (e.g., </a:t>
            </a:r>
            <a:r>
              <a:rPr lang="en-US" sz="1100" b="0" i="0" u="none" strike="noStrike" kern="1200" dirty="0">
                <a:solidFill>
                  <a:schemeClr val="tx1"/>
                </a:solidFill>
                <a:effectLst/>
                <a:latin typeface="+mn-lt"/>
                <a:ea typeface="+mn-ea"/>
                <a:cs typeface="+mn-cs"/>
                <a:hlinkClick r:id="rId3"/>
              </a:rPr>
              <a:t>undefined order of evaluation</a:t>
            </a:r>
            <a:r>
              <a:rPr lang="en-US" sz="1100" b="0" i="0" kern="1200" dirty="0">
                <a:solidFill>
                  <a:schemeClr val="tx1"/>
                </a:solidFill>
                <a:effectLst/>
                <a:latin typeface="+mn-lt"/>
                <a:ea typeface="+mn-ea"/>
                <a:cs typeface="+mn-cs"/>
              </a:rPr>
              <a:t>) and be aware of constructs with implementation defined meaning (e.g., </a:t>
            </a:r>
            <a:r>
              <a:rPr lang="en-US" sz="1100" b="0" i="0" kern="1200" dirty="0" err="1">
                <a:solidFill>
                  <a:schemeClr val="tx1"/>
                </a:solidFill>
                <a:effectLst/>
                <a:latin typeface="+mn-lt"/>
                <a:ea typeface="+mn-ea"/>
                <a:cs typeface="+mn-cs"/>
              </a:rPr>
              <a:t>sizeof</a:t>
            </a:r>
            <a:r>
              <a:rPr lang="en-US" sz="1100" b="0" i="0" kern="1200" dirty="0">
                <a:solidFill>
                  <a:schemeClr val="tx1"/>
                </a:solidFill>
                <a:effectLst/>
                <a:latin typeface="+mn-lt"/>
                <a:ea typeface="+mn-ea"/>
                <a:cs typeface="+mn-cs"/>
              </a:rPr>
              <a:t>(</a:t>
            </a:r>
            <a:r>
              <a:rPr lang="en-US" sz="1100" b="0" i="0" kern="1200" dirty="0" err="1">
                <a:solidFill>
                  <a:schemeClr val="tx1"/>
                </a:solidFill>
                <a:effectLst/>
                <a:latin typeface="+mn-lt"/>
                <a:ea typeface="+mn-ea"/>
                <a:cs typeface="+mn-cs"/>
              </a:rPr>
              <a:t>int</a:t>
            </a:r>
            <a:r>
              <a:rPr lang="en-US" sz="1100" b="0" i="0" kern="1200" dirty="0">
                <a:solidFill>
                  <a:schemeClr val="tx1"/>
                </a:solidFill>
                <a:effectLst/>
                <a:latin typeface="+mn-lt"/>
                <a:ea typeface="+mn-ea"/>
                <a:cs typeface="+mn-cs"/>
              </a:rPr>
              <a:t>)).</a:t>
            </a:r>
          </a:p>
          <a:p>
            <a:r>
              <a:rPr lang="en-US" sz="1100" b="1" i="0" kern="1200" dirty="0">
                <a:solidFill>
                  <a:schemeClr val="tx1"/>
                </a:solidFill>
                <a:effectLst/>
                <a:latin typeface="+mn-lt"/>
                <a:ea typeface="+mn-ea"/>
                <a:cs typeface="+mn-cs"/>
              </a:rPr>
              <a:t>Note</a:t>
            </a:r>
          </a:p>
          <a:p>
            <a:r>
              <a:rPr lang="en-US" sz="1100" b="0" i="0" kern="1200" dirty="0">
                <a:solidFill>
                  <a:schemeClr val="tx1"/>
                </a:solidFill>
                <a:effectLst/>
                <a:latin typeface="+mn-lt"/>
                <a:ea typeface="+mn-ea"/>
                <a:cs typeface="+mn-cs"/>
              </a:rPr>
              <a:t>There are environments where restrictions on use of standard C++ language or library features are necessary, e.g., to avoid dynamic memory allocation as required by aircraft control software standards. In such cases, control their (dis)use with an extension of these Coding Guidelines customized to the specific environment.</a:t>
            </a:r>
          </a:p>
          <a:p>
            <a:r>
              <a:rPr lang="en-US" sz="1100" b="1" i="0" kern="1200" dirty="0">
                <a:solidFill>
                  <a:schemeClr val="tx1"/>
                </a:solidFill>
                <a:effectLst/>
                <a:latin typeface="+mn-lt"/>
                <a:ea typeface="+mn-ea"/>
                <a:cs typeface="+mn-cs"/>
              </a:rPr>
              <a:t>Enforcement</a:t>
            </a:r>
          </a:p>
          <a:p>
            <a:r>
              <a:rPr lang="en-US" sz="1100" b="0" i="0" kern="1200" dirty="0">
                <a:solidFill>
                  <a:schemeClr val="tx1"/>
                </a:solidFill>
                <a:effectLst/>
                <a:latin typeface="+mn-lt"/>
                <a:ea typeface="+mn-ea"/>
                <a:cs typeface="+mn-cs"/>
              </a:rPr>
              <a:t>Use an up-to-date C++ compiler (currently C++11 or C++14) with a set of options that do not accept extensions.</a:t>
            </a:r>
          </a:p>
          <a:p>
            <a:endParaRPr lang="en-US" sz="1100" b="0" i="0" kern="1200" dirty="0">
              <a:solidFill>
                <a:schemeClr val="tx1"/>
              </a:solidFill>
              <a:effectLst/>
              <a:latin typeface="+mn-lt"/>
              <a:ea typeface="+mn-ea"/>
              <a:cs typeface="+mn-cs"/>
            </a:endParaRPr>
          </a:p>
          <a:p>
            <a:r>
              <a:rPr lang="en-US" sz="1100" b="1" i="0" kern="1200" dirty="0">
                <a:solidFill>
                  <a:schemeClr val="tx1"/>
                </a:solidFill>
                <a:effectLst/>
                <a:latin typeface="+mn-lt"/>
                <a:ea typeface="+mn-ea"/>
                <a:cs typeface="+mn-cs"/>
              </a:rPr>
              <a:t>P.13: Use support libraries as appropriate</a:t>
            </a:r>
          </a:p>
          <a:p>
            <a:r>
              <a:rPr lang="en-US" sz="1100" b="1" i="0" kern="1200" dirty="0">
                <a:solidFill>
                  <a:schemeClr val="tx1"/>
                </a:solidFill>
                <a:effectLst/>
                <a:latin typeface="+mn-lt"/>
                <a:ea typeface="+mn-ea"/>
                <a:cs typeface="+mn-cs"/>
              </a:rPr>
              <a:t>Reason</a:t>
            </a:r>
          </a:p>
          <a:p>
            <a:r>
              <a:rPr lang="en-US" sz="1100" b="0" i="0" kern="1200" dirty="0">
                <a:solidFill>
                  <a:schemeClr val="tx1"/>
                </a:solidFill>
                <a:effectLst/>
                <a:latin typeface="+mn-lt"/>
                <a:ea typeface="+mn-ea"/>
                <a:cs typeface="+mn-cs"/>
              </a:rPr>
              <a:t>Using a well-designed, well-documented, and well-supported library saves time and effort; its quality and documentation are likely to be greater than what you could do if the majority of your time must be spent on an implementation. The cost (time, effort, money, etc.) of a library can be shared over many users. A widely used library is more likely to be kept up-to-date and ported to new systems than an individual application. Knowledge of a widely-used library can save time on other/future projects. So, if a suitable library exists for your application domain, use it.</a:t>
            </a:r>
          </a:p>
          <a:p>
            <a:r>
              <a:rPr lang="en-US" sz="1100" b="1" i="0" kern="1200" dirty="0">
                <a:solidFill>
                  <a:schemeClr val="tx1"/>
                </a:solidFill>
                <a:effectLst/>
                <a:latin typeface="+mn-lt"/>
                <a:ea typeface="+mn-ea"/>
                <a:cs typeface="+mn-cs"/>
              </a:rPr>
              <a:t>Example</a:t>
            </a:r>
          </a:p>
          <a:p>
            <a:r>
              <a:rPr lang="en-US" dirty="0" err="1"/>
              <a:t>std</a:t>
            </a:r>
            <a:r>
              <a:rPr lang="en-US" dirty="0"/>
              <a:t>::sort(begin(v), end(v), </a:t>
            </a:r>
            <a:r>
              <a:rPr lang="en-US" dirty="0" err="1"/>
              <a:t>std</a:t>
            </a:r>
            <a:r>
              <a:rPr lang="en-US" dirty="0"/>
              <a:t>::greater&lt;&gt;()); </a:t>
            </a:r>
            <a:r>
              <a:rPr lang="en-US" sz="1100" b="0" i="0" kern="1200" dirty="0">
                <a:solidFill>
                  <a:schemeClr val="tx1"/>
                </a:solidFill>
                <a:effectLst/>
                <a:latin typeface="+mn-lt"/>
                <a:ea typeface="+mn-ea"/>
                <a:cs typeface="+mn-cs"/>
              </a:rPr>
              <a:t>Unless you are an expert in sorting algorithms and have plenty of time, this is more likely to be correct and to run faster than anything you write for a specific application. You need a reason not to use the standard library (or whatever foundational libraries your application uses) rather than a reason to use it.</a:t>
            </a:r>
          </a:p>
          <a:p>
            <a:r>
              <a:rPr lang="en-US" sz="1100" b="1" i="0" kern="1200" dirty="0">
                <a:solidFill>
                  <a:schemeClr val="tx1"/>
                </a:solidFill>
                <a:effectLst/>
                <a:latin typeface="+mn-lt"/>
                <a:ea typeface="+mn-ea"/>
                <a:cs typeface="+mn-cs"/>
              </a:rPr>
              <a:t>Note</a:t>
            </a:r>
          </a:p>
          <a:p>
            <a:r>
              <a:rPr lang="en-US" sz="1100" b="0" i="0" kern="1200" dirty="0">
                <a:solidFill>
                  <a:schemeClr val="tx1"/>
                </a:solidFill>
                <a:effectLst/>
                <a:latin typeface="+mn-lt"/>
                <a:ea typeface="+mn-ea"/>
                <a:cs typeface="+mn-cs"/>
              </a:rPr>
              <a:t>By default use</a:t>
            </a:r>
          </a:p>
          <a:p>
            <a:r>
              <a:rPr lang="en-US" sz="1100" b="0" i="0" kern="1200" dirty="0">
                <a:solidFill>
                  <a:schemeClr val="tx1"/>
                </a:solidFill>
                <a:effectLst/>
                <a:latin typeface="+mn-lt"/>
                <a:ea typeface="+mn-ea"/>
                <a:cs typeface="+mn-cs"/>
              </a:rPr>
              <a:t>The </a:t>
            </a:r>
            <a:r>
              <a:rPr lang="en-US" sz="1100" b="0" i="0" u="none" strike="noStrike" kern="1200" dirty="0">
                <a:solidFill>
                  <a:schemeClr val="tx1"/>
                </a:solidFill>
                <a:effectLst/>
                <a:latin typeface="+mn-lt"/>
                <a:ea typeface="+mn-ea"/>
                <a:cs typeface="+mn-cs"/>
                <a:hlinkClick r:id="rId4"/>
              </a:rPr>
              <a:t>ISO C++ standard library</a:t>
            </a:r>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 </a:t>
            </a:r>
            <a:r>
              <a:rPr lang="en-US" sz="1100" b="0" i="0" u="none" strike="noStrike" kern="1200" dirty="0">
                <a:solidFill>
                  <a:schemeClr val="tx1"/>
                </a:solidFill>
                <a:effectLst/>
                <a:latin typeface="+mn-lt"/>
                <a:ea typeface="+mn-ea"/>
                <a:cs typeface="+mn-cs"/>
                <a:hlinkClick r:id="rId5"/>
              </a:rPr>
              <a:t>Guidelines Support Library</a:t>
            </a:r>
            <a:endParaRPr lang="en-US" sz="1100" b="0" i="0" kern="1200" dirty="0">
              <a:solidFill>
                <a:schemeClr val="tx1"/>
              </a:solidFill>
              <a:effectLst/>
              <a:latin typeface="+mn-lt"/>
              <a:ea typeface="+mn-ea"/>
              <a:cs typeface="+mn-cs"/>
            </a:endParaRPr>
          </a:p>
          <a:p>
            <a:r>
              <a:rPr lang="en-US" sz="1100" b="1" i="0" kern="1200" dirty="0">
                <a:solidFill>
                  <a:schemeClr val="tx1"/>
                </a:solidFill>
                <a:effectLst/>
                <a:latin typeface="+mn-lt"/>
                <a:ea typeface="+mn-ea"/>
                <a:cs typeface="+mn-cs"/>
              </a:rPr>
              <a:t>Note</a:t>
            </a:r>
          </a:p>
          <a:p>
            <a:r>
              <a:rPr lang="en-US" sz="1100" b="0" i="0" kern="1200" dirty="0">
                <a:solidFill>
                  <a:schemeClr val="tx1"/>
                </a:solidFill>
                <a:effectLst/>
                <a:latin typeface="+mn-lt"/>
                <a:ea typeface="+mn-ea"/>
                <a:cs typeface="+mn-cs"/>
              </a:rPr>
              <a:t>If no well-designed, well-documented, and well-supported library exists for an important domain, maybe you should design and implement it, and then use it.</a:t>
            </a:r>
          </a:p>
          <a:p>
            <a:pPr lvl="0">
              <a:spcBef>
                <a:spcPts val="0"/>
              </a:spcBef>
              <a:buNone/>
            </a:pPr>
            <a:endParaRPr lang="en-US" dirty="0"/>
          </a:p>
          <a:p>
            <a:endParaRPr lang="en-US" sz="1100" b="0" i="0" kern="1200" dirty="0">
              <a:solidFill>
                <a:schemeClr val="tx1"/>
              </a:solidFill>
              <a:effectLst/>
              <a:latin typeface="+mn-lt"/>
              <a:ea typeface="+mn-ea"/>
              <a:cs typeface="+mn-cs"/>
            </a:endParaRPr>
          </a:p>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b="1" i="0" kern="1200" dirty="0">
                <a:solidFill>
                  <a:schemeClr val="tx1"/>
                </a:solidFill>
                <a:effectLst/>
                <a:latin typeface="+mn-lt"/>
                <a:ea typeface="+mn-ea"/>
                <a:cs typeface="+mn-cs"/>
              </a:rPr>
              <a:t>P.12: Use supporting tools as appropriate</a:t>
            </a:r>
          </a:p>
          <a:p>
            <a:r>
              <a:rPr lang="en-US" sz="1100" b="1" i="0" kern="1200" dirty="0">
                <a:solidFill>
                  <a:schemeClr val="tx1"/>
                </a:solidFill>
                <a:effectLst/>
                <a:latin typeface="+mn-lt"/>
                <a:ea typeface="+mn-ea"/>
                <a:cs typeface="+mn-cs"/>
              </a:rPr>
              <a:t>Reason</a:t>
            </a:r>
          </a:p>
          <a:p>
            <a:r>
              <a:rPr lang="en-US" sz="1100" b="0" i="0" kern="1200" dirty="0">
                <a:solidFill>
                  <a:schemeClr val="tx1"/>
                </a:solidFill>
                <a:effectLst/>
                <a:latin typeface="+mn-lt"/>
                <a:ea typeface="+mn-ea"/>
                <a:cs typeface="+mn-cs"/>
              </a:rPr>
              <a:t>There are many things that are done better "by machine". Computers don't tire or get bored by repetitive tasks. We typically have better things to do than repeatedly do routine tasks.</a:t>
            </a:r>
          </a:p>
          <a:p>
            <a:r>
              <a:rPr lang="en-US" sz="1100" b="1" i="0" kern="1200" dirty="0">
                <a:solidFill>
                  <a:schemeClr val="tx1"/>
                </a:solidFill>
                <a:effectLst/>
                <a:latin typeface="+mn-lt"/>
                <a:ea typeface="+mn-ea"/>
                <a:cs typeface="+mn-cs"/>
              </a:rPr>
              <a:t>Example</a:t>
            </a:r>
          </a:p>
          <a:p>
            <a:r>
              <a:rPr lang="en-US" sz="1100" b="0" i="0" kern="1200" dirty="0">
                <a:solidFill>
                  <a:schemeClr val="tx1"/>
                </a:solidFill>
                <a:effectLst/>
                <a:latin typeface="+mn-lt"/>
                <a:ea typeface="+mn-ea"/>
                <a:cs typeface="+mn-cs"/>
              </a:rPr>
              <a:t>Run a static analyzer to verify that your code follows the guidelines you want it to follow.</a:t>
            </a:r>
          </a:p>
          <a:p>
            <a:r>
              <a:rPr lang="en-US" sz="1100" b="1" i="0" kern="1200" dirty="0">
                <a:solidFill>
                  <a:schemeClr val="tx1"/>
                </a:solidFill>
                <a:effectLst/>
                <a:latin typeface="+mn-lt"/>
                <a:ea typeface="+mn-ea"/>
                <a:cs typeface="+mn-cs"/>
              </a:rPr>
              <a:t>Note</a:t>
            </a:r>
          </a:p>
          <a:p>
            <a:r>
              <a:rPr lang="en-US" sz="1100" b="0" i="0" kern="1200" dirty="0">
                <a:solidFill>
                  <a:schemeClr val="tx1"/>
                </a:solidFill>
                <a:effectLst/>
                <a:latin typeface="+mn-lt"/>
                <a:ea typeface="+mn-ea"/>
                <a:cs typeface="+mn-cs"/>
              </a:rPr>
              <a:t>See</a:t>
            </a:r>
          </a:p>
          <a:p>
            <a:r>
              <a:rPr lang="en-US" sz="1100" b="0" i="0" u="none" strike="noStrike" kern="1200" dirty="0">
                <a:solidFill>
                  <a:schemeClr val="tx1"/>
                </a:solidFill>
                <a:effectLst/>
                <a:latin typeface="+mn-lt"/>
                <a:ea typeface="+mn-ea"/>
                <a:cs typeface="+mn-cs"/>
                <a:hlinkClick r:id="rId3"/>
              </a:rPr>
              <a:t>Static analysis tools</a:t>
            </a:r>
            <a:endParaRPr lang="en-US" sz="1100" b="0" i="0" kern="1200" dirty="0">
              <a:solidFill>
                <a:schemeClr val="tx1"/>
              </a:solidFill>
              <a:effectLst/>
              <a:latin typeface="+mn-lt"/>
              <a:ea typeface="+mn-ea"/>
              <a:cs typeface="+mn-cs"/>
            </a:endParaRPr>
          </a:p>
          <a:p>
            <a:r>
              <a:rPr lang="en-US" sz="1100" b="0" i="0" u="none" strike="noStrike" kern="1200" dirty="0">
                <a:solidFill>
                  <a:schemeClr val="tx1"/>
                </a:solidFill>
                <a:effectLst/>
                <a:latin typeface="+mn-lt"/>
                <a:ea typeface="+mn-ea"/>
                <a:cs typeface="+mn-cs"/>
                <a:hlinkClick r:id="rId4"/>
              </a:rPr>
              <a:t>Concurrency tools</a:t>
            </a:r>
            <a:endParaRPr lang="en-US" sz="1100" b="0" i="0" kern="1200" dirty="0">
              <a:solidFill>
                <a:schemeClr val="tx1"/>
              </a:solidFill>
              <a:effectLst/>
              <a:latin typeface="+mn-lt"/>
              <a:ea typeface="+mn-ea"/>
              <a:cs typeface="+mn-cs"/>
            </a:endParaRPr>
          </a:p>
          <a:p>
            <a:r>
              <a:rPr lang="en-US" sz="1100" b="0" i="0" u="none" strike="noStrike" kern="1200" dirty="0">
                <a:solidFill>
                  <a:schemeClr val="tx1"/>
                </a:solidFill>
                <a:effectLst/>
                <a:latin typeface="+mn-lt"/>
                <a:ea typeface="+mn-ea"/>
                <a:cs typeface="+mn-cs"/>
                <a:hlinkClick r:id="rId3"/>
              </a:rPr>
              <a:t>Testing tools</a:t>
            </a:r>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There are many other kinds of tools, such as source code depositories, build tools, etc., but those are beyond the scope of these guidelines.</a:t>
            </a:r>
          </a:p>
          <a:p>
            <a:r>
              <a:rPr lang="en-US" sz="1100" b="1" i="0" kern="1200" dirty="0">
                <a:solidFill>
                  <a:schemeClr val="tx1"/>
                </a:solidFill>
                <a:effectLst/>
                <a:latin typeface="+mn-lt"/>
                <a:ea typeface="+mn-ea"/>
                <a:cs typeface="+mn-cs"/>
              </a:rPr>
              <a:t>Note</a:t>
            </a:r>
          </a:p>
          <a:p>
            <a:r>
              <a:rPr lang="en-US" sz="1100" b="0" i="0" kern="1200" dirty="0">
                <a:solidFill>
                  <a:schemeClr val="tx1"/>
                </a:solidFill>
                <a:effectLst/>
                <a:latin typeface="+mn-lt"/>
                <a:ea typeface="+mn-ea"/>
                <a:cs typeface="+mn-cs"/>
              </a:rPr>
              <a:t>Be careful not to become dependent on </a:t>
            </a:r>
            <a:r>
              <a:rPr lang="en-US" sz="1100" b="0" i="0" kern="1200" dirty="0" err="1">
                <a:solidFill>
                  <a:schemeClr val="tx1"/>
                </a:solidFill>
                <a:effectLst/>
                <a:latin typeface="+mn-lt"/>
                <a:ea typeface="+mn-ea"/>
                <a:cs typeface="+mn-cs"/>
              </a:rPr>
              <a:t>over-elaborate</a:t>
            </a:r>
            <a:r>
              <a:rPr lang="en-US" sz="1100" b="0" i="0" kern="1200" dirty="0">
                <a:solidFill>
                  <a:schemeClr val="tx1"/>
                </a:solidFill>
                <a:effectLst/>
                <a:latin typeface="+mn-lt"/>
                <a:ea typeface="+mn-ea"/>
                <a:cs typeface="+mn-cs"/>
              </a:rPr>
              <a:t> or over-specialized tool chains. Those can make your otherwise portable code non-portable.</a:t>
            </a:r>
          </a:p>
          <a:p>
            <a:pPr lv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292756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What is all this </a:t>
            </a:r>
            <a:r>
              <a:rPr lang="en-US" dirty="0" err="1"/>
              <a:t>CppCoreGuidelines</a:t>
            </a:r>
            <a:r>
              <a:rPr lang="en-US" dirty="0"/>
              <a:t> about? </a:t>
            </a:r>
          </a:p>
          <a:p>
            <a:pPr lvl="0">
              <a:spcBef>
                <a:spcPts val="0"/>
              </a:spcBef>
              <a:buNone/>
            </a:pPr>
            <a:r>
              <a:rPr lang="en-US" dirty="0"/>
              <a:t>These are just a set of guidelines (not rules or anything).</a:t>
            </a:r>
          </a:p>
          <a:p>
            <a:pPr lvl="0">
              <a:spcBef>
                <a:spcPts val="0"/>
              </a:spcBef>
              <a:buNone/>
            </a:pPr>
            <a:r>
              <a:rPr lang="en-US" dirty="0"/>
              <a:t>It is a document that is currently in the phase of ‘work in progress’. It was announced several years ago by Bjarne </a:t>
            </a:r>
            <a:r>
              <a:rPr lang="en-US" dirty="0" err="1"/>
              <a:t>Stroustrup</a:t>
            </a:r>
            <a:r>
              <a:rPr lang="en-US" dirty="0"/>
              <a:t> and Herb Sutter, and it has been under development since.</a:t>
            </a:r>
          </a:p>
          <a:p>
            <a:pPr lvl="0">
              <a:spcBef>
                <a:spcPts val="0"/>
              </a:spcBef>
              <a:buNone/>
            </a:pPr>
            <a:endParaRPr lang="en-US" dirty="0"/>
          </a:p>
          <a:p>
            <a:pPr lvl="0">
              <a:spcBef>
                <a:spcPts val="0"/>
              </a:spcBef>
              <a:buNone/>
            </a:pPr>
            <a:r>
              <a:rPr lang="en-US" dirty="0"/>
              <a:t>But let the same document explain itself.</a:t>
            </a:r>
          </a:p>
          <a:p>
            <a:pPr lvl="0">
              <a:spcBef>
                <a:spcPts val="0"/>
              </a:spcBef>
              <a:buNone/>
            </a:pPr>
            <a:endParaRPr lang="en-US" dirty="0"/>
          </a:p>
          <a:p>
            <a:pPr lvl="0">
              <a:spcBef>
                <a:spcPts val="0"/>
              </a:spcBef>
              <a:buNone/>
            </a:pPr>
            <a:r>
              <a:rPr lang="en-US" dirty="0"/>
              <a:t>So, this document is about Modern C++. Doing some oversimplification, Modern C++ is a way of conceiving C++ that has started since C++ 11.</a:t>
            </a:r>
          </a:p>
          <a:p>
            <a:pPr lvl="0">
              <a:spcBef>
                <a:spcPts val="0"/>
              </a:spcBef>
              <a:buNone/>
            </a:pPr>
            <a:endParaRPr lang="en-US" dirty="0"/>
          </a:p>
          <a:p>
            <a:pPr lvl="0">
              <a:spcBef>
                <a:spcPts val="0"/>
              </a:spcBef>
              <a:buNone/>
            </a:pPr>
            <a:r>
              <a:rPr lang="en-US" dirty="0"/>
              <a:t>It is almost a new language, or another way to put it down, would be following </a:t>
            </a:r>
            <a:r>
              <a:rPr lang="en-US" dirty="0" err="1"/>
              <a:t>Stroustrup</a:t>
            </a:r>
            <a:r>
              <a:rPr lang="en-US" dirty="0"/>
              <a:t> quote:</a:t>
            </a:r>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r>
              <a:rPr lang="en-US" dirty="0"/>
              <a:t>¿</a:t>
            </a:r>
            <a:r>
              <a:rPr lang="en-US" dirty="0" err="1"/>
              <a:t>Qué</a:t>
            </a:r>
            <a:r>
              <a:rPr lang="en-US" dirty="0"/>
              <a:t> </a:t>
            </a:r>
            <a:r>
              <a:rPr lang="en-US" dirty="0" err="1"/>
              <a:t>es</a:t>
            </a:r>
            <a:r>
              <a:rPr lang="en-US" dirty="0"/>
              <a:t> </a:t>
            </a:r>
            <a:r>
              <a:rPr lang="en-US" dirty="0" err="1"/>
              <a:t>este</a:t>
            </a:r>
            <a:r>
              <a:rPr lang="en-US" dirty="0"/>
              <a:t> </a:t>
            </a:r>
            <a:r>
              <a:rPr lang="en-US" dirty="0" err="1"/>
              <a:t>documento</a:t>
            </a:r>
            <a:r>
              <a:rPr lang="en-US" dirty="0"/>
              <a:t> del que </a:t>
            </a:r>
            <a:r>
              <a:rPr lang="en-US" dirty="0" err="1"/>
              <a:t>os</a:t>
            </a:r>
            <a:r>
              <a:rPr lang="en-US" dirty="0"/>
              <a:t> </a:t>
            </a:r>
            <a:r>
              <a:rPr lang="en-US" dirty="0" err="1"/>
              <a:t>quiero</a:t>
            </a:r>
            <a:r>
              <a:rPr lang="en-US" dirty="0"/>
              <a:t> </a:t>
            </a:r>
            <a:r>
              <a:rPr lang="en-US" dirty="0" err="1"/>
              <a:t>hablar</a:t>
            </a:r>
            <a:r>
              <a:rPr lang="en-US" dirty="0"/>
              <a:t>? Guideline -&gt; </a:t>
            </a:r>
            <a:r>
              <a:rPr lang="en-US" dirty="0" err="1"/>
              <a:t>pautas</a:t>
            </a:r>
            <a:r>
              <a:rPr lang="en-US" dirty="0"/>
              <a:t>, </a:t>
            </a:r>
            <a:r>
              <a:rPr lang="en-US" dirty="0" err="1"/>
              <a:t>guía</a:t>
            </a:r>
            <a:r>
              <a:rPr lang="en-US" dirty="0"/>
              <a:t>…</a:t>
            </a:r>
          </a:p>
          <a:p>
            <a:pPr lvl="0">
              <a:spcBef>
                <a:spcPts val="0"/>
              </a:spcBef>
              <a:buNone/>
            </a:pPr>
            <a:endParaRPr lang="en-US" dirty="0"/>
          </a:p>
          <a:p>
            <a:pPr lvl="0">
              <a:spcBef>
                <a:spcPts val="0"/>
              </a:spcBef>
              <a:buNone/>
            </a:pPr>
            <a:r>
              <a:rPr lang="en-US" dirty="0" err="1"/>
              <a:t>Está</a:t>
            </a:r>
            <a:r>
              <a:rPr lang="en-US" dirty="0"/>
              <a:t> </a:t>
            </a:r>
            <a:r>
              <a:rPr lang="en-US" dirty="0" err="1"/>
              <a:t>escrito</a:t>
            </a:r>
            <a:r>
              <a:rPr lang="en-US" dirty="0"/>
              <a:t> </a:t>
            </a:r>
            <a:r>
              <a:rPr lang="en-US" dirty="0" err="1"/>
              <a:t>por</a:t>
            </a:r>
            <a:r>
              <a:rPr lang="en-US" dirty="0"/>
              <a:t> Bjarne </a:t>
            </a:r>
            <a:r>
              <a:rPr lang="en-US" dirty="0" err="1"/>
              <a:t>Stroustrup</a:t>
            </a:r>
            <a:r>
              <a:rPr lang="en-US" dirty="0"/>
              <a:t>, Herb Sutter, y </a:t>
            </a:r>
            <a:r>
              <a:rPr lang="en-US" dirty="0" err="1"/>
              <a:t>otra</a:t>
            </a:r>
            <a:r>
              <a:rPr lang="en-US" dirty="0"/>
              <a:t> </a:t>
            </a:r>
            <a:r>
              <a:rPr lang="en-US" dirty="0" err="1"/>
              <a:t>gente</a:t>
            </a:r>
            <a:r>
              <a:rPr lang="en-US" dirty="0"/>
              <a:t> </a:t>
            </a:r>
            <a:r>
              <a:rPr lang="en-US" dirty="0" err="1"/>
              <a:t>igualmente</a:t>
            </a:r>
            <a:r>
              <a:rPr lang="en-US" dirty="0"/>
              <a:t> </a:t>
            </a:r>
            <a:r>
              <a:rPr lang="en-US" dirty="0" err="1"/>
              <a:t>lista</a:t>
            </a:r>
            <a:r>
              <a:rPr lang="en-US" dirty="0"/>
              <a:t>.</a:t>
            </a:r>
          </a:p>
          <a:p>
            <a:pPr lvl="0">
              <a:spcBef>
                <a:spcPts val="0"/>
              </a:spcBef>
              <a:buNone/>
            </a:pPr>
            <a:r>
              <a:rPr lang="en-US" dirty="0" err="1"/>
              <a:t>En</a:t>
            </a:r>
            <a:r>
              <a:rPr lang="en-US" dirty="0"/>
              <a:t> </a:t>
            </a:r>
            <a:r>
              <a:rPr lang="en-US" dirty="0" err="1"/>
              <a:t>sus</a:t>
            </a:r>
            <a:r>
              <a:rPr lang="en-US" dirty="0"/>
              <a:t> palabras &lt;LEER CITA DE ARRIBA&gt;</a:t>
            </a:r>
          </a:p>
          <a:p>
            <a:pPr lvl="0">
              <a:spcBef>
                <a:spcPts val="0"/>
              </a:spcBef>
              <a:buNone/>
            </a:pPr>
            <a:endParaRPr lang="en-US" dirty="0"/>
          </a:p>
          <a:p>
            <a:pPr lvl="0">
              <a:spcBef>
                <a:spcPts val="0"/>
              </a:spcBef>
              <a:buNone/>
            </a:pPr>
            <a:r>
              <a:rPr lang="en-US" dirty="0" err="1"/>
              <a:t>Hablar</a:t>
            </a:r>
            <a:r>
              <a:rPr lang="en-US" dirty="0"/>
              <a:t> </a:t>
            </a:r>
            <a:r>
              <a:rPr lang="en-US" dirty="0" err="1"/>
              <a:t>sobre</a:t>
            </a:r>
            <a:r>
              <a:rPr lang="en-US" dirty="0"/>
              <a:t> QUE </a:t>
            </a:r>
            <a:r>
              <a:rPr lang="en-US" dirty="0" err="1"/>
              <a:t>es</a:t>
            </a:r>
            <a:r>
              <a:rPr lang="en-US" dirty="0"/>
              <a:t> Modern C++.  Modern C++ </a:t>
            </a:r>
            <a:r>
              <a:rPr lang="en-US" dirty="0" err="1"/>
              <a:t>hace</a:t>
            </a:r>
            <a:r>
              <a:rPr lang="en-US" dirty="0"/>
              <a:t> </a:t>
            </a:r>
            <a:r>
              <a:rPr lang="en-US" dirty="0" err="1"/>
              <a:t>referencia</a:t>
            </a:r>
            <a:r>
              <a:rPr lang="en-US" dirty="0"/>
              <a:t> a C++ de C++11 </a:t>
            </a:r>
            <a:r>
              <a:rPr lang="en-US" dirty="0" err="1"/>
              <a:t>en</a:t>
            </a:r>
            <a:r>
              <a:rPr lang="en-US" dirty="0"/>
              <a:t> </a:t>
            </a:r>
            <a:r>
              <a:rPr lang="en-US" dirty="0" err="1"/>
              <a:t>adelante</a:t>
            </a:r>
            <a:r>
              <a:rPr lang="en-US" dirty="0"/>
              <a:t>.</a:t>
            </a:r>
          </a:p>
          <a:p>
            <a:pPr lvl="0">
              <a:spcBef>
                <a:spcPts val="0"/>
              </a:spcBef>
              <a:buNone/>
            </a:pPr>
            <a:r>
              <a:rPr lang="en-US" dirty="0" err="1"/>
              <a:t>Es</a:t>
            </a:r>
            <a:r>
              <a:rPr lang="en-US" dirty="0"/>
              <a:t> </a:t>
            </a:r>
            <a:r>
              <a:rPr lang="en-US" dirty="0" err="1"/>
              <a:t>practicamente</a:t>
            </a:r>
            <a:r>
              <a:rPr lang="en-US" dirty="0"/>
              <a:t> </a:t>
            </a:r>
            <a:r>
              <a:rPr lang="en-US" dirty="0" err="1"/>
              <a:t>considerado</a:t>
            </a:r>
            <a:r>
              <a:rPr lang="en-US" dirty="0"/>
              <a:t> </a:t>
            </a:r>
            <a:r>
              <a:rPr lang="en-US" dirty="0" err="1"/>
              <a:t>otro</a:t>
            </a:r>
            <a:r>
              <a:rPr lang="en-US" dirty="0"/>
              <a:t> </a:t>
            </a:r>
            <a:r>
              <a:rPr lang="en-US" dirty="0" err="1"/>
              <a:t>lenguaje</a:t>
            </a:r>
            <a:r>
              <a:rPr lang="en-US" dirty="0"/>
              <a:t>. </a:t>
            </a:r>
          </a:p>
          <a:p>
            <a:pPr lvl="0">
              <a:spcBef>
                <a:spcPts val="0"/>
              </a:spcBef>
              <a:buNone/>
            </a:pPr>
            <a:r>
              <a:rPr lang="en-US" dirty="0"/>
              <a:t>&lt;CITA DE STROUSTRUP&gt;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This is all that you can find inside the </a:t>
            </a:r>
            <a:r>
              <a:rPr lang="en-US" dirty="0" err="1"/>
              <a:t>CppCoreGuidelines</a:t>
            </a:r>
            <a:r>
              <a:rPr lang="en-US" dirty="0"/>
              <a:t>. It. Is. A. Lot. </a:t>
            </a:r>
          </a:p>
          <a:p>
            <a:pPr lvl="0">
              <a:spcBef>
                <a:spcPts val="0"/>
              </a:spcBef>
              <a:buNone/>
            </a:pPr>
            <a:endParaRPr lang="en-US" dirty="0"/>
          </a:p>
          <a:p>
            <a:pPr lvl="0">
              <a:spcBef>
                <a:spcPts val="0"/>
              </a:spcBef>
              <a:buNone/>
            </a:pPr>
            <a:r>
              <a:rPr lang="en-US" dirty="0"/>
              <a:t>Today, we will be focusing on the Philosophy section of the document.</a:t>
            </a:r>
          </a:p>
          <a:p>
            <a:pPr lvl="0">
              <a:spcBef>
                <a:spcPts val="0"/>
              </a:spcBef>
              <a:buNone/>
            </a:pPr>
            <a:endParaRPr lang="en-US" dirty="0"/>
          </a:p>
          <a:p>
            <a:pPr lvl="0">
              <a:spcBef>
                <a:spcPts val="0"/>
              </a:spcBef>
              <a:buNone/>
            </a:pPr>
            <a:r>
              <a:rPr lang="en-US" dirty="0"/>
              <a:t>This section has 13 elements. Just to simply I have tried to group them into just 5. That may help us digest all of it. Because it is a lot.</a:t>
            </a:r>
          </a:p>
          <a:p>
            <a:pPr lvl="0">
              <a:spcBef>
                <a:spcPts val="0"/>
              </a:spcBef>
              <a:buNone/>
            </a:pPr>
            <a:endParaRPr lang="en-US" dirty="0"/>
          </a:p>
          <a:p>
            <a:pPr lvl="0">
              <a:spcBef>
                <a:spcPts val="0"/>
              </a:spcBef>
              <a:buNone/>
            </a:pPr>
            <a:r>
              <a:rPr lang="en-US" dirty="0"/>
              <a:t>One comment: As this section is about “philosophy”, almost all of it is applicable to not Modern C++, and other languages, Python, Java, Prolog… Whatever you code on.</a:t>
            </a:r>
          </a:p>
          <a:p>
            <a:pPr lvl="0">
              <a:spcBef>
                <a:spcPts val="0"/>
              </a:spcBef>
              <a:buNone/>
            </a:pPr>
            <a:endParaRPr lang="en-US" dirty="0"/>
          </a:p>
          <a:p>
            <a:pPr lvl="0">
              <a:spcBef>
                <a:spcPts val="0"/>
              </a:spcBef>
              <a:buNone/>
            </a:pPr>
            <a:r>
              <a:rPr lang="en-US" dirty="0" err="1"/>
              <a:t>Nosotros</a:t>
            </a:r>
            <a:r>
              <a:rPr lang="en-US" dirty="0"/>
              <a:t> </a:t>
            </a:r>
            <a:r>
              <a:rPr lang="en-US" dirty="0" err="1"/>
              <a:t>nos</a:t>
            </a:r>
            <a:r>
              <a:rPr lang="en-US" dirty="0"/>
              <a:t> </a:t>
            </a:r>
            <a:r>
              <a:rPr lang="en-US" dirty="0" err="1"/>
              <a:t>centraremos</a:t>
            </a:r>
            <a:r>
              <a:rPr lang="en-US" dirty="0"/>
              <a:t> </a:t>
            </a:r>
            <a:r>
              <a:rPr lang="en-US" dirty="0" err="1"/>
              <a:t>en</a:t>
            </a:r>
            <a:r>
              <a:rPr lang="en-US" dirty="0"/>
              <a:t> la </a:t>
            </a:r>
            <a:r>
              <a:rPr lang="en-US" dirty="0" err="1"/>
              <a:t>parte</a:t>
            </a:r>
            <a:r>
              <a:rPr lang="en-US" dirty="0"/>
              <a:t> de </a:t>
            </a:r>
            <a:r>
              <a:rPr lang="en-US" dirty="0" err="1"/>
              <a:t>Filosofia</a:t>
            </a:r>
            <a:r>
              <a:rPr lang="en-US" dirty="0"/>
              <a:t> de C++ </a:t>
            </a:r>
            <a:r>
              <a:rPr lang="en-US" dirty="0" err="1"/>
              <a:t>Moderno</a:t>
            </a:r>
            <a:r>
              <a:rPr lang="en-US" dirty="0"/>
              <a:t>.</a:t>
            </a:r>
            <a:br>
              <a:rPr lang="en-US" dirty="0"/>
            </a:br>
            <a:br>
              <a:rPr lang="en-US" dirty="0"/>
            </a:br>
            <a:r>
              <a:rPr lang="en-US" dirty="0"/>
              <a:t>Un par de disclaimer.</a:t>
            </a:r>
          </a:p>
          <a:p>
            <a:pPr lvl="0">
              <a:spcBef>
                <a:spcPts val="0"/>
              </a:spcBef>
              <a:buNone/>
            </a:pPr>
            <a:endParaRPr lang="en-US" dirty="0"/>
          </a:p>
          <a:p>
            <a:pPr lvl="0">
              <a:spcBef>
                <a:spcPts val="0"/>
              </a:spcBef>
              <a:buNone/>
            </a:pPr>
            <a:r>
              <a:rPr lang="en-US" dirty="0"/>
              <a:t>Y </a:t>
            </a:r>
            <a:r>
              <a:rPr lang="en-US" dirty="0" err="1"/>
              <a:t>una</a:t>
            </a:r>
            <a:r>
              <a:rPr lang="en-US" dirty="0"/>
              <a:t> </a:t>
            </a:r>
            <a:r>
              <a:rPr lang="en-US" dirty="0" err="1"/>
              <a:t>cosa</a:t>
            </a:r>
            <a:r>
              <a:rPr lang="en-US" dirty="0"/>
              <a:t> </a:t>
            </a:r>
            <a:r>
              <a:rPr lang="en-US" dirty="0" err="1"/>
              <a:t>más</a:t>
            </a:r>
            <a:r>
              <a:rPr lang="en-US" dirty="0"/>
              <a:t>. El </a:t>
            </a:r>
            <a:r>
              <a:rPr lang="en-US" dirty="0" err="1"/>
              <a:t>apartado</a:t>
            </a:r>
            <a:r>
              <a:rPr lang="en-US" dirty="0"/>
              <a:t> de Philosophy, son 13 </a:t>
            </a:r>
            <a:r>
              <a:rPr lang="en-US" dirty="0" err="1"/>
              <a:t>elementos</a:t>
            </a:r>
            <a:r>
              <a:rPr lang="en-US" dirty="0"/>
              <a:t>. </a:t>
            </a:r>
            <a:r>
              <a:rPr lang="en-US" dirty="0" err="1"/>
              <a:t>Yo</a:t>
            </a:r>
            <a:r>
              <a:rPr lang="en-US" dirty="0"/>
              <a:t> </a:t>
            </a:r>
            <a:r>
              <a:rPr lang="en-US" dirty="0" err="1"/>
              <a:t>los</a:t>
            </a:r>
            <a:r>
              <a:rPr lang="en-US" dirty="0"/>
              <a:t> he </a:t>
            </a:r>
            <a:r>
              <a:rPr lang="en-US" dirty="0" err="1"/>
              <a:t>compactado</a:t>
            </a:r>
            <a:r>
              <a:rPr lang="en-US" dirty="0"/>
              <a:t> </a:t>
            </a:r>
            <a:r>
              <a:rPr lang="en-US" dirty="0" err="1"/>
              <a:t>en</a:t>
            </a:r>
            <a:r>
              <a:rPr lang="en-US" dirty="0"/>
              <a:t> 5 </a:t>
            </a:r>
            <a:r>
              <a:rPr lang="en-US" dirty="0" err="1"/>
              <a:t>grandes</a:t>
            </a:r>
            <a:r>
              <a:rPr lang="en-US" dirty="0"/>
              <a:t> ideas, que </a:t>
            </a:r>
            <a:r>
              <a:rPr lang="en-US" dirty="0" err="1"/>
              <a:t>contienen</a:t>
            </a:r>
            <a:r>
              <a:rPr lang="en-US" dirty="0"/>
              <a:t> </a:t>
            </a:r>
            <a:r>
              <a:rPr lang="en-US" dirty="0" err="1"/>
              <a:t>esos</a:t>
            </a:r>
            <a:r>
              <a:rPr lang="en-US" dirty="0"/>
              <a:t> </a:t>
            </a:r>
            <a:r>
              <a:rPr lang="en-US" dirty="0" err="1"/>
              <a:t>puntos</a:t>
            </a:r>
            <a:r>
              <a:rPr lang="en-US" dirty="0"/>
              <a:t> </a:t>
            </a:r>
            <a:r>
              <a:rPr lang="en-US" dirty="0" err="1"/>
              <a:t>más</a:t>
            </a:r>
            <a:r>
              <a:rPr lang="en-US" dirty="0"/>
              <a:t> </a:t>
            </a:r>
            <a:r>
              <a:rPr lang="en-US" dirty="0" err="1"/>
              <a:t>pequeños</a:t>
            </a:r>
            <a:r>
              <a:rPr lang="en-US" dirty="0"/>
              <a:t>. Tal </a:t>
            </a:r>
            <a:r>
              <a:rPr lang="en-US" dirty="0" err="1"/>
              <a:t>vez</a:t>
            </a:r>
            <a:r>
              <a:rPr lang="en-US" dirty="0"/>
              <a:t> </a:t>
            </a:r>
            <a:r>
              <a:rPr lang="en-US" dirty="0" err="1"/>
              <a:t>eso</a:t>
            </a:r>
            <a:r>
              <a:rPr lang="en-US" dirty="0"/>
              <a:t> </a:t>
            </a:r>
            <a:r>
              <a:rPr lang="en-US" dirty="0" err="1"/>
              <a:t>nos</a:t>
            </a:r>
            <a:r>
              <a:rPr lang="en-US" dirty="0"/>
              <a:t> </a:t>
            </a:r>
            <a:r>
              <a:rPr lang="en-US" dirty="0" err="1"/>
              <a:t>ayude</a:t>
            </a:r>
            <a:r>
              <a:rPr lang="en-US" dirty="0"/>
              <a:t> a </a:t>
            </a:r>
            <a:r>
              <a:rPr lang="en-US" dirty="0" err="1"/>
              <a:t>interiorizar</a:t>
            </a:r>
            <a:r>
              <a:rPr lang="en-US" dirty="0"/>
              <a:t> </a:t>
            </a:r>
            <a:r>
              <a:rPr lang="en-US" dirty="0" err="1"/>
              <a:t>más</a:t>
            </a:r>
            <a:r>
              <a:rPr lang="en-US" dirty="0"/>
              <a:t> </a:t>
            </a:r>
            <a:r>
              <a:rPr lang="en-US" dirty="0" err="1"/>
              <a:t>estos</a:t>
            </a:r>
            <a:r>
              <a:rPr lang="en-US" dirty="0"/>
              <a:t> </a:t>
            </a:r>
            <a:r>
              <a:rPr lang="en-US" dirty="0" err="1"/>
              <a:t>principios</a:t>
            </a:r>
            <a:r>
              <a:rPr lang="en-US" dirty="0"/>
              <a:t>.</a:t>
            </a:r>
          </a:p>
          <a:p>
            <a:pPr lvl="0">
              <a:spcBef>
                <a:spcPts val="0"/>
              </a:spcBef>
              <a:buNone/>
            </a:pPr>
            <a:endParaRPr lang="en-US" dirty="0"/>
          </a:p>
          <a:p>
            <a:pPr lvl="0">
              <a:spcBef>
                <a:spcPts val="0"/>
              </a:spcBef>
              <a:buNone/>
            </a:pPr>
            <a:r>
              <a:rPr lang="en-US" dirty="0"/>
              <a:t>La idea </a:t>
            </a:r>
            <a:r>
              <a:rPr lang="en-US" dirty="0" err="1"/>
              <a:t>será</a:t>
            </a:r>
            <a:r>
              <a:rPr lang="en-US" dirty="0"/>
              <a:t> </a:t>
            </a:r>
            <a:r>
              <a:rPr lang="en-US" dirty="0" err="1"/>
              <a:t>ver</a:t>
            </a:r>
            <a:r>
              <a:rPr lang="en-US" dirty="0"/>
              <a:t> </a:t>
            </a:r>
            <a:r>
              <a:rPr lang="en-US" dirty="0" err="1"/>
              <a:t>muchos</a:t>
            </a:r>
            <a:r>
              <a:rPr lang="en-US" dirty="0"/>
              <a:t> </a:t>
            </a:r>
            <a:r>
              <a:rPr lang="en-US" dirty="0" err="1"/>
              <a:t>ejemplos</a:t>
            </a:r>
            <a:r>
              <a:rPr lang="en-US" dirty="0"/>
              <a:t> </a:t>
            </a:r>
            <a:r>
              <a:rPr lang="en-US" dirty="0" err="1"/>
              <a:t>sobre</a:t>
            </a:r>
            <a:r>
              <a:rPr lang="en-US" dirty="0"/>
              <a:t> </a:t>
            </a:r>
            <a:r>
              <a:rPr lang="en-US" dirty="0" err="1"/>
              <a:t>cosas</a:t>
            </a:r>
            <a:r>
              <a:rPr lang="en-US" dirty="0"/>
              <a:t> que no </a:t>
            </a:r>
            <a:r>
              <a:rPr lang="en-US" dirty="0" err="1"/>
              <a:t>respetan</a:t>
            </a:r>
            <a:r>
              <a:rPr lang="en-US" dirty="0"/>
              <a:t> las guidelines, y lo que el </a:t>
            </a:r>
            <a:r>
              <a:rPr lang="en-US" dirty="0" err="1"/>
              <a:t>documento</a:t>
            </a:r>
            <a:r>
              <a:rPr lang="en-US" dirty="0"/>
              <a:t> </a:t>
            </a:r>
            <a:r>
              <a:rPr lang="en-US" dirty="0" err="1"/>
              <a:t>sugiere</a:t>
            </a:r>
            <a:r>
              <a:rPr lang="en-US"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25000"/>
              </a:lnSpc>
              <a:spcBef>
                <a:spcPts val="1800"/>
              </a:spcBef>
              <a:spcAft>
                <a:spcPts val="1200"/>
              </a:spcAft>
              <a:buClrTx/>
              <a:buSzTx/>
              <a:buFontTx/>
              <a:buNone/>
              <a:tabLst/>
              <a:defRPr/>
            </a:pPr>
            <a:r>
              <a:rPr lang="en-US" sz="1800" dirty="0"/>
              <a:t>Let’s go for it.</a:t>
            </a:r>
          </a:p>
          <a:p>
            <a:pPr marL="0" marR="0" lvl="0" indent="0" algn="l" defTabSz="914400" rtl="0" eaLnBrk="1" fontAlgn="auto" latinLnBrk="0" hangingPunct="1">
              <a:lnSpc>
                <a:spcPct val="125000"/>
              </a:lnSpc>
              <a:spcBef>
                <a:spcPts val="1800"/>
              </a:spcBef>
              <a:spcAft>
                <a:spcPts val="1200"/>
              </a:spcAft>
              <a:buClrTx/>
              <a:buSzTx/>
              <a:buFontTx/>
              <a:buNone/>
              <a:tabLst/>
              <a:defRPr/>
            </a:pPr>
            <a:r>
              <a:rPr lang="en-US" sz="1800" dirty="0"/>
              <a:t>Why do we write code? Who is intended to use it?</a:t>
            </a:r>
          </a:p>
          <a:p>
            <a:pPr marL="0" marR="0" lvl="0" indent="0" algn="l" defTabSz="914400" rtl="0" eaLnBrk="1" fontAlgn="auto" latinLnBrk="0" hangingPunct="1">
              <a:lnSpc>
                <a:spcPct val="125000"/>
              </a:lnSpc>
              <a:spcBef>
                <a:spcPts val="1800"/>
              </a:spcBef>
              <a:spcAft>
                <a:spcPts val="1200"/>
              </a:spcAft>
              <a:buClrTx/>
              <a:buSzTx/>
              <a:buFontTx/>
              <a:buNone/>
              <a:tabLst/>
              <a:defRPr/>
            </a:pPr>
            <a:endParaRPr lang="en-US" sz="1800" dirty="0"/>
          </a:p>
          <a:p>
            <a:pPr marL="0" marR="0" lvl="0" indent="0" algn="l" defTabSz="914400" rtl="0" eaLnBrk="1" fontAlgn="auto" latinLnBrk="0" hangingPunct="1">
              <a:lnSpc>
                <a:spcPct val="125000"/>
              </a:lnSpc>
              <a:spcBef>
                <a:spcPts val="1800"/>
              </a:spcBef>
              <a:spcAft>
                <a:spcPts val="1200"/>
              </a:spcAft>
              <a:buClrTx/>
              <a:buSzTx/>
              <a:buFontTx/>
              <a:buNone/>
              <a:tabLst/>
              <a:defRPr/>
            </a:pPr>
            <a:r>
              <a:rPr lang="en-US" sz="1800" dirty="0"/>
              <a:t>Speed example.</a:t>
            </a:r>
          </a:p>
          <a:p>
            <a:pPr marL="0" marR="0" lvl="0" indent="0" algn="l" defTabSz="914400" rtl="0" eaLnBrk="1" fontAlgn="auto" latinLnBrk="0" hangingPunct="1">
              <a:lnSpc>
                <a:spcPct val="125000"/>
              </a:lnSpc>
              <a:spcBef>
                <a:spcPts val="1800"/>
              </a:spcBef>
              <a:spcAft>
                <a:spcPts val="1200"/>
              </a:spcAft>
              <a:buClrTx/>
              <a:buSzTx/>
              <a:buFontTx/>
              <a:buNone/>
              <a:tabLst/>
              <a:defRPr/>
            </a:pPr>
            <a:r>
              <a:rPr lang="en-US" sz="1800" dirty="0"/>
              <a:t>Month example.</a:t>
            </a:r>
            <a:endParaRPr lang="en" sz="1650" b="1"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P.1: Express ideas directly in code</a:t>
            </a:r>
          </a:p>
          <a:p>
            <a:pPr lvl="0" rtl="0">
              <a:lnSpc>
                <a:spcPct val="125000"/>
              </a:lnSpc>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Compilers don't read comments (or design documents) and neither do many programmers (consistently). What is expressed in code has defined semantics and can (in principle) be checked by compilers and other tools.</a:t>
            </a:r>
          </a:p>
          <a:p>
            <a:pPr lvl="0" rtl="0">
              <a:lnSpc>
                <a:spcPct val="125000"/>
              </a:lnSpc>
              <a:spcBef>
                <a:spcPts val="1800"/>
              </a:spcBef>
              <a:spcAft>
                <a:spcPts val="1200"/>
              </a:spcAft>
              <a:buNone/>
            </a:pPr>
            <a:r>
              <a:rPr lang="en" sz="900" b="1" dirty="0">
                <a:solidFill>
                  <a:srgbClr val="24292E"/>
                </a:solidFill>
              </a:rPr>
              <a:t>Enforcement</a:t>
            </a:r>
          </a:p>
          <a:p>
            <a:pPr lvl="0" rtl="0">
              <a:lnSpc>
                <a:spcPct val="115000"/>
              </a:lnSpc>
              <a:spcBef>
                <a:spcPts val="0"/>
              </a:spcBef>
              <a:spcAft>
                <a:spcPts val="1200"/>
              </a:spcAft>
              <a:buNone/>
            </a:pPr>
            <a:r>
              <a:rPr lang="en" sz="1200" dirty="0">
                <a:solidFill>
                  <a:srgbClr val="24292E"/>
                </a:solidFill>
              </a:rPr>
              <a:t>Very hard in general.</a:t>
            </a:r>
          </a:p>
          <a:p>
            <a:pPr marL="457200" lvl="0" indent="-304800" rtl="0">
              <a:lnSpc>
                <a:spcPct val="115000"/>
              </a:lnSpc>
              <a:spcBef>
                <a:spcPts val="0"/>
              </a:spcBef>
              <a:spcAft>
                <a:spcPts val="1200"/>
              </a:spcAft>
              <a:buClr>
                <a:srgbClr val="24292E"/>
              </a:buClr>
              <a:buSzPct val="100000"/>
            </a:pPr>
            <a:r>
              <a:rPr lang="en" sz="1200" dirty="0">
                <a:solidFill>
                  <a:srgbClr val="24292E"/>
                </a:solidFill>
              </a:rPr>
              <a:t>use </a:t>
            </a:r>
            <a:r>
              <a:rPr lang="en" sz="1000" dirty="0">
                <a:solidFill>
                  <a:srgbClr val="24292E"/>
                </a:solidFill>
                <a:latin typeface="Consolas"/>
                <a:ea typeface="Consolas"/>
                <a:cs typeface="Consolas"/>
                <a:sym typeface="Consolas"/>
              </a:rPr>
              <a:t>const</a:t>
            </a:r>
            <a:r>
              <a:rPr lang="en" sz="1200" dirty="0">
                <a:solidFill>
                  <a:srgbClr val="24292E"/>
                </a:solidFill>
              </a:rPr>
              <a:t> consistently (check if member functions modify their object; check if functions modify arguments passed by pointer or reference)</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flag uses of casts (casts neuter the type system)</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detect code that mimics the standard library (hard)</a:t>
            </a:r>
          </a:p>
          <a:p>
            <a:pPr lvl="0" rtl="0">
              <a:lnSpc>
                <a:spcPct val="115000"/>
              </a:lnSpc>
              <a:spcBef>
                <a:spcPts val="0"/>
              </a:spcBef>
              <a:spcAft>
                <a:spcPts val="1200"/>
              </a:spcAft>
              <a:buNone/>
            </a:pPr>
            <a:endParaRPr sz="1200" dirty="0">
              <a:solidFill>
                <a:srgbClr val="24292E"/>
              </a:solidFill>
            </a:endParaRPr>
          </a:p>
          <a:p>
            <a:pPr lvl="0">
              <a:spcBef>
                <a:spcPts val="0"/>
              </a:spcBef>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a:solidFill>
                  <a:srgbClr val="24292E"/>
                </a:solidFill>
              </a:rPr>
              <a:t>Now, still talking about the same guideline, let’s play a game.</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You look at this code, and you look at that code. Let’s see who manages to figure out what that function is about.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P.1: Express ideas directly in code</a:t>
            </a:r>
          </a:p>
          <a:p>
            <a:pPr lvl="0" rtl="0">
              <a:lnSpc>
                <a:spcPct val="125000"/>
              </a:lnSpc>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Compilers don't read comments (or design documents) and neither do many programmers (consistently). What is expressed in code has defined semantics and can (in principle) be checked by compilers and other tools.</a:t>
            </a:r>
          </a:p>
          <a:p>
            <a:pPr lvl="0" rtl="0">
              <a:lnSpc>
                <a:spcPct val="125000"/>
              </a:lnSpc>
              <a:spcBef>
                <a:spcPts val="1800"/>
              </a:spcBef>
              <a:spcAft>
                <a:spcPts val="1200"/>
              </a:spcAft>
              <a:buNone/>
            </a:pPr>
            <a:r>
              <a:rPr lang="en" sz="900" b="1" dirty="0">
                <a:solidFill>
                  <a:srgbClr val="24292E"/>
                </a:solidFill>
              </a:rPr>
              <a:t>Enforcement</a:t>
            </a:r>
          </a:p>
          <a:p>
            <a:pPr lvl="0" rtl="0">
              <a:lnSpc>
                <a:spcPct val="115000"/>
              </a:lnSpc>
              <a:spcBef>
                <a:spcPts val="0"/>
              </a:spcBef>
              <a:spcAft>
                <a:spcPts val="1200"/>
              </a:spcAft>
              <a:buNone/>
            </a:pPr>
            <a:r>
              <a:rPr lang="en" sz="1200" dirty="0">
                <a:solidFill>
                  <a:srgbClr val="24292E"/>
                </a:solidFill>
              </a:rPr>
              <a:t>Very hard in general.</a:t>
            </a:r>
          </a:p>
          <a:p>
            <a:pPr marL="457200" lvl="0" indent="-304800" rtl="0">
              <a:lnSpc>
                <a:spcPct val="115000"/>
              </a:lnSpc>
              <a:spcBef>
                <a:spcPts val="0"/>
              </a:spcBef>
              <a:spcAft>
                <a:spcPts val="1200"/>
              </a:spcAft>
              <a:buClr>
                <a:srgbClr val="24292E"/>
              </a:buClr>
              <a:buSzPct val="100000"/>
            </a:pPr>
            <a:r>
              <a:rPr lang="en" sz="1200" dirty="0">
                <a:solidFill>
                  <a:srgbClr val="24292E"/>
                </a:solidFill>
              </a:rPr>
              <a:t>use </a:t>
            </a:r>
            <a:r>
              <a:rPr lang="en" sz="1000" dirty="0">
                <a:solidFill>
                  <a:srgbClr val="24292E"/>
                </a:solidFill>
                <a:latin typeface="Consolas"/>
                <a:ea typeface="Consolas"/>
                <a:cs typeface="Consolas"/>
                <a:sym typeface="Consolas"/>
              </a:rPr>
              <a:t>const</a:t>
            </a:r>
            <a:r>
              <a:rPr lang="en" sz="1200" dirty="0">
                <a:solidFill>
                  <a:srgbClr val="24292E"/>
                </a:solidFill>
              </a:rPr>
              <a:t> consistently (check if member functions modify their object; check if functions modify arguments passed by pointer or reference)</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flag uses of casts (casts neuter the type system)</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detect code that mimics the standard library (hard)</a:t>
            </a:r>
          </a:p>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7" name="Shape 10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a:solidFill>
                  <a:srgbClr val="24292E"/>
                </a:solidFill>
              </a:rPr>
              <a:t>And still talking about meaning, this is a new concept.</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Again, we write the code for people, and for the computer. But also for people.</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We can all discuss about how important is to document the code properly. But, hey, comments are not compiled and they are not executed.</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So “don’t trust the comments. Believe in the code”.</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Sometimes is more about what you do NOT write, than only about what you DO write.</a:t>
            </a: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P.3: Express intent</a:t>
            </a:r>
          </a:p>
          <a:p>
            <a:pPr marL="0" marR="38100" lvl="0" indent="0" rtl="0">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Unless the intent of some code is stated (e.g., in names or comments), it is impossible to tell whether the code does what it is supposed to do.</a:t>
            </a:r>
          </a:p>
          <a:p>
            <a:pPr lvl="0" rtl="0">
              <a:lnSpc>
                <a:spcPct val="125000"/>
              </a:lnSpc>
              <a:spcBef>
                <a:spcPts val="1800"/>
              </a:spcBef>
              <a:spcAft>
                <a:spcPts val="1200"/>
              </a:spcAft>
              <a:buNone/>
            </a:pPr>
            <a:r>
              <a:rPr lang="en" sz="900" b="1" dirty="0">
                <a:solidFill>
                  <a:srgbClr val="24292E"/>
                </a:solidFill>
              </a:rPr>
              <a:t>Enforcement</a:t>
            </a:r>
          </a:p>
          <a:p>
            <a:pPr lvl="0" rtl="0">
              <a:lnSpc>
                <a:spcPct val="115000"/>
              </a:lnSpc>
              <a:spcBef>
                <a:spcPts val="0"/>
              </a:spcBef>
              <a:spcAft>
                <a:spcPts val="1200"/>
              </a:spcAft>
              <a:buNone/>
            </a:pPr>
            <a:r>
              <a:rPr lang="en" sz="1200" dirty="0">
                <a:solidFill>
                  <a:srgbClr val="24292E"/>
                </a:solidFill>
              </a:rPr>
              <a:t>Look for common patterns for which there are better alternatives</a:t>
            </a:r>
          </a:p>
          <a:p>
            <a:pPr marL="457200" lvl="0" indent="-304800" rtl="0">
              <a:lnSpc>
                <a:spcPct val="115000"/>
              </a:lnSpc>
              <a:spcBef>
                <a:spcPts val="0"/>
              </a:spcBef>
              <a:spcAft>
                <a:spcPts val="1200"/>
              </a:spcAft>
              <a:buClr>
                <a:srgbClr val="24292E"/>
              </a:buClr>
              <a:buSzPct val="100000"/>
            </a:pPr>
            <a:r>
              <a:rPr lang="en" sz="1200" dirty="0">
                <a:solidFill>
                  <a:srgbClr val="24292E"/>
                </a:solidFill>
              </a:rPr>
              <a:t>simple </a:t>
            </a:r>
            <a:r>
              <a:rPr lang="en" sz="1000" dirty="0">
                <a:solidFill>
                  <a:srgbClr val="24292E"/>
                </a:solidFill>
                <a:latin typeface="Consolas"/>
                <a:ea typeface="Consolas"/>
                <a:cs typeface="Consolas"/>
                <a:sym typeface="Consolas"/>
              </a:rPr>
              <a:t>for</a:t>
            </a:r>
            <a:r>
              <a:rPr lang="en" sz="1200" dirty="0">
                <a:solidFill>
                  <a:srgbClr val="24292E"/>
                </a:solidFill>
              </a:rPr>
              <a:t> loops vs. range-</a:t>
            </a:r>
            <a:r>
              <a:rPr lang="en" sz="1000" dirty="0">
                <a:solidFill>
                  <a:srgbClr val="24292E"/>
                </a:solidFill>
                <a:latin typeface="Consolas"/>
                <a:ea typeface="Consolas"/>
                <a:cs typeface="Consolas"/>
                <a:sym typeface="Consolas"/>
              </a:rPr>
              <a:t>for</a:t>
            </a:r>
            <a:r>
              <a:rPr lang="en" sz="1200" dirty="0">
                <a:solidFill>
                  <a:srgbClr val="24292E"/>
                </a:solidFill>
              </a:rPr>
              <a:t> loops</a:t>
            </a:r>
          </a:p>
          <a:p>
            <a:pPr marL="457200" lvl="0" indent="-304800" rtl="0">
              <a:lnSpc>
                <a:spcPct val="115000"/>
              </a:lnSpc>
              <a:spcBef>
                <a:spcPts val="300"/>
              </a:spcBef>
              <a:spcAft>
                <a:spcPts val="1200"/>
              </a:spcAft>
              <a:buClr>
                <a:srgbClr val="24292E"/>
              </a:buClr>
              <a:buSzPct val="120000"/>
            </a:pPr>
            <a:r>
              <a:rPr lang="en" sz="1000" dirty="0">
                <a:solidFill>
                  <a:srgbClr val="24292E"/>
                </a:solidFill>
                <a:latin typeface="Consolas"/>
                <a:ea typeface="Consolas"/>
                <a:cs typeface="Consolas"/>
                <a:sym typeface="Consolas"/>
              </a:rPr>
              <a:t>f(T*, int)</a:t>
            </a:r>
            <a:r>
              <a:rPr lang="en" sz="1200" dirty="0">
                <a:solidFill>
                  <a:srgbClr val="24292E"/>
                </a:solidFill>
              </a:rPr>
              <a:t> interfaces vs. </a:t>
            </a:r>
            <a:r>
              <a:rPr lang="en" sz="1000" dirty="0">
                <a:solidFill>
                  <a:srgbClr val="24292E"/>
                </a:solidFill>
                <a:latin typeface="Consolas"/>
                <a:ea typeface="Consolas"/>
                <a:cs typeface="Consolas"/>
                <a:sym typeface="Consolas"/>
              </a:rPr>
              <a:t>f(span&lt;T&gt;)</a:t>
            </a:r>
            <a:r>
              <a:rPr lang="en" sz="1200" dirty="0">
                <a:solidFill>
                  <a:srgbClr val="24292E"/>
                </a:solidFill>
              </a:rPr>
              <a:t> interfaces</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loop variables in too large a scope</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naked </a:t>
            </a:r>
            <a:r>
              <a:rPr lang="en" sz="1000" dirty="0">
                <a:solidFill>
                  <a:srgbClr val="24292E"/>
                </a:solidFill>
                <a:latin typeface="Consolas"/>
                <a:ea typeface="Consolas"/>
                <a:cs typeface="Consolas"/>
                <a:sym typeface="Consolas"/>
              </a:rPr>
              <a:t>new</a:t>
            </a:r>
            <a:r>
              <a:rPr lang="en" sz="1200" dirty="0">
                <a:solidFill>
                  <a:srgbClr val="24292E"/>
                </a:solidFill>
              </a:rPr>
              <a:t> and </a:t>
            </a:r>
            <a:r>
              <a:rPr lang="en" sz="1000" dirty="0">
                <a:solidFill>
                  <a:srgbClr val="24292E"/>
                </a:solidFill>
                <a:latin typeface="Consolas"/>
                <a:ea typeface="Consolas"/>
                <a:cs typeface="Consolas"/>
                <a:sym typeface="Consolas"/>
              </a:rPr>
              <a:t>delete</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functions with many parameters of built-in types</a:t>
            </a:r>
          </a:p>
          <a:p>
            <a:pPr lvl="0" rtl="0">
              <a:lnSpc>
                <a:spcPct val="115000"/>
              </a:lnSpc>
              <a:spcBef>
                <a:spcPts val="0"/>
              </a:spcBef>
              <a:spcAft>
                <a:spcPts val="1200"/>
              </a:spcAft>
              <a:buNone/>
            </a:pPr>
            <a:r>
              <a:rPr lang="en" sz="1200" dirty="0">
                <a:solidFill>
                  <a:srgbClr val="24292E"/>
                </a:solidFill>
              </a:rPr>
              <a:t>There is a huge scope for cleverness and semi-automated program transformation.</a:t>
            </a:r>
          </a:p>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a:solidFill>
                  <a:srgbClr val="24292E"/>
                </a:solidFill>
              </a:rPr>
              <a:t>And related to the intent, let’s go to being able to actually… read the code.</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Let’s see the code on the left, line by line. Let’s see if we can see what is this going about.</a:t>
            </a:r>
            <a:endParaRPr lang="en" sz="1650" b="0"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P.11: Encapsulate messy constructs, rather than spreading through the code</a:t>
            </a:r>
          </a:p>
          <a:p>
            <a:pPr marL="0" marR="38100" lvl="0" indent="0" rtl="0">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Messy code is more likely to hide bugs and harder to write. A good interface is easier and safer to use. Messy, low-level code breeds more such code.</a:t>
            </a:r>
          </a:p>
          <a:p>
            <a:pPr lvl="0" rtl="0">
              <a:lnSpc>
                <a:spcPct val="115000"/>
              </a:lnSpc>
              <a:spcBef>
                <a:spcPts val="0"/>
              </a:spcBef>
              <a:spcAft>
                <a:spcPts val="1200"/>
              </a:spcAft>
              <a:buNone/>
            </a:pPr>
            <a:endParaRPr sz="1200" dirty="0">
              <a:solidFill>
                <a:srgbClr val="24292E"/>
              </a:solidFill>
            </a:endParaRPr>
          </a:p>
          <a:p>
            <a:pPr lvl="0" rtl="0">
              <a:lnSpc>
                <a:spcPct val="125000"/>
              </a:lnSpc>
              <a:spcBef>
                <a:spcPts val="1800"/>
              </a:spcBef>
              <a:spcAft>
                <a:spcPts val="1200"/>
              </a:spcAft>
              <a:buNone/>
            </a:pPr>
            <a:r>
              <a:rPr lang="en" sz="900" b="1" dirty="0">
                <a:solidFill>
                  <a:srgbClr val="24292E"/>
                </a:solidFill>
              </a:rPr>
              <a:t>Enforcement</a:t>
            </a:r>
          </a:p>
          <a:p>
            <a:pPr marL="457200" lvl="0" indent="-304800" rtl="0">
              <a:lnSpc>
                <a:spcPct val="115000"/>
              </a:lnSpc>
              <a:spcBef>
                <a:spcPts val="0"/>
              </a:spcBef>
              <a:spcAft>
                <a:spcPts val="1200"/>
              </a:spcAft>
              <a:buClr>
                <a:srgbClr val="24292E"/>
              </a:buClr>
              <a:buSzPct val="100000"/>
            </a:pPr>
            <a:r>
              <a:rPr lang="en" sz="1200" dirty="0">
                <a:solidFill>
                  <a:srgbClr val="24292E"/>
                </a:solidFill>
              </a:rPr>
              <a:t>Look for "messy code" such as complex pointer manipulation and casting outside the implementation of abstractions.</a:t>
            </a:r>
          </a:p>
          <a:p>
            <a:pPr lvl="0" rtl="0">
              <a:lnSpc>
                <a:spcPct val="115000"/>
              </a:lnSpc>
              <a:spcBef>
                <a:spcPts val="0"/>
              </a:spcBef>
              <a:spcAft>
                <a:spcPts val="1200"/>
              </a:spcAft>
              <a:buNone/>
            </a:pPr>
            <a:endParaRPr sz="1200" dirty="0">
              <a:solidFill>
                <a:srgbClr val="24292E"/>
              </a:solidFill>
            </a:endParaRPr>
          </a:p>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err="1">
                <a:solidFill>
                  <a:srgbClr val="24292E"/>
                </a:solidFill>
              </a:rPr>
              <a:t>Ahora</a:t>
            </a:r>
            <a:r>
              <a:rPr lang="en-US" sz="1650" b="0" dirty="0">
                <a:solidFill>
                  <a:srgbClr val="24292E"/>
                </a:solidFill>
              </a:rPr>
              <a:t>, </a:t>
            </a:r>
            <a:r>
              <a:rPr lang="en-US" sz="1650" b="0" dirty="0" err="1">
                <a:solidFill>
                  <a:srgbClr val="24292E"/>
                </a:solidFill>
              </a:rPr>
              <a:t>hablemos</a:t>
            </a:r>
            <a:r>
              <a:rPr lang="en-US" sz="1650" b="0" dirty="0">
                <a:solidFill>
                  <a:srgbClr val="24292E"/>
                </a:solidFill>
              </a:rPr>
              <a:t> </a:t>
            </a:r>
            <a:r>
              <a:rPr lang="en-US" sz="1650" b="0" dirty="0" err="1">
                <a:solidFill>
                  <a:srgbClr val="24292E"/>
                </a:solidFill>
              </a:rPr>
              <a:t>sobre</a:t>
            </a:r>
            <a:r>
              <a:rPr lang="en-US" sz="1650" b="0" dirty="0">
                <a:solidFill>
                  <a:srgbClr val="24292E"/>
                </a:solidFill>
              </a:rPr>
              <a:t> </a:t>
            </a:r>
            <a:r>
              <a:rPr lang="en-US" sz="1650" b="0" dirty="0" err="1">
                <a:solidFill>
                  <a:srgbClr val="24292E"/>
                </a:solidFill>
              </a:rPr>
              <a:t>errores</a:t>
            </a:r>
            <a:r>
              <a:rPr lang="en-US" sz="1650" b="0" dirty="0">
                <a:solidFill>
                  <a:srgbClr val="24292E"/>
                </a:solidFill>
              </a:rPr>
              <a:t>. </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Y para </a:t>
            </a:r>
            <a:r>
              <a:rPr lang="en-US" sz="1650" b="0" dirty="0" err="1">
                <a:solidFill>
                  <a:srgbClr val="24292E"/>
                </a:solidFill>
              </a:rPr>
              <a:t>eso</a:t>
            </a:r>
            <a:r>
              <a:rPr lang="en-US" sz="1650" b="0" dirty="0">
                <a:solidFill>
                  <a:srgbClr val="24292E"/>
                </a:solidFill>
              </a:rPr>
              <a:t>, </a:t>
            </a:r>
            <a:r>
              <a:rPr lang="en-US" sz="1650" b="0" dirty="0" err="1">
                <a:solidFill>
                  <a:srgbClr val="24292E"/>
                </a:solidFill>
              </a:rPr>
              <a:t>empecemos</a:t>
            </a:r>
            <a:r>
              <a:rPr lang="en-US" sz="1650" b="0" dirty="0">
                <a:solidFill>
                  <a:srgbClr val="24292E"/>
                </a:solidFill>
              </a:rPr>
              <a:t> </a:t>
            </a:r>
            <a:r>
              <a:rPr lang="en-US" sz="1650" b="0" dirty="0" err="1">
                <a:solidFill>
                  <a:srgbClr val="24292E"/>
                </a:solidFill>
              </a:rPr>
              <a:t>hablando</a:t>
            </a:r>
            <a:r>
              <a:rPr lang="en-US" sz="1650" b="0" dirty="0">
                <a:solidFill>
                  <a:srgbClr val="24292E"/>
                </a:solidFill>
              </a:rPr>
              <a:t> </a:t>
            </a:r>
            <a:r>
              <a:rPr lang="en-US" sz="1650" b="0" dirty="0" err="1">
                <a:solidFill>
                  <a:srgbClr val="24292E"/>
                </a:solidFill>
              </a:rPr>
              <a:t>sobre</a:t>
            </a:r>
            <a:r>
              <a:rPr lang="en-US" sz="1650" b="0" dirty="0">
                <a:solidFill>
                  <a:srgbClr val="24292E"/>
                </a:solidFill>
              </a:rPr>
              <a:t> </a:t>
            </a:r>
            <a:r>
              <a:rPr lang="en-US" sz="1650" b="0" dirty="0" err="1">
                <a:solidFill>
                  <a:srgbClr val="24292E"/>
                </a:solidFill>
              </a:rPr>
              <a:t>cosas</a:t>
            </a:r>
            <a:r>
              <a:rPr lang="en-US" sz="1650" b="0" dirty="0">
                <a:solidFill>
                  <a:srgbClr val="24292E"/>
                </a:solidFill>
              </a:rPr>
              <a:t> que </a:t>
            </a:r>
            <a:r>
              <a:rPr lang="en-US" sz="1650" b="0" dirty="0" err="1">
                <a:solidFill>
                  <a:srgbClr val="24292E"/>
                </a:solidFill>
              </a:rPr>
              <a:t>nos</a:t>
            </a:r>
            <a:r>
              <a:rPr lang="en-US" sz="1650" b="0" dirty="0">
                <a:solidFill>
                  <a:srgbClr val="24292E"/>
                </a:solidFill>
              </a:rPr>
              <a:t> </a:t>
            </a:r>
            <a:r>
              <a:rPr lang="en-US" sz="1650" b="0" dirty="0" err="1">
                <a:solidFill>
                  <a:srgbClr val="24292E"/>
                </a:solidFill>
              </a:rPr>
              <a:t>ayudan</a:t>
            </a:r>
            <a:r>
              <a:rPr lang="en-US" sz="1650" b="0" dirty="0">
                <a:solidFill>
                  <a:srgbClr val="24292E"/>
                </a:solidFill>
              </a:rPr>
              <a:t> a </a:t>
            </a:r>
            <a:r>
              <a:rPr lang="en-US" sz="1650" b="1" dirty="0" err="1">
                <a:solidFill>
                  <a:srgbClr val="24292E"/>
                </a:solidFill>
              </a:rPr>
              <a:t>evitar</a:t>
            </a:r>
            <a:r>
              <a:rPr lang="en-US" sz="1650" b="0" dirty="0">
                <a:solidFill>
                  <a:srgbClr val="24292E"/>
                </a:solidFill>
              </a:rPr>
              <a:t> </a:t>
            </a:r>
            <a:r>
              <a:rPr lang="en-US" sz="1650" b="0" dirty="0" err="1">
                <a:solidFill>
                  <a:srgbClr val="24292E"/>
                </a:solidFill>
              </a:rPr>
              <a:t>errores</a:t>
            </a:r>
            <a:r>
              <a:rPr lang="en-US" sz="1650" b="0" dirty="0">
                <a:solidFill>
                  <a:srgbClr val="24292E"/>
                </a:solidFill>
              </a:rPr>
              <a:t>. </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err="1">
                <a:solidFill>
                  <a:srgbClr val="24292E"/>
                </a:solidFill>
              </a:rPr>
              <a:t>Es</a:t>
            </a:r>
            <a:r>
              <a:rPr lang="en-US" sz="1650" b="0" dirty="0">
                <a:solidFill>
                  <a:srgbClr val="24292E"/>
                </a:solidFill>
              </a:rPr>
              <a:t> </a:t>
            </a:r>
            <a:r>
              <a:rPr lang="en-US" sz="1650" b="0" dirty="0" err="1">
                <a:solidFill>
                  <a:srgbClr val="24292E"/>
                </a:solidFill>
              </a:rPr>
              <a:t>mejor</a:t>
            </a:r>
            <a:r>
              <a:rPr lang="en-US" sz="1650" b="0" dirty="0">
                <a:solidFill>
                  <a:srgbClr val="24292E"/>
                </a:solidFill>
              </a:rPr>
              <a:t> </a:t>
            </a:r>
            <a:r>
              <a:rPr lang="en-US" sz="1650" b="0" dirty="0" err="1">
                <a:solidFill>
                  <a:srgbClr val="24292E"/>
                </a:solidFill>
              </a:rPr>
              <a:t>prevenir</a:t>
            </a:r>
            <a:r>
              <a:rPr lang="en-US" sz="1650" b="0" dirty="0">
                <a:solidFill>
                  <a:srgbClr val="24292E"/>
                </a:solidFill>
              </a:rPr>
              <a:t> que </a:t>
            </a:r>
            <a:r>
              <a:rPr lang="en-US" sz="1650" b="0" dirty="0" err="1">
                <a:solidFill>
                  <a:srgbClr val="24292E"/>
                </a:solidFill>
              </a:rPr>
              <a:t>curar</a:t>
            </a:r>
            <a:r>
              <a:rPr lang="en-US" sz="1650" b="0" dirty="0">
                <a:solidFill>
                  <a:srgbClr val="24292E"/>
                </a:solidFill>
              </a:rPr>
              <a:t>. </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a:solidFill>
                  <a:srgbClr val="24292E"/>
                </a:solidFill>
              </a:rPr>
              <a:t>Por </a:t>
            </a:r>
            <a:r>
              <a:rPr lang="en-US" sz="1650" b="0" dirty="0" err="1">
                <a:solidFill>
                  <a:srgbClr val="24292E"/>
                </a:solidFill>
              </a:rPr>
              <a:t>tanto</a:t>
            </a:r>
            <a:r>
              <a:rPr lang="en-US" sz="1650" b="0" dirty="0">
                <a:solidFill>
                  <a:srgbClr val="24292E"/>
                </a:solidFill>
              </a:rPr>
              <a:t> </a:t>
            </a:r>
            <a:r>
              <a:rPr lang="en-US" sz="1650" b="0" dirty="0" err="1">
                <a:solidFill>
                  <a:srgbClr val="24292E"/>
                </a:solidFill>
              </a:rPr>
              <a:t>cinco</a:t>
            </a:r>
            <a:r>
              <a:rPr lang="en-US" sz="1650" b="0" dirty="0">
                <a:solidFill>
                  <a:srgbClr val="24292E"/>
                </a:solidFill>
              </a:rPr>
              <a:t> </a:t>
            </a:r>
            <a:r>
              <a:rPr lang="en-US" sz="1650" b="0" dirty="0" err="1">
                <a:solidFill>
                  <a:srgbClr val="24292E"/>
                </a:solidFill>
              </a:rPr>
              <a:t>cosas</a:t>
            </a:r>
            <a:r>
              <a:rPr lang="en-US" sz="1650" b="0" dirty="0">
                <a:solidFill>
                  <a:srgbClr val="24292E"/>
                </a:solidFill>
              </a:rPr>
              <a:t> con las que </a:t>
            </a:r>
            <a:r>
              <a:rPr lang="en-US" sz="1650" b="0" dirty="0" err="1">
                <a:solidFill>
                  <a:srgbClr val="24292E"/>
                </a:solidFill>
              </a:rPr>
              <a:t>tener</a:t>
            </a:r>
            <a:r>
              <a:rPr lang="en-US" sz="1650" b="0" dirty="0">
                <a:solidFill>
                  <a:srgbClr val="24292E"/>
                </a:solidFill>
              </a:rPr>
              <a:t> </a:t>
            </a:r>
            <a:r>
              <a:rPr lang="en-US" sz="1650" b="0" dirty="0" err="1">
                <a:solidFill>
                  <a:srgbClr val="24292E"/>
                </a:solidFill>
              </a:rPr>
              <a:t>cuidado</a:t>
            </a:r>
            <a:r>
              <a:rPr lang="en-US" sz="1650" b="0" dirty="0">
                <a:solidFill>
                  <a:srgbClr val="24292E"/>
                </a:solidFill>
              </a:rPr>
              <a:t>. </a:t>
            </a:r>
          </a:p>
          <a:p>
            <a:pPr lvl="0" rtl="0">
              <a:lnSpc>
                <a:spcPct val="125000"/>
              </a:lnSpc>
              <a:spcBef>
                <a:spcPts val="1800"/>
              </a:spcBef>
              <a:spcAft>
                <a:spcPts val="1200"/>
              </a:spcAft>
              <a:buNone/>
            </a:pPr>
            <a:r>
              <a:rPr lang="en-US" sz="1650" b="0" dirty="0">
                <a:solidFill>
                  <a:srgbClr val="24292E"/>
                </a:solidFill>
              </a:rPr>
              <a:t>Primero, UNION vs VARIANT.</a:t>
            </a:r>
          </a:p>
          <a:p>
            <a:pPr lvl="0" rtl="0">
              <a:lnSpc>
                <a:spcPct val="125000"/>
              </a:lnSpc>
              <a:spcBef>
                <a:spcPts val="1800"/>
              </a:spcBef>
              <a:spcAft>
                <a:spcPts val="1200"/>
              </a:spcAft>
              <a:buNone/>
            </a:pPr>
            <a:r>
              <a:rPr lang="en-US" sz="1650" b="0" dirty="0">
                <a:solidFill>
                  <a:srgbClr val="24292E"/>
                </a:solidFill>
              </a:rPr>
              <a:t>ARRAY DECAY y RANGE ERRORS </a:t>
            </a:r>
            <a:r>
              <a:rPr lang="en-US" sz="1650" b="0" dirty="0" err="1">
                <a:solidFill>
                  <a:srgbClr val="24292E"/>
                </a:solidFill>
              </a:rPr>
              <a:t>pueden</a:t>
            </a:r>
            <a:r>
              <a:rPr lang="en-US" sz="1650" b="0" dirty="0">
                <a:solidFill>
                  <a:srgbClr val="24292E"/>
                </a:solidFill>
              </a:rPr>
              <a:t> </a:t>
            </a:r>
            <a:r>
              <a:rPr lang="en-US" sz="1650" b="0" dirty="0" err="1">
                <a:solidFill>
                  <a:srgbClr val="24292E"/>
                </a:solidFill>
              </a:rPr>
              <a:t>crear</a:t>
            </a:r>
            <a:r>
              <a:rPr lang="en-US" sz="1650" b="0" dirty="0">
                <a:solidFill>
                  <a:srgbClr val="24292E"/>
                </a:solidFill>
              </a:rPr>
              <a:t> </a:t>
            </a:r>
            <a:r>
              <a:rPr lang="en-US" sz="1650" b="0" dirty="0" err="1">
                <a:solidFill>
                  <a:srgbClr val="24292E"/>
                </a:solidFill>
              </a:rPr>
              <a:t>errores</a:t>
            </a:r>
            <a:r>
              <a:rPr lang="en-US" sz="1650" b="0" dirty="0">
                <a:solidFill>
                  <a:srgbClr val="24292E"/>
                </a:solidFill>
              </a:rPr>
              <a:t>.</a:t>
            </a:r>
          </a:p>
          <a:p>
            <a:pPr lvl="0" rtl="0">
              <a:lnSpc>
                <a:spcPct val="125000"/>
              </a:lnSpc>
              <a:spcBef>
                <a:spcPts val="1800"/>
              </a:spcBef>
              <a:spcAft>
                <a:spcPts val="1200"/>
              </a:spcAft>
              <a:buNone/>
            </a:pPr>
            <a:r>
              <a:rPr lang="en-US" sz="1650" b="0" dirty="0">
                <a:solidFill>
                  <a:srgbClr val="24292E"/>
                </a:solidFill>
              </a:rPr>
              <a:t>NARROWING CONVERSIONS y CASTS </a:t>
            </a:r>
            <a:r>
              <a:rPr lang="en-US" sz="1650" b="0" dirty="0" err="1">
                <a:solidFill>
                  <a:srgbClr val="24292E"/>
                </a:solidFill>
              </a:rPr>
              <a:t>tienen</a:t>
            </a:r>
            <a:r>
              <a:rPr lang="en-US" sz="1650" b="0" dirty="0">
                <a:solidFill>
                  <a:srgbClr val="24292E"/>
                </a:solidFill>
              </a:rPr>
              <a:t> </a:t>
            </a:r>
            <a:r>
              <a:rPr lang="en-US" sz="1650" b="0" dirty="0" err="1">
                <a:solidFill>
                  <a:srgbClr val="24292E"/>
                </a:solidFill>
              </a:rPr>
              <a:t>cierta</a:t>
            </a:r>
            <a:r>
              <a:rPr lang="en-US" sz="1650" b="0" dirty="0">
                <a:solidFill>
                  <a:srgbClr val="24292E"/>
                </a:solidFill>
              </a:rPr>
              <a:t> </a:t>
            </a:r>
            <a:r>
              <a:rPr lang="en-US" sz="1650" b="0" dirty="0" err="1">
                <a:solidFill>
                  <a:srgbClr val="24292E"/>
                </a:solidFill>
              </a:rPr>
              <a:t>relacion</a:t>
            </a:r>
            <a:r>
              <a:rPr lang="en-US" sz="1650" b="0" dirty="0">
                <a:solidFill>
                  <a:srgbClr val="24292E"/>
                </a:solidFill>
              </a:rPr>
              <a:t>, </a:t>
            </a:r>
            <a:r>
              <a:rPr lang="en-US" sz="1650" b="0" dirty="0" err="1">
                <a:solidFill>
                  <a:srgbClr val="24292E"/>
                </a:solidFill>
              </a:rPr>
              <a:t>te</a:t>
            </a:r>
            <a:r>
              <a:rPr lang="en-US" sz="1650" b="0" dirty="0">
                <a:solidFill>
                  <a:srgbClr val="24292E"/>
                </a:solidFill>
              </a:rPr>
              <a:t> </a:t>
            </a:r>
            <a:r>
              <a:rPr lang="en-US" sz="1650" b="0" dirty="0" err="1">
                <a:solidFill>
                  <a:srgbClr val="24292E"/>
                </a:solidFill>
              </a:rPr>
              <a:t>estas</a:t>
            </a:r>
            <a:r>
              <a:rPr lang="en-US" sz="1650" b="0" dirty="0">
                <a:solidFill>
                  <a:srgbClr val="24292E"/>
                </a:solidFill>
              </a:rPr>
              <a:t> </a:t>
            </a:r>
            <a:r>
              <a:rPr lang="en-US" sz="1650" b="0" dirty="0" err="1">
                <a:solidFill>
                  <a:srgbClr val="24292E"/>
                </a:solidFill>
              </a:rPr>
              <a:t>saltando</a:t>
            </a:r>
            <a:r>
              <a:rPr lang="en-US" sz="1650" b="0" dirty="0">
                <a:solidFill>
                  <a:srgbClr val="24292E"/>
                </a:solidFill>
              </a:rPr>
              <a:t> la </a:t>
            </a:r>
            <a:r>
              <a:rPr lang="en-US" sz="1650" b="0" dirty="0" err="1">
                <a:solidFill>
                  <a:srgbClr val="24292E"/>
                </a:solidFill>
              </a:rPr>
              <a:t>capacidad</a:t>
            </a:r>
            <a:r>
              <a:rPr lang="en-US" sz="1650" b="0" dirty="0">
                <a:solidFill>
                  <a:srgbClr val="24292E"/>
                </a:solidFill>
              </a:rPr>
              <a:t> de un </a:t>
            </a:r>
            <a:r>
              <a:rPr lang="en-US" sz="1650" b="0" dirty="0" err="1">
                <a:solidFill>
                  <a:srgbClr val="24292E"/>
                </a:solidFill>
              </a:rPr>
              <a:t>tipo</a:t>
            </a:r>
            <a:r>
              <a:rPr lang="en-US" sz="1650" b="0" dirty="0">
                <a:solidFill>
                  <a:srgbClr val="24292E"/>
                </a:solidFill>
              </a:rPr>
              <a:t>. A </a:t>
            </a:r>
            <a:r>
              <a:rPr lang="en-US" sz="1650" b="0" dirty="0" err="1">
                <a:solidFill>
                  <a:srgbClr val="24292E"/>
                </a:solidFill>
              </a:rPr>
              <a:t>parte</a:t>
            </a:r>
            <a:r>
              <a:rPr lang="en-US" sz="1650" b="0" dirty="0">
                <a:solidFill>
                  <a:srgbClr val="24292E"/>
                </a:solidFill>
              </a:rPr>
              <a:t> de </a:t>
            </a:r>
            <a:r>
              <a:rPr lang="en-US" sz="1650" b="0" dirty="0" err="1">
                <a:solidFill>
                  <a:srgbClr val="24292E"/>
                </a:solidFill>
              </a:rPr>
              <a:t>poder</a:t>
            </a:r>
            <a:r>
              <a:rPr lang="en-US" sz="1650" b="0" dirty="0">
                <a:solidFill>
                  <a:srgbClr val="24292E"/>
                </a:solidFill>
              </a:rPr>
              <a:t> </a:t>
            </a:r>
            <a:r>
              <a:rPr lang="en-US" sz="1650" b="0" dirty="0" err="1">
                <a:solidFill>
                  <a:srgbClr val="24292E"/>
                </a:solidFill>
              </a:rPr>
              <a:t>ser</a:t>
            </a:r>
            <a:r>
              <a:rPr lang="en-US" sz="1650" b="0" dirty="0">
                <a:solidFill>
                  <a:srgbClr val="24292E"/>
                </a:solidFill>
              </a:rPr>
              <a:t> mas </a:t>
            </a:r>
            <a:r>
              <a:rPr lang="en-US" sz="1650" b="0" dirty="0" err="1">
                <a:solidFill>
                  <a:srgbClr val="24292E"/>
                </a:solidFill>
              </a:rPr>
              <a:t>costoso</a:t>
            </a:r>
            <a:r>
              <a:rPr lang="en-US" sz="1650" b="0" dirty="0">
                <a:solidFill>
                  <a:srgbClr val="24292E"/>
                </a:solidFill>
              </a:rPr>
              <a:t>, </a:t>
            </a:r>
            <a:r>
              <a:rPr lang="en-US" sz="1650" b="0" dirty="0" err="1">
                <a:solidFill>
                  <a:srgbClr val="24292E"/>
                </a:solidFill>
              </a:rPr>
              <a:t>es</a:t>
            </a:r>
            <a:r>
              <a:rPr lang="en-US" sz="1650" b="0" dirty="0">
                <a:solidFill>
                  <a:srgbClr val="24292E"/>
                </a:solidFill>
              </a:rPr>
              <a:t> </a:t>
            </a:r>
            <a:r>
              <a:rPr lang="en-US" sz="1650" b="0" dirty="0" err="1">
                <a:solidFill>
                  <a:srgbClr val="24292E"/>
                </a:solidFill>
              </a:rPr>
              <a:t>propenso</a:t>
            </a:r>
            <a:r>
              <a:rPr lang="en-US" sz="1650" b="0" dirty="0">
                <a:solidFill>
                  <a:srgbClr val="24292E"/>
                </a:solidFill>
              </a:rPr>
              <a:t> a </a:t>
            </a:r>
            <a:r>
              <a:rPr lang="en-US" sz="1650" b="0" dirty="0" err="1">
                <a:solidFill>
                  <a:srgbClr val="24292E"/>
                </a:solidFill>
              </a:rPr>
              <a:t>errores</a:t>
            </a:r>
            <a:r>
              <a:rPr lang="en-US" sz="1650" b="0" dirty="0">
                <a:solidFill>
                  <a:srgbClr val="24292E"/>
                </a:solidFill>
              </a:rPr>
              <a:t>. No </a:t>
            </a:r>
            <a:r>
              <a:rPr lang="en-US" sz="1650" b="0" dirty="0" err="1">
                <a:solidFill>
                  <a:srgbClr val="24292E"/>
                </a:solidFill>
              </a:rPr>
              <a:t>es</a:t>
            </a:r>
            <a:r>
              <a:rPr lang="en-US" sz="1650" b="0" dirty="0">
                <a:solidFill>
                  <a:srgbClr val="24292E"/>
                </a:solidFill>
              </a:rPr>
              <a:t> que NO se </a:t>
            </a:r>
            <a:r>
              <a:rPr lang="en-US" sz="1650" b="0" dirty="0" err="1">
                <a:solidFill>
                  <a:srgbClr val="24292E"/>
                </a:solidFill>
              </a:rPr>
              <a:t>deban</a:t>
            </a:r>
            <a:r>
              <a:rPr lang="en-US" sz="1650" b="0" dirty="0">
                <a:solidFill>
                  <a:srgbClr val="24292E"/>
                </a:solidFill>
              </a:rPr>
              <a:t> </a:t>
            </a:r>
            <a:r>
              <a:rPr lang="en-US" sz="1650" b="0" dirty="0" err="1">
                <a:solidFill>
                  <a:srgbClr val="24292E"/>
                </a:solidFill>
              </a:rPr>
              <a:t>usar</a:t>
            </a:r>
            <a:r>
              <a:rPr lang="en-US" sz="1650" b="0" dirty="0">
                <a:solidFill>
                  <a:srgbClr val="24292E"/>
                </a:solidFill>
              </a:rPr>
              <a:t>, </a:t>
            </a:r>
            <a:r>
              <a:rPr lang="en-US" sz="1650" b="0" dirty="0" err="1">
                <a:solidFill>
                  <a:srgbClr val="24292E"/>
                </a:solidFill>
              </a:rPr>
              <a:t>si</a:t>
            </a:r>
            <a:r>
              <a:rPr lang="en-US" sz="1650" b="0" dirty="0">
                <a:solidFill>
                  <a:srgbClr val="24292E"/>
                </a:solidFill>
              </a:rPr>
              <a:t> no que, </a:t>
            </a:r>
            <a:r>
              <a:rPr lang="en-US" sz="1650" b="0" dirty="0" err="1">
                <a:solidFill>
                  <a:srgbClr val="24292E"/>
                </a:solidFill>
              </a:rPr>
              <a:t>idealmente</a:t>
            </a:r>
            <a:r>
              <a:rPr lang="en-US" sz="1650" b="0" dirty="0">
                <a:solidFill>
                  <a:srgbClr val="24292E"/>
                </a:solidFill>
              </a:rPr>
              <a:t>… </a:t>
            </a:r>
            <a:r>
              <a:rPr lang="en-US" sz="1650" b="0" dirty="0" err="1">
                <a:solidFill>
                  <a:srgbClr val="24292E"/>
                </a:solidFill>
              </a:rPr>
              <a:t>habria</a:t>
            </a:r>
            <a:r>
              <a:rPr lang="en-US" sz="1650" b="0" dirty="0">
                <a:solidFill>
                  <a:srgbClr val="24292E"/>
                </a:solidFill>
              </a:rPr>
              <a:t> que </a:t>
            </a:r>
            <a:r>
              <a:rPr lang="en-US" sz="1650" b="0" dirty="0" err="1">
                <a:solidFill>
                  <a:srgbClr val="24292E"/>
                </a:solidFill>
              </a:rPr>
              <a:t>usar</a:t>
            </a:r>
            <a:r>
              <a:rPr lang="en-US" sz="1650" b="0" dirty="0">
                <a:solidFill>
                  <a:srgbClr val="24292E"/>
                </a:solidFill>
              </a:rPr>
              <a:t> lo </a:t>
            </a:r>
            <a:r>
              <a:rPr lang="en-US" sz="1650" b="0" dirty="0" err="1">
                <a:solidFill>
                  <a:srgbClr val="24292E"/>
                </a:solidFill>
              </a:rPr>
              <a:t>menos</a:t>
            </a:r>
            <a:r>
              <a:rPr lang="en-US" sz="1650" b="0" dirty="0">
                <a:solidFill>
                  <a:srgbClr val="24292E"/>
                </a:solidFill>
              </a:rPr>
              <a:t> possible. Para que </a:t>
            </a:r>
            <a:r>
              <a:rPr lang="en-US" sz="1650" b="0" dirty="0" err="1">
                <a:solidFill>
                  <a:srgbClr val="24292E"/>
                </a:solidFill>
              </a:rPr>
              <a:t>nuestro</a:t>
            </a:r>
            <a:r>
              <a:rPr lang="en-US" sz="1650" b="0" dirty="0">
                <a:solidFill>
                  <a:srgbClr val="24292E"/>
                </a:solidFill>
              </a:rPr>
              <a:t> </a:t>
            </a:r>
            <a:r>
              <a:rPr lang="en-US" sz="1650" b="0" dirty="0" err="1">
                <a:solidFill>
                  <a:srgbClr val="24292E"/>
                </a:solidFill>
              </a:rPr>
              <a:t>programa</a:t>
            </a:r>
            <a:r>
              <a:rPr lang="en-US" sz="1650" b="0" dirty="0">
                <a:solidFill>
                  <a:srgbClr val="24292E"/>
                </a:solidFill>
              </a:rPr>
              <a:t> </a:t>
            </a:r>
            <a:r>
              <a:rPr lang="en-US" sz="1650" b="0" dirty="0" err="1">
                <a:solidFill>
                  <a:srgbClr val="24292E"/>
                </a:solidFill>
              </a:rPr>
              <a:t>tenga</a:t>
            </a:r>
            <a:r>
              <a:rPr lang="en-US" sz="1650" b="0" dirty="0">
                <a:solidFill>
                  <a:srgbClr val="24292E"/>
                </a:solidFill>
              </a:rPr>
              <a:t> </a:t>
            </a:r>
            <a:r>
              <a:rPr lang="en-US" sz="1650" b="0" dirty="0" err="1">
                <a:solidFill>
                  <a:srgbClr val="24292E"/>
                </a:solidFill>
              </a:rPr>
              <a:t>tipos</a:t>
            </a:r>
            <a:r>
              <a:rPr lang="en-US" sz="1650" b="0" dirty="0">
                <a:solidFill>
                  <a:srgbClr val="24292E"/>
                </a:solidFill>
              </a:rPr>
              <a:t> que </a:t>
            </a:r>
            <a:r>
              <a:rPr lang="en-US" sz="1650" b="0" dirty="0" err="1">
                <a:solidFill>
                  <a:srgbClr val="24292E"/>
                </a:solidFill>
              </a:rPr>
              <a:t>sean</a:t>
            </a:r>
            <a:r>
              <a:rPr lang="en-US" sz="1650" b="0" dirty="0">
                <a:solidFill>
                  <a:srgbClr val="24292E"/>
                </a:solidFill>
              </a:rPr>
              <a:t> </a:t>
            </a:r>
            <a:r>
              <a:rPr lang="en-US" sz="1650" b="0" dirty="0" err="1">
                <a:solidFill>
                  <a:srgbClr val="24292E"/>
                </a:solidFill>
              </a:rPr>
              <a:t>estaticamente</a:t>
            </a:r>
            <a:r>
              <a:rPr lang="en-US" sz="1650" b="0" dirty="0">
                <a:solidFill>
                  <a:srgbClr val="24292E"/>
                </a:solidFill>
              </a:rPr>
              <a:t> </a:t>
            </a:r>
            <a:r>
              <a:rPr lang="en-US" sz="1650" b="0" dirty="0" err="1">
                <a:solidFill>
                  <a:srgbClr val="24292E"/>
                </a:solidFill>
              </a:rPr>
              <a:t>seguros</a:t>
            </a:r>
            <a:r>
              <a:rPr lang="en-US" sz="1650" b="0" dirty="0">
                <a:solidFill>
                  <a:srgbClr val="24292E"/>
                </a:solidFill>
              </a:rPr>
              <a:t>.</a:t>
            </a:r>
          </a:p>
          <a:p>
            <a:pPr lvl="0" rtl="0">
              <a:lnSpc>
                <a:spcPct val="125000"/>
              </a:lnSpc>
              <a:spcBef>
                <a:spcPts val="1800"/>
              </a:spcBef>
              <a:spcAft>
                <a:spcPts val="1200"/>
              </a:spcAft>
              <a:buNone/>
            </a:pPr>
            <a:endParaRPr lang="en" sz="1650" b="0"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 sz="1650" b="1" dirty="0">
                <a:solidFill>
                  <a:srgbClr val="24292E"/>
                </a:solidFill>
              </a:rPr>
              <a:t>P.4: Ideally, a program should be statically type safe</a:t>
            </a:r>
          </a:p>
          <a:p>
            <a:pPr lvl="0" rtl="0">
              <a:lnSpc>
                <a:spcPct val="125000"/>
              </a:lnSpc>
              <a:spcBef>
                <a:spcPts val="1800"/>
              </a:spcBef>
              <a:spcAft>
                <a:spcPts val="1200"/>
              </a:spcAft>
              <a:buNone/>
            </a:pPr>
            <a:r>
              <a:rPr lang="en" sz="900" b="1" dirty="0">
                <a:solidFill>
                  <a:srgbClr val="24292E"/>
                </a:solidFill>
              </a:rPr>
              <a:t>Reason</a:t>
            </a:r>
          </a:p>
          <a:p>
            <a:pPr lvl="0" rtl="0">
              <a:lnSpc>
                <a:spcPct val="115000"/>
              </a:lnSpc>
              <a:spcBef>
                <a:spcPts val="0"/>
              </a:spcBef>
              <a:spcAft>
                <a:spcPts val="1200"/>
              </a:spcAft>
              <a:buNone/>
            </a:pPr>
            <a:r>
              <a:rPr lang="en" sz="1200" dirty="0">
                <a:solidFill>
                  <a:srgbClr val="24292E"/>
                </a:solidFill>
              </a:rPr>
              <a:t>Ideally, a program would be completely statically (compile-time) type safe. Unfortunately, that is not possible. Problem areas:</a:t>
            </a:r>
          </a:p>
          <a:p>
            <a:pPr marL="457200" lvl="0" indent="-304800" rtl="0">
              <a:lnSpc>
                <a:spcPct val="115000"/>
              </a:lnSpc>
              <a:spcBef>
                <a:spcPts val="0"/>
              </a:spcBef>
              <a:spcAft>
                <a:spcPts val="1200"/>
              </a:spcAft>
              <a:buClr>
                <a:srgbClr val="24292E"/>
              </a:buClr>
              <a:buSzPct val="100000"/>
            </a:pPr>
            <a:r>
              <a:rPr lang="en" sz="1200" dirty="0">
                <a:solidFill>
                  <a:srgbClr val="24292E"/>
                </a:solidFill>
              </a:rPr>
              <a:t>unions</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casts</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array decay</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range errors</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narrowing conversions</a:t>
            </a:r>
          </a:p>
          <a:p>
            <a:pPr lvl="0" rtl="0">
              <a:lnSpc>
                <a:spcPct val="125000"/>
              </a:lnSpc>
              <a:spcBef>
                <a:spcPts val="1800"/>
              </a:spcBef>
              <a:spcAft>
                <a:spcPts val="1200"/>
              </a:spcAft>
              <a:buNone/>
            </a:pPr>
            <a:r>
              <a:rPr lang="en" sz="900" b="1" dirty="0">
                <a:solidFill>
                  <a:srgbClr val="24292E"/>
                </a:solidFill>
              </a:rPr>
              <a:t>Enforcement</a:t>
            </a:r>
          </a:p>
          <a:p>
            <a:pPr lvl="0" rtl="0">
              <a:lnSpc>
                <a:spcPct val="115000"/>
              </a:lnSpc>
              <a:spcBef>
                <a:spcPts val="0"/>
              </a:spcBef>
              <a:spcAft>
                <a:spcPts val="1200"/>
              </a:spcAft>
              <a:buNone/>
            </a:pPr>
            <a:r>
              <a:rPr lang="en" sz="1200" dirty="0">
                <a:solidFill>
                  <a:srgbClr val="24292E"/>
                </a:solidFill>
              </a:rPr>
              <a:t>We can ban, restrain, or detect the individual problem categories separately, as required and feasible for individual programs. Always suggest an alternative. For example:</a:t>
            </a:r>
          </a:p>
          <a:p>
            <a:pPr marL="457200" lvl="0" indent="-304800" rtl="0">
              <a:lnSpc>
                <a:spcPct val="115000"/>
              </a:lnSpc>
              <a:spcBef>
                <a:spcPts val="0"/>
              </a:spcBef>
              <a:spcAft>
                <a:spcPts val="1200"/>
              </a:spcAft>
              <a:buClr>
                <a:srgbClr val="24292E"/>
              </a:buClr>
              <a:buSzPct val="100000"/>
            </a:pPr>
            <a:r>
              <a:rPr lang="en" sz="1200" dirty="0">
                <a:solidFill>
                  <a:srgbClr val="24292E"/>
                </a:solidFill>
              </a:rPr>
              <a:t>unions -- use </a:t>
            </a:r>
            <a:r>
              <a:rPr lang="en" sz="1000" dirty="0">
                <a:solidFill>
                  <a:srgbClr val="24292E"/>
                </a:solidFill>
                <a:latin typeface="Consolas"/>
                <a:ea typeface="Consolas"/>
                <a:cs typeface="Consolas"/>
                <a:sym typeface="Consolas"/>
              </a:rPr>
              <a:t>variant</a:t>
            </a:r>
            <a:r>
              <a:rPr lang="en" sz="1200" dirty="0">
                <a:solidFill>
                  <a:srgbClr val="24292E"/>
                </a:solidFill>
              </a:rPr>
              <a:t> (in C++17)</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casts -- minimize their use; templates can help</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array decay -- use </a:t>
            </a:r>
            <a:r>
              <a:rPr lang="en" sz="1000" dirty="0">
                <a:solidFill>
                  <a:srgbClr val="24292E"/>
                </a:solidFill>
                <a:latin typeface="Consolas"/>
                <a:ea typeface="Consolas"/>
                <a:cs typeface="Consolas"/>
                <a:sym typeface="Consolas"/>
              </a:rPr>
              <a:t>span</a:t>
            </a:r>
            <a:r>
              <a:rPr lang="en" sz="1200" dirty="0">
                <a:solidFill>
                  <a:srgbClr val="24292E"/>
                </a:solidFill>
              </a:rPr>
              <a:t> (from the GSL)</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range errors -- use </a:t>
            </a:r>
            <a:r>
              <a:rPr lang="en" sz="1000" dirty="0">
                <a:solidFill>
                  <a:srgbClr val="24292E"/>
                </a:solidFill>
                <a:latin typeface="Consolas"/>
                <a:ea typeface="Consolas"/>
                <a:cs typeface="Consolas"/>
                <a:sym typeface="Consolas"/>
              </a:rPr>
              <a:t>span</a:t>
            </a:r>
          </a:p>
          <a:p>
            <a:pPr marL="457200" lvl="0" indent="-304800" rtl="0">
              <a:lnSpc>
                <a:spcPct val="115000"/>
              </a:lnSpc>
              <a:spcBef>
                <a:spcPts val="300"/>
              </a:spcBef>
              <a:spcAft>
                <a:spcPts val="1200"/>
              </a:spcAft>
              <a:buClr>
                <a:srgbClr val="24292E"/>
              </a:buClr>
              <a:buSzPct val="100000"/>
            </a:pPr>
            <a:r>
              <a:rPr lang="en" sz="1200" dirty="0">
                <a:solidFill>
                  <a:srgbClr val="24292E"/>
                </a:solidFill>
              </a:rPr>
              <a:t>narrowing conversions -- minimize their use and use </a:t>
            </a:r>
            <a:r>
              <a:rPr lang="en" sz="1000" dirty="0">
                <a:solidFill>
                  <a:srgbClr val="24292E"/>
                </a:solidFill>
                <a:latin typeface="Consolas"/>
                <a:ea typeface="Consolas"/>
                <a:cs typeface="Consolas"/>
                <a:sym typeface="Consolas"/>
              </a:rPr>
              <a:t>narrow</a:t>
            </a:r>
            <a:r>
              <a:rPr lang="en" sz="1200" dirty="0">
                <a:solidFill>
                  <a:srgbClr val="24292E"/>
                </a:solidFill>
              </a:rPr>
              <a:t> or </a:t>
            </a:r>
            <a:r>
              <a:rPr lang="en" sz="1000" dirty="0">
                <a:solidFill>
                  <a:srgbClr val="24292E"/>
                </a:solidFill>
                <a:latin typeface="Consolas"/>
                <a:ea typeface="Consolas"/>
                <a:cs typeface="Consolas"/>
                <a:sym typeface="Consolas"/>
              </a:rPr>
              <a:t>narrow_cast</a:t>
            </a:r>
            <a:r>
              <a:rPr lang="en" sz="1200" dirty="0">
                <a:solidFill>
                  <a:srgbClr val="24292E"/>
                </a:solidFill>
              </a:rPr>
              <a:t> (from the GSL) where they are necessary</a:t>
            </a:r>
          </a:p>
          <a:p>
            <a:pPr lvl="0">
              <a:spcBef>
                <a:spcPts val="0"/>
              </a:spcBef>
              <a:buNone/>
            </a:pPr>
            <a:endParaRPr sz="900" b="1" dirty="0">
              <a:solidFill>
                <a:srgbClr val="24292E"/>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25000"/>
              </a:lnSpc>
              <a:spcBef>
                <a:spcPts val="1800"/>
              </a:spcBef>
              <a:spcAft>
                <a:spcPts val="1200"/>
              </a:spcAft>
              <a:buNone/>
            </a:pPr>
            <a:r>
              <a:rPr lang="en-US" sz="1650" b="0" dirty="0" err="1">
                <a:solidFill>
                  <a:srgbClr val="24292E"/>
                </a:solidFill>
              </a:rPr>
              <a:t>Otro</a:t>
            </a:r>
            <a:r>
              <a:rPr lang="en-US" sz="1650" b="0" dirty="0">
                <a:solidFill>
                  <a:srgbClr val="24292E"/>
                </a:solidFill>
              </a:rPr>
              <a:t> </a:t>
            </a:r>
            <a:r>
              <a:rPr lang="en-US" sz="1650" b="0" dirty="0" err="1">
                <a:solidFill>
                  <a:srgbClr val="24292E"/>
                </a:solidFill>
              </a:rPr>
              <a:t>ejemplo</a:t>
            </a:r>
            <a:r>
              <a:rPr lang="en-US" sz="1650" b="0" dirty="0">
                <a:solidFill>
                  <a:srgbClr val="24292E"/>
                </a:solidFill>
              </a:rPr>
              <a:t>, </a:t>
            </a:r>
            <a:r>
              <a:rPr lang="en-US" sz="1650" b="0" dirty="0" err="1">
                <a:solidFill>
                  <a:srgbClr val="24292E"/>
                </a:solidFill>
              </a:rPr>
              <a:t>es</a:t>
            </a:r>
            <a:r>
              <a:rPr lang="en-US" sz="1650" b="0" dirty="0">
                <a:solidFill>
                  <a:srgbClr val="24292E"/>
                </a:solidFill>
              </a:rPr>
              <a:t> </a:t>
            </a:r>
            <a:r>
              <a:rPr lang="en-US" sz="1650" b="0" dirty="0" err="1">
                <a:solidFill>
                  <a:srgbClr val="24292E"/>
                </a:solidFill>
              </a:rPr>
              <a:t>mejor</a:t>
            </a:r>
            <a:r>
              <a:rPr lang="en-US" sz="1650" b="0" dirty="0">
                <a:solidFill>
                  <a:srgbClr val="24292E"/>
                </a:solidFill>
              </a:rPr>
              <a:t> PREVENIR </a:t>
            </a:r>
            <a:r>
              <a:rPr lang="en-US" sz="1650" b="0" dirty="0" err="1">
                <a:solidFill>
                  <a:srgbClr val="24292E"/>
                </a:solidFill>
              </a:rPr>
              <a:t>errores</a:t>
            </a:r>
            <a:r>
              <a:rPr lang="en-US" sz="1650" b="0" dirty="0">
                <a:solidFill>
                  <a:srgbClr val="24292E"/>
                </a:solidFill>
              </a:rPr>
              <a:t> </a:t>
            </a:r>
            <a:r>
              <a:rPr lang="en-US" sz="1650" b="0" dirty="0" err="1">
                <a:solidFill>
                  <a:srgbClr val="24292E"/>
                </a:solidFill>
              </a:rPr>
              <a:t>siempre</a:t>
            </a:r>
            <a:r>
              <a:rPr lang="en-US" sz="1650" b="0" dirty="0">
                <a:solidFill>
                  <a:srgbClr val="24292E"/>
                </a:solidFill>
              </a:rPr>
              <a:t> que se </a:t>
            </a:r>
            <a:r>
              <a:rPr lang="en-US" sz="1650" b="0" dirty="0" err="1">
                <a:solidFill>
                  <a:srgbClr val="24292E"/>
                </a:solidFill>
              </a:rPr>
              <a:t>pueda</a:t>
            </a:r>
            <a:r>
              <a:rPr lang="en-US" sz="1650" b="0" dirty="0">
                <a:solidFill>
                  <a:srgbClr val="24292E"/>
                </a:solidFill>
              </a:rPr>
              <a:t>. </a:t>
            </a:r>
            <a:r>
              <a:rPr lang="en-US" sz="1650" b="0" dirty="0" err="1">
                <a:solidFill>
                  <a:srgbClr val="24292E"/>
                </a:solidFill>
              </a:rPr>
              <a:t>Escribid</a:t>
            </a:r>
            <a:r>
              <a:rPr lang="en-US" sz="1650" b="0" dirty="0">
                <a:solidFill>
                  <a:srgbClr val="24292E"/>
                </a:solidFill>
              </a:rPr>
              <a:t> </a:t>
            </a:r>
            <a:r>
              <a:rPr lang="en-US" sz="1650" b="0" dirty="0" err="1">
                <a:solidFill>
                  <a:srgbClr val="24292E"/>
                </a:solidFill>
              </a:rPr>
              <a:t>código</a:t>
            </a:r>
            <a:r>
              <a:rPr lang="en-US" sz="1650" b="0" dirty="0">
                <a:solidFill>
                  <a:srgbClr val="24292E"/>
                </a:solidFill>
              </a:rPr>
              <a:t> </a:t>
            </a:r>
            <a:r>
              <a:rPr lang="en-US" sz="1650" b="0" dirty="0" err="1">
                <a:solidFill>
                  <a:srgbClr val="24292E"/>
                </a:solidFill>
              </a:rPr>
              <a:t>robusto</a:t>
            </a:r>
            <a:r>
              <a:rPr lang="en-US" sz="1650" b="0" dirty="0">
                <a:solidFill>
                  <a:srgbClr val="24292E"/>
                </a:solidFill>
              </a:rPr>
              <a:t>. </a:t>
            </a:r>
          </a:p>
          <a:p>
            <a:pPr lvl="0" rtl="0">
              <a:lnSpc>
                <a:spcPct val="125000"/>
              </a:lnSpc>
              <a:spcBef>
                <a:spcPts val="1800"/>
              </a:spcBef>
              <a:spcAft>
                <a:spcPts val="1200"/>
              </a:spcAft>
              <a:buNone/>
            </a:pPr>
            <a:r>
              <a:rPr lang="en-US" sz="1650" b="0" dirty="0">
                <a:solidFill>
                  <a:srgbClr val="24292E"/>
                </a:solidFill>
              </a:rPr>
              <a:t>No solo que no </a:t>
            </a:r>
            <a:r>
              <a:rPr lang="en-US" sz="1650" b="0" dirty="0" err="1">
                <a:solidFill>
                  <a:srgbClr val="24292E"/>
                </a:solidFill>
              </a:rPr>
              <a:t>tenga</a:t>
            </a:r>
            <a:r>
              <a:rPr lang="en-US" sz="1650" b="0" dirty="0">
                <a:solidFill>
                  <a:srgbClr val="24292E"/>
                </a:solidFill>
              </a:rPr>
              <a:t> </a:t>
            </a:r>
            <a:r>
              <a:rPr lang="en-US" sz="1650" b="0" dirty="0" err="1">
                <a:solidFill>
                  <a:srgbClr val="24292E"/>
                </a:solidFill>
              </a:rPr>
              <a:t>errores</a:t>
            </a:r>
            <a:r>
              <a:rPr lang="en-US" sz="1650" b="0" dirty="0">
                <a:solidFill>
                  <a:srgbClr val="24292E"/>
                </a:solidFill>
              </a:rPr>
              <a:t>, </a:t>
            </a:r>
            <a:r>
              <a:rPr lang="en-US" sz="1650" b="0" dirty="0" err="1">
                <a:solidFill>
                  <a:srgbClr val="24292E"/>
                </a:solidFill>
              </a:rPr>
              <a:t>si</a:t>
            </a:r>
            <a:r>
              <a:rPr lang="en-US" sz="1650" b="0" dirty="0">
                <a:solidFill>
                  <a:srgbClr val="24292E"/>
                </a:solidFill>
              </a:rPr>
              <a:t> no que sea </a:t>
            </a:r>
            <a:r>
              <a:rPr lang="en-US" sz="1650" b="0" dirty="0" err="1">
                <a:solidFill>
                  <a:srgbClr val="24292E"/>
                </a:solidFill>
              </a:rPr>
              <a:t>más</a:t>
            </a:r>
            <a:r>
              <a:rPr lang="en-US" sz="1650" b="0" dirty="0">
                <a:solidFill>
                  <a:srgbClr val="24292E"/>
                </a:solidFill>
              </a:rPr>
              <a:t> </a:t>
            </a:r>
            <a:r>
              <a:rPr lang="en-US" sz="1650" b="0" dirty="0" err="1">
                <a:solidFill>
                  <a:srgbClr val="24292E"/>
                </a:solidFill>
              </a:rPr>
              <a:t>dificil</a:t>
            </a:r>
            <a:r>
              <a:rPr lang="en-US" sz="1650" b="0" dirty="0">
                <a:solidFill>
                  <a:srgbClr val="24292E"/>
                </a:solidFill>
              </a:rPr>
              <a:t> introducer </a:t>
            </a:r>
            <a:r>
              <a:rPr lang="en-US" sz="1650" b="0" dirty="0" err="1">
                <a:solidFill>
                  <a:srgbClr val="24292E"/>
                </a:solidFill>
              </a:rPr>
              <a:t>errores</a:t>
            </a:r>
            <a:r>
              <a:rPr lang="en-US" sz="1650" b="0" dirty="0">
                <a:solidFill>
                  <a:srgbClr val="24292E"/>
                </a:solidFill>
              </a:rPr>
              <a:t> al </a:t>
            </a:r>
            <a:r>
              <a:rPr lang="en-US" sz="1650" b="0" dirty="0" err="1">
                <a:solidFill>
                  <a:srgbClr val="24292E"/>
                </a:solidFill>
              </a:rPr>
              <a:t>programar</a:t>
            </a:r>
            <a:r>
              <a:rPr lang="en-US" sz="1650" b="0" dirty="0">
                <a:solidFill>
                  <a:srgbClr val="24292E"/>
                </a:solidFill>
              </a:rPr>
              <a:t>. O </a:t>
            </a:r>
            <a:r>
              <a:rPr lang="en-US" sz="1650" b="0" dirty="0" err="1">
                <a:solidFill>
                  <a:srgbClr val="24292E"/>
                </a:solidFill>
              </a:rPr>
              <a:t>incluso</a:t>
            </a:r>
            <a:r>
              <a:rPr lang="en-US" sz="1650" b="0" dirty="0">
                <a:solidFill>
                  <a:srgbClr val="24292E"/>
                </a:solidFill>
              </a:rPr>
              <a:t> exploits.</a:t>
            </a:r>
          </a:p>
          <a:p>
            <a:pPr lvl="0" rtl="0">
              <a:lnSpc>
                <a:spcPct val="125000"/>
              </a:lnSpc>
              <a:spcBef>
                <a:spcPts val="1800"/>
              </a:spcBef>
              <a:spcAft>
                <a:spcPts val="1200"/>
              </a:spcAft>
              <a:buNone/>
            </a:pPr>
            <a:endParaRPr lang="en-US" sz="1650" b="0" dirty="0">
              <a:solidFill>
                <a:srgbClr val="24292E"/>
              </a:solidFill>
            </a:endParaRPr>
          </a:p>
          <a:p>
            <a:pPr lvl="0" rtl="0">
              <a:lnSpc>
                <a:spcPct val="125000"/>
              </a:lnSpc>
              <a:spcBef>
                <a:spcPts val="1800"/>
              </a:spcBef>
              <a:spcAft>
                <a:spcPts val="1200"/>
              </a:spcAft>
              <a:buNone/>
            </a:pPr>
            <a:r>
              <a:rPr lang="en-US" sz="1650" b="0" dirty="0" err="1">
                <a:solidFill>
                  <a:srgbClr val="24292E"/>
                </a:solidFill>
              </a:rPr>
              <a:t>Otro</a:t>
            </a:r>
            <a:r>
              <a:rPr lang="en-US" sz="1650" b="0" dirty="0">
                <a:solidFill>
                  <a:srgbClr val="24292E"/>
                </a:solidFill>
              </a:rPr>
              <a:t> par de </a:t>
            </a:r>
            <a:r>
              <a:rPr lang="en-US" sz="1650" b="0" dirty="0" err="1">
                <a:solidFill>
                  <a:srgbClr val="24292E"/>
                </a:solidFill>
              </a:rPr>
              <a:t>pautas</a:t>
            </a:r>
            <a:r>
              <a:rPr lang="en-US" sz="1650" b="0" dirty="0">
                <a:solidFill>
                  <a:srgbClr val="24292E"/>
                </a:solidFill>
              </a:rPr>
              <a:t> que </a:t>
            </a:r>
            <a:r>
              <a:rPr lang="en-US" sz="1650" b="0" dirty="0" err="1">
                <a:solidFill>
                  <a:srgbClr val="24292E"/>
                </a:solidFill>
              </a:rPr>
              <a:t>hablan</a:t>
            </a:r>
            <a:r>
              <a:rPr lang="en-US" sz="1650" b="0" dirty="0">
                <a:solidFill>
                  <a:srgbClr val="24292E"/>
                </a:solidFill>
              </a:rPr>
              <a:t> </a:t>
            </a:r>
            <a:r>
              <a:rPr lang="en-US" sz="1650" b="0" dirty="0" err="1">
                <a:solidFill>
                  <a:srgbClr val="24292E"/>
                </a:solidFill>
              </a:rPr>
              <a:t>sobre</a:t>
            </a:r>
            <a:r>
              <a:rPr lang="en-US" sz="1650" b="0" dirty="0">
                <a:solidFill>
                  <a:srgbClr val="24292E"/>
                </a:solidFill>
              </a:rPr>
              <a:t> </a:t>
            </a:r>
            <a:r>
              <a:rPr lang="en-US" sz="1650" b="0" dirty="0" err="1">
                <a:solidFill>
                  <a:srgbClr val="24292E"/>
                </a:solidFill>
              </a:rPr>
              <a:t>los</a:t>
            </a:r>
            <a:r>
              <a:rPr lang="en-US" sz="1650" b="0" dirty="0">
                <a:solidFill>
                  <a:srgbClr val="24292E"/>
                </a:solidFill>
              </a:rPr>
              <a:t> </a:t>
            </a:r>
            <a:r>
              <a:rPr lang="en-US" sz="1650" b="0" dirty="0" err="1">
                <a:solidFill>
                  <a:srgbClr val="24292E"/>
                </a:solidFill>
              </a:rPr>
              <a:t>tipos</a:t>
            </a:r>
            <a:r>
              <a:rPr lang="en-US" sz="1650" b="0" dirty="0">
                <a:solidFill>
                  <a:srgbClr val="24292E"/>
                </a:solidFill>
              </a:rPr>
              <a:t> de </a:t>
            </a:r>
            <a:r>
              <a:rPr lang="en-US" sz="1650" b="0" dirty="0" err="1">
                <a:solidFill>
                  <a:srgbClr val="24292E"/>
                </a:solidFill>
              </a:rPr>
              <a:t>errores</a:t>
            </a:r>
            <a:r>
              <a:rPr lang="en-US" sz="1650" b="0" dirty="0">
                <a:solidFill>
                  <a:srgbClr val="24292E"/>
                </a:solidFill>
              </a:rPr>
              <a:t>, de </a:t>
            </a:r>
            <a:r>
              <a:rPr lang="en-US" sz="1650" b="0" dirty="0" err="1">
                <a:solidFill>
                  <a:srgbClr val="24292E"/>
                </a:solidFill>
              </a:rPr>
              <a:t>los</a:t>
            </a:r>
            <a:r>
              <a:rPr lang="en-US" sz="1650" b="0" dirty="0">
                <a:solidFill>
                  <a:srgbClr val="24292E"/>
                </a:solidFill>
              </a:rPr>
              <a:t> que no pongo </a:t>
            </a:r>
            <a:r>
              <a:rPr lang="en-US" sz="1650" b="0" dirty="0" err="1">
                <a:solidFill>
                  <a:srgbClr val="24292E"/>
                </a:solidFill>
              </a:rPr>
              <a:t>ejemplos</a:t>
            </a:r>
            <a:r>
              <a:rPr lang="en-US" sz="1650" b="0" dirty="0">
                <a:solidFill>
                  <a:srgbClr val="24292E"/>
                </a:solidFill>
              </a:rPr>
              <a:t> </a:t>
            </a:r>
            <a:r>
              <a:rPr lang="en-US" sz="1650" b="0" dirty="0" err="1">
                <a:solidFill>
                  <a:srgbClr val="24292E"/>
                </a:solidFill>
              </a:rPr>
              <a:t>por</a:t>
            </a:r>
            <a:r>
              <a:rPr lang="en-US" sz="1650" b="0" dirty="0">
                <a:solidFill>
                  <a:srgbClr val="24292E"/>
                </a:solidFill>
              </a:rPr>
              <a:t> que me </a:t>
            </a:r>
            <a:r>
              <a:rPr lang="en-US" sz="1650" b="0" dirty="0" err="1">
                <a:solidFill>
                  <a:srgbClr val="24292E"/>
                </a:solidFill>
              </a:rPr>
              <a:t>parecen</a:t>
            </a:r>
            <a:r>
              <a:rPr lang="en-US" sz="1650" b="0" dirty="0">
                <a:solidFill>
                  <a:srgbClr val="24292E"/>
                </a:solidFill>
              </a:rPr>
              <a:t> </a:t>
            </a:r>
            <a:r>
              <a:rPr lang="en-US" sz="1650" b="0" dirty="0" err="1">
                <a:solidFill>
                  <a:srgbClr val="24292E"/>
                </a:solidFill>
              </a:rPr>
              <a:t>obvios</a:t>
            </a:r>
            <a:r>
              <a:rPr lang="en-US" sz="1650" b="0" dirty="0">
                <a:solidFill>
                  <a:srgbClr val="24292E"/>
                </a:solidFill>
              </a:rPr>
              <a:t> </a:t>
            </a:r>
            <a:r>
              <a:rPr lang="en-US" sz="1650" b="0" dirty="0" err="1">
                <a:solidFill>
                  <a:srgbClr val="24292E"/>
                </a:solidFill>
              </a:rPr>
              <a:t>es</a:t>
            </a:r>
            <a:r>
              <a:rPr lang="en-US" sz="1650" b="0" dirty="0">
                <a:solidFill>
                  <a:srgbClr val="24292E"/>
                </a:solidFill>
              </a:rPr>
              <a:t>:</a:t>
            </a:r>
            <a:endParaRPr lang="en" sz="1650" b="0" dirty="0">
              <a:solidFill>
                <a:srgbClr val="24292E"/>
              </a:solidFill>
            </a:endParaRPr>
          </a:p>
          <a:p>
            <a:pPr lvl="0" rtl="0">
              <a:lnSpc>
                <a:spcPct val="125000"/>
              </a:lnSpc>
              <a:spcBef>
                <a:spcPts val="1800"/>
              </a:spcBef>
              <a:spcAft>
                <a:spcPts val="1200"/>
              </a:spcAft>
              <a:buNone/>
            </a:pPr>
            <a:endParaRPr lang="en" sz="1650" b="1" dirty="0">
              <a:solidFill>
                <a:srgbClr val="24292E"/>
              </a:solidFill>
            </a:endParaRPr>
          </a:p>
          <a:p>
            <a:pPr lvl="0" rtl="0">
              <a:lnSpc>
                <a:spcPct val="125000"/>
              </a:lnSpc>
              <a:spcBef>
                <a:spcPts val="1800"/>
              </a:spcBef>
              <a:spcAft>
                <a:spcPts val="1200"/>
              </a:spcAft>
              <a:buNone/>
            </a:pPr>
            <a:r>
              <a:rPr lang="en-US" sz="1200" dirty="0">
                <a:solidFill>
                  <a:srgbClr val="24292E"/>
                </a:solidFill>
              </a:rPr>
              <a:t>Lo </a:t>
            </a:r>
            <a:r>
              <a:rPr lang="en-US" sz="1200" dirty="0" err="1">
                <a:solidFill>
                  <a:srgbClr val="24292E"/>
                </a:solidFill>
              </a:rPr>
              <a:t>hacemos</a:t>
            </a:r>
            <a:r>
              <a:rPr lang="en-US" sz="1200" dirty="0">
                <a:solidFill>
                  <a:srgbClr val="24292E"/>
                </a:solidFill>
              </a:rPr>
              <a:t> </a:t>
            </a:r>
            <a:r>
              <a:rPr lang="en-US" sz="1200" dirty="0" err="1">
                <a:solidFill>
                  <a:srgbClr val="24292E"/>
                </a:solidFill>
              </a:rPr>
              <a:t>explicito</a:t>
            </a:r>
            <a:r>
              <a:rPr lang="en-US" sz="1200" dirty="0">
                <a:solidFill>
                  <a:srgbClr val="24292E"/>
                </a:solidFill>
              </a:rPr>
              <a:t> para que no </a:t>
            </a:r>
            <a:r>
              <a:rPr lang="en-US" sz="1200" dirty="0" err="1">
                <a:solidFill>
                  <a:srgbClr val="24292E"/>
                </a:solidFill>
              </a:rPr>
              <a:t>mermita</a:t>
            </a:r>
            <a:r>
              <a:rPr lang="en-US" sz="1200" dirty="0">
                <a:solidFill>
                  <a:srgbClr val="24292E"/>
                </a:solidFill>
              </a:rPr>
              <a:t> “conversions </a:t>
            </a:r>
            <a:r>
              <a:rPr lang="en-US" sz="1200" dirty="0" err="1">
                <a:solidFill>
                  <a:srgbClr val="24292E"/>
                </a:solidFill>
              </a:rPr>
              <a:t>implicitas</a:t>
            </a:r>
            <a:r>
              <a:rPr lang="en-US" sz="1200" dirty="0">
                <a:solidFill>
                  <a:srgbClr val="24292E"/>
                </a:solidFill>
              </a:rPr>
              <a:t>” o “</a:t>
            </a:r>
            <a:r>
              <a:rPr lang="en-US" sz="1200" dirty="0" err="1">
                <a:solidFill>
                  <a:srgbClr val="24292E"/>
                </a:solidFill>
              </a:rPr>
              <a:t>inicializaciones</a:t>
            </a:r>
            <a:r>
              <a:rPr lang="en-US" sz="1200" dirty="0">
                <a:solidFill>
                  <a:srgbClr val="24292E"/>
                </a:solidFill>
              </a:rPr>
              <a:t> de </a:t>
            </a:r>
            <a:r>
              <a:rPr lang="en-US" sz="1200" dirty="0" err="1">
                <a:solidFill>
                  <a:srgbClr val="24292E"/>
                </a:solidFill>
              </a:rPr>
              <a:t>copias</a:t>
            </a:r>
            <a:r>
              <a:rPr lang="en-US" sz="1200" dirty="0">
                <a:solidFill>
                  <a:srgbClr val="24292E"/>
                </a:solidFill>
              </a:rPr>
              <a:t>”</a:t>
            </a:r>
            <a:endParaRPr lang="en" sz="1200" dirty="0">
              <a:solidFill>
                <a:srgbClr val="24292E"/>
              </a:solidFill>
            </a:endParaRPr>
          </a:p>
          <a:p>
            <a:pPr lvl="0">
              <a:spcBef>
                <a:spcPts val="0"/>
              </a:spcBef>
              <a:buNone/>
            </a:pPr>
            <a:endParaRPr sz="1650" b="1" dirty="0">
              <a:solidFill>
                <a:srgbClr val="24292E"/>
              </a:solidFill>
            </a:endParaRPr>
          </a:p>
          <a:p>
            <a:pPr lvl="0" rtl="0">
              <a:spcBef>
                <a:spcPts val="0"/>
              </a:spcBef>
              <a:buNone/>
            </a:pPr>
            <a:endParaRPr lang="en-US" sz="2800" b="1" dirty="0">
              <a:solidFill>
                <a:srgbClr val="24292E"/>
              </a:solidFill>
            </a:endParaRPr>
          </a:p>
          <a:p>
            <a:pPr lvl="0" rtl="0">
              <a:spcBef>
                <a:spcPts val="0"/>
              </a:spcBef>
              <a:buNone/>
            </a:pPr>
            <a:endParaRPr sz="1650" b="1" dirty="0">
              <a:solidFill>
                <a:srgbClr val="24292E"/>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6" y="4663216"/>
            <a:ext cx="671543"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mtClean="0"/>
              <a:pPr/>
              <a:t>‹#›</a:t>
            </a:fld>
            <a:r>
              <a:rPr lang="en" dirty="0"/>
              <a:t>/16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20">
            <a:extLst>
              <a:ext uri="{FF2B5EF4-FFF2-40B4-BE49-F238E27FC236}">
                <a16:creationId xmlns:a16="http://schemas.microsoft.com/office/drawing/2014/main" id="{6A2E95C7-8039-4CE1-A42F-7CFDA59DA0A0}"/>
              </a:ext>
            </a:extLst>
          </p:cNvPr>
          <p:cNvSpPr txBox="1">
            <a:spLocks noGrp="1"/>
          </p:cNvSpPr>
          <p:nvPr>
            <p:ph type="sldNum" idx="12"/>
          </p:nvPr>
        </p:nvSpPr>
        <p:spPr>
          <a:xfrm>
            <a:off x="8472456" y="4663216"/>
            <a:ext cx="671543"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mtClean="0"/>
              <a:pPr/>
              <a:t>‹#›</a:t>
            </a:fld>
            <a:r>
              <a:rPr lang="en"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6" name="Shape 20">
            <a:extLst>
              <a:ext uri="{FF2B5EF4-FFF2-40B4-BE49-F238E27FC236}">
                <a16:creationId xmlns:a16="http://schemas.microsoft.com/office/drawing/2014/main" id="{9F036574-2EFA-4447-9A20-6AFFB804F752}"/>
              </a:ext>
            </a:extLst>
          </p:cNvPr>
          <p:cNvSpPr txBox="1">
            <a:spLocks noGrp="1"/>
          </p:cNvSpPr>
          <p:nvPr>
            <p:ph type="sldNum" idx="12"/>
          </p:nvPr>
        </p:nvSpPr>
        <p:spPr>
          <a:xfrm>
            <a:off x="8472456" y="4663216"/>
            <a:ext cx="671543"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smtClean="0"/>
              <a:pPr/>
              <a:t>‹#›</a:t>
            </a:fld>
            <a:r>
              <a:rPr lang="en"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039294"/>
            <a:ext cx="7136700" cy="1022400"/>
          </a:xfrm>
          <a:prstGeom prst="rect">
            <a:avLst/>
          </a:prstGeom>
        </p:spPr>
        <p:txBody>
          <a:bodyPr lIns="91425" tIns="91425" rIns="91425" bIns="91425" anchor="b" anchorCtr="0">
            <a:noAutofit/>
          </a:bodyPr>
          <a:lstStyle/>
          <a:p>
            <a:pPr lvl="0">
              <a:spcBef>
                <a:spcPts val="0"/>
              </a:spcBef>
              <a:buNone/>
            </a:pPr>
            <a:r>
              <a:rPr lang="en" b="0" dirty="0"/>
              <a:t>CppCoreGuidelines, </a:t>
            </a:r>
            <a:r>
              <a:rPr lang="en-US" b="0" dirty="0"/>
              <a:t>P</a:t>
            </a:r>
            <a:r>
              <a:rPr lang="en" b="0" dirty="0"/>
              <a:t>art 1</a:t>
            </a:r>
          </a:p>
        </p:txBody>
      </p:sp>
      <p:sp>
        <p:nvSpPr>
          <p:cNvPr id="67" name="Shape 67"/>
          <p:cNvSpPr txBox="1">
            <a:spLocks noGrp="1"/>
          </p:cNvSpPr>
          <p:nvPr>
            <p:ph type="subTitle" idx="1"/>
          </p:nvPr>
        </p:nvSpPr>
        <p:spPr>
          <a:xfrm>
            <a:off x="2137225" y="2522558"/>
            <a:ext cx="4870500" cy="1215052"/>
          </a:xfrm>
          <a:prstGeom prst="rect">
            <a:avLst/>
          </a:prstGeom>
        </p:spPr>
        <p:txBody>
          <a:bodyPr lIns="91425" tIns="91425" rIns="91425" bIns="91425" anchor="t" anchorCtr="0">
            <a:noAutofit/>
          </a:bodyPr>
          <a:lstStyle/>
          <a:p>
            <a:pPr lvl="0">
              <a:spcBef>
                <a:spcPts val="0"/>
              </a:spcBef>
              <a:buNone/>
            </a:pPr>
            <a:r>
              <a:rPr lang="en" dirty="0"/>
              <a:t>Juanmi Huertas </a:t>
            </a:r>
          </a:p>
          <a:p>
            <a:pPr lvl="0">
              <a:spcBef>
                <a:spcPts val="0"/>
              </a:spcBef>
              <a:buNone/>
            </a:pPr>
            <a:r>
              <a:rPr lang="en" dirty="0"/>
              <a:t>R&amp;D Software Engineer </a:t>
            </a:r>
            <a:r>
              <a:rPr lang="en-US" dirty="0"/>
              <a:t>-</a:t>
            </a:r>
            <a:r>
              <a:rPr lang="en" dirty="0"/>
              <a:t> HP</a:t>
            </a:r>
          </a:p>
          <a:p>
            <a:pPr lvl="0">
              <a:spcBef>
                <a:spcPts val="0"/>
              </a:spcBef>
              <a:buNone/>
            </a:pPr>
            <a:r>
              <a:rPr lang="en-US" dirty="0"/>
              <a:t>J</a:t>
            </a:r>
            <a:r>
              <a:rPr lang="en" dirty="0"/>
              <a:t>uanmi.</a:t>
            </a:r>
            <a:r>
              <a:rPr lang="en-US" dirty="0"/>
              <a:t>Huertas@hp.com</a:t>
            </a:r>
            <a:endParaRPr lang="en" dirty="0"/>
          </a:p>
        </p:txBody>
      </p:sp>
      <p:sp>
        <p:nvSpPr>
          <p:cNvPr id="68" name="Shape 68"/>
          <p:cNvSpPr txBox="1">
            <a:spLocks noGrp="1"/>
          </p:cNvSpPr>
          <p:nvPr>
            <p:ph type="ctrTitle"/>
          </p:nvPr>
        </p:nvSpPr>
        <p:spPr>
          <a:xfrm>
            <a:off x="1004150" y="1648894"/>
            <a:ext cx="7136700" cy="1022400"/>
          </a:xfrm>
          <a:prstGeom prst="rect">
            <a:avLst/>
          </a:prstGeom>
        </p:spPr>
        <p:txBody>
          <a:bodyPr lIns="91425" tIns="91425" rIns="91425" bIns="91425" anchor="b" anchorCtr="0">
            <a:noAutofit/>
          </a:bodyPr>
          <a:lstStyle/>
          <a:p>
            <a:pPr lvl="0" rtl="0">
              <a:spcBef>
                <a:spcPts val="0"/>
              </a:spcBef>
              <a:buNone/>
            </a:pPr>
            <a:r>
              <a:rPr lang="en-US" sz="4700" b="0" dirty="0" err="1"/>
              <a:t>Introducción</a:t>
            </a:r>
            <a:r>
              <a:rPr lang="en" sz="4700" b="0" dirty="0"/>
              <a:t> </a:t>
            </a:r>
            <a:r>
              <a:rPr lang="en-US" sz="4700" b="0" dirty="0"/>
              <a:t>y </a:t>
            </a:r>
            <a:r>
              <a:rPr lang="en-US" sz="4700" b="0" dirty="0" err="1"/>
              <a:t>Filosofía</a:t>
            </a:r>
            <a:endParaRPr lang="en" sz="4700" b="0" dirty="0"/>
          </a:p>
        </p:txBody>
      </p:sp>
      <p:sp>
        <p:nvSpPr>
          <p:cNvPr id="5" name="Shape 68">
            <a:extLst>
              <a:ext uri="{FF2B5EF4-FFF2-40B4-BE49-F238E27FC236}">
                <a16:creationId xmlns:a16="http://schemas.microsoft.com/office/drawing/2014/main" id="{9646B061-719F-431A-B821-CA1910DFFEE8}"/>
              </a:ext>
            </a:extLst>
          </p:cNvPr>
          <p:cNvSpPr txBox="1">
            <a:spLocks/>
          </p:cNvSpPr>
          <p:nvPr/>
        </p:nvSpPr>
        <p:spPr>
          <a:xfrm>
            <a:off x="0" y="4060556"/>
            <a:ext cx="9144000" cy="602500"/>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ct val="100000"/>
              <a:buFont typeface="PT Sans Narrow"/>
              <a:buNone/>
              <a:defRPr sz="5400" b="1" i="0" u="none" strike="noStrike" cap="none">
                <a:solidFill>
                  <a:schemeClr val="accent1"/>
                </a:solidFill>
                <a:latin typeface="PT Sans Narrow"/>
                <a:ea typeface="PT Sans Narrow"/>
                <a:cs typeface="PT Sans Narrow"/>
                <a:sym typeface="PT Sans Narrow"/>
              </a:defRPr>
            </a:lvl1pPr>
            <a:lvl2pPr lvl="1"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2pPr>
            <a:lvl3pPr lvl="2"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3pPr>
            <a:lvl4pPr lvl="3"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4pPr>
            <a:lvl5pPr lvl="4"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5pPr>
            <a:lvl6pPr lvl="5"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6pPr>
            <a:lvl7pPr lvl="6"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7pPr>
            <a:lvl8pPr lvl="7"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8pPr>
            <a:lvl9pPr lvl="8" algn="ctr">
              <a:spcBef>
                <a:spcPts val="0"/>
              </a:spcBef>
              <a:buClr>
                <a:schemeClr val="accent1"/>
              </a:buClr>
              <a:buSzPct val="100000"/>
              <a:buFont typeface="PT Sans Narrow"/>
              <a:buNone/>
              <a:defRPr sz="5400" b="1">
                <a:solidFill>
                  <a:schemeClr val="accent1"/>
                </a:solidFill>
                <a:latin typeface="PT Sans Narrow"/>
                <a:ea typeface="PT Sans Narrow"/>
                <a:cs typeface="PT Sans Narrow"/>
                <a:sym typeface="PT Sans Narrow"/>
              </a:defRPr>
            </a:lvl9pPr>
          </a:lstStyle>
          <a:p>
            <a:r>
              <a:rPr lang="en-US" sz="2400" b="0" dirty="0">
                <a:latin typeface="Consolas" panose="020B0609020204030204" pitchFamily="49" charset="0"/>
              </a:rPr>
              <a:t>using </a:t>
            </a:r>
            <a:r>
              <a:rPr lang="en-US" sz="2400" b="0" dirty="0" err="1">
                <a:latin typeface="Consolas" panose="020B0609020204030204" pitchFamily="49" charset="0"/>
              </a:rPr>
              <a:t>std</a:t>
            </a:r>
            <a:r>
              <a:rPr lang="en-US" sz="2400" b="0" dirty="0">
                <a:latin typeface="Consolas" panose="020B0609020204030204" pitchFamily="49" charset="0"/>
              </a:rPr>
              <a:t>::</a:t>
            </a:r>
            <a:r>
              <a:rPr lang="en-US" sz="2400" b="0" dirty="0" err="1">
                <a:latin typeface="Consolas" panose="020B0609020204030204" pitchFamily="49" charset="0"/>
              </a:rPr>
              <a:t>cpp</a:t>
            </a:r>
            <a:r>
              <a:rPr lang="en-US" sz="2400" b="0" dirty="0">
                <a:latin typeface="Consolas" panose="020B0609020204030204" pitchFamily="49" charset="0"/>
              </a:rPr>
              <a:t> 2017			30/11/2017</a:t>
            </a:r>
            <a:endParaRPr lang="en" sz="2400" b="0" dirty="0">
              <a:latin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173841" y="104366"/>
            <a:ext cx="7335194" cy="707400"/>
          </a:xfrm>
          <a:prstGeom prst="rect">
            <a:avLst/>
          </a:prstGeom>
        </p:spPr>
        <p:txBody>
          <a:bodyPr lIns="91425" tIns="91425" rIns="91425" bIns="91425" anchor="t" anchorCtr="0">
            <a:noAutofit/>
          </a:bodyPr>
          <a:lstStyle/>
          <a:p>
            <a:pPr lvl="0" rtl="0">
              <a:spcBef>
                <a:spcPts val="0"/>
              </a:spcBef>
              <a:buNone/>
            </a:pPr>
            <a:r>
              <a:rPr lang="en" dirty="0"/>
              <a:t>3) </a:t>
            </a:r>
            <a:r>
              <a:rPr lang="en-US" dirty="0"/>
              <a:t>Código </a:t>
            </a:r>
            <a:r>
              <a:rPr lang="en-US" dirty="0" err="1"/>
              <a:t>libre</a:t>
            </a:r>
            <a:r>
              <a:rPr lang="en-US" dirty="0"/>
              <a:t> de </a:t>
            </a:r>
            <a:r>
              <a:rPr lang="en-US" dirty="0" err="1"/>
              <a:t>errores</a:t>
            </a:r>
            <a:r>
              <a:rPr lang="en-US" dirty="0"/>
              <a:t> </a:t>
            </a:r>
            <a:r>
              <a:rPr lang="en" sz="2400" dirty="0"/>
              <a:t>(P.4, </a:t>
            </a:r>
            <a:r>
              <a:rPr lang="en" sz="2400" u="sng" dirty="0"/>
              <a:t>P.5</a:t>
            </a:r>
            <a:r>
              <a:rPr lang="en" sz="2400" dirty="0"/>
              <a:t>, </a:t>
            </a:r>
            <a:r>
              <a:rPr lang="en" sz="2400" u="sng" dirty="0"/>
              <a:t>P.6</a:t>
            </a:r>
            <a:r>
              <a:rPr lang="en" sz="2400" dirty="0"/>
              <a:t> and </a:t>
            </a:r>
            <a:r>
              <a:rPr lang="en" sz="2400" u="sng" dirty="0"/>
              <a:t>P.7</a:t>
            </a:r>
            <a:r>
              <a:rPr lang="en" sz="2400" dirty="0"/>
              <a:t>)</a:t>
            </a:r>
          </a:p>
        </p:txBody>
      </p:sp>
      <p:sp>
        <p:nvSpPr>
          <p:cNvPr id="138" name="Shape 138"/>
          <p:cNvSpPr txBox="1">
            <a:spLocks noGrp="1"/>
          </p:cNvSpPr>
          <p:nvPr>
            <p:ph type="body" idx="1"/>
          </p:nvPr>
        </p:nvSpPr>
        <p:spPr>
          <a:xfrm>
            <a:off x="5452539" y="1018992"/>
            <a:ext cx="3395630" cy="1654640"/>
          </a:xfrm>
          <a:prstGeom prst="rect">
            <a:avLst/>
          </a:prstGeom>
          <a:solidFill>
            <a:srgbClr val="EFEFEF"/>
          </a:solidFill>
          <a:ln>
            <a:solidFill>
              <a:srgbClr val="FF0000"/>
            </a:solidFill>
          </a:ln>
        </p:spPr>
        <p:txBody>
          <a:bodyPr lIns="91425" tIns="91425" rIns="91425" bIns="91425" anchor="t" anchorCtr="0">
            <a:noAutofit/>
          </a:bodyPr>
          <a:lstStyle/>
          <a:p>
            <a:pPr lvl="0" rtl="0">
              <a:spcBef>
                <a:spcPts val="0"/>
              </a:spcBef>
              <a:spcAft>
                <a:spcPts val="0"/>
              </a:spcAft>
              <a:buNone/>
            </a:pPr>
            <a:r>
              <a:rPr lang="en" sz="1200" dirty="0">
                <a:latin typeface="Consolas"/>
                <a:ea typeface="Consolas"/>
                <a:cs typeface="Consolas"/>
                <a:sym typeface="Consolas"/>
              </a:rPr>
              <a:t>// Int es un alias para enteros</a:t>
            </a:r>
          </a:p>
          <a:p>
            <a:pPr lvl="0" rtl="0">
              <a:spcBef>
                <a:spcPts val="0"/>
              </a:spcBef>
              <a:spcAft>
                <a:spcPts val="0"/>
              </a:spcAft>
              <a:buNone/>
            </a:pPr>
            <a:r>
              <a:rPr lang="en" sz="1200" dirty="0">
                <a:latin typeface="Consolas"/>
                <a:ea typeface="Consolas"/>
                <a:cs typeface="Consolas"/>
                <a:sym typeface="Consolas"/>
              </a:rPr>
              <a:t>// NO HACER</a:t>
            </a:r>
          </a:p>
          <a:p>
            <a:pPr lvl="0" rtl="0">
              <a:spcBef>
                <a:spcPts val="0"/>
              </a:spcBef>
              <a:spcAft>
                <a:spcPts val="0"/>
              </a:spcAft>
              <a:buNone/>
            </a:pPr>
            <a:r>
              <a:rPr lang="en" sz="1200" dirty="0">
                <a:latin typeface="Consolas"/>
                <a:ea typeface="Consolas"/>
                <a:cs typeface="Consolas"/>
                <a:sym typeface="Consolas"/>
              </a:rPr>
              <a:t>int bits = 0;         </a:t>
            </a:r>
          </a:p>
          <a:p>
            <a:pPr lvl="0" rtl="0">
              <a:spcBef>
                <a:spcPts val="0"/>
              </a:spcBef>
              <a:spcAft>
                <a:spcPts val="0"/>
              </a:spcAft>
              <a:buNone/>
            </a:pPr>
            <a:r>
              <a:rPr lang="en" sz="1200" dirty="0">
                <a:latin typeface="Consolas"/>
                <a:ea typeface="Consolas"/>
                <a:cs typeface="Consolas"/>
                <a:sym typeface="Consolas"/>
              </a:rPr>
              <a:t>for (Int i = 1; i; i &lt;&lt;= 1)</a:t>
            </a:r>
          </a:p>
          <a:p>
            <a:pPr lvl="0" rtl="0">
              <a:spcBef>
                <a:spcPts val="0"/>
              </a:spcBef>
              <a:spcAft>
                <a:spcPts val="0"/>
              </a:spcAft>
              <a:buNone/>
            </a:pPr>
            <a:r>
              <a:rPr lang="en" sz="1200" dirty="0">
                <a:latin typeface="Consolas"/>
                <a:ea typeface="Consolas"/>
                <a:cs typeface="Consolas"/>
                <a:sym typeface="Consolas"/>
              </a:rPr>
              <a:t>    ++bits;</a:t>
            </a:r>
          </a:p>
          <a:p>
            <a:pPr lvl="0" rtl="0">
              <a:spcBef>
                <a:spcPts val="0"/>
              </a:spcBef>
              <a:spcAft>
                <a:spcPts val="0"/>
              </a:spcAft>
              <a:buNone/>
            </a:pPr>
            <a:r>
              <a:rPr lang="en" sz="1200" dirty="0">
                <a:latin typeface="Consolas"/>
                <a:ea typeface="Consolas"/>
                <a:cs typeface="Consolas"/>
                <a:sym typeface="Consolas"/>
              </a:rPr>
              <a:t>if (bits &lt; 32)</a:t>
            </a:r>
          </a:p>
          <a:p>
            <a:pPr lvl="0" rtl="0">
              <a:spcBef>
                <a:spcPts val="0"/>
              </a:spcBef>
              <a:spcAft>
                <a:spcPts val="0"/>
              </a:spcAft>
              <a:buNone/>
            </a:pPr>
            <a:r>
              <a:rPr lang="en" sz="1200" dirty="0">
                <a:latin typeface="Consolas"/>
                <a:ea typeface="Consolas"/>
                <a:cs typeface="Consolas"/>
                <a:sym typeface="Consolas"/>
              </a:rPr>
              <a:t>    cerr &lt;&lt; "Int too small\n"</a:t>
            </a:r>
          </a:p>
          <a:p>
            <a:pPr lvl="0" rtl="0">
              <a:spcBef>
                <a:spcPts val="0"/>
              </a:spcBef>
              <a:spcAft>
                <a:spcPts val="0"/>
              </a:spcAft>
              <a:buNone/>
            </a:pPr>
            <a:endParaRPr sz="1200" dirty="0">
              <a:latin typeface="Consolas"/>
              <a:ea typeface="Consolas"/>
              <a:cs typeface="Consolas"/>
              <a:sym typeface="Consolas"/>
            </a:endParaRPr>
          </a:p>
          <a:p>
            <a:pPr lvl="0" rtl="0">
              <a:spcBef>
                <a:spcPts val="0"/>
              </a:spcBef>
              <a:spcAft>
                <a:spcPts val="0"/>
              </a:spcAft>
              <a:buNone/>
            </a:pPr>
            <a:endParaRPr sz="1200" dirty="0">
              <a:latin typeface="Consolas"/>
              <a:ea typeface="Consolas"/>
              <a:cs typeface="Consolas"/>
              <a:sym typeface="Consolas"/>
            </a:endParaRPr>
          </a:p>
        </p:txBody>
      </p:sp>
      <p:sp>
        <p:nvSpPr>
          <p:cNvPr id="139" name="Shape 139"/>
          <p:cNvSpPr txBox="1">
            <a:spLocks noGrp="1"/>
          </p:cNvSpPr>
          <p:nvPr>
            <p:ph type="body" idx="1"/>
          </p:nvPr>
        </p:nvSpPr>
        <p:spPr>
          <a:xfrm>
            <a:off x="5452538" y="2880859"/>
            <a:ext cx="3395630" cy="801084"/>
          </a:xfrm>
          <a:prstGeom prst="rect">
            <a:avLst/>
          </a:prstGeom>
          <a:solidFill>
            <a:srgbClr val="EFEFEF"/>
          </a:solidFill>
          <a:ln>
            <a:solidFill>
              <a:srgbClr val="00B050"/>
            </a:solidFill>
          </a:ln>
        </p:spPr>
        <p:txBody>
          <a:bodyPr lIns="91425" tIns="91425" rIns="91425" bIns="91425" anchor="t" anchorCtr="0">
            <a:noAutofit/>
          </a:bodyPr>
          <a:lstStyle/>
          <a:p>
            <a:pPr lvl="0">
              <a:spcBef>
                <a:spcPts val="0"/>
              </a:spcBef>
              <a:spcAft>
                <a:spcPts val="0"/>
              </a:spcAft>
              <a:buNone/>
            </a:pPr>
            <a:r>
              <a:rPr lang="en" sz="1200" dirty="0">
                <a:latin typeface="Consolas"/>
                <a:ea typeface="Consolas"/>
                <a:cs typeface="Consolas"/>
                <a:sym typeface="Consolas"/>
              </a:rPr>
              <a:t>// Int es un alias para enteros</a:t>
            </a:r>
            <a:br>
              <a:rPr lang="en" sz="1200" dirty="0">
                <a:latin typeface="Consolas"/>
                <a:ea typeface="Consolas"/>
                <a:cs typeface="Consolas"/>
                <a:sym typeface="Consolas"/>
              </a:rPr>
            </a:br>
            <a:r>
              <a:rPr lang="en" sz="1200" dirty="0">
                <a:latin typeface="Consolas"/>
                <a:ea typeface="Consolas"/>
                <a:cs typeface="Consolas"/>
                <a:sym typeface="Consolas"/>
              </a:rPr>
              <a:t>// COMPROBADO EN COMPILACIÓN</a:t>
            </a:r>
          </a:p>
          <a:p>
            <a:pPr lvl="0" rtl="0">
              <a:spcBef>
                <a:spcPts val="0"/>
              </a:spcBef>
              <a:spcAft>
                <a:spcPts val="0"/>
              </a:spcAft>
              <a:buNone/>
            </a:pPr>
            <a:r>
              <a:rPr lang="en" sz="1200" dirty="0">
                <a:latin typeface="Consolas"/>
                <a:ea typeface="Consolas"/>
                <a:cs typeface="Consolas"/>
                <a:sym typeface="Consolas"/>
              </a:rPr>
              <a:t>static_assert(sizeof(Int) &gt;= 4);    </a:t>
            </a:r>
          </a:p>
        </p:txBody>
      </p:sp>
      <p:sp>
        <p:nvSpPr>
          <p:cNvPr id="140" name="Shape 140"/>
          <p:cNvSpPr txBox="1">
            <a:spLocks noGrp="1"/>
          </p:cNvSpPr>
          <p:nvPr>
            <p:ph type="body" idx="1"/>
          </p:nvPr>
        </p:nvSpPr>
        <p:spPr>
          <a:xfrm>
            <a:off x="84006" y="859858"/>
            <a:ext cx="4636584" cy="1645200"/>
          </a:xfrm>
          <a:prstGeom prst="rect">
            <a:avLst/>
          </a:prstGeom>
        </p:spPr>
        <p:txBody>
          <a:bodyPr lIns="91425" tIns="91425" rIns="91425" bIns="91425" anchor="t" anchorCtr="0">
            <a:noAutofit/>
          </a:bodyPr>
          <a:lstStyle/>
          <a:p>
            <a:pPr lvl="0" rtl="0">
              <a:spcBef>
                <a:spcPts val="0"/>
              </a:spcBef>
              <a:spcAft>
                <a:spcPts val="0"/>
              </a:spcAft>
              <a:buNone/>
            </a:pPr>
            <a:r>
              <a:rPr lang="en" sz="1500" dirty="0"/>
              <a:t>No dejes para mañana…</a:t>
            </a:r>
          </a:p>
          <a:p>
            <a:pPr lvl="0" rtl="0">
              <a:spcBef>
                <a:spcPts val="0"/>
              </a:spcBef>
              <a:spcAft>
                <a:spcPts val="0"/>
              </a:spcAft>
              <a:buNone/>
            </a:pPr>
            <a:r>
              <a:rPr lang="en" sz="1500" dirty="0"/>
              <a:t>...lo que puedes hacer hoy!</a:t>
            </a:r>
          </a:p>
          <a:p>
            <a:pPr lvl="0" rtl="0">
              <a:spcBef>
                <a:spcPts val="0"/>
              </a:spcBef>
              <a:spcAft>
                <a:spcPts val="0"/>
              </a:spcAft>
              <a:buNone/>
            </a:pPr>
            <a:endParaRPr sz="1500" dirty="0"/>
          </a:p>
          <a:p>
            <a:pPr lvl="0" rtl="0">
              <a:spcBef>
                <a:spcPts val="0"/>
              </a:spcBef>
              <a:spcAft>
                <a:spcPts val="0"/>
              </a:spcAft>
              <a:buNone/>
            </a:pPr>
            <a:r>
              <a:rPr lang="en" sz="1500" dirty="0"/>
              <a:t>No dejes para tiempo de ejecución...</a:t>
            </a:r>
          </a:p>
          <a:p>
            <a:pPr lvl="0" rtl="0">
              <a:spcBef>
                <a:spcPts val="0"/>
              </a:spcBef>
              <a:spcAft>
                <a:spcPts val="0"/>
              </a:spcAft>
              <a:buNone/>
            </a:pPr>
            <a:r>
              <a:rPr lang="en" sz="1500" dirty="0"/>
              <a:t>...lo que puedes hacer en tiempo de compilación!</a:t>
            </a:r>
          </a:p>
        </p:txBody>
      </p:sp>
      <p:sp>
        <p:nvSpPr>
          <p:cNvPr id="11" name="Shape 126"/>
          <p:cNvSpPr txBox="1">
            <a:spLocks/>
          </p:cNvSpPr>
          <p:nvPr/>
        </p:nvSpPr>
        <p:spPr>
          <a:xfrm>
            <a:off x="149951" y="2482792"/>
            <a:ext cx="5153568" cy="773734"/>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void read(int* p, int n); // lee n enteros en *p</a:t>
            </a:r>
          </a:p>
          <a:p>
            <a:pPr>
              <a:spcAft>
                <a:spcPts val="0"/>
              </a:spcAft>
            </a:pPr>
            <a:r>
              <a:rPr lang="en" sz="1200" dirty="0">
                <a:latin typeface="Consolas"/>
                <a:ea typeface="Consolas"/>
                <a:cs typeface="Consolas"/>
                <a:sym typeface="Consolas"/>
              </a:rPr>
              <a:t>int a[100];</a:t>
            </a:r>
          </a:p>
          <a:p>
            <a:pPr>
              <a:spcAft>
                <a:spcPts val="0"/>
              </a:spcAft>
            </a:pPr>
            <a:r>
              <a:rPr lang="en" sz="1200" dirty="0">
                <a:latin typeface="Consolas"/>
                <a:ea typeface="Consolas"/>
                <a:cs typeface="Consolas"/>
                <a:sym typeface="Consolas"/>
              </a:rPr>
              <a:t>read(a, 1000);    // MAL</a:t>
            </a:r>
          </a:p>
        </p:txBody>
      </p:sp>
      <p:sp>
        <p:nvSpPr>
          <p:cNvPr id="12" name="Shape 127"/>
          <p:cNvSpPr txBox="1">
            <a:spLocks/>
          </p:cNvSpPr>
          <p:nvPr/>
        </p:nvSpPr>
        <p:spPr>
          <a:xfrm>
            <a:off x="149950" y="3334565"/>
            <a:ext cx="5153569" cy="769290"/>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void read(vector&lt;int&gt;&amp; v); // lee enteros con la dim de v</a:t>
            </a:r>
          </a:p>
          <a:p>
            <a:pPr>
              <a:spcAft>
                <a:spcPts val="0"/>
              </a:spcAft>
            </a:pPr>
            <a:r>
              <a:rPr lang="en" sz="1200" dirty="0">
                <a:latin typeface="Consolas"/>
                <a:ea typeface="Consolas"/>
                <a:cs typeface="Consolas"/>
                <a:sym typeface="Consolas"/>
              </a:rPr>
              <a:t>vector&lt;int&gt; a(100);</a:t>
            </a:r>
          </a:p>
          <a:p>
            <a:pPr>
              <a:spcAft>
                <a:spcPts val="0"/>
              </a:spcAft>
            </a:pPr>
            <a:r>
              <a:rPr lang="en" sz="1200" dirty="0">
                <a:latin typeface="Consolas"/>
                <a:ea typeface="Consolas"/>
                <a:cs typeface="Consolas"/>
                <a:sym typeface="Consolas"/>
              </a:rPr>
              <a:t>read(a);          // UN POCO MEJOR</a:t>
            </a:r>
          </a:p>
        </p:txBody>
      </p:sp>
      <p:sp>
        <p:nvSpPr>
          <p:cNvPr id="8" name="Shape 94">
            <a:extLst>
              <a:ext uri="{FF2B5EF4-FFF2-40B4-BE49-F238E27FC236}">
                <a16:creationId xmlns:a16="http://schemas.microsoft.com/office/drawing/2014/main" id="{31C32FFE-F89B-4283-A445-D54304BFC2F9}"/>
              </a:ext>
            </a:extLst>
          </p:cNvPr>
          <p:cNvSpPr txBox="1">
            <a:spLocks/>
          </p:cNvSpPr>
          <p:nvPr/>
        </p:nvSpPr>
        <p:spPr>
          <a:xfrm>
            <a:off x="0" y="4044834"/>
            <a:ext cx="8472456"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P.5: </a:t>
            </a:r>
            <a:r>
              <a:rPr lang="en-US" sz="1600" b="1" dirty="0">
                <a:solidFill>
                  <a:srgbClr val="24292E"/>
                </a:solidFill>
              </a:rPr>
              <a:t>Prefer compile-time checking to run-time checking</a:t>
            </a:r>
            <a:endParaRPr lang="en" sz="1600" b="1" dirty="0">
              <a:solidFill>
                <a:srgbClr val="24292E"/>
              </a:solidFill>
            </a:endParaRPr>
          </a:p>
          <a:p>
            <a:pPr algn="r">
              <a:spcAft>
                <a:spcPts val="0"/>
              </a:spcAft>
            </a:pPr>
            <a:endParaRPr lang="en-US" sz="1600" dirty="0"/>
          </a:p>
        </p:txBody>
      </p:sp>
      <p:sp>
        <p:nvSpPr>
          <p:cNvPr id="9" name="Shape 94">
            <a:extLst>
              <a:ext uri="{FF2B5EF4-FFF2-40B4-BE49-F238E27FC236}">
                <a16:creationId xmlns:a16="http://schemas.microsoft.com/office/drawing/2014/main" id="{F3F780DF-D61A-4919-A399-4C4082F42377}"/>
              </a:ext>
            </a:extLst>
          </p:cNvPr>
          <p:cNvSpPr txBox="1">
            <a:spLocks/>
          </p:cNvSpPr>
          <p:nvPr/>
        </p:nvSpPr>
        <p:spPr>
          <a:xfrm>
            <a:off x="0" y="4340930"/>
            <a:ext cx="8472456"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P.6: </a:t>
            </a:r>
            <a:r>
              <a:rPr lang="en-US" sz="1600" b="1" dirty="0">
                <a:solidFill>
                  <a:srgbClr val="24292E"/>
                </a:solidFill>
              </a:rPr>
              <a:t>What cannot be checked at compile time should be checkable at run time</a:t>
            </a:r>
            <a:endParaRPr lang="en" sz="1600" b="1" dirty="0">
              <a:solidFill>
                <a:srgbClr val="24292E"/>
              </a:solidFill>
            </a:endParaRPr>
          </a:p>
          <a:p>
            <a:pPr algn="r">
              <a:spcAft>
                <a:spcPts val="0"/>
              </a:spcAft>
            </a:pPr>
            <a:endParaRPr lang="en-US" sz="1600" dirty="0"/>
          </a:p>
        </p:txBody>
      </p:sp>
      <p:sp>
        <p:nvSpPr>
          <p:cNvPr id="10" name="Shape 94">
            <a:extLst>
              <a:ext uri="{FF2B5EF4-FFF2-40B4-BE49-F238E27FC236}">
                <a16:creationId xmlns:a16="http://schemas.microsoft.com/office/drawing/2014/main" id="{25354853-B9FB-4E58-A645-B9A8F6C30FED}"/>
              </a:ext>
            </a:extLst>
          </p:cNvPr>
          <p:cNvSpPr txBox="1">
            <a:spLocks/>
          </p:cNvSpPr>
          <p:nvPr/>
        </p:nvSpPr>
        <p:spPr>
          <a:xfrm>
            <a:off x="4603806" y="4628318"/>
            <a:ext cx="3868652"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P.7: </a:t>
            </a:r>
            <a:r>
              <a:rPr lang="en-US" sz="1600" b="1" dirty="0">
                <a:solidFill>
                  <a:srgbClr val="24292E"/>
                </a:solidFill>
              </a:rPr>
              <a:t>Catch run-time errors early</a:t>
            </a:r>
            <a:endParaRPr lang="en" sz="1600" b="1" dirty="0">
              <a:solidFill>
                <a:srgbClr val="24292E"/>
              </a:solidFill>
            </a:endParaRPr>
          </a:p>
          <a:p>
            <a:pPr algn="r">
              <a:spcAft>
                <a:spcPts val="0"/>
              </a:spcAft>
            </a:pPr>
            <a:endParaRPr lang="en-US" sz="1600" dirty="0"/>
          </a:p>
        </p:txBody>
      </p:sp>
      <p:sp>
        <p:nvSpPr>
          <p:cNvPr id="2" name="Slide Number Placeholder 1">
            <a:extLst>
              <a:ext uri="{FF2B5EF4-FFF2-40B4-BE49-F238E27FC236}">
                <a16:creationId xmlns:a16="http://schemas.microsoft.com/office/drawing/2014/main" id="{EE41BFE8-647C-493F-B8B5-3487E0856A36}"/>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10</a:t>
            </a:fld>
            <a:endParaRPr lang="en"/>
          </a:p>
        </p:txBody>
      </p:sp>
      <p:sp>
        <p:nvSpPr>
          <p:cNvPr id="14" name="Slide Number Placeholder 1">
            <a:extLst>
              <a:ext uri="{FF2B5EF4-FFF2-40B4-BE49-F238E27FC236}">
                <a16:creationId xmlns:a16="http://schemas.microsoft.com/office/drawing/2014/main" id="{DF15D83E-6879-40DD-8488-E9E4CC3925CE}"/>
              </a:ext>
            </a:extLst>
          </p:cNvPr>
          <p:cNvSpPr txBox="1">
            <a:spLocks/>
          </p:cNvSpPr>
          <p:nvPr/>
        </p:nvSpPr>
        <p:spPr>
          <a:xfrm>
            <a:off x="8687576"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8">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8">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8">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8">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9">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bg/>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uiExpand="1" build="p" animBg="1"/>
      <p:bldP spid="139" grpId="0" uiExpand="1" build="p" animBg="1"/>
      <p:bldP spid="140" grpId="0" build="p"/>
      <p:bldP spid="11" grpId="0" uiExpand="1" build="p" animBg="1"/>
      <p:bldP spid="12" grpId="0" uiExpand="1" build="p" animBg="1"/>
      <p:bldP spid="8"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164690" y="104366"/>
            <a:ext cx="8520600" cy="707400"/>
          </a:xfrm>
          <a:prstGeom prst="rect">
            <a:avLst/>
          </a:prstGeom>
        </p:spPr>
        <p:txBody>
          <a:bodyPr lIns="91425" tIns="91425" rIns="91425" bIns="91425" anchor="t" anchorCtr="0">
            <a:noAutofit/>
          </a:bodyPr>
          <a:lstStyle/>
          <a:p>
            <a:pPr lvl="0"/>
            <a:r>
              <a:rPr lang="en" dirty="0"/>
              <a:t>4) Código ‘barato’ </a:t>
            </a:r>
            <a:r>
              <a:rPr lang="en" sz="2400" dirty="0"/>
              <a:t>(</a:t>
            </a:r>
            <a:r>
              <a:rPr lang="en" sz="2400" u="sng" dirty="0"/>
              <a:t>P.8</a:t>
            </a:r>
            <a:r>
              <a:rPr lang="en" sz="2400" dirty="0"/>
              <a:t>, P.9 and P.10)</a:t>
            </a:r>
          </a:p>
        </p:txBody>
      </p:sp>
      <p:sp>
        <p:nvSpPr>
          <p:cNvPr id="6" name="Shape 140"/>
          <p:cNvSpPr txBox="1">
            <a:spLocks noGrp="1"/>
          </p:cNvSpPr>
          <p:nvPr>
            <p:ph type="body" idx="1"/>
          </p:nvPr>
        </p:nvSpPr>
        <p:spPr>
          <a:xfrm>
            <a:off x="155725" y="880844"/>
            <a:ext cx="4831911" cy="723838"/>
          </a:xfrm>
          <a:prstGeom prst="rect">
            <a:avLst/>
          </a:prstGeom>
        </p:spPr>
        <p:txBody>
          <a:bodyPr lIns="91425" tIns="91425" rIns="91425" bIns="91425" anchor="t" anchorCtr="0">
            <a:noAutofit/>
          </a:bodyPr>
          <a:lstStyle/>
          <a:p>
            <a:pPr lvl="0" rtl="0">
              <a:spcBef>
                <a:spcPts val="0"/>
              </a:spcBef>
              <a:spcAft>
                <a:spcPts val="0"/>
              </a:spcAft>
              <a:buNone/>
            </a:pPr>
            <a:r>
              <a:rPr lang="en-US" sz="1500" dirty="0"/>
              <a:t>¿</a:t>
            </a:r>
            <a:r>
              <a:rPr lang="en-US" sz="1500" dirty="0" err="1"/>
              <a:t>Sobrevivirá</a:t>
            </a:r>
            <a:r>
              <a:rPr lang="en-US" sz="1500" dirty="0"/>
              <a:t> </a:t>
            </a:r>
            <a:r>
              <a:rPr lang="en-US" sz="1500" dirty="0" err="1"/>
              <a:t>tu</a:t>
            </a:r>
            <a:r>
              <a:rPr lang="en-US" sz="1500" dirty="0"/>
              <a:t> </a:t>
            </a:r>
            <a:r>
              <a:rPr lang="en-US" sz="1500" dirty="0" err="1"/>
              <a:t>programa</a:t>
            </a:r>
            <a:r>
              <a:rPr lang="en-US" sz="1500" dirty="0"/>
              <a:t> </a:t>
            </a:r>
            <a:r>
              <a:rPr lang="en-US" sz="1500" dirty="0" err="1"/>
              <a:t>los</a:t>
            </a:r>
            <a:r>
              <a:rPr lang="en-US" sz="1500" dirty="0"/>
              <a:t> </a:t>
            </a:r>
            <a:r>
              <a:rPr lang="en-US" sz="1500" dirty="0" err="1"/>
              <a:t>errores</a:t>
            </a:r>
            <a:r>
              <a:rPr lang="en-US" sz="1500" dirty="0"/>
              <a:t> de </a:t>
            </a:r>
            <a:r>
              <a:rPr lang="en-US" sz="1500" dirty="0" err="1"/>
              <a:t>memoria</a:t>
            </a:r>
            <a:r>
              <a:rPr lang="en-US" sz="1500" dirty="0"/>
              <a:t>?</a:t>
            </a:r>
          </a:p>
          <a:p>
            <a:pPr lvl="0" rtl="0">
              <a:spcBef>
                <a:spcPts val="0"/>
              </a:spcBef>
              <a:spcAft>
                <a:spcPts val="0"/>
              </a:spcAft>
              <a:buNone/>
            </a:pPr>
            <a:r>
              <a:rPr lang="en-US" sz="1500" dirty="0" err="1"/>
              <a:t>Usa</a:t>
            </a:r>
            <a:r>
              <a:rPr lang="en-US" sz="1500" dirty="0"/>
              <a:t> solo </a:t>
            </a:r>
            <a:r>
              <a:rPr lang="en-US" sz="1500" dirty="0" err="1"/>
              <a:t>aquello</a:t>
            </a:r>
            <a:r>
              <a:rPr lang="en-US" sz="1500" dirty="0"/>
              <a:t> que </a:t>
            </a:r>
            <a:r>
              <a:rPr lang="en-US" sz="1500" dirty="0" err="1"/>
              <a:t>necesites</a:t>
            </a:r>
            <a:r>
              <a:rPr lang="en-US" sz="1500" dirty="0"/>
              <a:t>. Nada </a:t>
            </a:r>
            <a:r>
              <a:rPr lang="en-US" sz="1500" dirty="0" err="1"/>
              <a:t>más</a:t>
            </a:r>
            <a:r>
              <a:rPr lang="en-US" sz="1500" dirty="0"/>
              <a:t>.</a:t>
            </a:r>
          </a:p>
          <a:p>
            <a:pPr lvl="0" rtl="0">
              <a:spcBef>
                <a:spcPts val="0"/>
              </a:spcBef>
              <a:spcAft>
                <a:spcPts val="0"/>
              </a:spcAft>
              <a:buNone/>
            </a:pPr>
            <a:endParaRPr lang="en" sz="1500" dirty="0"/>
          </a:p>
        </p:txBody>
      </p:sp>
      <p:sp>
        <p:nvSpPr>
          <p:cNvPr id="8" name="Shape 126"/>
          <p:cNvSpPr txBox="1">
            <a:spLocks/>
          </p:cNvSpPr>
          <p:nvPr/>
        </p:nvSpPr>
        <p:spPr>
          <a:xfrm>
            <a:off x="554742" y="3363891"/>
            <a:ext cx="3380764" cy="1072782"/>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  auto ptr = make_unique&lt;Object&gt;();</a:t>
            </a:r>
          </a:p>
          <a:p>
            <a:pPr>
              <a:spcAft>
                <a:spcPts val="0"/>
              </a:spcAft>
            </a:pPr>
            <a:r>
              <a:rPr lang="en" sz="1200" dirty="0">
                <a:latin typeface="Consolas"/>
                <a:ea typeface="Consolas"/>
                <a:cs typeface="Consolas"/>
                <a:sym typeface="Consolas"/>
              </a:rPr>
              <a:t>  ptr-&gt;foo();</a:t>
            </a:r>
          </a:p>
          <a:p>
            <a:pPr>
              <a:spcAft>
                <a:spcPts val="0"/>
              </a:spcAft>
            </a:pPr>
            <a:r>
              <a:rPr lang="en" sz="1200" dirty="0">
                <a:latin typeface="Consolas"/>
                <a:ea typeface="Consolas"/>
                <a:cs typeface="Consolas"/>
                <a:sym typeface="Consolas"/>
              </a:rPr>
              <a:t>}</a:t>
            </a:r>
          </a:p>
        </p:txBody>
      </p:sp>
      <p:sp>
        <p:nvSpPr>
          <p:cNvPr id="9" name="Shape 126"/>
          <p:cNvSpPr txBox="1">
            <a:spLocks/>
          </p:cNvSpPr>
          <p:nvPr/>
        </p:nvSpPr>
        <p:spPr>
          <a:xfrm>
            <a:off x="846095" y="1935521"/>
            <a:ext cx="2798058" cy="1255059"/>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  Object* ptr = new Object();</a:t>
            </a:r>
          </a:p>
          <a:p>
            <a:pPr>
              <a:spcAft>
                <a:spcPts val="0"/>
              </a:spcAft>
            </a:pPr>
            <a:r>
              <a:rPr lang="en" sz="1200" dirty="0">
                <a:latin typeface="Consolas"/>
                <a:ea typeface="Consolas"/>
                <a:cs typeface="Consolas"/>
                <a:sym typeface="Consolas"/>
              </a:rPr>
              <a:t>  ptr-&gt;foo();</a:t>
            </a:r>
          </a:p>
          <a:p>
            <a:pPr>
              <a:spcAft>
                <a:spcPts val="0"/>
              </a:spcAft>
            </a:pPr>
            <a:r>
              <a:rPr lang="en-US" sz="1200" dirty="0">
                <a:latin typeface="Consolas"/>
                <a:ea typeface="Consolas"/>
                <a:cs typeface="Consolas"/>
                <a:sym typeface="Consolas"/>
              </a:rPr>
              <a:t>  d</a:t>
            </a:r>
            <a:r>
              <a:rPr lang="en" sz="1200" dirty="0">
                <a:latin typeface="Consolas"/>
                <a:ea typeface="Consolas"/>
                <a:cs typeface="Consolas"/>
                <a:sym typeface="Consolas"/>
              </a:rPr>
              <a:t>elete ptr;</a:t>
            </a:r>
          </a:p>
          <a:p>
            <a:pPr>
              <a:spcAft>
                <a:spcPts val="0"/>
              </a:spcAft>
            </a:pPr>
            <a:r>
              <a:rPr lang="en" sz="1200" dirty="0">
                <a:latin typeface="Consolas"/>
                <a:ea typeface="Consolas"/>
                <a:cs typeface="Consolas"/>
                <a:sym typeface="Consolas"/>
              </a:rPr>
              <a:t>}</a:t>
            </a:r>
          </a:p>
        </p:txBody>
      </p:sp>
      <p:sp>
        <p:nvSpPr>
          <p:cNvPr id="11" name="Shape 126"/>
          <p:cNvSpPr txBox="1">
            <a:spLocks/>
          </p:cNvSpPr>
          <p:nvPr/>
        </p:nvSpPr>
        <p:spPr>
          <a:xfrm>
            <a:off x="5496645" y="2886413"/>
            <a:ext cx="2761130" cy="1595719"/>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void f(char* name)</a:t>
            </a:r>
          </a:p>
          <a:p>
            <a:pPr>
              <a:spcAft>
                <a:spcPts val="0"/>
              </a:spcAft>
            </a:pP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  ifstream input {name};</a:t>
            </a:r>
            <a:endParaRPr lang="en-US" sz="1200" dirty="0">
              <a:latin typeface="Consolas"/>
              <a:ea typeface="Consolas"/>
              <a:cs typeface="Consolas"/>
              <a:sym typeface="Consolas"/>
            </a:endParaRPr>
          </a:p>
          <a:p>
            <a:pPr>
              <a:spcAft>
                <a:spcPts val="0"/>
              </a:spcAft>
            </a:pPr>
            <a:r>
              <a:rPr lang="en-US" sz="1200" dirty="0">
                <a:latin typeface="Consolas"/>
                <a:ea typeface="Consolas"/>
                <a:cs typeface="Consolas"/>
                <a:sym typeface="Consolas"/>
              </a:rPr>
              <a:t>  // ...</a:t>
            </a:r>
            <a:endParaRPr lang="en" sz="1200" dirty="0">
              <a:latin typeface="Consolas"/>
              <a:ea typeface="Consolas"/>
              <a:cs typeface="Consolas"/>
              <a:sym typeface="Consolas"/>
            </a:endParaRPr>
          </a:p>
          <a:p>
            <a:pPr>
              <a:spcAft>
                <a:spcPts val="0"/>
              </a:spcAft>
            </a:pPr>
            <a:r>
              <a:rPr lang="en" sz="1200" dirty="0">
                <a:latin typeface="Consolas"/>
                <a:ea typeface="Consolas"/>
                <a:cs typeface="Consolas"/>
                <a:sym typeface="Consolas"/>
              </a:rPr>
              <a:t>  if(something) return;</a:t>
            </a:r>
          </a:p>
          <a:p>
            <a:pPr>
              <a:spcAft>
                <a:spcPts val="0"/>
              </a:spcAft>
            </a:pPr>
            <a:r>
              <a:rPr lang="en" sz="1200" dirty="0">
                <a:latin typeface="Consolas"/>
                <a:ea typeface="Consolas"/>
                <a:cs typeface="Consolas"/>
                <a:sym typeface="Consolas"/>
              </a:rPr>
              <a:t>  // ...</a:t>
            </a:r>
          </a:p>
          <a:p>
            <a:pPr>
              <a:spcAft>
                <a:spcPts val="0"/>
              </a:spcAft>
            </a:pPr>
            <a:r>
              <a:rPr lang="en" sz="1200" dirty="0">
                <a:latin typeface="Consolas"/>
                <a:ea typeface="Consolas"/>
                <a:cs typeface="Consolas"/>
                <a:sym typeface="Consolas"/>
              </a:rPr>
              <a:t>}</a:t>
            </a:r>
          </a:p>
        </p:txBody>
      </p:sp>
      <p:sp>
        <p:nvSpPr>
          <p:cNvPr id="12" name="Shape 126"/>
          <p:cNvSpPr txBox="1">
            <a:spLocks/>
          </p:cNvSpPr>
          <p:nvPr/>
        </p:nvSpPr>
        <p:spPr>
          <a:xfrm>
            <a:off x="5348193" y="940739"/>
            <a:ext cx="3070947" cy="1847071"/>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void f(char* name)</a:t>
            </a:r>
          </a:p>
          <a:p>
            <a:pPr>
              <a:spcAft>
                <a:spcPts val="0"/>
              </a:spcAft>
            </a:pP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  FILE</a:t>
            </a:r>
            <a:r>
              <a:rPr lang="en-US" sz="1200" dirty="0">
                <a:latin typeface="Consolas"/>
                <a:ea typeface="Consolas"/>
                <a:cs typeface="Consolas"/>
                <a:sym typeface="Consolas"/>
              </a:rPr>
              <a:t>* input = </a:t>
            </a:r>
            <a:r>
              <a:rPr lang="en-US" sz="1200" dirty="0" err="1">
                <a:latin typeface="Consolas"/>
                <a:ea typeface="Consolas"/>
                <a:cs typeface="Consolas"/>
                <a:sym typeface="Consolas"/>
              </a:rPr>
              <a:t>fopen</a:t>
            </a:r>
            <a:r>
              <a:rPr lang="en-US" sz="1200" dirty="0">
                <a:latin typeface="Consolas"/>
                <a:ea typeface="Consolas"/>
                <a:cs typeface="Consolas"/>
                <a:sym typeface="Consolas"/>
              </a:rPr>
              <a:t>(name, “r”);</a:t>
            </a:r>
          </a:p>
          <a:p>
            <a:pPr>
              <a:spcAft>
                <a:spcPts val="0"/>
              </a:spcAft>
            </a:pPr>
            <a:r>
              <a:rPr lang="en-US" sz="1200" dirty="0">
                <a:latin typeface="Consolas"/>
                <a:ea typeface="Consolas"/>
                <a:cs typeface="Consolas"/>
                <a:sym typeface="Consolas"/>
              </a:rPr>
              <a:t>  // ...</a:t>
            </a:r>
            <a:endParaRPr lang="en" sz="1200" dirty="0">
              <a:latin typeface="Consolas"/>
              <a:ea typeface="Consolas"/>
              <a:cs typeface="Consolas"/>
              <a:sym typeface="Consolas"/>
            </a:endParaRPr>
          </a:p>
          <a:p>
            <a:pPr>
              <a:spcAft>
                <a:spcPts val="0"/>
              </a:spcAft>
            </a:pPr>
            <a:r>
              <a:rPr lang="en" sz="1200" dirty="0">
                <a:latin typeface="Consolas"/>
                <a:ea typeface="Consolas"/>
                <a:cs typeface="Consolas"/>
                <a:sym typeface="Consolas"/>
              </a:rPr>
              <a:t>  if(something) return;</a:t>
            </a:r>
          </a:p>
          <a:p>
            <a:pPr>
              <a:spcAft>
                <a:spcPts val="0"/>
              </a:spcAft>
            </a:pPr>
            <a:r>
              <a:rPr lang="en" sz="1200" dirty="0">
                <a:latin typeface="Consolas"/>
                <a:ea typeface="Consolas"/>
                <a:cs typeface="Consolas"/>
                <a:sym typeface="Consolas"/>
              </a:rPr>
              <a:t>  // ...</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fclose</a:t>
            </a:r>
            <a:r>
              <a:rPr lang="en-US" sz="1200" dirty="0">
                <a:latin typeface="Consolas"/>
                <a:ea typeface="Consolas"/>
                <a:cs typeface="Consolas"/>
                <a:sym typeface="Consolas"/>
              </a:rPr>
              <a:t>(input)</a:t>
            </a: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a:t>
            </a:r>
          </a:p>
        </p:txBody>
      </p:sp>
      <p:sp>
        <p:nvSpPr>
          <p:cNvPr id="10" name="Shape 94">
            <a:extLst>
              <a:ext uri="{FF2B5EF4-FFF2-40B4-BE49-F238E27FC236}">
                <a16:creationId xmlns:a16="http://schemas.microsoft.com/office/drawing/2014/main" id="{6D85C618-865B-41C9-B7D0-DCBE88646E24}"/>
              </a:ext>
            </a:extLst>
          </p:cNvPr>
          <p:cNvSpPr txBox="1">
            <a:spLocks/>
          </p:cNvSpPr>
          <p:nvPr/>
        </p:nvSpPr>
        <p:spPr>
          <a:xfrm>
            <a:off x="0" y="4620237"/>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US" sz="1600" b="1" dirty="0">
                <a:solidFill>
                  <a:srgbClr val="24292E"/>
                </a:solidFill>
              </a:rPr>
              <a:t>P.8: Don’t leak any resources</a:t>
            </a:r>
            <a:endParaRPr lang="en" sz="1600" b="1" dirty="0">
              <a:solidFill>
                <a:srgbClr val="24292E"/>
              </a:solidFill>
            </a:endParaRPr>
          </a:p>
          <a:p>
            <a:pPr algn="r">
              <a:spcAft>
                <a:spcPts val="0"/>
              </a:spcAft>
            </a:pPr>
            <a:endParaRPr lang="en-US" sz="1600" dirty="0"/>
          </a:p>
        </p:txBody>
      </p:sp>
      <p:sp>
        <p:nvSpPr>
          <p:cNvPr id="2" name="Slide Number Placeholder 1">
            <a:extLst>
              <a:ext uri="{FF2B5EF4-FFF2-40B4-BE49-F238E27FC236}">
                <a16:creationId xmlns:a16="http://schemas.microsoft.com/office/drawing/2014/main" id="{9059F40C-DE07-4AF4-A7CE-A7BD167EE673}"/>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11</a:t>
            </a:fld>
            <a:endParaRPr lang="en"/>
          </a:p>
        </p:txBody>
      </p:sp>
      <p:sp>
        <p:nvSpPr>
          <p:cNvPr id="14" name="Slide Number Placeholder 1">
            <a:extLst>
              <a:ext uri="{FF2B5EF4-FFF2-40B4-BE49-F238E27FC236}">
                <a16:creationId xmlns:a16="http://schemas.microsoft.com/office/drawing/2014/main" id="{23419B29-2A78-493D-8753-94216EB54DB0}"/>
              </a:ext>
            </a:extLst>
          </p:cNvPr>
          <p:cNvSpPr txBox="1">
            <a:spLocks/>
          </p:cNvSpPr>
          <p:nvPr/>
        </p:nvSpPr>
        <p:spPr>
          <a:xfrm>
            <a:off x="8687576"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xEl>
                                              <p:pRg st="4" end="4"/>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uiExpand="1" animBg="1"/>
      <p:bldP spid="9" grpId="0" uiExpand="1" animBg="1"/>
      <p:bldP spid="11" grpId="0" uiExpand="1" build="p" animBg="1"/>
      <p:bldP spid="12" grpId="0" uiExpand="1" build="p"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77B3444-FD66-4CEB-8B5E-BDEEE1328405}"/>
              </a:ext>
            </a:extLst>
          </p:cNvPr>
          <p:cNvGraphicFramePr>
            <a:graphicFrameLocks noGrp="1"/>
          </p:cNvGraphicFramePr>
          <p:nvPr>
            <p:extLst>
              <p:ext uri="{D42A27DB-BD31-4B8C-83A1-F6EECF244321}">
                <p14:modId xmlns:p14="http://schemas.microsoft.com/office/powerpoint/2010/main" val="1874833501"/>
              </p:ext>
            </p:extLst>
          </p:nvPr>
        </p:nvGraphicFramePr>
        <p:xfrm>
          <a:off x="300942" y="3418292"/>
          <a:ext cx="8542120"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gridCol w="427106">
                  <a:extLst>
                    <a:ext uri="{9D8B030D-6E8A-4147-A177-3AD203B41FA5}">
                      <a16:colId xmlns:a16="http://schemas.microsoft.com/office/drawing/2014/main" val="1533305408"/>
                    </a:ext>
                  </a:extLst>
                </a:gridCol>
                <a:gridCol w="427106">
                  <a:extLst>
                    <a:ext uri="{9D8B030D-6E8A-4147-A177-3AD203B41FA5}">
                      <a16:colId xmlns:a16="http://schemas.microsoft.com/office/drawing/2014/main" val="1481858101"/>
                    </a:ext>
                  </a:extLst>
                </a:gridCol>
                <a:gridCol w="427106">
                  <a:extLst>
                    <a:ext uri="{9D8B030D-6E8A-4147-A177-3AD203B41FA5}">
                      <a16:colId xmlns:a16="http://schemas.microsoft.com/office/drawing/2014/main" val="177032024"/>
                    </a:ext>
                  </a:extLst>
                </a:gridCol>
                <a:gridCol w="427106">
                  <a:extLst>
                    <a:ext uri="{9D8B030D-6E8A-4147-A177-3AD203B41FA5}">
                      <a16:colId xmlns:a16="http://schemas.microsoft.com/office/drawing/2014/main" val="1054553634"/>
                    </a:ext>
                  </a:extLst>
                </a:gridCol>
                <a:gridCol w="427106">
                  <a:extLst>
                    <a:ext uri="{9D8B030D-6E8A-4147-A177-3AD203B41FA5}">
                      <a16:colId xmlns:a16="http://schemas.microsoft.com/office/drawing/2014/main" val="932302565"/>
                    </a:ext>
                  </a:extLst>
                </a:gridCol>
                <a:gridCol w="427106">
                  <a:extLst>
                    <a:ext uri="{9D8B030D-6E8A-4147-A177-3AD203B41FA5}">
                      <a16:colId xmlns:a16="http://schemas.microsoft.com/office/drawing/2014/main" val="1867962851"/>
                    </a:ext>
                  </a:extLst>
                </a:gridCol>
                <a:gridCol w="427106">
                  <a:extLst>
                    <a:ext uri="{9D8B030D-6E8A-4147-A177-3AD203B41FA5}">
                      <a16:colId xmlns:a16="http://schemas.microsoft.com/office/drawing/2014/main" val="2515317636"/>
                    </a:ext>
                  </a:extLst>
                </a:gridCol>
                <a:gridCol w="427106">
                  <a:extLst>
                    <a:ext uri="{9D8B030D-6E8A-4147-A177-3AD203B41FA5}">
                      <a16:colId xmlns:a16="http://schemas.microsoft.com/office/drawing/2014/main" val="1240124512"/>
                    </a:ext>
                  </a:extLst>
                </a:gridCol>
                <a:gridCol w="427106">
                  <a:extLst>
                    <a:ext uri="{9D8B030D-6E8A-4147-A177-3AD203B41FA5}">
                      <a16:colId xmlns:a16="http://schemas.microsoft.com/office/drawing/2014/main" val="3079114465"/>
                    </a:ext>
                  </a:extLst>
                </a:gridCol>
                <a:gridCol w="427106">
                  <a:extLst>
                    <a:ext uri="{9D8B030D-6E8A-4147-A177-3AD203B41FA5}">
                      <a16:colId xmlns:a16="http://schemas.microsoft.com/office/drawing/2014/main" val="3789079222"/>
                    </a:ext>
                  </a:extLst>
                </a:gridCol>
                <a:gridCol w="427106">
                  <a:extLst>
                    <a:ext uri="{9D8B030D-6E8A-4147-A177-3AD203B41FA5}">
                      <a16:colId xmlns:a16="http://schemas.microsoft.com/office/drawing/2014/main" val="1331481427"/>
                    </a:ext>
                  </a:extLst>
                </a:gridCol>
                <a:gridCol w="427106">
                  <a:extLst>
                    <a:ext uri="{9D8B030D-6E8A-4147-A177-3AD203B41FA5}">
                      <a16:colId xmlns:a16="http://schemas.microsoft.com/office/drawing/2014/main" val="4271044648"/>
                    </a:ext>
                  </a:extLst>
                </a:gridCol>
                <a:gridCol w="427106">
                  <a:extLst>
                    <a:ext uri="{9D8B030D-6E8A-4147-A177-3AD203B41FA5}">
                      <a16:colId xmlns:a16="http://schemas.microsoft.com/office/drawing/2014/main" val="4099746009"/>
                    </a:ext>
                  </a:extLst>
                </a:gridCol>
                <a:gridCol w="427106">
                  <a:extLst>
                    <a:ext uri="{9D8B030D-6E8A-4147-A177-3AD203B41FA5}">
                      <a16:colId xmlns:a16="http://schemas.microsoft.com/office/drawing/2014/main" val="3026271013"/>
                    </a:ext>
                  </a:extLst>
                </a:gridCol>
                <a:gridCol w="427106">
                  <a:extLst>
                    <a:ext uri="{9D8B030D-6E8A-4147-A177-3AD203B41FA5}">
                      <a16:colId xmlns:a16="http://schemas.microsoft.com/office/drawing/2014/main" val="4186580212"/>
                    </a:ext>
                  </a:extLst>
                </a:gridCol>
                <a:gridCol w="427106">
                  <a:extLst>
                    <a:ext uri="{9D8B030D-6E8A-4147-A177-3AD203B41FA5}">
                      <a16:colId xmlns:a16="http://schemas.microsoft.com/office/drawing/2014/main" val="656294512"/>
                    </a:ext>
                  </a:extLst>
                </a:gridCol>
              </a:tblGrid>
              <a:tr h="370840">
                <a:tc>
                  <a:txBody>
                    <a:bodyPr/>
                    <a:lstStyle/>
                    <a:p>
                      <a:pPr algn="ctr"/>
                      <a:r>
                        <a:rPr lang="en-US" dirty="0">
                          <a:solidFill>
                            <a:schemeClr val="bg2">
                              <a:lumMod val="50000"/>
                            </a:schemeClr>
                          </a:solidFill>
                        </a:rPr>
                        <a:t>b1</a:t>
                      </a:r>
                    </a:p>
                  </a:txBody>
                  <a:tcPr anchor="ct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b2</a:t>
                      </a:r>
                    </a:p>
                  </a:txBody>
                  <a:tcPr anchor="ct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b3</a:t>
                      </a:r>
                    </a:p>
                  </a:txBody>
                  <a:tcPr anchor="ctr"/>
                </a:tc>
                <a:tc>
                  <a:txBody>
                    <a:bodyPr/>
                    <a:lstStyle/>
                    <a:p>
                      <a:pPr algn="ctr"/>
                      <a:r>
                        <a:rPr lang="en-US" dirty="0">
                          <a:solidFill>
                            <a:schemeClr val="bg2">
                              <a:lumMod val="50000"/>
                            </a:schemeClr>
                          </a:solidFill>
                        </a:rPr>
                        <a:t>b4</a:t>
                      </a:r>
                    </a:p>
                  </a:txBody>
                  <a:tcPr anchor="ctr"/>
                </a:tc>
                <a:tc>
                  <a:txBody>
                    <a:bodyPr/>
                    <a:lstStyle/>
                    <a:p>
                      <a:pPr algn="ctr"/>
                      <a:r>
                        <a:rPr lang="en-US" dirty="0">
                          <a:solidFill>
                            <a:schemeClr val="bg2">
                              <a:lumMod val="50000"/>
                            </a:schemeClr>
                          </a:solidFill>
                        </a:rPr>
                        <a:t>b5</a:t>
                      </a:r>
                    </a:p>
                  </a:txBody>
                  <a:tcPr anchor="ct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extLst>
                  <a:ext uri="{0D108BD9-81ED-4DB2-BD59-A6C34878D82A}">
                    <a16:rowId xmlns:a16="http://schemas.microsoft.com/office/drawing/2014/main" val="2018333995"/>
                  </a:ext>
                </a:extLst>
              </a:tr>
            </a:tbl>
          </a:graphicData>
        </a:graphic>
      </p:graphicFrame>
      <p:graphicFrame>
        <p:nvGraphicFramePr>
          <p:cNvPr id="40" name="Table 39">
            <a:extLst>
              <a:ext uri="{FF2B5EF4-FFF2-40B4-BE49-F238E27FC236}">
                <a16:creationId xmlns:a16="http://schemas.microsoft.com/office/drawing/2014/main" id="{DFC835BA-CC06-48A4-A864-A5C5D288A5F1}"/>
              </a:ext>
            </a:extLst>
          </p:cNvPr>
          <p:cNvGraphicFramePr>
            <a:graphicFrameLocks noGrp="1"/>
          </p:cNvGraphicFramePr>
          <p:nvPr>
            <p:extLst>
              <p:ext uri="{D42A27DB-BD31-4B8C-83A1-F6EECF244321}">
                <p14:modId xmlns:p14="http://schemas.microsoft.com/office/powerpoint/2010/main" val="541940021"/>
              </p:ext>
            </p:extLst>
          </p:nvPr>
        </p:nvGraphicFramePr>
        <p:xfrm>
          <a:off x="5424748" y="3415970"/>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sp>
        <p:nvSpPr>
          <p:cNvPr id="29" name="Shape 126">
            <a:extLst>
              <a:ext uri="{FF2B5EF4-FFF2-40B4-BE49-F238E27FC236}">
                <a16:creationId xmlns:a16="http://schemas.microsoft.com/office/drawing/2014/main" id="{D362CD75-CC46-478A-8061-CCE221B7E89D}"/>
              </a:ext>
            </a:extLst>
          </p:cNvPr>
          <p:cNvSpPr txBox="1">
            <a:spLocks/>
          </p:cNvSpPr>
          <p:nvPr/>
        </p:nvSpPr>
        <p:spPr>
          <a:xfrm>
            <a:off x="304320" y="1248440"/>
            <a:ext cx="2775282" cy="962980"/>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latin typeface="Consolas"/>
                <a:ea typeface="Consolas"/>
                <a:cs typeface="Consolas"/>
                <a:sym typeface="Consolas"/>
              </a:rPr>
              <a:t>struct ok{</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a:t>
            </a:r>
            <a:r>
              <a:rPr lang="en-US" sz="1200" dirty="0" err="1">
                <a:latin typeface="Consolas"/>
                <a:ea typeface="Consolas"/>
                <a:cs typeface="Consolas"/>
                <a:sym typeface="Consolas"/>
              </a:rPr>
              <a:t>i</a:t>
            </a:r>
            <a:r>
              <a:rPr lang="en-US" sz="1200" dirty="0">
                <a:latin typeface="Consolas"/>
                <a:ea typeface="Consolas"/>
                <a:cs typeface="Consolas"/>
                <a:sym typeface="Consolas"/>
              </a:rPr>
              <a:t>;  </a:t>
            </a:r>
          </a:p>
          <a:p>
            <a:pPr>
              <a:spcAft>
                <a:spcPts val="0"/>
              </a:spcAft>
            </a:pPr>
            <a:r>
              <a:rPr lang="en-US" sz="1200" dirty="0">
                <a:latin typeface="Consolas"/>
                <a:ea typeface="Consolas"/>
                <a:cs typeface="Consolas"/>
                <a:sym typeface="Consolas"/>
              </a:rPr>
              <a:t>   bool b;</a:t>
            </a:r>
          </a:p>
          <a:p>
            <a:pPr>
              <a:spcAft>
                <a:spcPts val="0"/>
              </a:spcAft>
            </a:pPr>
            <a:r>
              <a:rPr lang="en" sz="1200" dirty="0">
                <a:latin typeface="Consolas"/>
                <a:ea typeface="Consolas"/>
                <a:cs typeface="Consolas"/>
                <a:sym typeface="Consolas"/>
              </a:rPr>
              <a:t>}</a:t>
            </a:r>
          </a:p>
        </p:txBody>
      </p:sp>
      <p:sp>
        <p:nvSpPr>
          <p:cNvPr id="30" name="Shape 126">
            <a:extLst>
              <a:ext uri="{FF2B5EF4-FFF2-40B4-BE49-F238E27FC236}">
                <a16:creationId xmlns:a16="http://schemas.microsoft.com/office/drawing/2014/main" id="{E606E9E2-E57C-45CF-93AF-275FF66478BF}"/>
              </a:ext>
            </a:extLst>
          </p:cNvPr>
          <p:cNvSpPr txBox="1">
            <a:spLocks/>
          </p:cNvSpPr>
          <p:nvPr/>
        </p:nvSpPr>
        <p:spPr>
          <a:xfrm>
            <a:off x="304320" y="1253553"/>
            <a:ext cx="2775282" cy="1313346"/>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latin typeface="Consolas"/>
                <a:ea typeface="Consolas"/>
                <a:cs typeface="Consolas"/>
                <a:sym typeface="Consolas"/>
              </a:rPr>
              <a:t>struct </a:t>
            </a:r>
            <a:r>
              <a:rPr lang="en-US" sz="1200" dirty="0" err="1">
                <a:latin typeface="Consolas"/>
                <a:ea typeface="Consolas"/>
                <a:cs typeface="Consolas"/>
                <a:sym typeface="Consolas"/>
              </a:rPr>
              <a:t>not_ok</a:t>
            </a:r>
            <a:r>
              <a:rPr lang="en-US" sz="1200" dirty="0">
                <a:latin typeface="Consolas"/>
                <a:ea typeface="Consolas"/>
                <a:cs typeface="Consolas"/>
                <a:sym typeface="Consolas"/>
              </a:rPr>
              <a:t>{</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i1;  </a:t>
            </a:r>
          </a:p>
          <a:p>
            <a:pPr>
              <a:spcAft>
                <a:spcPts val="0"/>
              </a:spcAft>
            </a:pPr>
            <a:r>
              <a:rPr lang="en-US" sz="1200" dirty="0">
                <a:latin typeface="Consolas"/>
                <a:ea typeface="Consolas"/>
                <a:cs typeface="Consolas"/>
                <a:sym typeface="Consolas"/>
              </a:rPr>
              <a:t>   bool b;</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i2;</a:t>
            </a:r>
          </a:p>
          <a:p>
            <a:pPr>
              <a:spcAft>
                <a:spcPts val="0"/>
              </a:spcAft>
            </a:pPr>
            <a:r>
              <a:rPr lang="en" sz="1200" dirty="0">
                <a:latin typeface="Consolas"/>
                <a:ea typeface="Consolas"/>
                <a:cs typeface="Consolas"/>
                <a:sym typeface="Consolas"/>
              </a:rPr>
              <a:t>}</a:t>
            </a:r>
          </a:p>
        </p:txBody>
      </p:sp>
      <p:sp>
        <p:nvSpPr>
          <p:cNvPr id="31" name="Shape 126">
            <a:extLst>
              <a:ext uri="{FF2B5EF4-FFF2-40B4-BE49-F238E27FC236}">
                <a16:creationId xmlns:a16="http://schemas.microsoft.com/office/drawing/2014/main" id="{698327D8-10FB-4352-91C3-0B3FFF0790C0}"/>
              </a:ext>
            </a:extLst>
          </p:cNvPr>
          <p:cNvSpPr txBox="1">
            <a:spLocks/>
          </p:cNvSpPr>
          <p:nvPr/>
        </p:nvSpPr>
        <p:spPr>
          <a:xfrm>
            <a:off x="305830" y="1249815"/>
            <a:ext cx="2775282" cy="1463606"/>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latin typeface="Consolas"/>
                <a:ea typeface="Consolas"/>
                <a:cs typeface="Consolas"/>
                <a:sym typeface="Consolas"/>
              </a:rPr>
              <a:t>struct </a:t>
            </a:r>
            <a:r>
              <a:rPr lang="en-US" sz="1200" dirty="0" err="1">
                <a:latin typeface="Consolas"/>
                <a:ea typeface="Consolas"/>
                <a:cs typeface="Consolas"/>
                <a:sym typeface="Consolas"/>
              </a:rPr>
              <a:t>not_ok</a:t>
            </a:r>
            <a:r>
              <a:rPr lang="en-US" sz="1200" dirty="0">
                <a:latin typeface="Consolas"/>
                <a:ea typeface="Consolas"/>
                <a:cs typeface="Consolas"/>
                <a:sym typeface="Consolas"/>
              </a:rPr>
              <a:t>{</a:t>
            </a:r>
          </a:p>
          <a:p>
            <a:pPr>
              <a:spcAft>
                <a:spcPts val="0"/>
              </a:spcAft>
            </a:pPr>
            <a:r>
              <a:rPr lang="en-US" sz="1200" dirty="0">
                <a:latin typeface="Consolas"/>
                <a:ea typeface="Consolas"/>
                <a:cs typeface="Consolas"/>
                <a:sym typeface="Consolas"/>
              </a:rPr>
              <a:t>   bool b1;</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i1;  </a:t>
            </a:r>
          </a:p>
          <a:p>
            <a:pPr>
              <a:spcAft>
                <a:spcPts val="0"/>
              </a:spcAft>
            </a:pPr>
            <a:r>
              <a:rPr lang="en-US" sz="1200" dirty="0">
                <a:latin typeface="Consolas"/>
                <a:ea typeface="Consolas"/>
                <a:cs typeface="Consolas"/>
                <a:sym typeface="Consolas"/>
              </a:rPr>
              <a:t>   bool b2;</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i2;</a:t>
            </a:r>
          </a:p>
          <a:p>
            <a:pPr>
              <a:spcAft>
                <a:spcPts val="0"/>
              </a:spcAft>
            </a:pPr>
            <a:r>
              <a:rPr lang="en" sz="1200" dirty="0">
                <a:latin typeface="Consolas"/>
                <a:ea typeface="Consolas"/>
                <a:cs typeface="Consolas"/>
                <a:sym typeface="Consolas"/>
              </a:rPr>
              <a:t>}</a:t>
            </a:r>
          </a:p>
        </p:txBody>
      </p:sp>
      <p:sp>
        <p:nvSpPr>
          <p:cNvPr id="10" name="Shape 126">
            <a:extLst>
              <a:ext uri="{FF2B5EF4-FFF2-40B4-BE49-F238E27FC236}">
                <a16:creationId xmlns:a16="http://schemas.microsoft.com/office/drawing/2014/main" id="{C101E66B-CE83-493A-97F9-02DA5F15FE4A}"/>
              </a:ext>
            </a:extLst>
          </p:cNvPr>
          <p:cNvSpPr txBox="1">
            <a:spLocks/>
          </p:cNvSpPr>
          <p:nvPr/>
        </p:nvSpPr>
        <p:spPr>
          <a:xfrm>
            <a:off x="307796" y="1249251"/>
            <a:ext cx="2775282" cy="2059006"/>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latin typeface="Consolas"/>
                <a:ea typeface="Consolas"/>
                <a:cs typeface="Consolas"/>
                <a:sym typeface="Consolas"/>
              </a:rPr>
              <a:t>struct waste{</a:t>
            </a:r>
          </a:p>
          <a:p>
            <a:pPr>
              <a:spcAft>
                <a:spcPts val="0"/>
              </a:spcAft>
            </a:pPr>
            <a:r>
              <a:rPr lang="en-US" sz="1200" dirty="0">
                <a:latin typeface="Consolas"/>
                <a:ea typeface="Consolas"/>
                <a:cs typeface="Consolas"/>
                <a:sym typeface="Consolas"/>
              </a:rPr>
              <a:t>   bool b1; </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i1;  </a:t>
            </a:r>
          </a:p>
          <a:p>
            <a:pPr>
              <a:spcAft>
                <a:spcPts val="0"/>
              </a:spcAft>
            </a:pPr>
            <a:r>
              <a:rPr lang="en-US" sz="1200" dirty="0">
                <a:latin typeface="Consolas"/>
                <a:ea typeface="Consolas"/>
                <a:cs typeface="Consolas"/>
                <a:sym typeface="Consolas"/>
              </a:rPr>
              <a:t>   bool b2; </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i2;  </a:t>
            </a:r>
          </a:p>
          <a:p>
            <a:pPr>
              <a:spcAft>
                <a:spcPts val="0"/>
              </a:spcAft>
            </a:pPr>
            <a:r>
              <a:rPr lang="en-US" sz="1200" dirty="0">
                <a:latin typeface="Consolas"/>
                <a:ea typeface="Consolas"/>
                <a:cs typeface="Consolas"/>
                <a:sym typeface="Consolas"/>
              </a:rPr>
              <a:t>   bool b3; </a:t>
            </a:r>
          </a:p>
          <a:p>
            <a:pPr>
              <a:spcAft>
                <a:spcPts val="0"/>
              </a:spcAft>
            </a:pPr>
            <a:r>
              <a:rPr lang="en-US" sz="1200" dirty="0">
                <a:latin typeface="Consolas"/>
                <a:ea typeface="Consolas"/>
                <a:cs typeface="Consolas"/>
                <a:sym typeface="Consolas"/>
              </a:rPr>
              <a:t>   bool b4; </a:t>
            </a:r>
          </a:p>
          <a:p>
            <a:pPr>
              <a:spcAft>
                <a:spcPts val="0"/>
              </a:spcAft>
            </a:pPr>
            <a:r>
              <a:rPr lang="en-US" sz="1200" dirty="0">
                <a:latin typeface="Consolas"/>
                <a:ea typeface="Consolas"/>
                <a:cs typeface="Consolas"/>
                <a:sym typeface="Consolas"/>
              </a:rPr>
              <a:t>   bool b5; </a:t>
            </a:r>
          </a:p>
          <a:p>
            <a:pPr>
              <a:spcAft>
                <a:spcPts val="0"/>
              </a:spcAft>
            </a:pPr>
            <a:r>
              <a:rPr lang="en" sz="1200" dirty="0">
                <a:latin typeface="Consolas"/>
                <a:ea typeface="Consolas"/>
                <a:cs typeface="Consolas"/>
                <a:sym typeface="Consolas"/>
              </a:rPr>
              <a:t>} //sizeof(waste) == 20</a:t>
            </a:r>
          </a:p>
        </p:txBody>
      </p:sp>
      <p:graphicFrame>
        <p:nvGraphicFramePr>
          <p:cNvPr id="6" name="Table 5">
            <a:extLst>
              <a:ext uri="{FF2B5EF4-FFF2-40B4-BE49-F238E27FC236}">
                <a16:creationId xmlns:a16="http://schemas.microsoft.com/office/drawing/2014/main" id="{ACC29A6F-EEC0-4749-8447-ADE73A362012}"/>
              </a:ext>
            </a:extLst>
          </p:cNvPr>
          <p:cNvGraphicFramePr>
            <a:graphicFrameLocks noGrp="1"/>
          </p:cNvGraphicFramePr>
          <p:nvPr>
            <p:extLst>
              <p:ext uri="{D42A27DB-BD31-4B8C-83A1-F6EECF244321}">
                <p14:modId xmlns:p14="http://schemas.microsoft.com/office/powerpoint/2010/main" val="1156772066"/>
              </p:ext>
            </p:extLst>
          </p:nvPr>
        </p:nvGraphicFramePr>
        <p:xfrm>
          <a:off x="6634579" y="2211420"/>
          <a:ext cx="429491" cy="370840"/>
        </p:xfrm>
        <a:graphic>
          <a:graphicData uri="http://schemas.openxmlformats.org/drawingml/2006/table">
            <a:tbl>
              <a:tblPr firstRow="1" bandRow="1">
                <a:tableStyleId>{BC89EF96-8CEA-46FF-86C4-4CE0E7609802}</a:tableStyleId>
              </a:tblPr>
              <a:tblGrid>
                <a:gridCol w="429491">
                  <a:extLst>
                    <a:ext uri="{9D8B030D-6E8A-4147-A177-3AD203B41FA5}">
                      <a16:colId xmlns:a16="http://schemas.microsoft.com/office/drawing/2014/main" val="1064462298"/>
                    </a:ext>
                  </a:extLst>
                </a:gridCol>
              </a:tblGrid>
              <a:tr h="370840">
                <a:tc>
                  <a:txBody>
                    <a:bodyPr/>
                    <a:lstStyle/>
                    <a:p>
                      <a:r>
                        <a:rPr lang="en-US" sz="900" dirty="0">
                          <a:solidFill>
                            <a:schemeClr val="bg2"/>
                          </a:solidFill>
                        </a:rPr>
                        <a:t>bool</a:t>
                      </a:r>
                    </a:p>
                  </a:txBody>
                  <a:tcPr anchor="ctr"/>
                </a:tc>
                <a:extLst>
                  <a:ext uri="{0D108BD9-81ED-4DB2-BD59-A6C34878D82A}">
                    <a16:rowId xmlns:a16="http://schemas.microsoft.com/office/drawing/2014/main" val="2623957830"/>
                  </a:ext>
                </a:extLst>
              </a:tr>
            </a:tbl>
          </a:graphicData>
        </a:graphic>
      </p:graphicFrame>
      <p:graphicFrame>
        <p:nvGraphicFramePr>
          <p:cNvPr id="7" name="Table 6">
            <a:extLst>
              <a:ext uri="{FF2B5EF4-FFF2-40B4-BE49-F238E27FC236}">
                <a16:creationId xmlns:a16="http://schemas.microsoft.com/office/drawing/2014/main" id="{22168D35-C85A-4A34-83F6-F45253D4B076}"/>
              </a:ext>
            </a:extLst>
          </p:cNvPr>
          <p:cNvGraphicFramePr>
            <a:graphicFrameLocks noGrp="1"/>
          </p:cNvGraphicFramePr>
          <p:nvPr>
            <p:extLst>
              <p:ext uri="{D42A27DB-BD31-4B8C-83A1-F6EECF244321}">
                <p14:modId xmlns:p14="http://schemas.microsoft.com/office/powerpoint/2010/main" val="1491144766"/>
              </p:ext>
            </p:extLst>
          </p:nvPr>
        </p:nvGraphicFramePr>
        <p:xfrm>
          <a:off x="6634579" y="1506080"/>
          <a:ext cx="1753128" cy="392490"/>
        </p:xfrm>
        <a:graphic>
          <a:graphicData uri="http://schemas.openxmlformats.org/drawingml/2006/table">
            <a:tbl>
              <a:tblPr firstRow="1" bandRow="1">
                <a:tableStyleId>{BC89EF96-8CEA-46FF-86C4-4CE0E7609802}</a:tableStyleId>
              </a:tblPr>
              <a:tblGrid>
                <a:gridCol w="438282">
                  <a:extLst>
                    <a:ext uri="{9D8B030D-6E8A-4147-A177-3AD203B41FA5}">
                      <a16:colId xmlns:a16="http://schemas.microsoft.com/office/drawing/2014/main" val="1155775682"/>
                    </a:ext>
                  </a:extLst>
                </a:gridCol>
                <a:gridCol w="438282">
                  <a:extLst>
                    <a:ext uri="{9D8B030D-6E8A-4147-A177-3AD203B41FA5}">
                      <a16:colId xmlns:a16="http://schemas.microsoft.com/office/drawing/2014/main" val="2490233515"/>
                    </a:ext>
                  </a:extLst>
                </a:gridCol>
                <a:gridCol w="438282">
                  <a:extLst>
                    <a:ext uri="{9D8B030D-6E8A-4147-A177-3AD203B41FA5}">
                      <a16:colId xmlns:a16="http://schemas.microsoft.com/office/drawing/2014/main" val="2298282329"/>
                    </a:ext>
                  </a:extLst>
                </a:gridCol>
                <a:gridCol w="438282">
                  <a:extLst>
                    <a:ext uri="{9D8B030D-6E8A-4147-A177-3AD203B41FA5}">
                      <a16:colId xmlns:a16="http://schemas.microsoft.com/office/drawing/2014/main" val="1934804237"/>
                    </a:ext>
                  </a:extLst>
                </a:gridCol>
              </a:tblGrid>
              <a:tr h="392490">
                <a:tc>
                  <a:txBody>
                    <a:bodyPr/>
                    <a:lstStyle/>
                    <a:p>
                      <a:pPr algn="ctr"/>
                      <a:r>
                        <a:rPr lang="en-US" sz="1100" dirty="0" err="1">
                          <a:solidFill>
                            <a:schemeClr val="bg2"/>
                          </a:solidFill>
                        </a:rPr>
                        <a:t>int</a:t>
                      </a:r>
                      <a:endParaRPr lang="en-US" sz="1100" dirty="0"/>
                    </a:p>
                  </a:txBody>
                  <a:tcPr anchor="ctr"/>
                </a:tc>
                <a:tc>
                  <a:txBody>
                    <a:bodyPr/>
                    <a:lstStyle/>
                    <a:p>
                      <a:pPr algn="ctr"/>
                      <a:r>
                        <a:rPr lang="en-US" sz="1100" dirty="0" err="1">
                          <a:solidFill>
                            <a:schemeClr val="bg2"/>
                          </a:solidFill>
                        </a:rPr>
                        <a:t>int</a:t>
                      </a:r>
                      <a:endParaRPr lang="en-US" sz="1100" dirty="0">
                        <a:solidFill>
                          <a:schemeClr val="bg2"/>
                        </a:solidFill>
                      </a:endParaRPr>
                    </a:p>
                  </a:txBody>
                  <a:tcPr anchor="ctr"/>
                </a:tc>
                <a:tc>
                  <a:txBody>
                    <a:bodyPr/>
                    <a:lstStyle/>
                    <a:p>
                      <a:pPr algn="ctr"/>
                      <a:r>
                        <a:rPr lang="en-US" sz="1100" dirty="0" err="1">
                          <a:solidFill>
                            <a:schemeClr val="bg2"/>
                          </a:solidFill>
                        </a:rPr>
                        <a:t>int</a:t>
                      </a:r>
                      <a:endParaRPr lang="en-US" sz="1100" dirty="0"/>
                    </a:p>
                  </a:txBody>
                  <a:tcPr anchor="ctr"/>
                </a:tc>
                <a:tc>
                  <a:txBody>
                    <a:bodyPr/>
                    <a:lstStyle/>
                    <a:p>
                      <a:pPr algn="ctr"/>
                      <a:r>
                        <a:rPr lang="en-US" sz="1100" dirty="0" err="1">
                          <a:solidFill>
                            <a:schemeClr val="bg2"/>
                          </a:solidFill>
                        </a:rPr>
                        <a:t>int</a:t>
                      </a:r>
                      <a:endParaRPr lang="en-US" sz="1100" dirty="0"/>
                    </a:p>
                  </a:txBody>
                  <a:tcPr anchor="ctr"/>
                </a:tc>
                <a:extLst>
                  <a:ext uri="{0D108BD9-81ED-4DB2-BD59-A6C34878D82A}">
                    <a16:rowId xmlns:a16="http://schemas.microsoft.com/office/drawing/2014/main" val="2243233607"/>
                  </a:ext>
                </a:extLst>
              </a:tr>
            </a:tbl>
          </a:graphicData>
        </a:graphic>
      </p:graphicFrame>
      <p:sp>
        <p:nvSpPr>
          <p:cNvPr id="9" name="Shape 140">
            <a:extLst>
              <a:ext uri="{FF2B5EF4-FFF2-40B4-BE49-F238E27FC236}">
                <a16:creationId xmlns:a16="http://schemas.microsoft.com/office/drawing/2014/main" id="{EF589298-CE11-4526-9EEE-EAB52F9654BB}"/>
              </a:ext>
            </a:extLst>
          </p:cNvPr>
          <p:cNvSpPr txBox="1">
            <a:spLocks noGrp="1"/>
          </p:cNvSpPr>
          <p:nvPr>
            <p:ph type="body" idx="1"/>
          </p:nvPr>
        </p:nvSpPr>
        <p:spPr>
          <a:xfrm>
            <a:off x="172350" y="797715"/>
            <a:ext cx="6023569" cy="380139"/>
          </a:xfrm>
          <a:prstGeom prst="rect">
            <a:avLst/>
          </a:prstGeom>
        </p:spPr>
        <p:txBody>
          <a:bodyPr lIns="91425" tIns="91425" rIns="91425" bIns="91425" anchor="t" anchorCtr="0">
            <a:noAutofit/>
          </a:bodyPr>
          <a:lstStyle/>
          <a:p>
            <a:pPr lvl="0" rtl="0">
              <a:spcBef>
                <a:spcPts val="0"/>
              </a:spcBef>
              <a:spcAft>
                <a:spcPts val="0"/>
              </a:spcAft>
              <a:buNone/>
            </a:pPr>
            <a:r>
              <a:rPr lang="en-US" sz="1500" dirty="0"/>
              <a:t>No </a:t>
            </a:r>
            <a:r>
              <a:rPr lang="en-US" sz="1500" dirty="0" err="1"/>
              <a:t>desperdicies</a:t>
            </a:r>
            <a:r>
              <a:rPr lang="en-US" sz="1500" dirty="0"/>
              <a:t> </a:t>
            </a:r>
            <a:r>
              <a:rPr lang="en-US" sz="1500" dirty="0" err="1"/>
              <a:t>tiempo</a:t>
            </a:r>
            <a:r>
              <a:rPr lang="en-US" sz="1500" dirty="0"/>
              <a:t>. No </a:t>
            </a:r>
            <a:r>
              <a:rPr lang="en-US" sz="1500" dirty="0" err="1"/>
              <a:t>desperdicies</a:t>
            </a:r>
            <a:r>
              <a:rPr lang="en-US" sz="1500" dirty="0"/>
              <a:t> </a:t>
            </a:r>
            <a:r>
              <a:rPr lang="en-US" sz="1500" dirty="0" err="1"/>
              <a:t>espacio</a:t>
            </a:r>
            <a:r>
              <a:rPr lang="en-US" sz="1500" dirty="0"/>
              <a:t>. </a:t>
            </a:r>
            <a:r>
              <a:rPr lang="en-US" sz="1500" dirty="0" err="1"/>
              <a:t>Esto</a:t>
            </a:r>
            <a:r>
              <a:rPr lang="en-US" sz="1500" dirty="0"/>
              <a:t> </a:t>
            </a:r>
            <a:r>
              <a:rPr lang="en-US" sz="1500" dirty="0" err="1"/>
              <a:t>es</a:t>
            </a:r>
            <a:r>
              <a:rPr lang="en-US" sz="1500" dirty="0"/>
              <a:t> C++.</a:t>
            </a:r>
            <a:endParaRPr lang="en" sz="1500" dirty="0"/>
          </a:p>
        </p:txBody>
      </p:sp>
      <p:sp>
        <p:nvSpPr>
          <p:cNvPr id="11" name="Shape 126">
            <a:extLst>
              <a:ext uri="{FF2B5EF4-FFF2-40B4-BE49-F238E27FC236}">
                <a16:creationId xmlns:a16="http://schemas.microsoft.com/office/drawing/2014/main" id="{03DE0317-AB92-42EF-AC56-F26880B62A32}"/>
              </a:ext>
            </a:extLst>
          </p:cNvPr>
          <p:cNvSpPr txBox="1">
            <a:spLocks/>
          </p:cNvSpPr>
          <p:nvPr/>
        </p:nvSpPr>
        <p:spPr>
          <a:xfrm>
            <a:off x="3279095" y="1251355"/>
            <a:ext cx="2716591" cy="2059005"/>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latin typeface="Consolas"/>
                <a:ea typeface="Consolas"/>
                <a:cs typeface="Consolas"/>
                <a:sym typeface="Consolas"/>
              </a:rPr>
              <a:t>struct good{</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i1;  </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i2;  </a:t>
            </a:r>
          </a:p>
          <a:p>
            <a:pPr>
              <a:spcAft>
                <a:spcPts val="0"/>
              </a:spcAft>
            </a:pPr>
            <a:r>
              <a:rPr lang="en-US" sz="1200" dirty="0">
                <a:latin typeface="Consolas"/>
                <a:ea typeface="Consolas"/>
                <a:cs typeface="Consolas"/>
                <a:sym typeface="Consolas"/>
              </a:rPr>
              <a:t>   bool b1;</a:t>
            </a:r>
          </a:p>
          <a:p>
            <a:pPr>
              <a:spcAft>
                <a:spcPts val="0"/>
              </a:spcAft>
            </a:pPr>
            <a:r>
              <a:rPr lang="en-US" sz="1200" dirty="0">
                <a:latin typeface="Consolas"/>
                <a:ea typeface="Consolas"/>
                <a:cs typeface="Consolas"/>
                <a:sym typeface="Consolas"/>
              </a:rPr>
              <a:t>   bool b2; </a:t>
            </a:r>
          </a:p>
          <a:p>
            <a:pPr>
              <a:spcAft>
                <a:spcPts val="0"/>
              </a:spcAft>
            </a:pPr>
            <a:r>
              <a:rPr lang="en-US" sz="1200" dirty="0">
                <a:latin typeface="Consolas"/>
                <a:ea typeface="Consolas"/>
                <a:cs typeface="Consolas"/>
                <a:sym typeface="Consolas"/>
              </a:rPr>
              <a:t>   bool b3; </a:t>
            </a:r>
          </a:p>
          <a:p>
            <a:pPr>
              <a:spcAft>
                <a:spcPts val="0"/>
              </a:spcAft>
            </a:pPr>
            <a:r>
              <a:rPr lang="en-US" sz="1200" dirty="0">
                <a:latin typeface="Consolas"/>
                <a:ea typeface="Consolas"/>
                <a:cs typeface="Consolas"/>
                <a:sym typeface="Consolas"/>
              </a:rPr>
              <a:t>   bool b4; </a:t>
            </a:r>
          </a:p>
          <a:p>
            <a:pPr>
              <a:spcAft>
                <a:spcPts val="0"/>
              </a:spcAft>
            </a:pPr>
            <a:r>
              <a:rPr lang="en-US" sz="1200" dirty="0">
                <a:latin typeface="Consolas"/>
                <a:ea typeface="Consolas"/>
                <a:cs typeface="Consolas"/>
                <a:sym typeface="Consolas"/>
              </a:rPr>
              <a:t>   bool b5; </a:t>
            </a:r>
          </a:p>
          <a:p>
            <a:pPr>
              <a:spcAft>
                <a:spcPts val="0"/>
              </a:spcAft>
            </a:pPr>
            <a:r>
              <a:rPr lang="en" sz="1200" dirty="0">
                <a:latin typeface="Consolas"/>
                <a:ea typeface="Consolas"/>
                <a:cs typeface="Consolas"/>
                <a:sym typeface="Consolas"/>
              </a:rPr>
              <a:t>} //sizeof(</a:t>
            </a:r>
            <a:r>
              <a:rPr lang="en-US" sz="1200" dirty="0">
                <a:latin typeface="Consolas"/>
                <a:ea typeface="Consolas"/>
                <a:cs typeface="Consolas"/>
                <a:sym typeface="Consolas"/>
              </a:rPr>
              <a:t>good</a:t>
            </a:r>
            <a:r>
              <a:rPr lang="en" sz="1200" dirty="0">
                <a:latin typeface="Consolas"/>
                <a:ea typeface="Consolas"/>
                <a:cs typeface="Consolas"/>
                <a:sym typeface="Consolas"/>
              </a:rPr>
              <a:t>) == 16</a:t>
            </a:r>
          </a:p>
        </p:txBody>
      </p:sp>
      <p:sp>
        <p:nvSpPr>
          <p:cNvPr id="12" name="Shape 159">
            <a:extLst>
              <a:ext uri="{FF2B5EF4-FFF2-40B4-BE49-F238E27FC236}">
                <a16:creationId xmlns:a16="http://schemas.microsoft.com/office/drawing/2014/main" id="{4031020E-4F35-4260-9B84-BD318351D992}"/>
              </a:ext>
            </a:extLst>
          </p:cNvPr>
          <p:cNvSpPr txBox="1">
            <a:spLocks/>
          </p:cNvSpPr>
          <p:nvPr/>
        </p:nvSpPr>
        <p:spPr>
          <a:xfrm>
            <a:off x="164690" y="104366"/>
            <a:ext cx="8520600" cy="70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ct val="100000"/>
              <a:buFont typeface="PT Sans Narrow"/>
              <a:buNone/>
              <a:defRPr sz="3600" b="1" i="0" u="none" strike="noStrike" cap="none">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r>
              <a:rPr lang="en" dirty="0"/>
              <a:t>4) Código ‘barato’ </a:t>
            </a:r>
            <a:r>
              <a:rPr lang="en" sz="2400" dirty="0"/>
              <a:t>(P.8, </a:t>
            </a:r>
            <a:r>
              <a:rPr lang="en" sz="2400" u="sng" dirty="0"/>
              <a:t>P.9</a:t>
            </a:r>
            <a:r>
              <a:rPr lang="en" sz="2400" dirty="0"/>
              <a:t> and P.10)</a:t>
            </a:r>
          </a:p>
        </p:txBody>
      </p:sp>
      <p:sp>
        <p:nvSpPr>
          <p:cNvPr id="13" name="Shape 94">
            <a:extLst>
              <a:ext uri="{FF2B5EF4-FFF2-40B4-BE49-F238E27FC236}">
                <a16:creationId xmlns:a16="http://schemas.microsoft.com/office/drawing/2014/main" id="{193CE1E2-B767-443B-94D9-A4D073D9CC2B}"/>
              </a:ext>
            </a:extLst>
          </p:cNvPr>
          <p:cNvSpPr txBox="1">
            <a:spLocks/>
          </p:cNvSpPr>
          <p:nvPr/>
        </p:nvSpPr>
        <p:spPr>
          <a:xfrm>
            <a:off x="4858248" y="4620238"/>
            <a:ext cx="3614210"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US" sz="1600" b="1" dirty="0">
                <a:solidFill>
                  <a:srgbClr val="24292E"/>
                </a:solidFill>
              </a:rPr>
              <a:t>P.9: Don’t waste time or space</a:t>
            </a:r>
            <a:endParaRPr lang="en" sz="1600" b="1" dirty="0">
              <a:solidFill>
                <a:srgbClr val="24292E"/>
              </a:solidFill>
            </a:endParaRPr>
          </a:p>
          <a:p>
            <a:pPr algn="r">
              <a:spcAft>
                <a:spcPts val="0"/>
              </a:spcAft>
            </a:pPr>
            <a:endParaRPr lang="en-US" sz="1600" dirty="0"/>
          </a:p>
        </p:txBody>
      </p:sp>
      <p:sp>
        <p:nvSpPr>
          <p:cNvPr id="15" name="Shape 126">
            <a:extLst>
              <a:ext uri="{FF2B5EF4-FFF2-40B4-BE49-F238E27FC236}">
                <a16:creationId xmlns:a16="http://schemas.microsoft.com/office/drawing/2014/main" id="{E2EC4B94-AD6E-44BE-9F82-506B91A7CFF1}"/>
              </a:ext>
            </a:extLst>
          </p:cNvPr>
          <p:cNvSpPr txBox="1">
            <a:spLocks/>
          </p:cNvSpPr>
          <p:nvPr/>
        </p:nvSpPr>
        <p:spPr>
          <a:xfrm>
            <a:off x="6195919" y="1251355"/>
            <a:ext cx="2716591" cy="2059005"/>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latin typeface="Consolas"/>
                <a:ea typeface="Consolas"/>
                <a:cs typeface="Consolas"/>
                <a:sym typeface="Consolas"/>
              </a:rPr>
              <a:t>struct better{</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i1;  </a:t>
            </a:r>
          </a:p>
          <a:p>
            <a:pPr>
              <a:spcAft>
                <a:spcPts val="0"/>
              </a:spcAft>
            </a:pPr>
            <a:r>
              <a:rPr lang="en-US" sz="1200" dirty="0">
                <a:latin typeface="Consolas"/>
                <a:ea typeface="Consolas"/>
                <a:cs typeface="Consolas"/>
                <a:sym typeface="Consolas"/>
              </a:rPr>
              <a:t>   </a:t>
            </a:r>
            <a:r>
              <a:rPr lang="en-US" sz="1200" dirty="0" err="1">
                <a:latin typeface="Consolas"/>
                <a:ea typeface="Consolas"/>
                <a:cs typeface="Consolas"/>
                <a:sym typeface="Consolas"/>
              </a:rPr>
              <a:t>int</a:t>
            </a:r>
            <a:r>
              <a:rPr lang="en-US" sz="1200" dirty="0">
                <a:latin typeface="Consolas"/>
                <a:ea typeface="Consolas"/>
                <a:cs typeface="Consolas"/>
                <a:sym typeface="Consolas"/>
              </a:rPr>
              <a:t> i2;  </a:t>
            </a:r>
          </a:p>
          <a:p>
            <a:pPr>
              <a:spcAft>
                <a:spcPts val="0"/>
              </a:spcAft>
            </a:pPr>
            <a:r>
              <a:rPr lang="en-US" sz="1200" dirty="0">
                <a:latin typeface="Consolas"/>
                <a:ea typeface="Consolas"/>
                <a:cs typeface="Consolas"/>
                <a:sym typeface="Consolas"/>
              </a:rPr>
              <a:t>   bool b1 : 1;</a:t>
            </a:r>
          </a:p>
          <a:p>
            <a:pPr>
              <a:spcAft>
                <a:spcPts val="0"/>
              </a:spcAft>
            </a:pPr>
            <a:r>
              <a:rPr lang="en-US" sz="1200" dirty="0">
                <a:latin typeface="Consolas"/>
                <a:ea typeface="Consolas"/>
                <a:cs typeface="Consolas"/>
                <a:sym typeface="Consolas"/>
              </a:rPr>
              <a:t>   bool b2 : 1; </a:t>
            </a:r>
          </a:p>
          <a:p>
            <a:pPr>
              <a:spcAft>
                <a:spcPts val="0"/>
              </a:spcAft>
            </a:pPr>
            <a:r>
              <a:rPr lang="en-US" sz="1200" dirty="0">
                <a:latin typeface="Consolas"/>
                <a:ea typeface="Consolas"/>
                <a:cs typeface="Consolas"/>
                <a:sym typeface="Consolas"/>
              </a:rPr>
              <a:t>   bool b3 : 1;</a:t>
            </a:r>
          </a:p>
          <a:p>
            <a:pPr>
              <a:spcAft>
                <a:spcPts val="0"/>
              </a:spcAft>
            </a:pPr>
            <a:r>
              <a:rPr lang="en-US" sz="1200" dirty="0">
                <a:latin typeface="Consolas"/>
                <a:ea typeface="Consolas"/>
                <a:cs typeface="Consolas"/>
                <a:sym typeface="Consolas"/>
              </a:rPr>
              <a:t>   bool b4 : 1;</a:t>
            </a:r>
          </a:p>
          <a:p>
            <a:pPr>
              <a:spcAft>
                <a:spcPts val="0"/>
              </a:spcAft>
            </a:pPr>
            <a:r>
              <a:rPr lang="en-US" sz="1200" dirty="0">
                <a:latin typeface="Consolas"/>
                <a:ea typeface="Consolas"/>
                <a:cs typeface="Consolas"/>
                <a:sym typeface="Consolas"/>
              </a:rPr>
              <a:t>   bool b5 : 1;</a:t>
            </a:r>
          </a:p>
          <a:p>
            <a:pPr>
              <a:spcAft>
                <a:spcPts val="0"/>
              </a:spcAft>
            </a:pPr>
            <a:r>
              <a:rPr lang="en" sz="1200" dirty="0">
                <a:latin typeface="Consolas"/>
                <a:ea typeface="Consolas"/>
                <a:cs typeface="Consolas"/>
                <a:sym typeface="Consolas"/>
              </a:rPr>
              <a:t>} //sizeof(better) == 12</a:t>
            </a:r>
          </a:p>
        </p:txBody>
      </p:sp>
      <p:graphicFrame>
        <p:nvGraphicFramePr>
          <p:cNvPr id="4" name="Table 3">
            <a:extLst>
              <a:ext uri="{FF2B5EF4-FFF2-40B4-BE49-F238E27FC236}">
                <a16:creationId xmlns:a16="http://schemas.microsoft.com/office/drawing/2014/main" id="{CF43A55A-0B96-462E-8EFC-03A2A020C13C}"/>
              </a:ext>
            </a:extLst>
          </p:cNvPr>
          <p:cNvGraphicFramePr>
            <a:graphicFrameLocks noGrp="1"/>
          </p:cNvGraphicFramePr>
          <p:nvPr>
            <p:extLst>
              <p:ext uri="{D42A27DB-BD31-4B8C-83A1-F6EECF244321}">
                <p14:modId xmlns:p14="http://schemas.microsoft.com/office/powerpoint/2010/main" val="2193799007"/>
              </p:ext>
            </p:extLst>
          </p:nvPr>
        </p:nvGraphicFramePr>
        <p:xfrm>
          <a:off x="300941" y="3897064"/>
          <a:ext cx="6829056" cy="370840"/>
        </p:xfrm>
        <a:graphic>
          <a:graphicData uri="http://schemas.openxmlformats.org/drawingml/2006/table">
            <a:tbl>
              <a:tblPr firstRow="1" bandRow="1">
                <a:tableStyleId>{BC89EF96-8CEA-46FF-86C4-4CE0E7609802}</a:tableStyleId>
              </a:tblPr>
              <a:tblGrid>
                <a:gridCol w="426816">
                  <a:extLst>
                    <a:ext uri="{9D8B030D-6E8A-4147-A177-3AD203B41FA5}">
                      <a16:colId xmlns:a16="http://schemas.microsoft.com/office/drawing/2014/main" val="2563592116"/>
                    </a:ext>
                  </a:extLst>
                </a:gridCol>
                <a:gridCol w="426816">
                  <a:extLst>
                    <a:ext uri="{9D8B030D-6E8A-4147-A177-3AD203B41FA5}">
                      <a16:colId xmlns:a16="http://schemas.microsoft.com/office/drawing/2014/main" val="2760792660"/>
                    </a:ext>
                  </a:extLst>
                </a:gridCol>
                <a:gridCol w="426816">
                  <a:extLst>
                    <a:ext uri="{9D8B030D-6E8A-4147-A177-3AD203B41FA5}">
                      <a16:colId xmlns:a16="http://schemas.microsoft.com/office/drawing/2014/main" val="2762567659"/>
                    </a:ext>
                  </a:extLst>
                </a:gridCol>
                <a:gridCol w="426816">
                  <a:extLst>
                    <a:ext uri="{9D8B030D-6E8A-4147-A177-3AD203B41FA5}">
                      <a16:colId xmlns:a16="http://schemas.microsoft.com/office/drawing/2014/main" val="3536844560"/>
                    </a:ext>
                  </a:extLst>
                </a:gridCol>
                <a:gridCol w="426816">
                  <a:extLst>
                    <a:ext uri="{9D8B030D-6E8A-4147-A177-3AD203B41FA5}">
                      <a16:colId xmlns:a16="http://schemas.microsoft.com/office/drawing/2014/main" val="4025064406"/>
                    </a:ext>
                  </a:extLst>
                </a:gridCol>
                <a:gridCol w="426816">
                  <a:extLst>
                    <a:ext uri="{9D8B030D-6E8A-4147-A177-3AD203B41FA5}">
                      <a16:colId xmlns:a16="http://schemas.microsoft.com/office/drawing/2014/main" val="2926302146"/>
                    </a:ext>
                  </a:extLst>
                </a:gridCol>
                <a:gridCol w="426816">
                  <a:extLst>
                    <a:ext uri="{9D8B030D-6E8A-4147-A177-3AD203B41FA5}">
                      <a16:colId xmlns:a16="http://schemas.microsoft.com/office/drawing/2014/main" val="358030533"/>
                    </a:ext>
                  </a:extLst>
                </a:gridCol>
                <a:gridCol w="426816">
                  <a:extLst>
                    <a:ext uri="{9D8B030D-6E8A-4147-A177-3AD203B41FA5}">
                      <a16:colId xmlns:a16="http://schemas.microsoft.com/office/drawing/2014/main" val="2314696769"/>
                    </a:ext>
                  </a:extLst>
                </a:gridCol>
                <a:gridCol w="426816">
                  <a:extLst>
                    <a:ext uri="{9D8B030D-6E8A-4147-A177-3AD203B41FA5}">
                      <a16:colId xmlns:a16="http://schemas.microsoft.com/office/drawing/2014/main" val="3323751631"/>
                    </a:ext>
                  </a:extLst>
                </a:gridCol>
                <a:gridCol w="426816">
                  <a:extLst>
                    <a:ext uri="{9D8B030D-6E8A-4147-A177-3AD203B41FA5}">
                      <a16:colId xmlns:a16="http://schemas.microsoft.com/office/drawing/2014/main" val="2217699485"/>
                    </a:ext>
                  </a:extLst>
                </a:gridCol>
                <a:gridCol w="426816">
                  <a:extLst>
                    <a:ext uri="{9D8B030D-6E8A-4147-A177-3AD203B41FA5}">
                      <a16:colId xmlns:a16="http://schemas.microsoft.com/office/drawing/2014/main" val="2859278244"/>
                    </a:ext>
                  </a:extLst>
                </a:gridCol>
                <a:gridCol w="426816">
                  <a:extLst>
                    <a:ext uri="{9D8B030D-6E8A-4147-A177-3AD203B41FA5}">
                      <a16:colId xmlns:a16="http://schemas.microsoft.com/office/drawing/2014/main" val="308299557"/>
                    </a:ext>
                  </a:extLst>
                </a:gridCol>
                <a:gridCol w="426816">
                  <a:extLst>
                    <a:ext uri="{9D8B030D-6E8A-4147-A177-3AD203B41FA5}">
                      <a16:colId xmlns:a16="http://schemas.microsoft.com/office/drawing/2014/main" val="2811900972"/>
                    </a:ext>
                  </a:extLst>
                </a:gridCol>
                <a:gridCol w="426816">
                  <a:extLst>
                    <a:ext uri="{9D8B030D-6E8A-4147-A177-3AD203B41FA5}">
                      <a16:colId xmlns:a16="http://schemas.microsoft.com/office/drawing/2014/main" val="1926808058"/>
                    </a:ext>
                  </a:extLst>
                </a:gridCol>
                <a:gridCol w="426816">
                  <a:extLst>
                    <a:ext uri="{9D8B030D-6E8A-4147-A177-3AD203B41FA5}">
                      <a16:colId xmlns:a16="http://schemas.microsoft.com/office/drawing/2014/main" val="167680226"/>
                    </a:ext>
                  </a:extLst>
                </a:gridCol>
                <a:gridCol w="426816">
                  <a:extLst>
                    <a:ext uri="{9D8B030D-6E8A-4147-A177-3AD203B41FA5}">
                      <a16:colId xmlns:a16="http://schemas.microsoft.com/office/drawing/2014/main" val="3442029555"/>
                    </a:ext>
                  </a:extLst>
                </a:gridCol>
              </a:tblGrid>
              <a:tr h="370840">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b1</a:t>
                      </a:r>
                    </a:p>
                  </a:txBody>
                  <a:tcPr anchor="ctr"/>
                </a:tc>
                <a:tc>
                  <a:txBody>
                    <a:bodyPr/>
                    <a:lstStyle/>
                    <a:p>
                      <a:pPr algn="ctr"/>
                      <a:r>
                        <a:rPr lang="en-US" dirty="0">
                          <a:solidFill>
                            <a:schemeClr val="bg2">
                              <a:lumMod val="50000"/>
                            </a:schemeClr>
                          </a:solidFill>
                        </a:rPr>
                        <a:t>b2</a:t>
                      </a:r>
                    </a:p>
                  </a:txBody>
                  <a:tcPr anchor="ctr"/>
                </a:tc>
                <a:tc>
                  <a:txBody>
                    <a:bodyPr/>
                    <a:lstStyle/>
                    <a:p>
                      <a:pPr algn="ctr"/>
                      <a:r>
                        <a:rPr lang="en-US" dirty="0">
                          <a:solidFill>
                            <a:schemeClr val="bg2">
                              <a:lumMod val="50000"/>
                            </a:schemeClr>
                          </a:solidFill>
                        </a:rPr>
                        <a:t>b3</a:t>
                      </a:r>
                    </a:p>
                  </a:txBody>
                  <a:tcPr anchor="ctr"/>
                </a:tc>
                <a:tc>
                  <a:txBody>
                    <a:bodyPr/>
                    <a:lstStyle/>
                    <a:p>
                      <a:pPr algn="ctr"/>
                      <a:r>
                        <a:rPr lang="en-US" dirty="0">
                          <a:solidFill>
                            <a:schemeClr val="bg2">
                              <a:lumMod val="50000"/>
                            </a:schemeClr>
                          </a:solidFill>
                        </a:rPr>
                        <a:t>b4</a:t>
                      </a:r>
                    </a:p>
                  </a:txBody>
                  <a:tcPr anchor="ctr"/>
                </a:tc>
                <a:tc>
                  <a:txBody>
                    <a:bodyPr/>
                    <a:lstStyle/>
                    <a:p>
                      <a:pPr algn="ctr"/>
                      <a:r>
                        <a:rPr lang="en-US" dirty="0">
                          <a:solidFill>
                            <a:schemeClr val="bg2">
                              <a:lumMod val="50000"/>
                            </a:schemeClr>
                          </a:solidFill>
                        </a:rPr>
                        <a:t>b5</a:t>
                      </a:r>
                    </a:p>
                  </a:txBody>
                  <a:tcPr anchor="ct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extLst>
                  <a:ext uri="{0D108BD9-81ED-4DB2-BD59-A6C34878D82A}">
                    <a16:rowId xmlns:a16="http://schemas.microsoft.com/office/drawing/2014/main" val="3209498683"/>
                  </a:ext>
                </a:extLst>
              </a:tr>
            </a:tbl>
          </a:graphicData>
        </a:graphic>
      </p:graphicFrame>
      <p:graphicFrame>
        <p:nvGraphicFramePr>
          <p:cNvPr id="5" name="Table 4">
            <a:extLst>
              <a:ext uri="{FF2B5EF4-FFF2-40B4-BE49-F238E27FC236}">
                <a16:creationId xmlns:a16="http://schemas.microsoft.com/office/drawing/2014/main" id="{768CFE16-9531-4CEE-AABC-27E081338B98}"/>
              </a:ext>
            </a:extLst>
          </p:cNvPr>
          <p:cNvGraphicFramePr>
            <a:graphicFrameLocks noGrp="1"/>
          </p:cNvGraphicFramePr>
          <p:nvPr>
            <p:extLst>
              <p:ext uri="{D42A27DB-BD31-4B8C-83A1-F6EECF244321}">
                <p14:modId xmlns:p14="http://schemas.microsoft.com/office/powerpoint/2010/main" val="2464503231"/>
              </p:ext>
            </p:extLst>
          </p:nvPr>
        </p:nvGraphicFramePr>
        <p:xfrm>
          <a:off x="300941" y="4375836"/>
          <a:ext cx="5121960" cy="370840"/>
        </p:xfrm>
        <a:graphic>
          <a:graphicData uri="http://schemas.openxmlformats.org/drawingml/2006/table">
            <a:tbl>
              <a:tblPr firstRow="1" bandRow="1">
                <a:tableStyleId>{BC89EF96-8CEA-46FF-86C4-4CE0E7609802}</a:tableStyleId>
              </a:tblPr>
              <a:tblGrid>
                <a:gridCol w="426830">
                  <a:extLst>
                    <a:ext uri="{9D8B030D-6E8A-4147-A177-3AD203B41FA5}">
                      <a16:colId xmlns:a16="http://schemas.microsoft.com/office/drawing/2014/main" val="1085932497"/>
                    </a:ext>
                  </a:extLst>
                </a:gridCol>
                <a:gridCol w="426830">
                  <a:extLst>
                    <a:ext uri="{9D8B030D-6E8A-4147-A177-3AD203B41FA5}">
                      <a16:colId xmlns:a16="http://schemas.microsoft.com/office/drawing/2014/main" val="1829886722"/>
                    </a:ext>
                  </a:extLst>
                </a:gridCol>
                <a:gridCol w="426830">
                  <a:extLst>
                    <a:ext uri="{9D8B030D-6E8A-4147-A177-3AD203B41FA5}">
                      <a16:colId xmlns:a16="http://schemas.microsoft.com/office/drawing/2014/main" val="2250016145"/>
                    </a:ext>
                  </a:extLst>
                </a:gridCol>
                <a:gridCol w="426830">
                  <a:extLst>
                    <a:ext uri="{9D8B030D-6E8A-4147-A177-3AD203B41FA5}">
                      <a16:colId xmlns:a16="http://schemas.microsoft.com/office/drawing/2014/main" val="872368600"/>
                    </a:ext>
                  </a:extLst>
                </a:gridCol>
                <a:gridCol w="426830">
                  <a:extLst>
                    <a:ext uri="{9D8B030D-6E8A-4147-A177-3AD203B41FA5}">
                      <a16:colId xmlns:a16="http://schemas.microsoft.com/office/drawing/2014/main" val="567035142"/>
                    </a:ext>
                  </a:extLst>
                </a:gridCol>
                <a:gridCol w="426830">
                  <a:extLst>
                    <a:ext uri="{9D8B030D-6E8A-4147-A177-3AD203B41FA5}">
                      <a16:colId xmlns:a16="http://schemas.microsoft.com/office/drawing/2014/main" val="2224962545"/>
                    </a:ext>
                  </a:extLst>
                </a:gridCol>
                <a:gridCol w="426830">
                  <a:extLst>
                    <a:ext uri="{9D8B030D-6E8A-4147-A177-3AD203B41FA5}">
                      <a16:colId xmlns:a16="http://schemas.microsoft.com/office/drawing/2014/main" val="1229891011"/>
                    </a:ext>
                  </a:extLst>
                </a:gridCol>
                <a:gridCol w="426830">
                  <a:extLst>
                    <a:ext uri="{9D8B030D-6E8A-4147-A177-3AD203B41FA5}">
                      <a16:colId xmlns:a16="http://schemas.microsoft.com/office/drawing/2014/main" val="401324760"/>
                    </a:ext>
                  </a:extLst>
                </a:gridCol>
                <a:gridCol w="426830">
                  <a:extLst>
                    <a:ext uri="{9D8B030D-6E8A-4147-A177-3AD203B41FA5}">
                      <a16:colId xmlns:a16="http://schemas.microsoft.com/office/drawing/2014/main" val="2103667965"/>
                    </a:ext>
                  </a:extLst>
                </a:gridCol>
                <a:gridCol w="426830">
                  <a:extLst>
                    <a:ext uri="{9D8B030D-6E8A-4147-A177-3AD203B41FA5}">
                      <a16:colId xmlns:a16="http://schemas.microsoft.com/office/drawing/2014/main" val="896941914"/>
                    </a:ext>
                  </a:extLst>
                </a:gridCol>
                <a:gridCol w="426830">
                  <a:extLst>
                    <a:ext uri="{9D8B030D-6E8A-4147-A177-3AD203B41FA5}">
                      <a16:colId xmlns:a16="http://schemas.microsoft.com/office/drawing/2014/main" val="1938466375"/>
                    </a:ext>
                  </a:extLst>
                </a:gridCol>
                <a:gridCol w="426830">
                  <a:extLst>
                    <a:ext uri="{9D8B030D-6E8A-4147-A177-3AD203B41FA5}">
                      <a16:colId xmlns:a16="http://schemas.microsoft.com/office/drawing/2014/main" val="3676493814"/>
                    </a:ext>
                  </a:extLst>
                </a:gridCol>
              </a:tblGrid>
              <a:tr h="370840">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i1</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r>
                        <a:rPr lang="en-US" dirty="0">
                          <a:solidFill>
                            <a:schemeClr val="bg2">
                              <a:lumMod val="50000"/>
                            </a:schemeClr>
                          </a:solidFill>
                        </a:rPr>
                        <a:t>i2</a:t>
                      </a:r>
                    </a:p>
                  </a:txBody>
                  <a:tcPr anchor="ctr"/>
                </a:tc>
                <a:tc>
                  <a:txBody>
                    <a:bodyPr/>
                    <a:lstStyle/>
                    <a:p>
                      <a:pPr algn="ctr"/>
                      <a:endParaRPr lang="en-US" dirty="0">
                        <a:solidFill>
                          <a:schemeClr val="bg2">
                            <a:lumMod val="50000"/>
                          </a:schemeClr>
                        </a:solidFill>
                      </a:endParaRPr>
                    </a:p>
                  </a:txBody>
                  <a:tcPr anchor="ct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tc>
                  <a:txBody>
                    <a:bodyPr/>
                    <a:lstStyle/>
                    <a:p>
                      <a:pPr algn="ctr"/>
                      <a:endParaRPr lang="en-US" dirty="0">
                        <a:solidFill>
                          <a:schemeClr val="bg2">
                            <a:lumMod val="50000"/>
                          </a:schemeClr>
                        </a:solidFill>
                      </a:endParaRPr>
                    </a:p>
                  </a:txBody>
                  <a:tcPr anchor="ctr">
                    <a:solidFill>
                      <a:schemeClr val="accent1">
                        <a:lumMod val="20000"/>
                        <a:lumOff val="80000"/>
                      </a:schemeClr>
                    </a:solidFill>
                  </a:tcPr>
                </a:tc>
                <a:extLst>
                  <a:ext uri="{0D108BD9-81ED-4DB2-BD59-A6C34878D82A}">
                    <a16:rowId xmlns:a16="http://schemas.microsoft.com/office/drawing/2014/main" val="2965713346"/>
                  </a:ext>
                </a:extLst>
              </a:tr>
            </a:tbl>
          </a:graphicData>
        </a:graphic>
      </p:graphicFrame>
      <p:grpSp>
        <p:nvGrpSpPr>
          <p:cNvPr id="3" name="Group 2">
            <a:extLst>
              <a:ext uri="{FF2B5EF4-FFF2-40B4-BE49-F238E27FC236}">
                <a16:creationId xmlns:a16="http://schemas.microsoft.com/office/drawing/2014/main" id="{50E3CFB8-FBC0-444C-BEA7-0C7C09319331}"/>
              </a:ext>
            </a:extLst>
          </p:cNvPr>
          <p:cNvGrpSpPr/>
          <p:nvPr/>
        </p:nvGrpSpPr>
        <p:grpSpPr>
          <a:xfrm>
            <a:off x="3542175" y="4191178"/>
            <a:ext cx="654979" cy="606328"/>
            <a:chOff x="3542175" y="4191178"/>
            <a:chExt cx="654979" cy="606328"/>
          </a:xfrm>
        </p:grpSpPr>
        <p:cxnSp>
          <p:nvCxnSpPr>
            <p:cNvPr id="34" name="Straight Connector 33">
              <a:extLst>
                <a:ext uri="{FF2B5EF4-FFF2-40B4-BE49-F238E27FC236}">
                  <a16:creationId xmlns:a16="http://schemas.microsoft.com/office/drawing/2014/main" id="{A8C4E0D9-8B81-461E-A952-E3EA9406D1E2}"/>
                </a:ext>
              </a:extLst>
            </p:cNvPr>
            <p:cNvCxnSpPr/>
            <p:nvPr/>
          </p:nvCxnSpPr>
          <p:spPr>
            <a:xfrm flipV="1">
              <a:off x="3974566" y="4370750"/>
              <a:ext cx="0"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648C21-B4C5-4F62-8CC9-5E0D3AD61E9D}"/>
                </a:ext>
              </a:extLst>
            </p:cNvPr>
            <p:cNvCxnSpPr/>
            <p:nvPr/>
          </p:nvCxnSpPr>
          <p:spPr>
            <a:xfrm flipV="1">
              <a:off x="3874034" y="4373743"/>
              <a:ext cx="0"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DCBB1B-5A4E-4109-8DFF-2682BFCD279B}"/>
                </a:ext>
              </a:extLst>
            </p:cNvPr>
            <p:cNvCxnSpPr/>
            <p:nvPr/>
          </p:nvCxnSpPr>
          <p:spPr>
            <a:xfrm flipV="1">
              <a:off x="3924292" y="4375836"/>
              <a:ext cx="0"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7CD0D9-51CE-4A2E-B9AD-9E1225D46550}"/>
                </a:ext>
              </a:extLst>
            </p:cNvPr>
            <p:cNvCxnSpPr/>
            <p:nvPr/>
          </p:nvCxnSpPr>
          <p:spPr>
            <a:xfrm flipV="1">
              <a:off x="4031448" y="4375836"/>
              <a:ext cx="0"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72CEF50-B406-4DB6-8F01-52606F96E422}"/>
                </a:ext>
              </a:extLst>
            </p:cNvPr>
            <p:cNvCxnSpPr/>
            <p:nvPr/>
          </p:nvCxnSpPr>
          <p:spPr>
            <a:xfrm flipV="1">
              <a:off x="3817136" y="4375836"/>
              <a:ext cx="0" cy="370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55A1CB0-6159-49CA-8399-BF9B7A384CF9}"/>
                </a:ext>
              </a:extLst>
            </p:cNvPr>
            <p:cNvCxnSpPr/>
            <p:nvPr/>
          </p:nvCxnSpPr>
          <p:spPr>
            <a:xfrm flipV="1">
              <a:off x="3764497" y="4370750"/>
              <a:ext cx="0" cy="37084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608FC8A-E3D4-4FA4-AD67-98430E28E193}"/>
                </a:ext>
              </a:extLst>
            </p:cNvPr>
            <p:cNvSpPr txBox="1"/>
            <p:nvPr/>
          </p:nvSpPr>
          <p:spPr>
            <a:xfrm rot="20953464">
              <a:off x="3542175" y="4215093"/>
              <a:ext cx="393056" cy="307777"/>
            </a:xfrm>
            <a:prstGeom prst="rect">
              <a:avLst/>
            </a:prstGeom>
            <a:noFill/>
          </p:spPr>
          <p:txBody>
            <a:bodyPr wrap="none" rtlCol="0">
              <a:spAutoFit/>
            </a:bodyPr>
            <a:lstStyle/>
            <a:p>
              <a:r>
                <a:rPr lang="en-US" b="1" dirty="0">
                  <a:solidFill>
                    <a:schemeClr val="bg2">
                      <a:lumMod val="50000"/>
                    </a:schemeClr>
                  </a:solidFill>
                </a:rPr>
                <a:t>b1</a:t>
              </a:r>
              <a:endParaRPr lang="en-US" b="1" dirty="0"/>
            </a:p>
          </p:txBody>
        </p:sp>
        <p:sp>
          <p:nvSpPr>
            <p:cNvPr id="22" name="TextBox 21">
              <a:extLst>
                <a:ext uri="{FF2B5EF4-FFF2-40B4-BE49-F238E27FC236}">
                  <a16:creationId xmlns:a16="http://schemas.microsoft.com/office/drawing/2014/main" id="{C5AA9C66-FF99-4808-BE03-445CD059C183}"/>
                </a:ext>
              </a:extLst>
            </p:cNvPr>
            <p:cNvSpPr txBox="1"/>
            <p:nvPr/>
          </p:nvSpPr>
          <p:spPr>
            <a:xfrm rot="20953464">
              <a:off x="3600909" y="4354059"/>
              <a:ext cx="393056" cy="307777"/>
            </a:xfrm>
            <a:prstGeom prst="rect">
              <a:avLst/>
            </a:prstGeom>
            <a:noFill/>
          </p:spPr>
          <p:txBody>
            <a:bodyPr wrap="none" rtlCol="0">
              <a:spAutoFit/>
            </a:bodyPr>
            <a:lstStyle/>
            <a:p>
              <a:r>
                <a:rPr lang="en-US" b="1" dirty="0">
                  <a:solidFill>
                    <a:schemeClr val="bg2">
                      <a:lumMod val="50000"/>
                    </a:schemeClr>
                  </a:solidFill>
                </a:rPr>
                <a:t>b2</a:t>
              </a:r>
              <a:endParaRPr lang="en-US" b="1" dirty="0"/>
            </a:p>
          </p:txBody>
        </p:sp>
        <p:sp>
          <p:nvSpPr>
            <p:cNvPr id="23" name="TextBox 22">
              <a:extLst>
                <a:ext uri="{FF2B5EF4-FFF2-40B4-BE49-F238E27FC236}">
                  <a16:creationId xmlns:a16="http://schemas.microsoft.com/office/drawing/2014/main" id="{5C4F507A-8D39-4A5C-A61E-FACFE2C31BDF}"/>
                </a:ext>
              </a:extLst>
            </p:cNvPr>
            <p:cNvSpPr txBox="1"/>
            <p:nvPr/>
          </p:nvSpPr>
          <p:spPr>
            <a:xfrm rot="20953464">
              <a:off x="3740775" y="4191178"/>
              <a:ext cx="393056" cy="307777"/>
            </a:xfrm>
            <a:prstGeom prst="rect">
              <a:avLst/>
            </a:prstGeom>
            <a:noFill/>
          </p:spPr>
          <p:txBody>
            <a:bodyPr wrap="none" rtlCol="0">
              <a:spAutoFit/>
            </a:bodyPr>
            <a:lstStyle/>
            <a:p>
              <a:r>
                <a:rPr lang="en-US" b="1" dirty="0">
                  <a:solidFill>
                    <a:schemeClr val="bg2">
                      <a:lumMod val="50000"/>
                    </a:schemeClr>
                  </a:solidFill>
                </a:rPr>
                <a:t>b4</a:t>
              </a:r>
              <a:endParaRPr lang="en-US" b="1" dirty="0"/>
            </a:p>
          </p:txBody>
        </p:sp>
        <p:sp>
          <p:nvSpPr>
            <p:cNvPr id="26" name="Rectangle 25">
              <a:extLst>
                <a:ext uri="{FF2B5EF4-FFF2-40B4-BE49-F238E27FC236}">
                  <a16:creationId xmlns:a16="http://schemas.microsoft.com/office/drawing/2014/main" id="{7D844B61-8324-41B4-A67B-284291391538}"/>
                </a:ext>
              </a:extLst>
            </p:cNvPr>
            <p:cNvSpPr/>
            <p:nvPr/>
          </p:nvSpPr>
          <p:spPr>
            <a:xfrm flipH="1">
              <a:off x="3981189" y="4382979"/>
              <a:ext cx="152463" cy="349814"/>
            </a:xfrm>
            <a:prstGeom prst="rect">
              <a:avLst/>
            </a:prstGeom>
            <a:solidFill>
              <a:srgbClr val="FFE1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D9D8DA3-3A12-481E-9291-B6A3F8B4523F}"/>
                </a:ext>
              </a:extLst>
            </p:cNvPr>
            <p:cNvSpPr txBox="1"/>
            <p:nvPr/>
          </p:nvSpPr>
          <p:spPr>
            <a:xfrm rot="20953464">
              <a:off x="3804098" y="4317132"/>
              <a:ext cx="393056" cy="307777"/>
            </a:xfrm>
            <a:prstGeom prst="rect">
              <a:avLst/>
            </a:prstGeom>
            <a:noFill/>
          </p:spPr>
          <p:txBody>
            <a:bodyPr wrap="none" rtlCol="0">
              <a:spAutoFit/>
            </a:bodyPr>
            <a:lstStyle/>
            <a:p>
              <a:r>
                <a:rPr lang="en-US" b="1" dirty="0">
                  <a:solidFill>
                    <a:schemeClr val="bg2">
                      <a:lumMod val="50000"/>
                    </a:schemeClr>
                  </a:solidFill>
                </a:rPr>
                <a:t>b5</a:t>
              </a:r>
              <a:endParaRPr lang="en-US" b="1" dirty="0"/>
            </a:p>
          </p:txBody>
        </p:sp>
        <p:sp>
          <p:nvSpPr>
            <p:cNvPr id="32" name="TextBox 31">
              <a:extLst>
                <a:ext uri="{FF2B5EF4-FFF2-40B4-BE49-F238E27FC236}">
                  <a16:creationId xmlns:a16="http://schemas.microsoft.com/office/drawing/2014/main" id="{20B801F6-CDEC-40B2-B687-6DD7D3D00BBB}"/>
                </a:ext>
              </a:extLst>
            </p:cNvPr>
            <p:cNvSpPr txBox="1"/>
            <p:nvPr/>
          </p:nvSpPr>
          <p:spPr>
            <a:xfrm rot="20953464">
              <a:off x="3659367" y="4489729"/>
              <a:ext cx="424381" cy="307777"/>
            </a:xfrm>
            <a:prstGeom prst="rect">
              <a:avLst/>
            </a:prstGeom>
            <a:noFill/>
          </p:spPr>
          <p:txBody>
            <a:bodyPr wrap="square" rtlCol="0">
              <a:spAutoFit/>
            </a:bodyPr>
            <a:lstStyle/>
            <a:p>
              <a:r>
                <a:rPr lang="en-US" b="1" dirty="0">
                  <a:solidFill>
                    <a:schemeClr val="bg2">
                      <a:lumMod val="50000"/>
                    </a:schemeClr>
                  </a:solidFill>
                </a:rPr>
                <a:t>b3</a:t>
              </a:r>
              <a:endParaRPr lang="en-US" b="1" dirty="0"/>
            </a:p>
          </p:txBody>
        </p:sp>
      </p:grpSp>
      <p:graphicFrame>
        <p:nvGraphicFramePr>
          <p:cNvPr id="41" name="Table 40">
            <a:extLst>
              <a:ext uri="{FF2B5EF4-FFF2-40B4-BE49-F238E27FC236}">
                <a16:creationId xmlns:a16="http://schemas.microsoft.com/office/drawing/2014/main" id="{B0DFE212-C85D-4AE5-BF9C-2ED47A101F88}"/>
              </a:ext>
            </a:extLst>
          </p:cNvPr>
          <p:cNvGraphicFramePr>
            <a:graphicFrameLocks noGrp="1"/>
          </p:cNvGraphicFramePr>
          <p:nvPr>
            <p:extLst>
              <p:ext uri="{D42A27DB-BD31-4B8C-83A1-F6EECF244321}">
                <p14:modId xmlns:p14="http://schemas.microsoft.com/office/powerpoint/2010/main" val="3145118220"/>
              </p:ext>
            </p:extLst>
          </p:nvPr>
        </p:nvGraphicFramePr>
        <p:xfrm>
          <a:off x="725117" y="3418819"/>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graphicFrame>
        <p:nvGraphicFramePr>
          <p:cNvPr id="42" name="Table 41">
            <a:extLst>
              <a:ext uri="{FF2B5EF4-FFF2-40B4-BE49-F238E27FC236}">
                <a16:creationId xmlns:a16="http://schemas.microsoft.com/office/drawing/2014/main" id="{1FFBA059-E03B-45F7-823B-D8C6E0D19493}"/>
              </a:ext>
            </a:extLst>
          </p:cNvPr>
          <p:cNvGraphicFramePr>
            <a:graphicFrameLocks noGrp="1"/>
          </p:cNvGraphicFramePr>
          <p:nvPr>
            <p:extLst>
              <p:ext uri="{D42A27DB-BD31-4B8C-83A1-F6EECF244321}">
                <p14:modId xmlns:p14="http://schemas.microsoft.com/office/powerpoint/2010/main" val="3772325727"/>
              </p:ext>
            </p:extLst>
          </p:nvPr>
        </p:nvGraphicFramePr>
        <p:xfrm>
          <a:off x="2008633" y="3418135"/>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graphicFrame>
        <p:nvGraphicFramePr>
          <p:cNvPr id="43" name="Table 42">
            <a:extLst>
              <a:ext uri="{FF2B5EF4-FFF2-40B4-BE49-F238E27FC236}">
                <a16:creationId xmlns:a16="http://schemas.microsoft.com/office/drawing/2014/main" id="{A214415E-845B-4CB9-809C-62B6BB177D63}"/>
              </a:ext>
            </a:extLst>
          </p:cNvPr>
          <p:cNvGraphicFramePr>
            <a:graphicFrameLocks noGrp="1"/>
          </p:cNvGraphicFramePr>
          <p:nvPr>
            <p:extLst>
              <p:ext uri="{D42A27DB-BD31-4B8C-83A1-F6EECF244321}">
                <p14:modId xmlns:p14="http://schemas.microsoft.com/office/powerpoint/2010/main" val="817545321"/>
              </p:ext>
            </p:extLst>
          </p:nvPr>
        </p:nvGraphicFramePr>
        <p:xfrm>
          <a:off x="3713583" y="3418292"/>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graphicFrame>
        <p:nvGraphicFramePr>
          <p:cNvPr id="44" name="Table 43">
            <a:extLst>
              <a:ext uri="{FF2B5EF4-FFF2-40B4-BE49-F238E27FC236}">
                <a16:creationId xmlns:a16="http://schemas.microsoft.com/office/drawing/2014/main" id="{AB2AFD3A-759D-4995-ADAE-8477541402CF}"/>
              </a:ext>
            </a:extLst>
          </p:cNvPr>
          <p:cNvGraphicFramePr>
            <a:graphicFrameLocks noGrp="1"/>
          </p:cNvGraphicFramePr>
          <p:nvPr>
            <p:extLst>
              <p:ext uri="{D42A27DB-BD31-4B8C-83A1-F6EECF244321}">
                <p14:modId xmlns:p14="http://schemas.microsoft.com/office/powerpoint/2010/main" val="133613333"/>
              </p:ext>
            </p:extLst>
          </p:nvPr>
        </p:nvGraphicFramePr>
        <p:xfrm>
          <a:off x="7135913" y="3417131"/>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graphicFrame>
        <p:nvGraphicFramePr>
          <p:cNvPr id="45" name="Table 44">
            <a:extLst>
              <a:ext uri="{FF2B5EF4-FFF2-40B4-BE49-F238E27FC236}">
                <a16:creationId xmlns:a16="http://schemas.microsoft.com/office/drawing/2014/main" id="{3CA8197E-355A-4D30-8956-C134DB7B5675}"/>
              </a:ext>
            </a:extLst>
          </p:cNvPr>
          <p:cNvGraphicFramePr>
            <a:graphicFrameLocks noGrp="1"/>
          </p:cNvGraphicFramePr>
          <p:nvPr>
            <p:extLst>
              <p:ext uri="{D42A27DB-BD31-4B8C-83A1-F6EECF244321}">
                <p14:modId xmlns:p14="http://schemas.microsoft.com/office/powerpoint/2010/main" val="1593169245"/>
              </p:ext>
            </p:extLst>
          </p:nvPr>
        </p:nvGraphicFramePr>
        <p:xfrm>
          <a:off x="5422007" y="3895827"/>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graphicFrame>
        <p:nvGraphicFramePr>
          <p:cNvPr id="46" name="Table 45">
            <a:extLst>
              <a:ext uri="{FF2B5EF4-FFF2-40B4-BE49-F238E27FC236}">
                <a16:creationId xmlns:a16="http://schemas.microsoft.com/office/drawing/2014/main" id="{22BF2065-AC44-48F6-901E-B62D55016F0F}"/>
              </a:ext>
            </a:extLst>
          </p:cNvPr>
          <p:cNvGraphicFramePr>
            <a:graphicFrameLocks noGrp="1"/>
          </p:cNvGraphicFramePr>
          <p:nvPr>
            <p:extLst>
              <p:ext uri="{D42A27DB-BD31-4B8C-83A1-F6EECF244321}">
                <p14:modId xmlns:p14="http://schemas.microsoft.com/office/powerpoint/2010/main" val="486355355"/>
              </p:ext>
            </p:extLst>
          </p:nvPr>
        </p:nvGraphicFramePr>
        <p:xfrm>
          <a:off x="296926" y="3898676"/>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graphicFrame>
        <p:nvGraphicFramePr>
          <p:cNvPr id="47" name="Table 46">
            <a:extLst>
              <a:ext uri="{FF2B5EF4-FFF2-40B4-BE49-F238E27FC236}">
                <a16:creationId xmlns:a16="http://schemas.microsoft.com/office/drawing/2014/main" id="{45DF648D-1826-4145-AA0B-E31DAF808021}"/>
              </a:ext>
            </a:extLst>
          </p:cNvPr>
          <p:cNvGraphicFramePr>
            <a:graphicFrameLocks noGrp="1"/>
          </p:cNvGraphicFramePr>
          <p:nvPr>
            <p:extLst>
              <p:ext uri="{D42A27DB-BD31-4B8C-83A1-F6EECF244321}">
                <p14:modId xmlns:p14="http://schemas.microsoft.com/office/powerpoint/2010/main" val="146883396"/>
              </p:ext>
            </p:extLst>
          </p:nvPr>
        </p:nvGraphicFramePr>
        <p:xfrm>
          <a:off x="2005892" y="3897992"/>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graphicFrame>
        <p:nvGraphicFramePr>
          <p:cNvPr id="48" name="Table 47">
            <a:extLst>
              <a:ext uri="{FF2B5EF4-FFF2-40B4-BE49-F238E27FC236}">
                <a16:creationId xmlns:a16="http://schemas.microsoft.com/office/drawing/2014/main" id="{B1776A5C-F19D-4660-9ACA-1E1663E8B5AF}"/>
              </a:ext>
            </a:extLst>
          </p:cNvPr>
          <p:cNvGraphicFramePr>
            <a:graphicFrameLocks noGrp="1"/>
          </p:cNvGraphicFramePr>
          <p:nvPr>
            <p:extLst>
              <p:ext uri="{D42A27DB-BD31-4B8C-83A1-F6EECF244321}">
                <p14:modId xmlns:p14="http://schemas.microsoft.com/office/powerpoint/2010/main" val="2400816490"/>
              </p:ext>
            </p:extLst>
          </p:nvPr>
        </p:nvGraphicFramePr>
        <p:xfrm>
          <a:off x="3710842" y="3898149"/>
          <a:ext cx="1708424" cy="370840"/>
        </p:xfrm>
        <a:graphic>
          <a:graphicData uri="http://schemas.openxmlformats.org/drawingml/2006/table">
            <a:tbl>
              <a:tblPr firstRow="1" bandRow="1">
                <a:tableStyleId>{BC89EF96-8CEA-46FF-86C4-4CE0E7609802}</a:tableStyleId>
              </a:tblPr>
              <a:tblGrid>
                <a:gridCol w="427106">
                  <a:extLst>
                    <a:ext uri="{9D8B030D-6E8A-4147-A177-3AD203B41FA5}">
                      <a16:colId xmlns:a16="http://schemas.microsoft.com/office/drawing/2014/main" val="1483981997"/>
                    </a:ext>
                  </a:extLst>
                </a:gridCol>
                <a:gridCol w="427106">
                  <a:extLst>
                    <a:ext uri="{9D8B030D-6E8A-4147-A177-3AD203B41FA5}">
                      <a16:colId xmlns:a16="http://schemas.microsoft.com/office/drawing/2014/main" val="3882694626"/>
                    </a:ext>
                  </a:extLst>
                </a:gridCol>
                <a:gridCol w="427106">
                  <a:extLst>
                    <a:ext uri="{9D8B030D-6E8A-4147-A177-3AD203B41FA5}">
                      <a16:colId xmlns:a16="http://schemas.microsoft.com/office/drawing/2014/main" val="1945764822"/>
                    </a:ext>
                  </a:extLst>
                </a:gridCol>
                <a:gridCol w="427106">
                  <a:extLst>
                    <a:ext uri="{9D8B030D-6E8A-4147-A177-3AD203B41FA5}">
                      <a16:colId xmlns:a16="http://schemas.microsoft.com/office/drawing/2014/main" val="2217873640"/>
                    </a:ext>
                  </a:extLst>
                </a:gridCol>
              </a:tblGrid>
              <a:tr h="370840">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tc>
                  <a:txBody>
                    <a:bodyPr/>
                    <a:lstStyle/>
                    <a:p>
                      <a:pPr algn="ctr"/>
                      <a:endParaRPr lang="en-US" dirty="0">
                        <a:solidFill>
                          <a:schemeClr val="bg2">
                            <a:lumMod val="50000"/>
                          </a:schemeClr>
                        </a:solidFill>
                      </a:endParaRPr>
                    </a:p>
                  </a:txBody>
                  <a:tcPr anchor="ctr">
                    <a:solidFill>
                      <a:schemeClr val="bg1"/>
                    </a:solidFill>
                  </a:tcPr>
                </a:tc>
                <a:extLst>
                  <a:ext uri="{0D108BD9-81ED-4DB2-BD59-A6C34878D82A}">
                    <a16:rowId xmlns:a16="http://schemas.microsoft.com/office/drawing/2014/main" val="2018333995"/>
                  </a:ext>
                </a:extLst>
              </a:tr>
            </a:tbl>
          </a:graphicData>
        </a:graphic>
      </p:graphicFrame>
      <p:sp>
        <p:nvSpPr>
          <p:cNvPr id="8" name="Rectangle 7">
            <a:extLst>
              <a:ext uri="{FF2B5EF4-FFF2-40B4-BE49-F238E27FC236}">
                <a16:creationId xmlns:a16="http://schemas.microsoft.com/office/drawing/2014/main" id="{187CDF51-81C2-499E-B725-752DEF26099D}"/>
              </a:ext>
            </a:extLst>
          </p:cNvPr>
          <p:cNvSpPr/>
          <p:nvPr/>
        </p:nvSpPr>
        <p:spPr>
          <a:xfrm>
            <a:off x="1828800" y="1905113"/>
            <a:ext cx="5404513" cy="19907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ysClr val="windowText" lastClr="000000"/>
                </a:solidFill>
                <a:latin typeface="Open Sans" panose="020B0604020202020204" charset="0"/>
                <a:ea typeface="Open Sans" panose="020B0604020202020204" charset="0"/>
                <a:cs typeface="Open Sans" panose="020B0604020202020204" charset="0"/>
              </a:rPr>
              <a:t>5 bool = 2</a:t>
            </a:r>
            <a:r>
              <a:rPr lang="en-US" sz="2000" b="1" baseline="30000" dirty="0">
                <a:solidFill>
                  <a:sysClr val="windowText" lastClr="000000"/>
                </a:solidFill>
                <a:latin typeface="Open Sans" panose="020B0604020202020204" charset="0"/>
                <a:ea typeface="Open Sans" panose="020B0604020202020204" charset="0"/>
                <a:cs typeface="Open Sans" panose="020B0604020202020204" charset="0"/>
              </a:rPr>
              <a:t>5</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 </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estados</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 = ¿32 </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estados</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a:t>
            </a:r>
          </a:p>
          <a:p>
            <a:pPr algn="ctr"/>
            <a:r>
              <a:rPr lang="en-US" sz="2000" b="1" dirty="0">
                <a:solidFill>
                  <a:sysClr val="windowText" lastClr="000000"/>
                </a:solidFill>
                <a:latin typeface="Open Sans" panose="020B0604020202020204" charset="0"/>
                <a:ea typeface="Open Sans" panose="020B0604020202020204" charset="0"/>
                <a:cs typeface="Open Sans" panose="020B0604020202020204" charset="0"/>
              </a:rPr>
              <a:t>¿</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Cuántos</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 </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estados</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 </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quieres</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a:t>
            </a:r>
          </a:p>
          <a:p>
            <a:pPr algn="ctr"/>
            <a:r>
              <a:rPr lang="en-US" sz="2000" b="1" dirty="0">
                <a:solidFill>
                  <a:sysClr val="windowText" lastClr="000000"/>
                </a:solidFill>
                <a:latin typeface="Open Sans" panose="020B0604020202020204" charset="0"/>
                <a:ea typeface="Open Sans" panose="020B0604020202020204" charset="0"/>
                <a:cs typeface="Open Sans" panose="020B0604020202020204" charset="0"/>
              </a:rPr>
              <a:t>¿Por </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qué</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 no </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usar</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 un </a:t>
            </a:r>
            <a:r>
              <a:rPr lang="en-US" sz="2000" b="1" dirty="0" err="1">
                <a:solidFill>
                  <a:sysClr val="windowText" lastClr="000000"/>
                </a:solidFill>
                <a:latin typeface="Open Sans" panose="020B0604020202020204" charset="0"/>
                <a:ea typeface="Open Sans" panose="020B0604020202020204" charset="0"/>
                <a:cs typeface="Open Sans" panose="020B0604020202020204" charset="0"/>
              </a:rPr>
              <a:t>enum</a:t>
            </a:r>
            <a:r>
              <a:rPr lang="en-US" sz="2000" b="1" dirty="0">
                <a:solidFill>
                  <a:sysClr val="windowText" lastClr="000000"/>
                </a:solidFill>
                <a:latin typeface="Open Sans" panose="020B0604020202020204" charset="0"/>
                <a:ea typeface="Open Sans" panose="020B0604020202020204" charset="0"/>
                <a:cs typeface="Open Sans" panose="020B0604020202020204" charset="0"/>
              </a:rPr>
              <a:t>?</a:t>
            </a:r>
          </a:p>
        </p:txBody>
      </p:sp>
      <p:sp>
        <p:nvSpPr>
          <p:cNvPr id="14" name="Slide Number Placeholder 13">
            <a:extLst>
              <a:ext uri="{FF2B5EF4-FFF2-40B4-BE49-F238E27FC236}">
                <a16:creationId xmlns:a16="http://schemas.microsoft.com/office/drawing/2014/main" id="{5CA183D3-D645-4B46-842D-4D77B61C30A5}"/>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12</a:t>
            </a:fld>
            <a:endParaRPr lang="en"/>
          </a:p>
        </p:txBody>
      </p:sp>
      <p:sp>
        <p:nvSpPr>
          <p:cNvPr id="50" name="Slide Number Placeholder 1">
            <a:extLst>
              <a:ext uri="{FF2B5EF4-FFF2-40B4-BE49-F238E27FC236}">
                <a16:creationId xmlns:a16="http://schemas.microsoft.com/office/drawing/2014/main" id="{577EA0B6-8D7A-48BB-AA1D-57731B6FD947}"/>
              </a:ext>
            </a:extLst>
          </p:cNvPr>
          <p:cNvSpPr txBox="1">
            <a:spLocks/>
          </p:cNvSpPr>
          <p:nvPr/>
        </p:nvSpPr>
        <p:spPr>
          <a:xfrm>
            <a:off x="8687576"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4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4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4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4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4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4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10" grpId="0" animBg="1"/>
      <p:bldP spid="9" grpId="0" build="p"/>
      <p:bldP spid="11" grpId="0" animBg="1"/>
      <p:bldP spid="13" grpId="0"/>
      <p:bldP spid="15"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8" name="Shape 126">
            <a:extLst>
              <a:ext uri="{FF2B5EF4-FFF2-40B4-BE49-F238E27FC236}">
                <a16:creationId xmlns:a16="http://schemas.microsoft.com/office/drawing/2014/main" id="{9D4DE6C0-8386-42BD-B9C5-06B33EC12F8F}"/>
              </a:ext>
            </a:extLst>
          </p:cNvPr>
          <p:cNvSpPr txBox="1">
            <a:spLocks/>
          </p:cNvSpPr>
          <p:nvPr/>
        </p:nvSpPr>
        <p:spPr>
          <a:xfrm>
            <a:off x="164691" y="2505674"/>
            <a:ext cx="4486240" cy="2192785"/>
          </a:xfrm>
          <a:prstGeom prst="rect">
            <a:avLst/>
          </a:prstGeom>
          <a:solidFill>
            <a:srgbClr val="EFEFEF"/>
          </a:solidFill>
          <a:ln>
            <a:solidFill>
              <a:schemeClr val="bg2">
                <a:lumMod val="50000"/>
              </a:schemeClr>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fontAlgn="base">
              <a:lnSpc>
                <a:spcPct val="100000"/>
              </a:lnSpc>
              <a:spcAft>
                <a:spcPts val="0"/>
              </a:spcAft>
            </a:pPr>
            <a:r>
              <a:rPr lang="en-US" sz="1200" dirty="0">
                <a:latin typeface="Consolas" panose="020B0609020204030204" pitchFamily="49" charset="0"/>
              </a:rPr>
              <a:t>template&lt;</a:t>
            </a:r>
            <a:r>
              <a:rPr lang="en-US" sz="1200" dirty="0" err="1">
                <a:latin typeface="Consolas" panose="020B0609020204030204" pitchFamily="49" charset="0"/>
              </a:rPr>
              <a:t>int</a:t>
            </a:r>
            <a:r>
              <a:rPr lang="en-US" sz="1200" dirty="0">
                <a:latin typeface="Consolas" panose="020B0609020204030204" pitchFamily="49" charset="0"/>
              </a:rPr>
              <a:t> N&gt;</a:t>
            </a:r>
          </a:p>
          <a:p>
            <a:pPr fontAlgn="base">
              <a:lnSpc>
                <a:spcPct val="100000"/>
              </a:lnSpc>
              <a:spcAft>
                <a:spcPts val="0"/>
              </a:spcAft>
            </a:pPr>
            <a:r>
              <a:rPr lang="en-US" sz="1200" dirty="0">
                <a:latin typeface="Consolas" panose="020B0609020204030204" pitchFamily="49" charset="0"/>
              </a:rPr>
              <a:t>struct Fib</a:t>
            </a:r>
          </a:p>
          <a:p>
            <a:pPr fontAlgn="base">
              <a:lnSpc>
                <a:spcPct val="100000"/>
              </a:lnSpc>
              <a:spcAft>
                <a:spcPts val="0"/>
              </a:spcAft>
            </a:pPr>
            <a:r>
              <a:rPr lang="en-US" sz="1200" dirty="0">
                <a:latin typeface="Consolas" panose="020B0609020204030204" pitchFamily="49" charset="0"/>
              </a:rPr>
              <a:t>{ </a:t>
            </a:r>
            <a:r>
              <a:rPr lang="en-US" sz="1200" dirty="0" err="1">
                <a:latin typeface="Consolas" panose="020B0609020204030204" pitchFamily="49" charset="0"/>
              </a:rPr>
              <a:t>enum</a:t>
            </a:r>
            <a:r>
              <a:rPr lang="en-US" sz="1200" dirty="0">
                <a:latin typeface="Consolas" panose="020B0609020204030204" pitchFamily="49" charset="0"/>
              </a:rPr>
              <a:t> { </a:t>
            </a:r>
            <a:r>
              <a:rPr lang="en-US" sz="1200" dirty="0" err="1">
                <a:latin typeface="Consolas" panose="020B0609020204030204" pitchFamily="49" charset="0"/>
              </a:rPr>
              <a:t>val</a:t>
            </a:r>
            <a:r>
              <a:rPr lang="en-US" sz="1200" dirty="0">
                <a:latin typeface="Consolas" panose="020B0609020204030204" pitchFamily="49" charset="0"/>
              </a:rPr>
              <a:t> = Fib&lt;N-1&gt;::</a:t>
            </a:r>
            <a:r>
              <a:rPr lang="en-US" sz="1200" dirty="0" err="1">
                <a:latin typeface="Consolas" panose="020B0609020204030204" pitchFamily="49" charset="0"/>
              </a:rPr>
              <a:t>val</a:t>
            </a:r>
            <a:r>
              <a:rPr lang="en-US" sz="1200" dirty="0">
                <a:latin typeface="Consolas" panose="020B0609020204030204" pitchFamily="49" charset="0"/>
              </a:rPr>
              <a:t> + Fib&lt;N-2&gt;::</a:t>
            </a:r>
            <a:r>
              <a:rPr lang="en-US" sz="1200" dirty="0" err="1">
                <a:latin typeface="Consolas" panose="020B0609020204030204" pitchFamily="49" charset="0"/>
              </a:rPr>
              <a:t>val</a:t>
            </a:r>
            <a:r>
              <a:rPr lang="en-US" sz="1200" dirty="0">
                <a:latin typeface="Consolas" panose="020B0609020204030204" pitchFamily="49" charset="0"/>
              </a:rPr>
              <a:t> }; };</a:t>
            </a:r>
          </a:p>
          <a:p>
            <a:pPr fontAlgn="base">
              <a:lnSpc>
                <a:spcPct val="100000"/>
              </a:lnSpc>
              <a:spcAft>
                <a:spcPts val="0"/>
              </a:spcAft>
            </a:pPr>
            <a:endParaRPr lang="en-US" sz="1200" dirty="0">
              <a:latin typeface="Consolas" panose="020B0609020204030204" pitchFamily="49" charset="0"/>
            </a:endParaRPr>
          </a:p>
          <a:p>
            <a:pPr fontAlgn="base">
              <a:lnSpc>
                <a:spcPct val="100000"/>
              </a:lnSpc>
              <a:spcAft>
                <a:spcPts val="0"/>
              </a:spcAft>
            </a:pPr>
            <a:r>
              <a:rPr lang="en-US" sz="1200" dirty="0">
                <a:latin typeface="Consolas" panose="020B0609020204030204" pitchFamily="49" charset="0"/>
              </a:rPr>
              <a:t>template&lt;&gt;</a:t>
            </a:r>
          </a:p>
          <a:p>
            <a:pPr fontAlgn="base">
              <a:lnSpc>
                <a:spcPct val="100000"/>
              </a:lnSpc>
              <a:spcAft>
                <a:spcPts val="0"/>
              </a:spcAft>
            </a:pPr>
            <a:r>
              <a:rPr lang="en-US" sz="1200" dirty="0">
                <a:latin typeface="Consolas" panose="020B0609020204030204" pitchFamily="49" charset="0"/>
              </a:rPr>
              <a:t>struct Fib&lt;1&gt;</a:t>
            </a:r>
          </a:p>
          <a:p>
            <a:pPr fontAlgn="base">
              <a:lnSpc>
                <a:spcPct val="100000"/>
              </a:lnSpc>
              <a:spcAft>
                <a:spcPts val="0"/>
              </a:spcAft>
            </a:pPr>
            <a:r>
              <a:rPr lang="en-US" sz="1200" dirty="0">
                <a:latin typeface="Consolas" panose="020B0609020204030204" pitchFamily="49" charset="0"/>
              </a:rPr>
              <a:t>{ </a:t>
            </a:r>
            <a:r>
              <a:rPr lang="en-US" sz="1200" dirty="0" err="1">
                <a:latin typeface="Consolas" panose="020B0609020204030204" pitchFamily="49" charset="0"/>
              </a:rPr>
              <a:t>enum</a:t>
            </a:r>
            <a:r>
              <a:rPr lang="en-US" sz="1200" dirty="0">
                <a:latin typeface="Consolas" panose="020B0609020204030204" pitchFamily="49" charset="0"/>
              </a:rPr>
              <a:t> { </a:t>
            </a:r>
            <a:r>
              <a:rPr lang="en-US" sz="1200" dirty="0" err="1">
                <a:latin typeface="Consolas" panose="020B0609020204030204" pitchFamily="49" charset="0"/>
              </a:rPr>
              <a:t>val</a:t>
            </a:r>
            <a:r>
              <a:rPr lang="en-US" sz="1200" dirty="0">
                <a:latin typeface="Consolas" panose="020B0609020204030204" pitchFamily="49" charset="0"/>
              </a:rPr>
              <a:t> = 1 }; };</a:t>
            </a:r>
          </a:p>
          <a:p>
            <a:pPr fontAlgn="base">
              <a:lnSpc>
                <a:spcPct val="100000"/>
              </a:lnSpc>
              <a:spcAft>
                <a:spcPts val="0"/>
              </a:spcAft>
            </a:pPr>
            <a:endParaRPr lang="en-US" sz="1200" dirty="0">
              <a:latin typeface="Consolas" panose="020B0609020204030204" pitchFamily="49" charset="0"/>
            </a:endParaRPr>
          </a:p>
          <a:p>
            <a:pPr fontAlgn="base">
              <a:lnSpc>
                <a:spcPct val="100000"/>
              </a:lnSpc>
              <a:spcAft>
                <a:spcPts val="0"/>
              </a:spcAft>
            </a:pPr>
            <a:r>
              <a:rPr lang="en-US" sz="1200" dirty="0">
                <a:latin typeface="Consolas" panose="020B0609020204030204" pitchFamily="49" charset="0"/>
              </a:rPr>
              <a:t>template&lt;&gt;</a:t>
            </a:r>
          </a:p>
          <a:p>
            <a:pPr fontAlgn="base">
              <a:lnSpc>
                <a:spcPct val="100000"/>
              </a:lnSpc>
              <a:spcAft>
                <a:spcPts val="0"/>
              </a:spcAft>
            </a:pPr>
            <a:r>
              <a:rPr lang="en-US" sz="1200" dirty="0">
                <a:latin typeface="Consolas" panose="020B0609020204030204" pitchFamily="49" charset="0"/>
              </a:rPr>
              <a:t>struct Fib&lt;0&gt;</a:t>
            </a:r>
          </a:p>
          <a:p>
            <a:pPr fontAlgn="base">
              <a:lnSpc>
                <a:spcPct val="100000"/>
              </a:lnSpc>
              <a:spcAft>
                <a:spcPts val="0"/>
              </a:spcAft>
            </a:pPr>
            <a:r>
              <a:rPr lang="en-US" sz="1200" dirty="0">
                <a:latin typeface="Consolas" panose="020B0609020204030204" pitchFamily="49" charset="0"/>
              </a:rPr>
              <a:t>{ </a:t>
            </a:r>
            <a:r>
              <a:rPr lang="en-US" sz="1200" dirty="0" err="1">
                <a:latin typeface="Consolas" panose="020B0609020204030204" pitchFamily="49" charset="0"/>
              </a:rPr>
              <a:t>enum</a:t>
            </a:r>
            <a:r>
              <a:rPr lang="en-US" sz="1200" dirty="0">
                <a:latin typeface="Consolas" panose="020B0609020204030204" pitchFamily="49" charset="0"/>
              </a:rPr>
              <a:t> { </a:t>
            </a:r>
            <a:r>
              <a:rPr lang="en-US" sz="1200" dirty="0" err="1">
                <a:latin typeface="Consolas" panose="020B0609020204030204" pitchFamily="49" charset="0"/>
              </a:rPr>
              <a:t>val</a:t>
            </a:r>
            <a:r>
              <a:rPr lang="en-US" sz="1200" dirty="0">
                <a:latin typeface="Consolas" panose="020B0609020204030204" pitchFamily="49" charset="0"/>
              </a:rPr>
              <a:t> = 0 }; };</a:t>
            </a:r>
          </a:p>
        </p:txBody>
      </p:sp>
      <p:sp>
        <p:nvSpPr>
          <p:cNvPr id="175" name="Shape 175"/>
          <p:cNvSpPr txBox="1">
            <a:spLocks noGrp="1"/>
          </p:cNvSpPr>
          <p:nvPr>
            <p:ph type="body" idx="1"/>
          </p:nvPr>
        </p:nvSpPr>
        <p:spPr>
          <a:xfrm>
            <a:off x="4777500" y="811766"/>
            <a:ext cx="4366500" cy="3886693"/>
          </a:xfrm>
          <a:prstGeom prst="rect">
            <a:avLst/>
          </a:prstGeom>
        </p:spPr>
        <p:txBody>
          <a:bodyPr lIns="91425" tIns="91425" rIns="91425" bIns="91425" anchor="t" anchorCtr="0">
            <a:noAutofit/>
          </a:bodyPr>
          <a:lstStyle/>
          <a:p>
            <a:pPr lvl="0" rtl="0">
              <a:spcBef>
                <a:spcPts val="0"/>
              </a:spcBef>
              <a:buNone/>
            </a:pPr>
            <a:r>
              <a:rPr lang="en" sz="1200" dirty="0">
                <a:solidFill>
                  <a:schemeClr val="bg2"/>
                </a:solidFill>
              </a:rPr>
              <a:t>Con.1: By default, make objects immutable</a:t>
            </a:r>
          </a:p>
          <a:p>
            <a:pPr lvl="0" rtl="0">
              <a:spcBef>
                <a:spcPts val="0"/>
              </a:spcBef>
              <a:buNone/>
            </a:pPr>
            <a:r>
              <a:rPr lang="en" sz="1200" dirty="0">
                <a:solidFill>
                  <a:schemeClr val="bg2"/>
                </a:solidFill>
              </a:rPr>
              <a:t>Con.2: By default, make member functions const</a:t>
            </a:r>
          </a:p>
          <a:p>
            <a:pPr lvl="0" rtl="0">
              <a:spcBef>
                <a:spcPts val="0"/>
              </a:spcBef>
              <a:buNone/>
            </a:pPr>
            <a:r>
              <a:rPr lang="en" sz="1200" dirty="0">
                <a:solidFill>
                  <a:schemeClr val="bg2"/>
                </a:solidFill>
              </a:rPr>
              <a:t>Con.3: By default, pass pointers and references to consts</a:t>
            </a:r>
          </a:p>
          <a:p>
            <a:pPr lvl="0" rtl="0">
              <a:spcBef>
                <a:spcPts val="0"/>
              </a:spcBef>
              <a:buNone/>
            </a:pPr>
            <a:r>
              <a:rPr lang="en" sz="1200" dirty="0">
                <a:solidFill>
                  <a:schemeClr val="bg2"/>
                </a:solidFill>
              </a:rPr>
              <a:t>Con.4: Use const to define objects with values that do not change after construction</a:t>
            </a:r>
          </a:p>
          <a:p>
            <a:pPr lvl="0" rtl="0">
              <a:spcBef>
                <a:spcPts val="0"/>
              </a:spcBef>
              <a:spcAft>
                <a:spcPts val="0"/>
              </a:spcAft>
              <a:buNone/>
            </a:pPr>
            <a:r>
              <a:rPr lang="en" sz="1200" dirty="0">
                <a:solidFill>
                  <a:schemeClr val="bg2"/>
                </a:solidFill>
              </a:rPr>
              <a:t>Con.5: Use constexpr for values that can be computed </a:t>
            </a:r>
          </a:p>
          <a:p>
            <a:pPr lvl="0" rtl="0">
              <a:spcBef>
                <a:spcPts val="0"/>
              </a:spcBef>
              <a:spcAft>
                <a:spcPts val="0"/>
              </a:spcAft>
              <a:buNone/>
            </a:pPr>
            <a:r>
              <a:rPr lang="en" sz="1200" dirty="0">
                <a:solidFill>
                  <a:schemeClr val="bg2"/>
                </a:solidFill>
              </a:rPr>
              <a:t>at compile time</a:t>
            </a:r>
            <a:endParaRPr sz="1200" dirty="0">
              <a:solidFill>
                <a:schemeClr val="bg2"/>
              </a:solidFill>
            </a:endParaRPr>
          </a:p>
        </p:txBody>
      </p:sp>
      <p:sp>
        <p:nvSpPr>
          <p:cNvPr id="5" name="Shape 140">
            <a:extLst>
              <a:ext uri="{FF2B5EF4-FFF2-40B4-BE49-F238E27FC236}">
                <a16:creationId xmlns:a16="http://schemas.microsoft.com/office/drawing/2014/main" id="{1A1947F7-8A14-4EFE-88F3-344AA8BE2F86}"/>
              </a:ext>
            </a:extLst>
          </p:cNvPr>
          <p:cNvSpPr txBox="1">
            <a:spLocks/>
          </p:cNvSpPr>
          <p:nvPr/>
        </p:nvSpPr>
        <p:spPr>
          <a:xfrm>
            <a:off x="245502" y="916587"/>
            <a:ext cx="4619680" cy="146262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err="1"/>
              <a:t>Es</a:t>
            </a:r>
            <a:r>
              <a:rPr lang="en-US" sz="1500" dirty="0"/>
              <a:t> </a:t>
            </a:r>
            <a:r>
              <a:rPr lang="en-US" sz="1500" dirty="0" err="1"/>
              <a:t>más</a:t>
            </a:r>
            <a:r>
              <a:rPr lang="en-US" sz="1500" dirty="0"/>
              <a:t> </a:t>
            </a:r>
            <a:r>
              <a:rPr lang="en-US" sz="1500" dirty="0" err="1"/>
              <a:t>fácil</a:t>
            </a:r>
            <a:r>
              <a:rPr lang="en-US" sz="1500" dirty="0"/>
              <a:t> </a:t>
            </a:r>
            <a:r>
              <a:rPr lang="en-US" sz="1500" dirty="0" err="1"/>
              <a:t>razonar</a:t>
            </a:r>
            <a:r>
              <a:rPr lang="en-US" sz="1500" dirty="0"/>
              <a:t> </a:t>
            </a:r>
            <a:r>
              <a:rPr lang="en-US" sz="1500" dirty="0" err="1"/>
              <a:t>sobre</a:t>
            </a:r>
            <a:r>
              <a:rPr lang="en-US" sz="1500" dirty="0"/>
              <a:t> </a:t>
            </a:r>
            <a:r>
              <a:rPr lang="en-US" sz="1500" dirty="0" err="1"/>
              <a:t>objectos</a:t>
            </a:r>
            <a:r>
              <a:rPr lang="en-US" sz="1500" dirty="0"/>
              <a:t> </a:t>
            </a:r>
            <a:r>
              <a:rPr lang="en-US" sz="1500" dirty="0" err="1"/>
              <a:t>inmutables</a:t>
            </a:r>
            <a:r>
              <a:rPr lang="en-US" sz="1500" dirty="0"/>
              <a:t>...</a:t>
            </a:r>
          </a:p>
          <a:p>
            <a:pPr>
              <a:spcAft>
                <a:spcPts val="0"/>
              </a:spcAft>
            </a:pPr>
            <a:r>
              <a:rPr lang="en-US" sz="1500" dirty="0"/>
              <a:t>… </a:t>
            </a:r>
            <a:r>
              <a:rPr lang="en-US" sz="1500" dirty="0" err="1"/>
              <a:t>tanto</a:t>
            </a:r>
            <a:r>
              <a:rPr lang="en-US" sz="1500" dirty="0"/>
              <a:t> para las personas </a:t>
            </a:r>
            <a:r>
              <a:rPr lang="en-US" sz="1500" dirty="0" err="1"/>
              <a:t>como</a:t>
            </a:r>
            <a:r>
              <a:rPr lang="en-US" sz="1500" dirty="0"/>
              <a:t> el </a:t>
            </a:r>
            <a:r>
              <a:rPr lang="en-US" sz="1500" dirty="0" err="1"/>
              <a:t>compilador</a:t>
            </a:r>
            <a:r>
              <a:rPr lang="en-US" sz="1500" dirty="0"/>
              <a:t>.</a:t>
            </a:r>
          </a:p>
          <a:p>
            <a:pPr>
              <a:spcAft>
                <a:spcPts val="0"/>
              </a:spcAft>
            </a:pPr>
            <a:endParaRPr lang="en-US" sz="1500" dirty="0"/>
          </a:p>
          <a:p>
            <a:pPr>
              <a:spcAft>
                <a:spcPts val="0"/>
              </a:spcAft>
            </a:pPr>
            <a:r>
              <a:rPr lang="en-US" sz="1500" dirty="0"/>
              <a:t>Hay </a:t>
            </a:r>
            <a:r>
              <a:rPr lang="en-US" sz="1500" dirty="0" err="1"/>
              <a:t>otros</a:t>
            </a:r>
            <a:r>
              <a:rPr lang="en-US" sz="1500" dirty="0"/>
              <a:t> </a:t>
            </a:r>
            <a:r>
              <a:rPr lang="en-US" sz="1500" dirty="0" err="1"/>
              <a:t>apartados</a:t>
            </a:r>
            <a:r>
              <a:rPr lang="en-US" sz="1500" dirty="0"/>
              <a:t> que </a:t>
            </a:r>
            <a:r>
              <a:rPr lang="en-US" sz="1500" dirty="0" err="1"/>
              <a:t>tratan</a:t>
            </a:r>
            <a:r>
              <a:rPr lang="en-US" sz="1500" dirty="0"/>
              <a:t> </a:t>
            </a:r>
            <a:r>
              <a:rPr lang="en-US" sz="1500" dirty="0" err="1"/>
              <a:t>esto</a:t>
            </a:r>
            <a:r>
              <a:rPr lang="en-US" sz="1500" dirty="0"/>
              <a:t>…</a:t>
            </a:r>
          </a:p>
          <a:p>
            <a:pPr>
              <a:spcAft>
                <a:spcPts val="0"/>
              </a:spcAft>
            </a:pPr>
            <a:r>
              <a:rPr lang="en-US" sz="1500" dirty="0"/>
              <a:t>…</a:t>
            </a:r>
            <a:r>
              <a:rPr lang="en-US" sz="1500" dirty="0" err="1"/>
              <a:t>pero</a:t>
            </a:r>
            <a:r>
              <a:rPr lang="en-US" sz="1500" dirty="0"/>
              <a:t>, </a:t>
            </a:r>
            <a:r>
              <a:rPr lang="en-US" sz="1500" dirty="0" err="1"/>
              <a:t>por</a:t>
            </a:r>
            <a:r>
              <a:rPr lang="en-US" sz="1500" dirty="0"/>
              <a:t> </a:t>
            </a:r>
            <a:r>
              <a:rPr lang="en-US" sz="1500" dirty="0" err="1"/>
              <a:t>comentar</a:t>
            </a:r>
            <a:r>
              <a:rPr lang="en-US" sz="1500" dirty="0"/>
              <a:t> </a:t>
            </a:r>
            <a:r>
              <a:rPr lang="en-US" sz="1500" dirty="0" err="1"/>
              <a:t>algo</a:t>
            </a:r>
            <a:r>
              <a:rPr lang="en-US" sz="1500" dirty="0"/>
              <a:t>:</a:t>
            </a:r>
          </a:p>
          <a:p>
            <a:pPr>
              <a:spcAft>
                <a:spcPts val="0"/>
              </a:spcAft>
            </a:pPr>
            <a:endParaRPr lang="en-US" sz="1500" dirty="0"/>
          </a:p>
          <a:p>
            <a:pPr>
              <a:spcAft>
                <a:spcPts val="0"/>
              </a:spcAft>
            </a:pPr>
            <a:endParaRPr lang="en" sz="1500" dirty="0"/>
          </a:p>
        </p:txBody>
      </p:sp>
      <p:sp>
        <p:nvSpPr>
          <p:cNvPr id="6" name="Shape 126">
            <a:extLst>
              <a:ext uri="{FF2B5EF4-FFF2-40B4-BE49-F238E27FC236}">
                <a16:creationId xmlns:a16="http://schemas.microsoft.com/office/drawing/2014/main" id="{DD5B8152-C511-4A42-8D77-02F5D352D1F1}"/>
              </a:ext>
            </a:extLst>
          </p:cNvPr>
          <p:cNvSpPr txBox="1">
            <a:spLocks/>
          </p:cNvSpPr>
          <p:nvPr/>
        </p:nvSpPr>
        <p:spPr>
          <a:xfrm>
            <a:off x="4865182" y="3462468"/>
            <a:ext cx="4103496" cy="1235991"/>
          </a:xfrm>
          <a:prstGeom prst="rect">
            <a:avLst/>
          </a:prstGeom>
          <a:solidFill>
            <a:srgbClr val="EFEFEF"/>
          </a:solidFill>
          <a:ln>
            <a:solidFill>
              <a:schemeClr val="bg2">
                <a:lumMod val="50000"/>
              </a:schemeClr>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fontAlgn="base">
              <a:lnSpc>
                <a:spcPct val="100000"/>
              </a:lnSpc>
              <a:spcAft>
                <a:spcPts val="0"/>
              </a:spcAft>
            </a:pPr>
            <a:r>
              <a:rPr lang="en-US" sz="1200" dirty="0" err="1">
                <a:latin typeface="Consolas" panose="020B0609020204030204" pitchFamily="49" charset="0"/>
              </a:rPr>
              <a:t>constexpr</a:t>
            </a:r>
            <a:r>
              <a:rPr lang="en-US" sz="1200" dirty="0">
                <a:latin typeface="Consolas" panose="020B0609020204030204" pitchFamily="49" charset="0"/>
              </a:rPr>
              <a:t> unsigned </a:t>
            </a:r>
            <a:r>
              <a:rPr lang="en-US" sz="1200" dirty="0" err="1">
                <a:latin typeface="Consolas" panose="020B0609020204030204" pitchFamily="49" charset="0"/>
              </a:rPr>
              <a:t>fibonacci</a:t>
            </a:r>
            <a:r>
              <a:rPr lang="en-US" sz="1200" dirty="0">
                <a:latin typeface="Consolas" panose="020B0609020204030204" pitchFamily="49" charset="0"/>
              </a:rPr>
              <a:t>(</a:t>
            </a:r>
            <a:r>
              <a:rPr lang="en-US" sz="1200" dirty="0" err="1">
                <a:latin typeface="Consolas" panose="020B0609020204030204" pitchFamily="49" charset="0"/>
              </a:rPr>
              <a:t>const</a:t>
            </a:r>
            <a:r>
              <a:rPr lang="en-US" sz="1200" dirty="0">
                <a:latin typeface="Consolas" panose="020B0609020204030204" pitchFamily="49" charset="0"/>
              </a:rPr>
              <a:t> unsigned x)</a:t>
            </a:r>
          </a:p>
          <a:p>
            <a:pPr fontAlgn="base">
              <a:lnSpc>
                <a:spcPct val="100000"/>
              </a:lnSpc>
              <a:spcAft>
                <a:spcPts val="0"/>
              </a:spcAft>
            </a:pPr>
            <a:r>
              <a:rPr lang="en-US" sz="1200" dirty="0">
                <a:latin typeface="Consolas" panose="020B0609020204030204" pitchFamily="49" charset="0"/>
              </a:rPr>
              <a:t>{</a:t>
            </a:r>
          </a:p>
          <a:p>
            <a:pPr fontAlgn="base">
              <a:lnSpc>
                <a:spcPct val="100000"/>
              </a:lnSpc>
              <a:spcAft>
                <a:spcPts val="0"/>
              </a:spcAft>
            </a:pPr>
            <a:r>
              <a:rPr lang="en-US" sz="1200" dirty="0">
                <a:latin typeface="Consolas" panose="020B0609020204030204" pitchFamily="49" charset="0"/>
              </a:rPr>
              <a:t>  return x &lt;= 1 ?</a:t>
            </a:r>
          </a:p>
          <a:p>
            <a:pPr fontAlgn="base">
              <a:lnSpc>
                <a:spcPct val="100000"/>
              </a:lnSpc>
              <a:spcAft>
                <a:spcPts val="0"/>
              </a:spcAft>
            </a:pPr>
            <a:r>
              <a:rPr lang="en-US" sz="1200" dirty="0">
                <a:latin typeface="Consolas" panose="020B0609020204030204" pitchFamily="49" charset="0"/>
              </a:rPr>
              <a:t>    x :</a:t>
            </a:r>
          </a:p>
          <a:p>
            <a:pPr fontAlgn="base">
              <a:lnSpc>
                <a:spcPct val="100000"/>
              </a:lnSpc>
              <a:spcAft>
                <a:spcPts val="0"/>
              </a:spcAft>
            </a:pPr>
            <a:r>
              <a:rPr lang="en-US" sz="1200" dirty="0">
                <a:latin typeface="Consolas" panose="020B0609020204030204" pitchFamily="49" charset="0"/>
              </a:rPr>
              <a:t>    </a:t>
            </a:r>
            <a:r>
              <a:rPr lang="en-US" sz="1200" dirty="0" err="1">
                <a:latin typeface="Consolas" panose="020B0609020204030204" pitchFamily="49" charset="0"/>
              </a:rPr>
              <a:t>fibonacci</a:t>
            </a:r>
            <a:r>
              <a:rPr lang="en-US" sz="1200" dirty="0">
                <a:latin typeface="Consolas" panose="020B0609020204030204" pitchFamily="49" charset="0"/>
              </a:rPr>
              <a:t>(x – 1) + </a:t>
            </a:r>
            <a:r>
              <a:rPr lang="en-US" sz="1200" dirty="0" err="1">
                <a:latin typeface="Consolas" panose="020B0609020204030204" pitchFamily="49" charset="0"/>
              </a:rPr>
              <a:t>fibonacci</a:t>
            </a:r>
            <a:r>
              <a:rPr lang="en-US" sz="1200" dirty="0">
                <a:latin typeface="Consolas" panose="020B0609020204030204" pitchFamily="49" charset="0"/>
              </a:rPr>
              <a:t>(x – 2);</a:t>
            </a:r>
          </a:p>
          <a:p>
            <a:pPr fontAlgn="base">
              <a:lnSpc>
                <a:spcPct val="100000"/>
              </a:lnSpc>
              <a:spcAft>
                <a:spcPts val="0"/>
              </a:spcAft>
            </a:pPr>
            <a:r>
              <a:rPr lang="en-US" sz="1200" dirty="0">
                <a:latin typeface="Consolas" panose="020B0609020204030204" pitchFamily="49" charset="0"/>
              </a:rPr>
              <a:t>}</a:t>
            </a:r>
          </a:p>
        </p:txBody>
      </p:sp>
      <p:sp>
        <p:nvSpPr>
          <p:cNvPr id="9" name="Shape 159">
            <a:extLst>
              <a:ext uri="{FF2B5EF4-FFF2-40B4-BE49-F238E27FC236}">
                <a16:creationId xmlns:a16="http://schemas.microsoft.com/office/drawing/2014/main" id="{FCC7083A-4704-4CCA-8B6B-5E006FE6E056}"/>
              </a:ext>
            </a:extLst>
          </p:cNvPr>
          <p:cNvSpPr txBox="1">
            <a:spLocks noGrp="1"/>
          </p:cNvSpPr>
          <p:nvPr>
            <p:ph type="title"/>
          </p:nvPr>
        </p:nvSpPr>
        <p:spPr>
          <a:xfrm>
            <a:off x="164690" y="104366"/>
            <a:ext cx="8520600" cy="707400"/>
          </a:xfrm>
          <a:prstGeom prst="rect">
            <a:avLst/>
          </a:prstGeom>
        </p:spPr>
        <p:txBody>
          <a:bodyPr lIns="91425" tIns="91425" rIns="91425" bIns="91425" anchor="t" anchorCtr="0">
            <a:noAutofit/>
          </a:bodyPr>
          <a:lstStyle/>
          <a:p>
            <a:pPr lvl="0" rtl="0">
              <a:spcBef>
                <a:spcPts val="0"/>
              </a:spcBef>
              <a:buNone/>
            </a:pPr>
            <a:r>
              <a:rPr lang="en" dirty="0"/>
              <a:t>4) Código ‘barato’ </a:t>
            </a:r>
            <a:r>
              <a:rPr lang="en" sz="2400" dirty="0"/>
              <a:t>(P.8, P.9 and </a:t>
            </a:r>
            <a:r>
              <a:rPr lang="en" sz="2400" u="sng" dirty="0"/>
              <a:t>P.10</a:t>
            </a:r>
            <a:r>
              <a:rPr lang="en" sz="2400" dirty="0"/>
              <a:t>)</a:t>
            </a:r>
          </a:p>
        </p:txBody>
      </p:sp>
      <p:sp>
        <p:nvSpPr>
          <p:cNvPr id="7" name="Shape 94">
            <a:extLst>
              <a:ext uri="{FF2B5EF4-FFF2-40B4-BE49-F238E27FC236}">
                <a16:creationId xmlns:a16="http://schemas.microsoft.com/office/drawing/2014/main" id="{B9046B72-1F11-414A-8A66-B694AE29D5C7}"/>
              </a:ext>
            </a:extLst>
          </p:cNvPr>
          <p:cNvSpPr txBox="1">
            <a:spLocks/>
          </p:cNvSpPr>
          <p:nvPr/>
        </p:nvSpPr>
        <p:spPr>
          <a:xfrm>
            <a:off x="0" y="4632670"/>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US" sz="1600" b="1" dirty="0">
                <a:solidFill>
                  <a:srgbClr val="24292E"/>
                </a:solidFill>
              </a:rPr>
              <a:t>P.10: Prefer immutable data to mutable data</a:t>
            </a:r>
            <a:endParaRPr lang="en" sz="1600" b="1" dirty="0">
              <a:solidFill>
                <a:srgbClr val="24292E"/>
              </a:solidFill>
            </a:endParaRPr>
          </a:p>
          <a:p>
            <a:pPr algn="r">
              <a:spcAft>
                <a:spcPts val="0"/>
              </a:spcAft>
            </a:pPr>
            <a:endParaRPr lang="en-US" sz="1600" dirty="0"/>
          </a:p>
        </p:txBody>
      </p:sp>
      <p:sp>
        <p:nvSpPr>
          <p:cNvPr id="2" name="Slide Number Placeholder 1">
            <a:extLst>
              <a:ext uri="{FF2B5EF4-FFF2-40B4-BE49-F238E27FC236}">
                <a16:creationId xmlns:a16="http://schemas.microsoft.com/office/drawing/2014/main" id="{77319FF4-92B8-4CBB-A478-6067B13BF0DF}"/>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13</a:t>
            </a:fld>
            <a:endParaRPr lang="en"/>
          </a:p>
        </p:txBody>
      </p:sp>
      <p:sp>
        <p:nvSpPr>
          <p:cNvPr id="11" name="Slide Number Placeholder 1">
            <a:extLst>
              <a:ext uri="{FF2B5EF4-FFF2-40B4-BE49-F238E27FC236}">
                <a16:creationId xmlns:a16="http://schemas.microsoft.com/office/drawing/2014/main" id="{C0C3C590-E030-417F-A38D-F5EBD585366F}"/>
              </a:ext>
            </a:extLst>
          </p:cNvPr>
          <p:cNvSpPr txBox="1">
            <a:spLocks/>
          </p:cNvSpPr>
          <p:nvPr/>
        </p:nvSpPr>
        <p:spPr>
          <a:xfrm>
            <a:off x="8687576"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0"/>
                                  </p:iterate>
                                  <p:childTnLst>
                                    <p:set>
                                      <p:cBhvr>
                                        <p:cTn id="34" dur="1" fill="hold">
                                          <p:stCondLst>
                                            <p:cond delay="0"/>
                                          </p:stCondLst>
                                        </p:cTn>
                                        <p:tgtEl>
                                          <p:spTgt spid="175">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iterate type="lt">
                                    <p:tmAbs val="0"/>
                                  </p:iterate>
                                  <p:childTnLst>
                                    <p:set>
                                      <p:cBhvr>
                                        <p:cTn id="36" dur="1" fill="hold">
                                          <p:stCondLst>
                                            <p:cond delay="0"/>
                                          </p:stCondLst>
                                        </p:cTn>
                                        <p:tgtEl>
                                          <p:spTgt spid="17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5" presetClass="emph" presetSubtype="0" nodeType="clickEffect">
                                  <p:stCondLst>
                                    <p:cond delay="0"/>
                                  </p:stCondLst>
                                  <p:iterate type="lt">
                                    <p:tmAbs val="25"/>
                                  </p:iterate>
                                  <p:childTnLst>
                                    <p:set>
                                      <p:cBhvr override="childStyle">
                                        <p:cTn id="48" dur="indefinite"/>
                                        <p:tgtEl>
                                          <p:spTgt spid="175">
                                            <p:txEl>
                                              <p:pRg st="4" end="4"/>
                                            </p:txEl>
                                          </p:spTgt>
                                        </p:tgtEl>
                                        <p:attrNameLst>
                                          <p:attrName>style.fontWeight</p:attrName>
                                        </p:attrNameLst>
                                      </p:cBhvr>
                                      <p:to>
                                        <p:strVal val="bold"/>
                                      </p:to>
                                    </p:set>
                                  </p:childTnLst>
                                </p:cTn>
                              </p:par>
                            </p:childTnLst>
                          </p:cTn>
                        </p:par>
                        <p:par>
                          <p:cTn id="49" fill="hold">
                            <p:stCondLst>
                              <p:cond delay="1100"/>
                            </p:stCondLst>
                            <p:childTnLst>
                              <p:par>
                                <p:cTn id="50" presetID="15" presetClass="emph" presetSubtype="0" nodeType="afterEffect">
                                  <p:stCondLst>
                                    <p:cond delay="0"/>
                                  </p:stCondLst>
                                  <p:iterate type="lt">
                                    <p:tmAbs val="25"/>
                                  </p:iterate>
                                  <p:childTnLst>
                                    <p:set>
                                      <p:cBhvr override="childStyle">
                                        <p:cTn id="51" dur="indefinite"/>
                                        <p:tgtEl>
                                          <p:spTgt spid="175">
                                            <p:txEl>
                                              <p:pRg st="5" end="5"/>
                                            </p:txEl>
                                          </p:spTgt>
                                        </p:tgtEl>
                                        <p:attrNameLst>
                                          <p:attrName>style.fontWeight</p:attrName>
                                        </p:attrNameLst>
                                      </p:cBhvr>
                                      <p:to>
                                        <p:strVal val="bold"/>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bg/>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
                                            <p:txEl>
                                              <p:pRg st="0" end="0"/>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
                                            <p:txEl>
                                              <p:pRg st="1" end="1"/>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
                                            <p:txEl>
                                              <p:pRg st="2" end="2"/>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
                                            <p:txEl>
                                              <p:pRg st="3" end="3"/>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
                                            <p:txEl>
                                              <p:pRg st="4" end="4"/>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animBg="1"/>
      <p:bldP spid="175" grpId="0" uiExpand="1" build="p"/>
      <p:bldP spid="5" grpId="0" uiExpand="1" build="p"/>
      <p:bldP spid="6" grpId="0" uiExpand="1" build="p"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164690" y="104366"/>
            <a:ext cx="8520600" cy="707400"/>
          </a:xfrm>
          <a:prstGeom prst="rect">
            <a:avLst/>
          </a:prstGeom>
        </p:spPr>
        <p:txBody>
          <a:bodyPr lIns="91425" tIns="91425" rIns="91425" bIns="91425" anchor="t" anchorCtr="0">
            <a:noAutofit/>
          </a:bodyPr>
          <a:lstStyle/>
          <a:p>
            <a:pPr lvl="0"/>
            <a:r>
              <a:rPr lang="en" dirty="0"/>
              <a:t>5) </a:t>
            </a:r>
            <a:r>
              <a:rPr lang="en-US" dirty="0"/>
              <a:t>Código </a:t>
            </a:r>
            <a:r>
              <a:rPr lang="en-US" dirty="0" err="1"/>
              <a:t>estándar</a:t>
            </a:r>
            <a:r>
              <a:rPr lang="en-US" dirty="0"/>
              <a:t> </a:t>
            </a:r>
            <a:r>
              <a:rPr lang="en" sz="2400" dirty="0"/>
              <a:t>(</a:t>
            </a:r>
            <a:r>
              <a:rPr lang="en" sz="2400" u="sng" dirty="0"/>
              <a:t>P.2</a:t>
            </a:r>
            <a:r>
              <a:rPr lang="en" sz="2400" dirty="0"/>
              <a:t>, </a:t>
            </a:r>
            <a:r>
              <a:rPr lang="en" sz="2400" u="sng" dirty="0"/>
              <a:t>P.13</a:t>
            </a:r>
            <a:r>
              <a:rPr lang="en" sz="2400" i="1" dirty="0"/>
              <a:t> </a:t>
            </a:r>
            <a:r>
              <a:rPr lang="en-US" sz="2400" dirty="0"/>
              <a:t>and P.12</a:t>
            </a:r>
            <a:r>
              <a:rPr lang="en" sz="2400" dirty="0"/>
              <a:t>)</a:t>
            </a:r>
          </a:p>
        </p:txBody>
      </p:sp>
      <p:sp>
        <p:nvSpPr>
          <p:cNvPr id="5" name="Shape 140">
            <a:extLst>
              <a:ext uri="{FF2B5EF4-FFF2-40B4-BE49-F238E27FC236}">
                <a16:creationId xmlns:a16="http://schemas.microsoft.com/office/drawing/2014/main" id="{77EABF6B-631B-4826-B5B0-FE191A8155A3}"/>
              </a:ext>
            </a:extLst>
          </p:cNvPr>
          <p:cNvSpPr txBox="1">
            <a:spLocks/>
          </p:cNvSpPr>
          <p:nvPr/>
        </p:nvSpPr>
        <p:spPr>
          <a:xfrm>
            <a:off x="245502" y="916587"/>
            <a:ext cx="8775655" cy="187525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a:t>El </a:t>
            </a:r>
            <a:r>
              <a:rPr lang="en-US" sz="1500" dirty="0" err="1"/>
              <a:t>estándar</a:t>
            </a:r>
            <a:r>
              <a:rPr lang="en-US" sz="1500" dirty="0"/>
              <a:t> </a:t>
            </a:r>
            <a:r>
              <a:rPr lang="en-US" sz="1500" dirty="0" err="1"/>
              <a:t>es</a:t>
            </a:r>
            <a:r>
              <a:rPr lang="en-US" sz="1500" dirty="0"/>
              <a:t>… Bueno, </a:t>
            </a:r>
            <a:r>
              <a:rPr lang="en-US" sz="1500" dirty="0" err="1"/>
              <a:t>estándar</a:t>
            </a:r>
            <a:r>
              <a:rPr lang="en-US" sz="1500" dirty="0"/>
              <a:t>. </a:t>
            </a:r>
            <a:r>
              <a:rPr lang="en-US" sz="1500" dirty="0" err="1"/>
              <a:t>Úsalo</a:t>
            </a:r>
            <a:r>
              <a:rPr lang="en-US" sz="1500" dirty="0"/>
              <a:t>.</a:t>
            </a:r>
          </a:p>
          <a:p>
            <a:pPr>
              <a:spcAft>
                <a:spcPts val="0"/>
              </a:spcAft>
            </a:pPr>
            <a:endParaRPr lang="en-US" sz="1500" dirty="0"/>
          </a:p>
          <a:p>
            <a:pPr>
              <a:spcAft>
                <a:spcPts val="0"/>
              </a:spcAft>
            </a:pPr>
            <a:r>
              <a:rPr lang="en-US" sz="1500" dirty="0"/>
              <a:t>Si </a:t>
            </a:r>
            <a:r>
              <a:rPr lang="en-US" sz="1500" b="1" dirty="0"/>
              <a:t>de </a:t>
            </a:r>
            <a:r>
              <a:rPr lang="en-US" sz="1500" b="1" dirty="0" err="1"/>
              <a:t>verdad</a:t>
            </a:r>
            <a:r>
              <a:rPr lang="en-US" sz="1500" b="1" dirty="0"/>
              <a:t> </a:t>
            </a:r>
            <a:r>
              <a:rPr lang="en-US" sz="1500" dirty="0" err="1"/>
              <a:t>necesitas</a:t>
            </a:r>
            <a:r>
              <a:rPr lang="en-US" sz="1500" dirty="0"/>
              <a:t> </a:t>
            </a:r>
            <a:r>
              <a:rPr lang="en-US" sz="1500" dirty="0" err="1"/>
              <a:t>usar</a:t>
            </a:r>
            <a:r>
              <a:rPr lang="en-US" sz="1500" dirty="0"/>
              <a:t> </a:t>
            </a:r>
            <a:r>
              <a:rPr lang="en-US" sz="1500" dirty="0" err="1"/>
              <a:t>una</a:t>
            </a:r>
            <a:r>
              <a:rPr lang="en-US" sz="1500" dirty="0"/>
              <a:t> </a:t>
            </a:r>
            <a:r>
              <a:rPr lang="en-US" sz="1500" dirty="0" err="1"/>
              <a:t>extensión</a:t>
            </a:r>
            <a:r>
              <a:rPr lang="en-US" sz="1500" dirty="0"/>
              <a:t>...</a:t>
            </a:r>
          </a:p>
          <a:p>
            <a:pPr>
              <a:spcAft>
                <a:spcPts val="0"/>
              </a:spcAft>
            </a:pPr>
            <a:r>
              <a:rPr lang="en-US" sz="1500" dirty="0" err="1"/>
              <a:t>Encapsúlala</a:t>
            </a:r>
            <a:r>
              <a:rPr lang="en-US" sz="1500" dirty="0"/>
              <a:t>, para que sea </a:t>
            </a:r>
            <a:r>
              <a:rPr lang="en-US" sz="1500" dirty="0" err="1"/>
              <a:t>fácil</a:t>
            </a:r>
            <a:r>
              <a:rPr lang="en-US" sz="1500" dirty="0"/>
              <a:t> de </a:t>
            </a:r>
            <a:r>
              <a:rPr lang="en-US" sz="1500" dirty="0" err="1"/>
              <a:t>cambiar</a:t>
            </a:r>
            <a:r>
              <a:rPr lang="en-US" sz="1500" dirty="0"/>
              <a:t>. </a:t>
            </a:r>
            <a:r>
              <a:rPr lang="en-US" sz="1500" dirty="0" err="1"/>
              <a:t>Compresor</a:t>
            </a:r>
            <a:r>
              <a:rPr lang="en-US" sz="1500" dirty="0"/>
              <a:t>.</a:t>
            </a:r>
          </a:p>
          <a:p>
            <a:pPr>
              <a:spcAft>
                <a:spcPts val="0"/>
              </a:spcAft>
            </a:pPr>
            <a:endParaRPr lang="en-US" sz="1500" dirty="0"/>
          </a:p>
          <a:p>
            <a:pPr>
              <a:spcAft>
                <a:spcPts val="0"/>
              </a:spcAft>
            </a:pPr>
            <a:r>
              <a:rPr lang="en-US" sz="1500" dirty="0" err="1"/>
              <a:t>Intentad</a:t>
            </a:r>
            <a:r>
              <a:rPr lang="en-US" sz="1500" dirty="0"/>
              <a:t> used </a:t>
            </a:r>
            <a:r>
              <a:rPr lang="en-US" sz="1500" dirty="0" err="1"/>
              <a:t>los</a:t>
            </a:r>
            <a:r>
              <a:rPr lang="en-US" sz="1500" dirty="0"/>
              <a:t> </a:t>
            </a:r>
            <a:r>
              <a:rPr lang="en-US" sz="1500" dirty="0" err="1"/>
              <a:t>algoritmos</a:t>
            </a:r>
            <a:r>
              <a:rPr lang="en-US" sz="1500" dirty="0"/>
              <a:t> que </a:t>
            </a:r>
            <a:r>
              <a:rPr lang="en-US" sz="1500" dirty="0" err="1"/>
              <a:t>ofrece</a:t>
            </a:r>
            <a:r>
              <a:rPr lang="en-US" sz="1500" dirty="0"/>
              <a:t> la STL, y </a:t>
            </a:r>
            <a:r>
              <a:rPr lang="en-US" sz="1500" dirty="0" err="1"/>
              <a:t>construye</a:t>
            </a:r>
            <a:r>
              <a:rPr lang="en-US" sz="1500" dirty="0"/>
              <a:t> </a:t>
            </a:r>
            <a:r>
              <a:rPr lang="en-US" sz="1500" dirty="0" err="1"/>
              <a:t>tus</a:t>
            </a:r>
            <a:r>
              <a:rPr lang="en-US" sz="1500" dirty="0"/>
              <a:t> </a:t>
            </a:r>
            <a:r>
              <a:rPr lang="en-US" sz="1500" dirty="0" err="1"/>
              <a:t>algoritmos</a:t>
            </a:r>
            <a:r>
              <a:rPr lang="en-US" sz="1500" dirty="0"/>
              <a:t> </a:t>
            </a:r>
            <a:r>
              <a:rPr lang="en-US" sz="1500" dirty="0" err="1"/>
              <a:t>siguiendo</a:t>
            </a:r>
            <a:r>
              <a:rPr lang="en-US" sz="1500" dirty="0"/>
              <a:t> ese </a:t>
            </a:r>
            <a:r>
              <a:rPr lang="en-US" sz="1500" dirty="0" err="1"/>
              <a:t>estilo</a:t>
            </a:r>
            <a:r>
              <a:rPr lang="en-US" sz="1500" dirty="0"/>
              <a:t>.</a:t>
            </a:r>
            <a:endParaRPr lang="en" sz="1500" dirty="0"/>
          </a:p>
        </p:txBody>
      </p:sp>
      <p:sp>
        <p:nvSpPr>
          <p:cNvPr id="7" name="Shape 116">
            <a:extLst>
              <a:ext uri="{FF2B5EF4-FFF2-40B4-BE49-F238E27FC236}">
                <a16:creationId xmlns:a16="http://schemas.microsoft.com/office/drawing/2014/main" id="{819ABAF7-7FE6-486B-B343-ED91FBAA4000}"/>
              </a:ext>
            </a:extLst>
          </p:cNvPr>
          <p:cNvSpPr txBox="1">
            <a:spLocks/>
          </p:cNvSpPr>
          <p:nvPr/>
        </p:nvSpPr>
        <p:spPr>
          <a:xfrm>
            <a:off x="5126477" y="916587"/>
            <a:ext cx="3677055" cy="108731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err="1"/>
              <a:t>Usad</a:t>
            </a:r>
            <a:r>
              <a:rPr lang="en-US" sz="1500" dirty="0"/>
              <a:t> C++ “</a:t>
            </a:r>
            <a:r>
              <a:rPr lang="en-US" sz="1500" dirty="0" err="1"/>
              <a:t>actualizado</a:t>
            </a:r>
            <a:r>
              <a:rPr lang="en-US" sz="1500" dirty="0"/>
              <a:t>”…</a:t>
            </a:r>
          </a:p>
          <a:p>
            <a:pPr>
              <a:spcAft>
                <a:spcPts val="0"/>
              </a:spcAft>
            </a:pPr>
            <a:r>
              <a:rPr lang="en-US" sz="1500" dirty="0"/>
              <a:t>C++ </a:t>
            </a:r>
            <a:r>
              <a:rPr lang="en-US" sz="1500" dirty="0" err="1"/>
              <a:t>Moderno</a:t>
            </a:r>
            <a:r>
              <a:rPr lang="en-US" sz="1500" dirty="0"/>
              <a:t> (C++ 11, C++14… C++17!)</a:t>
            </a:r>
            <a:endParaRPr lang="en" sz="1500" dirty="0"/>
          </a:p>
        </p:txBody>
      </p:sp>
      <p:sp>
        <p:nvSpPr>
          <p:cNvPr id="8" name="Shape 116">
            <a:extLst>
              <a:ext uri="{FF2B5EF4-FFF2-40B4-BE49-F238E27FC236}">
                <a16:creationId xmlns:a16="http://schemas.microsoft.com/office/drawing/2014/main" id="{FB74135E-6DCF-48F6-9A66-375EF068E43D}"/>
              </a:ext>
            </a:extLst>
          </p:cNvPr>
          <p:cNvSpPr txBox="1">
            <a:spLocks/>
          </p:cNvSpPr>
          <p:nvPr/>
        </p:nvSpPr>
        <p:spPr>
          <a:xfrm>
            <a:off x="245502" y="3668800"/>
            <a:ext cx="8439787" cy="41828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err="1"/>
              <a:t>Desde</a:t>
            </a:r>
            <a:r>
              <a:rPr lang="en-US" sz="1500" dirty="0"/>
              <a:t> </a:t>
            </a:r>
            <a:r>
              <a:rPr lang="en-US" sz="1500" dirty="0" err="1"/>
              <a:t>luego</a:t>
            </a:r>
            <a:r>
              <a:rPr lang="en-US" sz="1500" dirty="0"/>
              <a:t>, el </a:t>
            </a:r>
            <a:r>
              <a:rPr lang="en-US" sz="1500" dirty="0" err="1"/>
              <a:t>sentido</a:t>
            </a:r>
            <a:r>
              <a:rPr lang="en-US" sz="1500" dirty="0"/>
              <a:t> </a:t>
            </a:r>
            <a:r>
              <a:rPr lang="en-US" sz="1500" dirty="0" err="1"/>
              <a:t>común</a:t>
            </a:r>
            <a:r>
              <a:rPr lang="en-US" sz="1500" dirty="0"/>
              <a:t> </a:t>
            </a:r>
            <a:r>
              <a:rPr lang="en-US" sz="1500" dirty="0" err="1"/>
              <a:t>es</a:t>
            </a:r>
            <a:r>
              <a:rPr lang="en-US" sz="1500" dirty="0"/>
              <a:t> </a:t>
            </a:r>
            <a:r>
              <a:rPr lang="en-US" sz="1500" dirty="0" err="1"/>
              <a:t>mucho</a:t>
            </a:r>
            <a:r>
              <a:rPr lang="en-US" sz="1500" dirty="0"/>
              <a:t> </a:t>
            </a:r>
            <a:r>
              <a:rPr lang="en-US" sz="1500" dirty="0" err="1"/>
              <a:t>más</a:t>
            </a:r>
            <a:r>
              <a:rPr lang="en-US" sz="1500" dirty="0"/>
              <a:t> </a:t>
            </a:r>
            <a:r>
              <a:rPr lang="en-US" sz="1500" dirty="0" err="1"/>
              <a:t>importante</a:t>
            </a:r>
            <a:r>
              <a:rPr lang="en-US" sz="1500" dirty="0"/>
              <a:t>.</a:t>
            </a:r>
          </a:p>
        </p:txBody>
      </p:sp>
      <p:sp>
        <p:nvSpPr>
          <p:cNvPr id="9" name="Shape 139">
            <a:extLst>
              <a:ext uri="{FF2B5EF4-FFF2-40B4-BE49-F238E27FC236}">
                <a16:creationId xmlns:a16="http://schemas.microsoft.com/office/drawing/2014/main" id="{FCF89C36-3B81-46FF-A99B-397A4B952EB6}"/>
              </a:ext>
            </a:extLst>
          </p:cNvPr>
          <p:cNvSpPr txBox="1">
            <a:spLocks noGrp="1"/>
          </p:cNvSpPr>
          <p:nvPr>
            <p:ph type="body" idx="1"/>
          </p:nvPr>
        </p:nvSpPr>
        <p:spPr>
          <a:xfrm>
            <a:off x="661480" y="2775999"/>
            <a:ext cx="7383294" cy="815652"/>
          </a:xfrm>
          <a:prstGeom prst="rect">
            <a:avLst/>
          </a:prstGeom>
          <a:solidFill>
            <a:srgbClr val="EFEFEF"/>
          </a:solidFill>
          <a:ln>
            <a:solidFill>
              <a:schemeClr val="bg2">
                <a:lumMod val="50000"/>
              </a:schemeClr>
            </a:solidFill>
          </a:ln>
        </p:spPr>
        <p:txBody>
          <a:bodyPr lIns="91425" tIns="91425" rIns="91425" bIns="91425" anchor="t" anchorCtr="0">
            <a:noAutofit/>
          </a:bodyPr>
          <a:lstStyle/>
          <a:p>
            <a:pPr lvl="0">
              <a:spcAft>
                <a:spcPts val="0"/>
              </a:spcAft>
            </a:pPr>
            <a:r>
              <a:rPr lang="en-US" sz="1200" dirty="0" err="1">
                <a:latin typeface="Consolas" panose="020B0609020204030204" pitchFamily="49" charset="0"/>
              </a:rPr>
              <a:t>std</a:t>
            </a:r>
            <a:r>
              <a:rPr lang="en-US" sz="1200" dirty="0">
                <a:latin typeface="Consolas" panose="020B0609020204030204" pitchFamily="49" charset="0"/>
              </a:rPr>
              <a:t>::sort(begin(v), end(v), </a:t>
            </a:r>
            <a:r>
              <a:rPr lang="en-US" sz="1200" dirty="0" err="1">
                <a:latin typeface="Consolas" panose="020B0609020204030204" pitchFamily="49" charset="0"/>
              </a:rPr>
              <a:t>std</a:t>
            </a:r>
            <a:r>
              <a:rPr lang="en-US" sz="1200" dirty="0">
                <a:latin typeface="Consolas" panose="020B0609020204030204" pitchFamily="49" charset="0"/>
              </a:rPr>
              <a:t>::greater&lt;&gt;()); </a:t>
            </a:r>
          </a:p>
          <a:p>
            <a:pPr lvl="0">
              <a:spcAft>
                <a:spcPts val="0"/>
              </a:spcAft>
            </a:pPr>
            <a:endParaRPr lang="en-US" sz="1200" dirty="0">
              <a:latin typeface="Consolas" panose="020B0609020204030204" pitchFamily="49" charset="0"/>
            </a:endParaRPr>
          </a:p>
          <a:p>
            <a:pPr lvl="0">
              <a:spcAft>
                <a:spcPts val="0"/>
              </a:spcAft>
            </a:pPr>
            <a:r>
              <a:rPr lang="en-US" sz="1200" dirty="0">
                <a:latin typeface="Consolas" panose="020B0609020204030204" pitchFamily="49" charset="0"/>
                <a:ea typeface="Consolas"/>
                <a:cs typeface="Consolas"/>
                <a:sym typeface="Consolas"/>
              </a:rPr>
              <a:t>auto it = </a:t>
            </a:r>
            <a:r>
              <a:rPr lang="en-US" sz="1200" dirty="0" err="1">
                <a:latin typeface="Consolas" panose="020B0609020204030204" pitchFamily="49" charset="0"/>
                <a:ea typeface="Consolas"/>
                <a:cs typeface="Consolas"/>
                <a:sym typeface="Consolas"/>
              </a:rPr>
              <a:t>std</a:t>
            </a:r>
            <a:r>
              <a:rPr lang="en-US" sz="1200" dirty="0">
                <a:latin typeface="Consolas" panose="020B0609020204030204" pitchFamily="49" charset="0"/>
                <a:ea typeface="Consolas"/>
                <a:cs typeface="Consolas"/>
                <a:sym typeface="Consolas"/>
              </a:rPr>
              <a:t>::partition(begin(v), end(v), [](</a:t>
            </a:r>
            <a:r>
              <a:rPr lang="en-US" sz="1200" dirty="0" err="1">
                <a:latin typeface="Consolas" panose="020B0609020204030204" pitchFamily="49" charset="0"/>
                <a:ea typeface="Consolas"/>
                <a:cs typeface="Consolas"/>
                <a:sym typeface="Consolas"/>
              </a:rPr>
              <a:t>int</a:t>
            </a:r>
            <a:r>
              <a:rPr lang="en-US" sz="1200" dirty="0">
                <a:latin typeface="Consolas" panose="020B0609020204030204" pitchFamily="49" charset="0"/>
                <a:ea typeface="Consolas"/>
                <a:cs typeface="Consolas"/>
                <a:sym typeface="Consolas"/>
              </a:rPr>
              <a:t> </a:t>
            </a:r>
            <a:r>
              <a:rPr lang="en-US" sz="1200" dirty="0" err="1">
                <a:latin typeface="Consolas" panose="020B0609020204030204" pitchFamily="49" charset="0"/>
                <a:ea typeface="Consolas"/>
                <a:cs typeface="Consolas"/>
                <a:sym typeface="Consolas"/>
              </a:rPr>
              <a:t>i</a:t>
            </a:r>
            <a:r>
              <a:rPr lang="en-US" sz="1200" dirty="0">
                <a:latin typeface="Consolas" panose="020B0609020204030204" pitchFamily="49" charset="0"/>
                <a:ea typeface="Consolas"/>
                <a:cs typeface="Consolas"/>
                <a:sym typeface="Consolas"/>
              </a:rPr>
              <a:t>){return i%2 == 0;});</a:t>
            </a:r>
            <a:endParaRPr lang="en" sz="1200" dirty="0">
              <a:latin typeface="Consolas" panose="020B0609020204030204" pitchFamily="49" charset="0"/>
              <a:ea typeface="Consolas"/>
              <a:cs typeface="Consolas"/>
              <a:sym typeface="Consolas"/>
            </a:endParaRPr>
          </a:p>
        </p:txBody>
      </p:sp>
      <p:sp>
        <p:nvSpPr>
          <p:cNvPr id="11" name="Shape 139">
            <a:extLst>
              <a:ext uri="{FF2B5EF4-FFF2-40B4-BE49-F238E27FC236}">
                <a16:creationId xmlns:a16="http://schemas.microsoft.com/office/drawing/2014/main" id="{32D1A811-858E-4DA6-A541-8215DEF1873B}"/>
              </a:ext>
            </a:extLst>
          </p:cNvPr>
          <p:cNvSpPr txBox="1">
            <a:spLocks/>
          </p:cNvSpPr>
          <p:nvPr/>
        </p:nvSpPr>
        <p:spPr>
          <a:xfrm>
            <a:off x="661479" y="4135729"/>
            <a:ext cx="3210129" cy="828322"/>
          </a:xfrm>
          <a:prstGeom prst="rect">
            <a:avLst/>
          </a:prstGeom>
          <a:solidFill>
            <a:srgbClr val="EFEFEF"/>
          </a:solidFill>
          <a:ln>
            <a:solidFill>
              <a:schemeClr val="bg2">
                <a:lumMod val="50000"/>
              </a:schemeClr>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latin typeface="Consolas" panose="020B0609020204030204" pitchFamily="49" charset="0"/>
              </a:rPr>
              <a:t>// </a:t>
            </a:r>
            <a:r>
              <a:rPr lang="en-US" sz="1200" dirty="0" err="1">
                <a:latin typeface="Consolas" panose="020B0609020204030204" pitchFamily="49" charset="0"/>
              </a:rPr>
              <a:t>std</a:t>
            </a:r>
            <a:r>
              <a:rPr lang="en-US" sz="1200" dirty="0">
                <a:latin typeface="Consolas" panose="020B0609020204030204" pitchFamily="49" charset="0"/>
              </a:rPr>
              <a:t>::</a:t>
            </a:r>
            <a:r>
              <a:rPr lang="en-US" sz="1200" dirty="0" err="1">
                <a:latin typeface="Consolas" panose="020B0609020204030204" pitchFamily="49" charset="0"/>
              </a:rPr>
              <a:t>unordered_map</a:t>
            </a:r>
            <a:r>
              <a:rPr lang="en-US" sz="1200" dirty="0">
                <a:latin typeface="Consolas" panose="020B0609020204030204" pitchFamily="49" charset="0"/>
              </a:rPr>
              <a:t>&lt;</a:t>
            </a:r>
            <a:r>
              <a:rPr lang="en-US" sz="1200" dirty="0" err="1">
                <a:latin typeface="Consolas" panose="020B0609020204030204" pitchFamily="49" charset="0"/>
              </a:rPr>
              <a:t>int</a:t>
            </a:r>
            <a:r>
              <a:rPr lang="en-US" sz="1200" dirty="0">
                <a:latin typeface="Consolas" panose="020B0609020204030204" pitchFamily="49" charset="0"/>
              </a:rPr>
              <a:t>, </a:t>
            </a:r>
            <a:r>
              <a:rPr lang="en-US" sz="1200" dirty="0" err="1">
                <a:latin typeface="Consolas" panose="020B0609020204030204" pitchFamily="49" charset="0"/>
              </a:rPr>
              <a:t>int</a:t>
            </a:r>
            <a:r>
              <a:rPr lang="en-US" sz="1200" dirty="0">
                <a:latin typeface="Consolas" panose="020B0609020204030204" pitchFamily="49" charset="0"/>
              </a:rPr>
              <a:t>&gt; ??</a:t>
            </a:r>
          </a:p>
          <a:p>
            <a:pPr>
              <a:spcAft>
                <a:spcPts val="0"/>
              </a:spcAft>
            </a:pPr>
            <a:endParaRPr lang="en-US" sz="1200" dirty="0">
              <a:latin typeface="Consolas" panose="020B0609020204030204" pitchFamily="49" charset="0"/>
            </a:endParaRPr>
          </a:p>
          <a:p>
            <a:pPr>
              <a:spcAft>
                <a:spcPts val="0"/>
              </a:spcAft>
            </a:pPr>
            <a:r>
              <a:rPr lang="en-US" sz="1200" dirty="0">
                <a:latin typeface="Consolas" panose="020B0609020204030204" pitchFamily="49" charset="0"/>
                <a:ea typeface="Consolas"/>
                <a:cs typeface="Consolas"/>
                <a:sym typeface="Consolas"/>
              </a:rPr>
              <a:t>// </a:t>
            </a:r>
            <a:r>
              <a:rPr lang="en-US" sz="1200" dirty="0" err="1">
                <a:latin typeface="Consolas" panose="020B0609020204030204" pitchFamily="49" charset="0"/>
                <a:ea typeface="Consolas"/>
                <a:cs typeface="Consolas"/>
                <a:sym typeface="Consolas"/>
              </a:rPr>
              <a:t>std</a:t>
            </a:r>
            <a:r>
              <a:rPr lang="en-US" sz="1200" dirty="0">
                <a:latin typeface="Consolas" panose="020B0609020204030204" pitchFamily="49" charset="0"/>
                <a:ea typeface="Consolas"/>
                <a:cs typeface="Consolas"/>
                <a:sym typeface="Consolas"/>
              </a:rPr>
              <a:t>::list&lt;</a:t>
            </a:r>
            <a:r>
              <a:rPr lang="en-US" sz="1200" dirty="0" err="1">
                <a:latin typeface="Consolas" panose="020B0609020204030204" pitchFamily="49" charset="0"/>
                <a:ea typeface="Consolas"/>
                <a:cs typeface="Consolas"/>
                <a:sym typeface="Consolas"/>
              </a:rPr>
              <a:t>int</a:t>
            </a:r>
            <a:r>
              <a:rPr lang="en-US" sz="1200" dirty="0">
                <a:latin typeface="Consolas" panose="020B0609020204030204" pitchFamily="49" charset="0"/>
                <a:ea typeface="Consolas"/>
                <a:cs typeface="Consolas"/>
                <a:sym typeface="Consolas"/>
              </a:rPr>
              <a:t>&gt; ??</a:t>
            </a:r>
            <a:endParaRPr lang="en" sz="1200" dirty="0">
              <a:latin typeface="Consolas" panose="020B0609020204030204" pitchFamily="49" charset="0"/>
              <a:ea typeface="Consolas"/>
              <a:cs typeface="Consolas"/>
              <a:sym typeface="Consolas"/>
            </a:endParaRPr>
          </a:p>
        </p:txBody>
      </p:sp>
      <p:sp>
        <p:nvSpPr>
          <p:cNvPr id="10" name="Shape 94">
            <a:extLst>
              <a:ext uri="{FF2B5EF4-FFF2-40B4-BE49-F238E27FC236}">
                <a16:creationId xmlns:a16="http://schemas.microsoft.com/office/drawing/2014/main" id="{6CFA3ECF-F0E1-47B6-9831-1F52A5DE54FC}"/>
              </a:ext>
            </a:extLst>
          </p:cNvPr>
          <p:cNvSpPr txBox="1">
            <a:spLocks/>
          </p:cNvSpPr>
          <p:nvPr/>
        </p:nvSpPr>
        <p:spPr>
          <a:xfrm>
            <a:off x="0" y="4326323"/>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US" sz="1600" b="1" dirty="0">
                <a:solidFill>
                  <a:srgbClr val="24292E"/>
                </a:solidFill>
              </a:rPr>
              <a:t>P.2: Write in ISO Standard C++</a:t>
            </a:r>
            <a:endParaRPr lang="en" sz="1600" b="1" dirty="0">
              <a:solidFill>
                <a:srgbClr val="24292E"/>
              </a:solidFill>
            </a:endParaRPr>
          </a:p>
          <a:p>
            <a:pPr algn="r">
              <a:spcAft>
                <a:spcPts val="0"/>
              </a:spcAft>
            </a:pPr>
            <a:endParaRPr lang="en-US" sz="1600" dirty="0"/>
          </a:p>
        </p:txBody>
      </p:sp>
      <p:sp>
        <p:nvSpPr>
          <p:cNvPr id="12" name="Shape 94">
            <a:extLst>
              <a:ext uri="{FF2B5EF4-FFF2-40B4-BE49-F238E27FC236}">
                <a16:creationId xmlns:a16="http://schemas.microsoft.com/office/drawing/2014/main" id="{49E8D04F-D50A-4637-9042-4CF9A69FD25B}"/>
              </a:ext>
            </a:extLst>
          </p:cNvPr>
          <p:cNvSpPr txBox="1">
            <a:spLocks/>
          </p:cNvSpPr>
          <p:nvPr/>
        </p:nvSpPr>
        <p:spPr>
          <a:xfrm>
            <a:off x="3" y="4616609"/>
            <a:ext cx="8472454"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US" sz="1600" b="1" dirty="0">
                <a:solidFill>
                  <a:srgbClr val="24292E"/>
                </a:solidFill>
              </a:rPr>
              <a:t>P.13: Use support libraries as appropriate</a:t>
            </a:r>
            <a:endParaRPr lang="en" sz="1600" b="1" dirty="0">
              <a:solidFill>
                <a:srgbClr val="24292E"/>
              </a:solidFill>
            </a:endParaRPr>
          </a:p>
          <a:p>
            <a:pPr algn="r">
              <a:spcAft>
                <a:spcPts val="0"/>
              </a:spcAft>
            </a:pPr>
            <a:endParaRPr lang="en-US" sz="1600" dirty="0"/>
          </a:p>
        </p:txBody>
      </p:sp>
      <p:sp>
        <p:nvSpPr>
          <p:cNvPr id="2" name="Slide Number Placeholder 1">
            <a:extLst>
              <a:ext uri="{FF2B5EF4-FFF2-40B4-BE49-F238E27FC236}">
                <a16:creationId xmlns:a16="http://schemas.microsoft.com/office/drawing/2014/main" id="{8146FA80-8E58-46A7-9776-CE6634E744C8}"/>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14</a:t>
            </a:fld>
            <a:endParaRPr lang="en" dirty="0"/>
          </a:p>
        </p:txBody>
      </p:sp>
      <p:sp>
        <p:nvSpPr>
          <p:cNvPr id="14" name="Slide Number Placeholder 1">
            <a:extLst>
              <a:ext uri="{FF2B5EF4-FFF2-40B4-BE49-F238E27FC236}">
                <a16:creationId xmlns:a16="http://schemas.microsoft.com/office/drawing/2014/main" id="{91AA3466-1525-4DE1-AFD2-C168538206F4}"/>
              </a:ext>
            </a:extLst>
          </p:cNvPr>
          <p:cNvSpPr txBox="1">
            <a:spLocks/>
          </p:cNvSpPr>
          <p:nvPr/>
        </p:nvSpPr>
        <p:spPr>
          <a:xfrm>
            <a:off x="8687576"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p:bldP spid="7" grpId="0"/>
      <p:bldP spid="8" grpId="0"/>
      <p:bldP spid="9" grpId="0" uiExpand="1" animBg="1"/>
      <p:bldP spid="11" grpId="0" uiExpand="1" animBg="1"/>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164690" y="104366"/>
            <a:ext cx="8520600" cy="707400"/>
          </a:xfrm>
          <a:prstGeom prst="rect">
            <a:avLst/>
          </a:prstGeom>
        </p:spPr>
        <p:txBody>
          <a:bodyPr lIns="91425" tIns="91425" rIns="91425" bIns="91425" anchor="t" anchorCtr="0">
            <a:noAutofit/>
          </a:bodyPr>
          <a:lstStyle/>
          <a:p>
            <a:pPr lvl="0" rtl="0">
              <a:spcBef>
                <a:spcPts val="0"/>
              </a:spcBef>
              <a:buNone/>
            </a:pPr>
            <a:r>
              <a:rPr lang="en" dirty="0"/>
              <a:t>5) </a:t>
            </a:r>
            <a:r>
              <a:rPr lang="en-US" dirty="0"/>
              <a:t>Código </a:t>
            </a:r>
            <a:r>
              <a:rPr lang="en-US" dirty="0" err="1"/>
              <a:t>estandar</a:t>
            </a:r>
            <a:r>
              <a:rPr lang="en-US" dirty="0"/>
              <a:t> </a:t>
            </a:r>
            <a:r>
              <a:rPr lang="en" sz="2400" dirty="0"/>
              <a:t>(P.2, P.13 </a:t>
            </a:r>
            <a:r>
              <a:rPr lang="en-US" sz="2400" dirty="0"/>
              <a:t>and </a:t>
            </a:r>
            <a:r>
              <a:rPr lang="en-US" sz="2400" u="sng" dirty="0"/>
              <a:t>P.12</a:t>
            </a:r>
            <a:r>
              <a:rPr lang="en" sz="2400" dirty="0"/>
              <a:t>)</a:t>
            </a:r>
          </a:p>
        </p:txBody>
      </p:sp>
      <p:sp>
        <p:nvSpPr>
          <p:cNvPr id="5" name="Shape 140">
            <a:extLst>
              <a:ext uri="{FF2B5EF4-FFF2-40B4-BE49-F238E27FC236}">
                <a16:creationId xmlns:a16="http://schemas.microsoft.com/office/drawing/2014/main" id="{F674D75E-E320-4A10-8E8F-0099F52EB821}"/>
              </a:ext>
            </a:extLst>
          </p:cNvPr>
          <p:cNvSpPr txBox="1">
            <a:spLocks/>
          </p:cNvSpPr>
          <p:nvPr/>
        </p:nvSpPr>
        <p:spPr>
          <a:xfrm>
            <a:off x="245501" y="838763"/>
            <a:ext cx="7789789" cy="2590237"/>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err="1"/>
              <a:t>Usad</a:t>
            </a:r>
            <a:r>
              <a:rPr lang="en-US" sz="1500" dirty="0"/>
              <a:t> </a:t>
            </a:r>
            <a:r>
              <a:rPr lang="en-US" sz="1500" dirty="0" err="1"/>
              <a:t>herramientas</a:t>
            </a:r>
            <a:r>
              <a:rPr lang="en-US" sz="1500" dirty="0"/>
              <a:t> que </a:t>
            </a:r>
            <a:r>
              <a:rPr lang="en-US" sz="1500" dirty="0" err="1"/>
              <a:t>puedan</a:t>
            </a:r>
            <a:r>
              <a:rPr lang="en-US" sz="1500" dirty="0"/>
              <a:t> </a:t>
            </a:r>
            <a:r>
              <a:rPr lang="en-US" sz="1500" dirty="0" err="1"/>
              <a:t>hacer</a:t>
            </a:r>
            <a:r>
              <a:rPr lang="en-US" sz="1500" dirty="0"/>
              <a:t> “</a:t>
            </a:r>
            <a:r>
              <a:rPr lang="en-US" sz="1500" dirty="0" err="1"/>
              <a:t>tareas</a:t>
            </a:r>
            <a:r>
              <a:rPr lang="en-US" sz="1500" dirty="0"/>
              <a:t> </a:t>
            </a:r>
            <a:r>
              <a:rPr lang="en-US" sz="1500" dirty="0" err="1"/>
              <a:t>aburridas</a:t>
            </a:r>
            <a:r>
              <a:rPr lang="en-US" sz="1500" dirty="0"/>
              <a:t>”.</a:t>
            </a:r>
          </a:p>
          <a:p>
            <a:pPr>
              <a:spcAft>
                <a:spcPts val="0"/>
              </a:spcAft>
            </a:pPr>
            <a:endParaRPr lang="en-US" sz="1500" dirty="0"/>
          </a:p>
          <a:p>
            <a:pPr>
              <a:spcAft>
                <a:spcPts val="0"/>
              </a:spcAft>
            </a:pPr>
            <a:r>
              <a:rPr lang="en-US" sz="1500" dirty="0"/>
              <a:t>Clang, </a:t>
            </a:r>
            <a:r>
              <a:rPr lang="en-US" sz="1500" dirty="0" err="1"/>
              <a:t>por</a:t>
            </a:r>
            <a:r>
              <a:rPr lang="en-US" sz="1500" dirty="0"/>
              <a:t> </a:t>
            </a:r>
            <a:r>
              <a:rPr lang="en-US" sz="1500" dirty="0" err="1"/>
              <a:t>ejemplo</a:t>
            </a:r>
            <a:r>
              <a:rPr lang="en-US" sz="1500" dirty="0"/>
              <a:t>, </a:t>
            </a:r>
            <a:r>
              <a:rPr lang="en-US" sz="1500" dirty="0" err="1"/>
              <a:t>nos</a:t>
            </a:r>
            <a:r>
              <a:rPr lang="en-US" sz="1500" dirty="0"/>
              <a:t> </a:t>
            </a:r>
            <a:r>
              <a:rPr lang="en-US" sz="1500" dirty="0" err="1"/>
              <a:t>ofrece</a:t>
            </a:r>
            <a:r>
              <a:rPr lang="en-US" sz="1500" dirty="0"/>
              <a:t> </a:t>
            </a:r>
            <a:r>
              <a:rPr lang="en-US" sz="1500" dirty="0" err="1"/>
              <a:t>una</a:t>
            </a:r>
            <a:r>
              <a:rPr lang="en-US" sz="1500" dirty="0"/>
              <a:t> </a:t>
            </a:r>
            <a:r>
              <a:rPr lang="en-US" sz="1500" dirty="0" err="1"/>
              <a:t>serie</a:t>
            </a:r>
            <a:r>
              <a:rPr lang="en-US" sz="1500" dirty="0"/>
              <a:t> de </a:t>
            </a:r>
            <a:r>
              <a:rPr lang="en-US" sz="1500" dirty="0" err="1"/>
              <a:t>herramientas</a:t>
            </a:r>
            <a:r>
              <a:rPr lang="en-US" sz="1500" dirty="0"/>
              <a:t> </a:t>
            </a:r>
            <a:r>
              <a:rPr lang="en-US" sz="1500" dirty="0" err="1"/>
              <a:t>útiles</a:t>
            </a:r>
            <a:r>
              <a:rPr lang="en-US" sz="1500" dirty="0"/>
              <a:t>:</a:t>
            </a:r>
          </a:p>
          <a:p>
            <a:pPr marL="285750" indent="-285750">
              <a:spcAft>
                <a:spcPts val="0"/>
              </a:spcAft>
              <a:buFont typeface="Arial" panose="020B0604020202020204" pitchFamily="34" charset="0"/>
              <a:buChar char="•"/>
            </a:pPr>
            <a:r>
              <a:rPr lang="en-US" sz="1500" b="1" dirty="0"/>
              <a:t>clang-check</a:t>
            </a:r>
          </a:p>
          <a:p>
            <a:pPr marL="285750" indent="-285750">
              <a:spcAft>
                <a:spcPts val="0"/>
              </a:spcAft>
              <a:buFont typeface="Arial" panose="020B0604020202020204" pitchFamily="34" charset="0"/>
              <a:buChar char="•"/>
            </a:pPr>
            <a:r>
              <a:rPr lang="en-US" sz="1500" b="1" dirty="0"/>
              <a:t>clang-format</a:t>
            </a:r>
          </a:p>
          <a:p>
            <a:pPr marL="285750" indent="-285750">
              <a:spcAft>
                <a:spcPts val="0"/>
              </a:spcAft>
              <a:buFont typeface="Arial" panose="020B0604020202020204" pitchFamily="34" charset="0"/>
              <a:buChar char="•"/>
            </a:pPr>
            <a:r>
              <a:rPr lang="en-US" sz="1500" b="1" dirty="0"/>
              <a:t>clang-tidy</a:t>
            </a:r>
          </a:p>
          <a:p>
            <a:pPr marL="285750" indent="-285750">
              <a:spcAft>
                <a:spcPts val="0"/>
              </a:spcAft>
              <a:buFont typeface="Arial" panose="020B0604020202020204" pitchFamily="34" charset="0"/>
              <a:buChar char="•"/>
            </a:pPr>
            <a:r>
              <a:rPr lang="en-US" sz="1500" b="1" dirty="0"/>
              <a:t>clang-rename</a:t>
            </a:r>
          </a:p>
          <a:p>
            <a:pPr marL="285750" indent="-285750">
              <a:spcAft>
                <a:spcPts val="0"/>
              </a:spcAft>
              <a:buFont typeface="Arial" panose="020B0604020202020204" pitchFamily="34" charset="0"/>
              <a:buChar char="•"/>
            </a:pPr>
            <a:r>
              <a:rPr lang="en-US" sz="1500" b="1" dirty="0"/>
              <a:t>scan-build</a:t>
            </a:r>
          </a:p>
          <a:p>
            <a:pPr marL="285750" indent="-285750">
              <a:spcAft>
                <a:spcPts val="0"/>
              </a:spcAft>
              <a:buFont typeface="Arial" panose="020B0604020202020204" pitchFamily="34" charset="0"/>
              <a:buChar char="•"/>
            </a:pPr>
            <a:r>
              <a:rPr lang="en-US" sz="1500" b="1" dirty="0"/>
              <a:t>y </a:t>
            </a:r>
            <a:r>
              <a:rPr lang="en-US" sz="1500" b="1" dirty="0" err="1"/>
              <a:t>mucho</a:t>
            </a:r>
            <a:r>
              <a:rPr lang="en-US" sz="1500" b="1" dirty="0"/>
              <a:t> </a:t>
            </a:r>
            <a:r>
              <a:rPr lang="en-US" sz="1500" b="1" dirty="0" err="1"/>
              <a:t>más</a:t>
            </a:r>
            <a:r>
              <a:rPr lang="en-US" sz="1500" dirty="0"/>
              <a:t>:  Por </a:t>
            </a:r>
            <a:r>
              <a:rPr lang="en-US" sz="1500" dirty="0" err="1"/>
              <a:t>ejemplo</a:t>
            </a:r>
            <a:r>
              <a:rPr lang="en-US" sz="1500" dirty="0"/>
              <a:t>, </a:t>
            </a:r>
            <a:r>
              <a:rPr lang="en-US" sz="1500" dirty="0" err="1"/>
              <a:t>herramientas</a:t>
            </a:r>
            <a:r>
              <a:rPr lang="en-US" sz="1500" dirty="0"/>
              <a:t> que </a:t>
            </a:r>
            <a:r>
              <a:rPr lang="en-US" sz="1500" dirty="0" err="1"/>
              <a:t>detectan</a:t>
            </a:r>
            <a:r>
              <a:rPr lang="en-US" sz="1500" dirty="0"/>
              <a:t> </a:t>
            </a:r>
            <a:r>
              <a:rPr lang="en-US" sz="1500" dirty="0" err="1"/>
              <a:t>errores</a:t>
            </a:r>
            <a:r>
              <a:rPr lang="en-US" sz="1500" dirty="0"/>
              <a:t> de </a:t>
            </a:r>
            <a:r>
              <a:rPr lang="en-US" sz="1500" dirty="0" err="1"/>
              <a:t>memoria</a:t>
            </a:r>
            <a:r>
              <a:rPr lang="en" sz="1500" dirty="0"/>
              <a:t>.</a:t>
            </a:r>
          </a:p>
          <a:p>
            <a:pPr marL="285750" indent="-285750">
              <a:spcAft>
                <a:spcPts val="0"/>
              </a:spcAft>
              <a:buFont typeface="Arial" panose="020B0604020202020204" pitchFamily="34" charset="0"/>
              <a:buChar char="•"/>
            </a:pPr>
            <a:endParaRPr lang="en-US" sz="1500" dirty="0"/>
          </a:p>
          <a:p>
            <a:pPr>
              <a:spcAft>
                <a:spcPts val="0"/>
              </a:spcAft>
            </a:pPr>
            <a:endParaRPr lang="en" sz="1500" dirty="0"/>
          </a:p>
        </p:txBody>
      </p:sp>
      <p:sp>
        <p:nvSpPr>
          <p:cNvPr id="4" name="Shape 94">
            <a:extLst>
              <a:ext uri="{FF2B5EF4-FFF2-40B4-BE49-F238E27FC236}">
                <a16:creationId xmlns:a16="http://schemas.microsoft.com/office/drawing/2014/main" id="{604ADC46-FC1C-405C-855F-C1B52F37F042}"/>
              </a:ext>
            </a:extLst>
          </p:cNvPr>
          <p:cNvSpPr txBox="1">
            <a:spLocks/>
          </p:cNvSpPr>
          <p:nvPr/>
        </p:nvSpPr>
        <p:spPr>
          <a:xfrm>
            <a:off x="3" y="4618264"/>
            <a:ext cx="8472454"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US" sz="1600" b="1" dirty="0">
                <a:solidFill>
                  <a:srgbClr val="24292E"/>
                </a:solidFill>
              </a:rPr>
              <a:t>P.12: Use supporting tools as appropriate</a:t>
            </a:r>
            <a:endParaRPr lang="en" sz="1600" b="1" dirty="0">
              <a:solidFill>
                <a:srgbClr val="24292E"/>
              </a:solidFill>
            </a:endParaRPr>
          </a:p>
          <a:p>
            <a:pPr algn="r">
              <a:spcAft>
                <a:spcPts val="0"/>
              </a:spcAft>
            </a:pPr>
            <a:endParaRPr lang="en-US" sz="1600" dirty="0"/>
          </a:p>
        </p:txBody>
      </p:sp>
      <p:sp>
        <p:nvSpPr>
          <p:cNvPr id="6" name="Shape 140">
            <a:extLst>
              <a:ext uri="{FF2B5EF4-FFF2-40B4-BE49-F238E27FC236}">
                <a16:creationId xmlns:a16="http://schemas.microsoft.com/office/drawing/2014/main" id="{EB1A95D7-201B-42FA-8DB4-511098B4864E}"/>
              </a:ext>
            </a:extLst>
          </p:cNvPr>
          <p:cNvSpPr txBox="1">
            <a:spLocks/>
          </p:cNvSpPr>
          <p:nvPr/>
        </p:nvSpPr>
        <p:spPr>
          <a:xfrm>
            <a:off x="1664492" y="1625600"/>
            <a:ext cx="7298256" cy="393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a:t>: </a:t>
            </a:r>
            <a:r>
              <a:rPr lang="en-US" sz="1500" dirty="0" err="1"/>
              <a:t>Puede</a:t>
            </a:r>
            <a:r>
              <a:rPr lang="en-US" sz="1500" dirty="0"/>
              <a:t> </a:t>
            </a:r>
            <a:r>
              <a:rPr lang="en-US" sz="1500" dirty="0" err="1"/>
              <a:t>ser</a:t>
            </a:r>
            <a:r>
              <a:rPr lang="en-US" sz="1500" dirty="0"/>
              <a:t> </a:t>
            </a:r>
            <a:r>
              <a:rPr lang="en-US" sz="1500" dirty="0" err="1"/>
              <a:t>usado</a:t>
            </a:r>
            <a:r>
              <a:rPr lang="en-US" sz="1500" dirty="0"/>
              <a:t> para </a:t>
            </a:r>
            <a:r>
              <a:rPr lang="en-US" sz="1500" dirty="0" err="1"/>
              <a:t>hacer</a:t>
            </a:r>
            <a:r>
              <a:rPr lang="en-US" sz="1500" dirty="0"/>
              <a:t> un test de </a:t>
            </a:r>
            <a:r>
              <a:rPr lang="en-US" sz="1500" dirty="0" err="1"/>
              <a:t>errores</a:t>
            </a:r>
            <a:r>
              <a:rPr lang="en-US" sz="1500" dirty="0"/>
              <a:t> e </a:t>
            </a:r>
            <a:r>
              <a:rPr lang="en-US" sz="1500" dirty="0" err="1"/>
              <a:t>imprimir</a:t>
            </a:r>
            <a:r>
              <a:rPr lang="en-US" sz="1500" dirty="0"/>
              <a:t> el AST.</a:t>
            </a:r>
          </a:p>
        </p:txBody>
      </p:sp>
      <p:sp>
        <p:nvSpPr>
          <p:cNvPr id="7" name="Shape 140">
            <a:extLst>
              <a:ext uri="{FF2B5EF4-FFF2-40B4-BE49-F238E27FC236}">
                <a16:creationId xmlns:a16="http://schemas.microsoft.com/office/drawing/2014/main" id="{FA8854CC-570B-417F-A17F-861756B5AFB0}"/>
              </a:ext>
            </a:extLst>
          </p:cNvPr>
          <p:cNvSpPr txBox="1">
            <a:spLocks/>
          </p:cNvSpPr>
          <p:nvPr/>
        </p:nvSpPr>
        <p:spPr>
          <a:xfrm>
            <a:off x="1767680" y="1884373"/>
            <a:ext cx="7298256" cy="393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a:t>: </a:t>
            </a:r>
            <a:r>
              <a:rPr lang="en-US" sz="1500" dirty="0" err="1"/>
              <a:t>Puede</a:t>
            </a:r>
            <a:r>
              <a:rPr lang="en-US" sz="1500" dirty="0"/>
              <a:t> </a:t>
            </a:r>
            <a:r>
              <a:rPr lang="en-US" sz="1500" dirty="0" err="1"/>
              <a:t>ser</a:t>
            </a:r>
            <a:r>
              <a:rPr lang="en-US" sz="1500" dirty="0"/>
              <a:t> </a:t>
            </a:r>
            <a:r>
              <a:rPr lang="en-US" sz="1500" dirty="0" err="1"/>
              <a:t>usado</a:t>
            </a:r>
            <a:r>
              <a:rPr lang="en-US" sz="1500" dirty="0"/>
              <a:t> para </a:t>
            </a:r>
            <a:r>
              <a:rPr lang="en-US" sz="1500" dirty="0" err="1"/>
              <a:t>ayudar</a:t>
            </a:r>
            <a:r>
              <a:rPr lang="en-US" sz="1500" dirty="0"/>
              <a:t> a </a:t>
            </a:r>
            <a:r>
              <a:rPr lang="en-US" sz="1500" dirty="0" err="1"/>
              <a:t>formatear</a:t>
            </a:r>
            <a:r>
              <a:rPr lang="en-US" sz="1500" dirty="0"/>
              <a:t> el </a:t>
            </a:r>
            <a:r>
              <a:rPr lang="en-US" sz="1500" dirty="0" err="1"/>
              <a:t>código</a:t>
            </a:r>
            <a:r>
              <a:rPr lang="en-US" sz="1500" dirty="0"/>
              <a:t>.</a:t>
            </a:r>
          </a:p>
          <a:p>
            <a:pPr>
              <a:spcAft>
                <a:spcPts val="0"/>
              </a:spcAft>
            </a:pPr>
            <a:endParaRPr lang="en" sz="1500" dirty="0"/>
          </a:p>
        </p:txBody>
      </p:sp>
      <p:sp>
        <p:nvSpPr>
          <p:cNvPr id="8" name="Shape 140">
            <a:extLst>
              <a:ext uri="{FF2B5EF4-FFF2-40B4-BE49-F238E27FC236}">
                <a16:creationId xmlns:a16="http://schemas.microsoft.com/office/drawing/2014/main" id="{675CBF77-F4FF-47E2-B4E1-4F29FF18B5D9}"/>
              </a:ext>
            </a:extLst>
          </p:cNvPr>
          <p:cNvSpPr txBox="1">
            <a:spLocks/>
          </p:cNvSpPr>
          <p:nvPr/>
        </p:nvSpPr>
        <p:spPr>
          <a:xfrm>
            <a:off x="1479107" y="2153800"/>
            <a:ext cx="7298256" cy="393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a:t>: OMG! clang-tidy: </a:t>
            </a:r>
            <a:r>
              <a:rPr lang="en-US" sz="1500" dirty="0" err="1"/>
              <a:t>puede</a:t>
            </a:r>
            <a:r>
              <a:rPr lang="en-US" sz="1500" dirty="0"/>
              <a:t> </a:t>
            </a:r>
            <a:r>
              <a:rPr lang="en-US" sz="1500" dirty="0" err="1"/>
              <a:t>detectar</a:t>
            </a:r>
            <a:r>
              <a:rPr lang="en-US" sz="1500" dirty="0"/>
              <a:t> </a:t>
            </a:r>
            <a:r>
              <a:rPr lang="en-US" sz="1500" dirty="0" err="1"/>
              <a:t>muchas</a:t>
            </a:r>
            <a:r>
              <a:rPr lang="en-US" sz="1500" dirty="0"/>
              <a:t> </a:t>
            </a:r>
            <a:r>
              <a:rPr lang="en-US" sz="1500" dirty="0" err="1"/>
              <a:t>cosas</a:t>
            </a:r>
            <a:r>
              <a:rPr lang="en-US" sz="1500" dirty="0"/>
              <a:t>. ¡</a:t>
            </a:r>
            <a:r>
              <a:rPr lang="en-US" sz="1500" dirty="0" err="1"/>
              <a:t>Moderniza</a:t>
            </a:r>
            <a:r>
              <a:rPr lang="en-US" sz="1500" dirty="0"/>
              <a:t> </a:t>
            </a:r>
            <a:r>
              <a:rPr lang="en-US" sz="1500" dirty="0" err="1"/>
              <a:t>tu</a:t>
            </a:r>
            <a:r>
              <a:rPr lang="en-US" sz="1500" dirty="0"/>
              <a:t> </a:t>
            </a:r>
            <a:r>
              <a:rPr lang="en-US" sz="1500" dirty="0" err="1"/>
              <a:t>código</a:t>
            </a:r>
            <a:r>
              <a:rPr lang="en-US" sz="1500" dirty="0"/>
              <a:t> </a:t>
            </a:r>
            <a:r>
              <a:rPr lang="en-US" sz="1500" dirty="0" err="1"/>
              <a:t>rápido</a:t>
            </a:r>
            <a:r>
              <a:rPr lang="en-US" sz="1500" dirty="0"/>
              <a:t>!</a:t>
            </a:r>
          </a:p>
          <a:p>
            <a:pPr>
              <a:spcAft>
                <a:spcPts val="0"/>
              </a:spcAft>
            </a:pPr>
            <a:endParaRPr lang="en" sz="1500" dirty="0"/>
          </a:p>
        </p:txBody>
      </p:sp>
      <p:sp>
        <p:nvSpPr>
          <p:cNvPr id="9" name="Shape 140">
            <a:extLst>
              <a:ext uri="{FF2B5EF4-FFF2-40B4-BE49-F238E27FC236}">
                <a16:creationId xmlns:a16="http://schemas.microsoft.com/office/drawing/2014/main" id="{0B35DEE4-AE8C-4D24-A755-A5173BAC1AEF}"/>
              </a:ext>
            </a:extLst>
          </p:cNvPr>
          <p:cNvSpPr txBox="1">
            <a:spLocks/>
          </p:cNvSpPr>
          <p:nvPr/>
        </p:nvSpPr>
        <p:spPr>
          <a:xfrm>
            <a:off x="1833836" y="2414737"/>
            <a:ext cx="7298256" cy="393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a:t>: Para </a:t>
            </a:r>
            <a:r>
              <a:rPr lang="en-US" sz="1500" dirty="0" err="1"/>
              <a:t>factorizar</a:t>
            </a:r>
            <a:r>
              <a:rPr lang="en-US" sz="1500" dirty="0"/>
              <a:t> </a:t>
            </a:r>
            <a:r>
              <a:rPr lang="en-US" sz="1500" dirty="0" err="1"/>
              <a:t>más</a:t>
            </a:r>
            <a:r>
              <a:rPr lang="en-US" sz="1500" dirty="0"/>
              <a:t> </a:t>
            </a:r>
            <a:r>
              <a:rPr lang="en-US" sz="1500" dirty="0" err="1"/>
              <a:t>facilmente</a:t>
            </a:r>
            <a:r>
              <a:rPr lang="en-US" sz="1500" dirty="0"/>
              <a:t> el </a:t>
            </a:r>
            <a:r>
              <a:rPr lang="en-US" sz="1500" dirty="0" err="1"/>
              <a:t>código</a:t>
            </a:r>
            <a:r>
              <a:rPr lang="en-US" sz="1500" dirty="0"/>
              <a:t>.</a:t>
            </a:r>
          </a:p>
        </p:txBody>
      </p:sp>
      <p:sp>
        <p:nvSpPr>
          <p:cNvPr id="10" name="Shape 140">
            <a:extLst>
              <a:ext uri="{FF2B5EF4-FFF2-40B4-BE49-F238E27FC236}">
                <a16:creationId xmlns:a16="http://schemas.microsoft.com/office/drawing/2014/main" id="{3CC386EE-F129-433F-A753-94D19069C992}"/>
              </a:ext>
            </a:extLst>
          </p:cNvPr>
          <p:cNvSpPr txBox="1">
            <a:spLocks/>
          </p:cNvSpPr>
          <p:nvPr/>
        </p:nvSpPr>
        <p:spPr>
          <a:xfrm>
            <a:off x="1506197" y="2676445"/>
            <a:ext cx="7298256" cy="3937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500" dirty="0"/>
              <a:t>: </a:t>
            </a:r>
            <a:r>
              <a:rPr lang="en-US" sz="1500" dirty="0" err="1"/>
              <a:t>Puede</a:t>
            </a:r>
            <a:r>
              <a:rPr lang="en-US" sz="1500" dirty="0"/>
              <a:t> </a:t>
            </a:r>
            <a:r>
              <a:rPr lang="en-US" sz="1500" dirty="0" err="1"/>
              <a:t>ser</a:t>
            </a:r>
            <a:r>
              <a:rPr lang="en-US" sz="1500" dirty="0"/>
              <a:t> </a:t>
            </a:r>
            <a:r>
              <a:rPr lang="en-US" sz="1500" dirty="0" err="1"/>
              <a:t>usado</a:t>
            </a:r>
            <a:r>
              <a:rPr lang="en-US" sz="1500" dirty="0"/>
              <a:t> para </a:t>
            </a:r>
            <a:r>
              <a:rPr lang="en-US" sz="1500" dirty="0" err="1"/>
              <a:t>hacer</a:t>
            </a:r>
            <a:r>
              <a:rPr lang="en-US" sz="1500" dirty="0"/>
              <a:t> </a:t>
            </a:r>
            <a:r>
              <a:rPr lang="en-US" sz="1500" dirty="0" err="1"/>
              <a:t>análisis</a:t>
            </a:r>
            <a:r>
              <a:rPr lang="en-US" sz="1500" dirty="0"/>
              <a:t> </a:t>
            </a:r>
            <a:r>
              <a:rPr lang="en-US" sz="1500" dirty="0" err="1"/>
              <a:t>estático</a:t>
            </a:r>
            <a:r>
              <a:rPr lang="en-US" sz="1500" dirty="0"/>
              <a:t> del </a:t>
            </a:r>
            <a:r>
              <a:rPr lang="en-US" sz="1500" dirty="0" err="1"/>
              <a:t>código</a:t>
            </a:r>
            <a:r>
              <a:rPr lang="en-US" sz="1500" dirty="0"/>
              <a:t>.</a:t>
            </a:r>
          </a:p>
        </p:txBody>
      </p:sp>
      <p:sp>
        <p:nvSpPr>
          <p:cNvPr id="2" name="Slide Number Placeholder 1">
            <a:extLst>
              <a:ext uri="{FF2B5EF4-FFF2-40B4-BE49-F238E27FC236}">
                <a16:creationId xmlns:a16="http://schemas.microsoft.com/office/drawing/2014/main" id="{71238061-ADBB-4829-BDF2-BABB3DB654C4}"/>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15</a:t>
            </a:fld>
            <a:endParaRPr lang="en"/>
          </a:p>
        </p:txBody>
      </p:sp>
      <p:sp>
        <p:nvSpPr>
          <p:cNvPr id="14" name="Slide Number Placeholder 1">
            <a:extLst>
              <a:ext uri="{FF2B5EF4-FFF2-40B4-BE49-F238E27FC236}">
                <a16:creationId xmlns:a16="http://schemas.microsoft.com/office/drawing/2014/main" id="{E7EA81FD-5D7D-4831-AD61-2A5C35257376}"/>
              </a:ext>
            </a:extLst>
          </p:cNvPr>
          <p:cNvSpPr txBox="1">
            <a:spLocks/>
          </p:cNvSpPr>
          <p:nvPr/>
        </p:nvSpPr>
        <p:spPr>
          <a:xfrm>
            <a:off x="8687576"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 grpId="0"/>
      <p:bldP spid="6" grpId="0" uiExpand="1" build="p"/>
      <p:bldP spid="7" grpId="0" uiExpand="1" build="p"/>
      <p:bldP spid="8" grpId="0" uiExpand="1" build="p"/>
      <p:bldP spid="9" grpId="0" uiExpand="1" build="p"/>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body" idx="1"/>
          </p:nvPr>
        </p:nvSpPr>
        <p:spPr>
          <a:xfrm>
            <a:off x="0" y="761662"/>
            <a:ext cx="9143999" cy="4236751"/>
          </a:xfrm>
          <a:prstGeom prst="rect">
            <a:avLst/>
          </a:prstGeom>
        </p:spPr>
        <p:txBody>
          <a:bodyPr lIns="91425" tIns="91425" rIns="91425" bIns="91425" anchor="t" anchorCtr="0">
            <a:noAutofit/>
          </a:bodyPr>
          <a:lstStyle/>
          <a:p>
            <a:pPr lvl="0" rtl="0">
              <a:spcBef>
                <a:spcPts val="0"/>
              </a:spcBef>
              <a:spcAft>
                <a:spcPts val="0"/>
              </a:spcAft>
              <a:buNone/>
            </a:pPr>
            <a:r>
              <a:rPr lang="en" dirty="0"/>
              <a:t>1) Código autoexplicado</a:t>
            </a:r>
            <a:r>
              <a:rPr lang="en" sz="1200" dirty="0"/>
              <a:t> contiene su propia explicación.</a:t>
            </a:r>
            <a:endParaRPr lang="en" dirty="0"/>
          </a:p>
          <a:p>
            <a:pPr>
              <a:spcAft>
                <a:spcPts val="0"/>
              </a:spcAft>
            </a:pPr>
            <a:r>
              <a:rPr lang="en" sz="1400" dirty="0"/>
              <a:t>P.1</a:t>
            </a:r>
            <a:r>
              <a:rPr lang="en" sz="1400" dirty="0">
                <a:solidFill>
                  <a:schemeClr val="bg2"/>
                </a:solidFill>
              </a:rPr>
              <a:t>: Express ideas directly in code, </a:t>
            </a:r>
            <a:r>
              <a:rPr lang="en" sz="1400" dirty="0"/>
              <a:t>P.3</a:t>
            </a:r>
            <a:r>
              <a:rPr lang="en" sz="1400" dirty="0">
                <a:solidFill>
                  <a:schemeClr val="bg2"/>
                </a:solidFill>
              </a:rPr>
              <a:t>: Express intent.</a:t>
            </a:r>
            <a:endParaRPr lang="en" sz="1400" dirty="0"/>
          </a:p>
          <a:p>
            <a:pPr lvl="0" rtl="0">
              <a:spcBef>
                <a:spcPts val="0"/>
              </a:spcBef>
              <a:spcAft>
                <a:spcPts val="0"/>
              </a:spcAft>
              <a:buNone/>
            </a:pPr>
            <a:r>
              <a:rPr lang="en" sz="600" dirty="0"/>
              <a:t> </a:t>
            </a:r>
          </a:p>
          <a:p>
            <a:pPr lvl="0" rtl="0">
              <a:spcBef>
                <a:spcPts val="0"/>
              </a:spcBef>
              <a:spcAft>
                <a:spcPts val="0"/>
              </a:spcAft>
              <a:buNone/>
            </a:pPr>
            <a:r>
              <a:rPr lang="en" dirty="0"/>
              <a:t>2) Código legible</a:t>
            </a:r>
            <a:r>
              <a:rPr lang="en" sz="1200" dirty="0"/>
              <a:t> es fácil de leer y de entender.</a:t>
            </a:r>
            <a:endParaRPr lang="en" dirty="0"/>
          </a:p>
          <a:p>
            <a:pPr>
              <a:spcAft>
                <a:spcPts val="0"/>
              </a:spcAft>
            </a:pPr>
            <a:r>
              <a:rPr lang="en" sz="1400" dirty="0"/>
              <a:t>P.11</a:t>
            </a:r>
            <a:r>
              <a:rPr lang="en" sz="1400" dirty="0">
                <a:solidFill>
                  <a:schemeClr val="bg2"/>
                </a:solidFill>
              </a:rPr>
              <a:t>: Encapsulate messy constructs, rather than spreading through the code.</a:t>
            </a:r>
          </a:p>
          <a:p>
            <a:pPr lvl="0" rtl="0">
              <a:spcBef>
                <a:spcPts val="0"/>
              </a:spcBef>
              <a:spcAft>
                <a:spcPts val="0"/>
              </a:spcAft>
              <a:buNone/>
            </a:pPr>
            <a:r>
              <a:rPr lang="en" sz="600" dirty="0"/>
              <a:t> </a:t>
            </a:r>
          </a:p>
          <a:p>
            <a:pPr lvl="0" rtl="0">
              <a:spcBef>
                <a:spcPts val="0"/>
              </a:spcBef>
              <a:spcAft>
                <a:spcPts val="0"/>
              </a:spcAft>
              <a:buNone/>
            </a:pPr>
            <a:r>
              <a:rPr lang="en" dirty="0"/>
              <a:t>3) Código libre de errores </a:t>
            </a:r>
            <a:r>
              <a:rPr lang="en" sz="1200" dirty="0"/>
              <a:t>no tiene errores.</a:t>
            </a:r>
            <a:endParaRPr lang="en" dirty="0"/>
          </a:p>
          <a:p>
            <a:pPr lvl="0">
              <a:spcAft>
                <a:spcPts val="0"/>
              </a:spcAft>
            </a:pPr>
            <a:r>
              <a:rPr lang="en" sz="1400" dirty="0"/>
              <a:t>P.4</a:t>
            </a:r>
            <a:r>
              <a:rPr lang="en" sz="1400" dirty="0">
                <a:solidFill>
                  <a:schemeClr val="bg2"/>
                </a:solidFill>
              </a:rPr>
              <a:t>: Ideally, a program should be statically type safe</a:t>
            </a:r>
            <a:r>
              <a:rPr lang="en" sz="1400" dirty="0"/>
              <a:t>, P.5:</a:t>
            </a:r>
            <a:r>
              <a:rPr lang="en" sz="1400" dirty="0">
                <a:solidFill>
                  <a:schemeClr val="bg2"/>
                </a:solidFill>
              </a:rPr>
              <a:t> Prefer compile-time checking to run-time checking</a:t>
            </a:r>
            <a:r>
              <a:rPr lang="en" sz="1400" dirty="0"/>
              <a:t>, P.6</a:t>
            </a:r>
            <a:r>
              <a:rPr lang="en" sz="1400" dirty="0">
                <a:solidFill>
                  <a:schemeClr val="bg2"/>
                </a:solidFill>
              </a:rPr>
              <a:t>: What cannot be checked at compile time should becheckable at run time</a:t>
            </a:r>
            <a:r>
              <a:rPr lang="en" sz="1400" dirty="0"/>
              <a:t>, </a:t>
            </a:r>
          </a:p>
          <a:p>
            <a:pPr lvl="0">
              <a:spcAft>
                <a:spcPts val="0"/>
              </a:spcAft>
            </a:pPr>
            <a:r>
              <a:rPr lang="en" sz="1400" dirty="0"/>
              <a:t>P.7</a:t>
            </a:r>
            <a:r>
              <a:rPr lang="en" sz="1400" dirty="0">
                <a:solidFill>
                  <a:schemeClr val="bg2"/>
                </a:solidFill>
              </a:rPr>
              <a:t>: Catch run-time errors early.</a:t>
            </a:r>
            <a:endParaRPr lang="en" sz="1400" dirty="0"/>
          </a:p>
          <a:p>
            <a:pPr lvl="0" rtl="0">
              <a:spcBef>
                <a:spcPts val="0"/>
              </a:spcBef>
              <a:spcAft>
                <a:spcPts val="0"/>
              </a:spcAft>
              <a:buNone/>
            </a:pPr>
            <a:r>
              <a:rPr lang="en" sz="600" dirty="0"/>
              <a:t> </a:t>
            </a:r>
          </a:p>
          <a:p>
            <a:pPr lvl="0" rtl="0">
              <a:spcBef>
                <a:spcPts val="0"/>
              </a:spcBef>
              <a:spcAft>
                <a:spcPts val="0"/>
              </a:spcAft>
              <a:buNone/>
            </a:pPr>
            <a:r>
              <a:rPr lang="en" dirty="0"/>
              <a:t>4) Código ‘barato’ </a:t>
            </a:r>
            <a:r>
              <a:rPr lang="en" sz="1200" dirty="0"/>
              <a:t>es más rápido.</a:t>
            </a:r>
            <a:endParaRPr lang="en" dirty="0"/>
          </a:p>
          <a:p>
            <a:pPr lvl="0">
              <a:spcAft>
                <a:spcPts val="0"/>
              </a:spcAft>
            </a:pPr>
            <a:r>
              <a:rPr lang="en" sz="1400" dirty="0"/>
              <a:t>P.8</a:t>
            </a:r>
            <a:r>
              <a:rPr lang="en" sz="1400" dirty="0">
                <a:solidFill>
                  <a:schemeClr val="bg2"/>
                </a:solidFill>
              </a:rPr>
              <a:t>: Don't leak any resources</a:t>
            </a:r>
            <a:r>
              <a:rPr lang="en" sz="1400" dirty="0"/>
              <a:t>, P.9</a:t>
            </a:r>
            <a:r>
              <a:rPr lang="en" sz="1400" dirty="0">
                <a:solidFill>
                  <a:schemeClr val="bg2"/>
                </a:solidFill>
              </a:rPr>
              <a:t>: Don't waste time or space</a:t>
            </a:r>
            <a:r>
              <a:rPr lang="en" sz="1400" dirty="0"/>
              <a:t>, P.10</a:t>
            </a:r>
            <a:r>
              <a:rPr lang="en" sz="1400" dirty="0">
                <a:solidFill>
                  <a:schemeClr val="bg2"/>
                </a:solidFill>
              </a:rPr>
              <a:t>: Prefer immutable data to mutable data.</a:t>
            </a:r>
            <a:endParaRPr lang="en" sz="1400" dirty="0"/>
          </a:p>
          <a:p>
            <a:pPr lvl="0" rtl="0">
              <a:spcBef>
                <a:spcPts val="0"/>
              </a:spcBef>
              <a:spcAft>
                <a:spcPts val="0"/>
              </a:spcAft>
              <a:buNone/>
            </a:pPr>
            <a:r>
              <a:rPr lang="en" sz="600" dirty="0"/>
              <a:t> </a:t>
            </a:r>
          </a:p>
          <a:p>
            <a:pPr lvl="0" rtl="0">
              <a:spcBef>
                <a:spcPts val="0"/>
              </a:spcBef>
              <a:spcAft>
                <a:spcPts val="0"/>
              </a:spcAft>
              <a:buNone/>
            </a:pPr>
            <a:r>
              <a:rPr lang="en" dirty="0"/>
              <a:t>5) Código estándar </a:t>
            </a:r>
            <a:r>
              <a:rPr lang="en" sz="1200" dirty="0"/>
              <a:t>sigue los principios de Ingeniería de Software.</a:t>
            </a:r>
            <a:endParaRPr lang="en" dirty="0"/>
          </a:p>
          <a:p>
            <a:pPr lvl="0">
              <a:spcAft>
                <a:spcPts val="0"/>
              </a:spcAft>
            </a:pPr>
            <a:r>
              <a:rPr lang="en" sz="1400" dirty="0"/>
              <a:t>P.2</a:t>
            </a:r>
            <a:r>
              <a:rPr lang="en" sz="1400" dirty="0">
                <a:solidFill>
                  <a:schemeClr val="bg2"/>
                </a:solidFill>
              </a:rPr>
              <a:t>: Write in ISO Standard C++</a:t>
            </a:r>
            <a:r>
              <a:rPr lang="en" sz="1400" dirty="0"/>
              <a:t>, P.12</a:t>
            </a:r>
            <a:r>
              <a:rPr lang="en" sz="1400" dirty="0">
                <a:solidFill>
                  <a:schemeClr val="bg2"/>
                </a:solidFill>
              </a:rPr>
              <a:t>: Use supporting tools as appropriate</a:t>
            </a:r>
            <a:r>
              <a:rPr lang="en" sz="1400" dirty="0"/>
              <a:t>, </a:t>
            </a:r>
          </a:p>
          <a:p>
            <a:pPr lvl="0">
              <a:spcAft>
                <a:spcPts val="0"/>
              </a:spcAft>
            </a:pPr>
            <a:r>
              <a:rPr lang="en" sz="1400" dirty="0"/>
              <a:t>P.13</a:t>
            </a:r>
            <a:r>
              <a:rPr lang="en" sz="1400" dirty="0">
                <a:solidFill>
                  <a:schemeClr val="bg2"/>
                </a:solidFill>
              </a:rPr>
              <a:t>: Use support libraries as appropriate.</a:t>
            </a:r>
            <a:endParaRPr lang="en" sz="1400" dirty="0"/>
          </a:p>
          <a:p>
            <a:pPr lvl="0" rtl="0">
              <a:spcBef>
                <a:spcPts val="0"/>
              </a:spcBef>
              <a:spcAft>
                <a:spcPts val="0"/>
              </a:spcAft>
              <a:buNone/>
            </a:pPr>
            <a:endParaRPr dirty="0"/>
          </a:p>
        </p:txBody>
      </p:sp>
      <p:sp>
        <p:nvSpPr>
          <p:cNvPr id="5" name="Shape 135"/>
          <p:cNvSpPr txBox="1">
            <a:spLocks/>
          </p:cNvSpPr>
          <p:nvPr/>
        </p:nvSpPr>
        <p:spPr>
          <a:xfrm>
            <a:off x="173841" y="104366"/>
            <a:ext cx="8805059" cy="70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ct val="100000"/>
              <a:buFont typeface="PT Sans Narrow"/>
              <a:buNone/>
              <a:defRPr sz="3600" b="1" i="0" u="none" strike="noStrike" cap="none">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r>
              <a:rPr lang="en-US" dirty="0" err="1"/>
              <a:t>Resumiendo</a:t>
            </a:r>
            <a:r>
              <a:rPr lang="en-US" dirty="0"/>
              <a:t>… </a:t>
            </a:r>
            <a:r>
              <a:rPr lang="en" sz="2400" dirty="0"/>
              <a:t>(</a:t>
            </a:r>
            <a:r>
              <a:rPr lang="en-US" sz="2000" dirty="0" err="1"/>
              <a:t>std</a:t>
            </a:r>
            <a:r>
              <a:rPr lang="en-US" sz="2000" dirty="0"/>
              <a:t>::</a:t>
            </a:r>
            <a:r>
              <a:rPr lang="en-US" sz="2000" dirty="0" err="1"/>
              <a:t>unordered_map</a:t>
            </a:r>
            <a:r>
              <a:rPr lang="en-US" sz="2000" dirty="0"/>
              <a:t>&lt; </a:t>
            </a:r>
            <a:r>
              <a:rPr lang="en-US" sz="2000" dirty="0" err="1"/>
              <a:t>ItemTalk</a:t>
            </a:r>
            <a:r>
              <a:rPr lang="en-US" sz="2000" dirty="0"/>
              <a:t>, </a:t>
            </a:r>
            <a:r>
              <a:rPr lang="en-US" sz="2000" dirty="0" err="1"/>
              <a:t>std</a:t>
            </a:r>
            <a:r>
              <a:rPr lang="en-US" sz="2000" dirty="0"/>
              <a:t>::vector&lt; </a:t>
            </a:r>
            <a:r>
              <a:rPr lang="en" sz="2000" dirty="0"/>
              <a:t>CoreCppGuideline &gt; &gt;</a:t>
            </a:r>
            <a:r>
              <a:rPr lang="en" sz="2400" dirty="0"/>
              <a:t>)</a:t>
            </a:r>
          </a:p>
        </p:txBody>
      </p:sp>
      <p:sp>
        <p:nvSpPr>
          <p:cNvPr id="2" name="Slide Number Placeholder 1">
            <a:extLst>
              <a:ext uri="{FF2B5EF4-FFF2-40B4-BE49-F238E27FC236}">
                <a16:creationId xmlns:a16="http://schemas.microsoft.com/office/drawing/2014/main" id="{BDEC2F57-85FE-4BB6-82AB-88C37579A471}"/>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16</a:t>
            </a:fld>
            <a:endParaRPr lang="en" dirty="0"/>
          </a:p>
        </p:txBody>
      </p:sp>
      <p:sp>
        <p:nvSpPr>
          <p:cNvPr id="6" name="Slide Number Placeholder 1">
            <a:extLst>
              <a:ext uri="{FF2B5EF4-FFF2-40B4-BE49-F238E27FC236}">
                <a16:creationId xmlns:a16="http://schemas.microsoft.com/office/drawing/2014/main" id="{0AA5668A-95F0-4111-AC31-7F16CC3C3879}"/>
              </a:ext>
            </a:extLst>
          </p:cNvPr>
          <p:cNvSpPr txBox="1">
            <a:spLocks/>
          </p:cNvSpPr>
          <p:nvPr/>
        </p:nvSpPr>
        <p:spPr>
          <a:xfrm>
            <a:off x="8687576"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a:t>
            </a:r>
            <a:fld id="{00000000-1234-1234-1234-123412341234}" type="slidenum">
              <a:rPr lang="en" smtClean="0"/>
              <a:pPr/>
              <a:t>16</a:t>
            </a:fld>
            <a:endParaRPr lang="en" dirty="0"/>
          </a:p>
        </p:txBody>
      </p:sp>
    </p:spTree>
    <p:custDataLst>
      <p:tags r:id="rId1"/>
    </p:custDataLst>
    <p:extLst>
      <p:ext uri="{BB962C8B-B14F-4D97-AF65-F5344CB8AC3E}">
        <p14:creationId xmlns:p14="http://schemas.microsoft.com/office/powerpoint/2010/main" val="91007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7">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7">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Shape 74"/>
          <p:cNvSpPr txBox="1">
            <a:spLocks noGrp="1"/>
          </p:cNvSpPr>
          <p:nvPr>
            <p:ph type="body" idx="1"/>
          </p:nvPr>
        </p:nvSpPr>
        <p:spPr>
          <a:xfrm>
            <a:off x="209744" y="704248"/>
            <a:ext cx="8559926" cy="515175"/>
          </a:xfrm>
          <a:prstGeom prst="rect">
            <a:avLst/>
          </a:prstGeom>
        </p:spPr>
        <p:txBody>
          <a:bodyPr lIns="91425" tIns="91425" rIns="91425" bIns="91425" anchor="t" anchorCtr="0">
            <a:noAutofit/>
          </a:bodyPr>
          <a:lstStyle/>
          <a:p>
            <a:pPr lvl="0">
              <a:spcBef>
                <a:spcPts val="0"/>
              </a:spcBef>
              <a:buNone/>
            </a:pPr>
            <a:r>
              <a:rPr lang="en" dirty="0"/>
              <a:t>¿</a:t>
            </a:r>
            <a:r>
              <a:rPr lang="en-US" dirty="0" err="1"/>
              <a:t>Qué</a:t>
            </a:r>
            <a:r>
              <a:rPr lang="en-US" dirty="0"/>
              <a:t> son las</a:t>
            </a:r>
            <a:r>
              <a:rPr lang="en" dirty="0"/>
              <a:t> </a:t>
            </a:r>
            <a:r>
              <a:rPr lang="en" i="1" dirty="0"/>
              <a:t>CppCoreGuidelines</a:t>
            </a:r>
            <a:r>
              <a:rPr lang="en" dirty="0"/>
              <a:t>?</a:t>
            </a:r>
          </a:p>
        </p:txBody>
      </p:sp>
      <p:sp>
        <p:nvSpPr>
          <p:cNvPr id="4" name="Shape 135"/>
          <p:cNvSpPr txBox="1">
            <a:spLocks/>
          </p:cNvSpPr>
          <p:nvPr/>
        </p:nvSpPr>
        <p:spPr>
          <a:xfrm>
            <a:off x="173841" y="104366"/>
            <a:ext cx="7335194" cy="70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ct val="100000"/>
              <a:buFont typeface="PT Sans Narrow"/>
              <a:buNone/>
              <a:defRPr sz="3600" b="1" i="0" u="none" strike="noStrike" cap="none">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r>
              <a:rPr lang="en-US" dirty="0" err="1"/>
              <a:t>Introducción</a:t>
            </a:r>
            <a:endParaRPr lang="en" sz="2400" dirty="0"/>
          </a:p>
        </p:txBody>
      </p:sp>
      <p:sp>
        <p:nvSpPr>
          <p:cNvPr id="2" name="Rectangle 1">
            <a:extLst>
              <a:ext uri="{FF2B5EF4-FFF2-40B4-BE49-F238E27FC236}">
                <a16:creationId xmlns:a16="http://schemas.microsoft.com/office/drawing/2014/main" id="{AF622E83-A21F-4B23-8010-88DBE836B03D}"/>
              </a:ext>
            </a:extLst>
          </p:cNvPr>
          <p:cNvSpPr/>
          <p:nvPr/>
        </p:nvSpPr>
        <p:spPr>
          <a:xfrm>
            <a:off x="332280" y="1312321"/>
            <a:ext cx="8080579" cy="2616101"/>
          </a:xfrm>
          <a:prstGeom prst="rect">
            <a:avLst/>
          </a:prstGeom>
        </p:spPr>
        <p:txBody>
          <a:bodyPr wrap="square">
            <a:spAutoFit/>
          </a:bodyPr>
          <a:lstStyle/>
          <a:p>
            <a:r>
              <a:rPr lang="en" sz="1800" dirty="0">
                <a:solidFill>
                  <a:schemeClr val="dk2"/>
                </a:solidFill>
                <a:latin typeface="Open Sans"/>
                <a:ea typeface="Open Sans"/>
                <a:cs typeface="Open Sans"/>
              </a:rPr>
              <a:t>This document is a set of guidelines for using C++ well. </a:t>
            </a:r>
          </a:p>
          <a:p>
            <a:r>
              <a:rPr lang="en" sz="1800" dirty="0">
                <a:solidFill>
                  <a:schemeClr val="dk2"/>
                </a:solidFill>
                <a:latin typeface="Open Sans"/>
                <a:ea typeface="Open Sans"/>
                <a:cs typeface="Open Sans"/>
              </a:rPr>
              <a:t>The aim of this document is to help people to use modern C++ effectively. </a:t>
            </a:r>
          </a:p>
          <a:p>
            <a:r>
              <a:rPr lang="en" sz="1800" dirty="0">
                <a:solidFill>
                  <a:schemeClr val="dk2"/>
                </a:solidFill>
                <a:latin typeface="Open Sans"/>
                <a:ea typeface="Open Sans"/>
                <a:cs typeface="Open Sans"/>
              </a:rPr>
              <a:t>By "</a:t>
            </a:r>
            <a:r>
              <a:rPr lang="en" sz="1800" dirty="0">
                <a:solidFill>
                  <a:schemeClr val="dk2"/>
                </a:solidFill>
                <a:latin typeface="Open Sans"/>
                <a:ea typeface="Open Sans"/>
                <a:cs typeface="Open Sans"/>
                <a:sym typeface="Open Sans"/>
              </a:rPr>
              <a:t>modern C</a:t>
            </a:r>
            <a:r>
              <a:rPr lang="en" sz="1800" dirty="0">
                <a:solidFill>
                  <a:schemeClr val="dk2"/>
                </a:solidFill>
                <a:latin typeface="Open Sans"/>
                <a:ea typeface="Open Sans"/>
                <a:cs typeface="Open Sans"/>
              </a:rPr>
              <a:t>++" we mean C++11 and C++14 (and soon C++17). </a:t>
            </a:r>
          </a:p>
          <a:p>
            <a:endParaRPr lang="en" sz="1800" dirty="0">
              <a:solidFill>
                <a:schemeClr val="dk2"/>
              </a:solidFill>
              <a:latin typeface="Open Sans"/>
              <a:ea typeface="Open Sans"/>
              <a:cs typeface="Open Sans"/>
            </a:endParaRPr>
          </a:p>
          <a:p>
            <a:r>
              <a:rPr lang="en" sz="1800" dirty="0">
                <a:solidFill>
                  <a:schemeClr val="dk2"/>
                </a:solidFill>
                <a:latin typeface="Open Sans"/>
                <a:ea typeface="Open Sans"/>
                <a:cs typeface="Open Sans"/>
              </a:rPr>
              <a:t>In other words, </a:t>
            </a:r>
          </a:p>
          <a:p>
            <a:r>
              <a:rPr lang="en" sz="1800" b="1" dirty="0">
                <a:solidFill>
                  <a:schemeClr val="dk2"/>
                </a:solidFill>
                <a:latin typeface="Open Sans"/>
                <a:ea typeface="Open Sans"/>
                <a:cs typeface="Open Sans"/>
              </a:rPr>
              <a:t>what would you like your code to look like in 5 years’ </a:t>
            </a:r>
            <a:r>
              <a:rPr lang="en-US" sz="1800" b="1" dirty="0" err="1">
                <a:solidFill>
                  <a:schemeClr val="dk2"/>
                </a:solidFill>
                <a:latin typeface="Open Sans"/>
                <a:ea typeface="Open Sans"/>
                <a:cs typeface="Open Sans"/>
              </a:rPr>
              <a:t>ti</a:t>
            </a:r>
            <a:r>
              <a:rPr lang="en" sz="1800" b="1" dirty="0">
                <a:solidFill>
                  <a:schemeClr val="dk2"/>
                </a:solidFill>
                <a:latin typeface="Open Sans"/>
                <a:ea typeface="Open Sans"/>
                <a:cs typeface="Open Sans"/>
              </a:rPr>
              <a:t>me, </a:t>
            </a:r>
          </a:p>
          <a:p>
            <a:r>
              <a:rPr lang="en" sz="1800" b="1" dirty="0">
                <a:solidFill>
                  <a:schemeClr val="dk2"/>
                </a:solidFill>
                <a:latin typeface="Open Sans"/>
                <a:ea typeface="Open Sans"/>
                <a:cs typeface="Open Sans"/>
              </a:rPr>
              <a:t>given that you can start now? </a:t>
            </a:r>
          </a:p>
          <a:p>
            <a:r>
              <a:rPr lang="en" sz="1800" dirty="0">
                <a:solidFill>
                  <a:schemeClr val="dk2"/>
                </a:solidFill>
                <a:latin typeface="Open Sans"/>
                <a:ea typeface="Open Sans"/>
                <a:cs typeface="Open Sans"/>
              </a:rPr>
              <a:t>In 10 years' time?     </a:t>
            </a:r>
          </a:p>
          <a:p>
            <a:endParaRPr lang="en" sz="1000" dirty="0">
              <a:solidFill>
                <a:schemeClr val="dk2"/>
              </a:solidFill>
              <a:latin typeface="Open Sans"/>
              <a:ea typeface="Open Sans"/>
              <a:cs typeface="Open Sans"/>
            </a:endParaRPr>
          </a:p>
          <a:p>
            <a:r>
              <a:rPr lang="en-US" sz="1000" dirty="0" err="1">
                <a:solidFill>
                  <a:schemeClr val="dk2"/>
                </a:solidFill>
                <a:latin typeface="Open Sans"/>
                <a:ea typeface="Open Sans"/>
                <a:cs typeface="Open Sans"/>
              </a:rPr>
              <a:t>Cita</a:t>
            </a:r>
            <a:r>
              <a:rPr lang="en-US" sz="1000" dirty="0">
                <a:solidFill>
                  <a:schemeClr val="dk2"/>
                </a:solidFill>
                <a:latin typeface="Open Sans"/>
                <a:ea typeface="Open Sans"/>
                <a:cs typeface="Open Sans"/>
              </a:rPr>
              <a:t> del abstract de las</a:t>
            </a:r>
            <a:r>
              <a:rPr lang="en" sz="1000" dirty="0">
                <a:solidFill>
                  <a:schemeClr val="dk2"/>
                </a:solidFill>
                <a:latin typeface="Open Sans"/>
                <a:ea typeface="Open Sans"/>
                <a:cs typeface="Open Sans"/>
              </a:rPr>
              <a:t> </a:t>
            </a:r>
            <a:r>
              <a:rPr lang="en" sz="1000" i="1" dirty="0">
                <a:solidFill>
                  <a:schemeClr val="dk2"/>
                </a:solidFill>
                <a:latin typeface="Open Sans"/>
                <a:ea typeface="Open Sans"/>
                <a:cs typeface="Open Sans"/>
              </a:rPr>
              <a:t>CppCoreGuidelines</a:t>
            </a:r>
            <a:endParaRPr lang="en" sz="1000" dirty="0">
              <a:solidFill>
                <a:schemeClr val="dk2"/>
              </a:solidFill>
              <a:latin typeface="Open Sans"/>
              <a:ea typeface="Open Sans"/>
              <a:cs typeface="Open Sans"/>
            </a:endParaRPr>
          </a:p>
        </p:txBody>
      </p:sp>
      <p:sp>
        <p:nvSpPr>
          <p:cNvPr id="5" name="Shape 74">
            <a:extLst>
              <a:ext uri="{FF2B5EF4-FFF2-40B4-BE49-F238E27FC236}">
                <a16:creationId xmlns:a16="http://schemas.microsoft.com/office/drawing/2014/main" id="{90C787F6-0298-469A-833D-0F83183D9786}"/>
              </a:ext>
            </a:extLst>
          </p:cNvPr>
          <p:cNvSpPr txBox="1">
            <a:spLocks/>
          </p:cNvSpPr>
          <p:nvPr/>
        </p:nvSpPr>
        <p:spPr>
          <a:xfrm>
            <a:off x="148939" y="1138659"/>
            <a:ext cx="366681" cy="47027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r>
              <a:rPr lang="en-US" sz="3600" dirty="0"/>
              <a:t>“</a:t>
            </a:r>
            <a:endParaRPr lang="en" sz="3600" dirty="0"/>
          </a:p>
        </p:txBody>
      </p:sp>
      <p:sp>
        <p:nvSpPr>
          <p:cNvPr id="6" name="Shape 74">
            <a:extLst>
              <a:ext uri="{FF2B5EF4-FFF2-40B4-BE49-F238E27FC236}">
                <a16:creationId xmlns:a16="http://schemas.microsoft.com/office/drawing/2014/main" id="{3AA2F092-FD97-496D-B502-E350815705C2}"/>
              </a:ext>
            </a:extLst>
          </p:cNvPr>
          <p:cNvSpPr txBox="1">
            <a:spLocks/>
          </p:cNvSpPr>
          <p:nvPr/>
        </p:nvSpPr>
        <p:spPr>
          <a:xfrm rot="10800000">
            <a:off x="2193584" y="3165743"/>
            <a:ext cx="366681" cy="47027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r>
              <a:rPr lang="en-US" sz="3600" dirty="0"/>
              <a:t>“</a:t>
            </a:r>
            <a:endParaRPr lang="en" sz="3600" dirty="0"/>
          </a:p>
        </p:txBody>
      </p:sp>
      <p:sp>
        <p:nvSpPr>
          <p:cNvPr id="7" name="Shape 74">
            <a:extLst>
              <a:ext uri="{FF2B5EF4-FFF2-40B4-BE49-F238E27FC236}">
                <a16:creationId xmlns:a16="http://schemas.microsoft.com/office/drawing/2014/main" id="{8EDDA73A-A330-4B7E-B13D-284BC9264747}"/>
              </a:ext>
            </a:extLst>
          </p:cNvPr>
          <p:cNvSpPr txBox="1">
            <a:spLocks/>
          </p:cNvSpPr>
          <p:nvPr/>
        </p:nvSpPr>
        <p:spPr>
          <a:xfrm>
            <a:off x="290013" y="4082102"/>
            <a:ext cx="7955478" cy="86350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spcAft>
                <a:spcPts val="0"/>
              </a:spcAft>
            </a:pPr>
            <a:r>
              <a:rPr lang="en-US" sz="2000" dirty="0">
                <a:solidFill>
                  <a:schemeClr val="bg2"/>
                </a:solidFill>
              </a:rPr>
              <a:t>“</a:t>
            </a:r>
            <a:r>
              <a:rPr lang="en-US" sz="1600" kern="1200" dirty="0">
                <a:solidFill>
                  <a:schemeClr val="bg2"/>
                </a:solidFill>
              </a:rPr>
              <a:t>Within C++, there is a much smaller and cleaner language struggling to get out</a:t>
            </a:r>
            <a:r>
              <a:rPr lang="en-US" sz="2000" kern="1200" dirty="0">
                <a:solidFill>
                  <a:schemeClr val="bg2"/>
                </a:solidFill>
              </a:rPr>
              <a:t>”</a:t>
            </a:r>
            <a:endParaRPr lang="en-US" sz="1600" kern="1200" dirty="0">
              <a:solidFill>
                <a:schemeClr val="bg2"/>
              </a:solidFill>
            </a:endParaRPr>
          </a:p>
          <a:p>
            <a:pPr lvl="0" algn="r">
              <a:spcAft>
                <a:spcPts val="0"/>
              </a:spcAft>
            </a:pPr>
            <a:r>
              <a:rPr lang="en-US" sz="1400" dirty="0">
                <a:solidFill>
                  <a:schemeClr val="bg2"/>
                </a:solidFill>
              </a:rPr>
              <a:t>"And no, that smaller and cleaner language is not Java or C#.“</a:t>
            </a:r>
          </a:p>
          <a:p>
            <a:pPr lvl="0" algn="r">
              <a:spcAft>
                <a:spcPts val="0"/>
              </a:spcAft>
            </a:pPr>
            <a:r>
              <a:rPr lang="en-US" sz="1000" dirty="0">
                <a:solidFill>
                  <a:schemeClr val="bg2"/>
                </a:solidFill>
              </a:rPr>
              <a:t>Bjarne </a:t>
            </a:r>
            <a:r>
              <a:rPr lang="en-US" sz="1000" dirty="0" err="1">
                <a:solidFill>
                  <a:schemeClr val="bg2"/>
                </a:solidFill>
              </a:rPr>
              <a:t>Stroustrup</a:t>
            </a:r>
            <a:r>
              <a:rPr lang="en-US" sz="1000" dirty="0">
                <a:solidFill>
                  <a:schemeClr val="bg2"/>
                </a:solidFill>
              </a:rPr>
              <a:t>, </a:t>
            </a:r>
            <a:r>
              <a:rPr lang="en-US" sz="1000" i="1" dirty="0">
                <a:solidFill>
                  <a:schemeClr val="bg2"/>
                </a:solidFill>
              </a:rPr>
              <a:t>The Design and Evolution of C++. pp 207 y </a:t>
            </a:r>
            <a:r>
              <a:rPr lang="en-US" sz="1000" i="1" dirty="0" err="1">
                <a:solidFill>
                  <a:schemeClr val="bg2"/>
                </a:solidFill>
              </a:rPr>
              <a:t>una</a:t>
            </a:r>
            <a:r>
              <a:rPr lang="en-US" sz="1000" i="1" dirty="0">
                <a:solidFill>
                  <a:schemeClr val="bg2"/>
                </a:solidFill>
              </a:rPr>
              <a:t> </a:t>
            </a:r>
            <a:r>
              <a:rPr lang="en-US" sz="1000" i="1" dirty="0" err="1">
                <a:solidFill>
                  <a:schemeClr val="bg2"/>
                </a:solidFill>
              </a:rPr>
              <a:t>aclaración</a:t>
            </a:r>
            <a:r>
              <a:rPr lang="en-US" sz="1000" i="1" dirty="0">
                <a:solidFill>
                  <a:schemeClr val="bg2"/>
                </a:solidFill>
              </a:rPr>
              <a:t> posterior de </a:t>
            </a:r>
            <a:r>
              <a:rPr lang="en-US" sz="1000" i="1" dirty="0" err="1">
                <a:solidFill>
                  <a:schemeClr val="bg2"/>
                </a:solidFill>
              </a:rPr>
              <a:t>su</a:t>
            </a:r>
            <a:r>
              <a:rPr lang="en-US" sz="1000" i="1" dirty="0">
                <a:solidFill>
                  <a:schemeClr val="bg2"/>
                </a:solidFill>
              </a:rPr>
              <a:t> FAQ.</a:t>
            </a:r>
            <a:endParaRPr lang="en-US" sz="1000" dirty="0">
              <a:solidFill>
                <a:schemeClr val="bg2"/>
              </a:solidFill>
            </a:endParaRPr>
          </a:p>
        </p:txBody>
      </p:sp>
      <p:sp>
        <p:nvSpPr>
          <p:cNvPr id="3" name="Slide Number Placeholder 2">
            <a:extLst>
              <a:ext uri="{FF2B5EF4-FFF2-40B4-BE49-F238E27FC236}">
                <a16:creationId xmlns:a16="http://schemas.microsoft.com/office/drawing/2014/main" id="{69641435-7B52-4EC2-B227-1AF965E1508E}"/>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2</a:t>
            </a:fld>
            <a:endParaRPr lang="en" dirty="0"/>
          </a:p>
        </p:txBody>
      </p:sp>
      <p:sp>
        <p:nvSpPr>
          <p:cNvPr id="10" name="Slide Number Placeholder 1">
            <a:extLst>
              <a:ext uri="{FF2B5EF4-FFF2-40B4-BE49-F238E27FC236}">
                <a16:creationId xmlns:a16="http://schemas.microsoft.com/office/drawing/2014/main" id="{E04D2196-29CB-4092-B06F-5B067D32AEE1}"/>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Shape 80"/>
          <p:cNvSpPr txBox="1">
            <a:spLocks noGrp="1"/>
          </p:cNvSpPr>
          <p:nvPr>
            <p:ph type="body" idx="1"/>
          </p:nvPr>
        </p:nvSpPr>
        <p:spPr>
          <a:xfrm>
            <a:off x="311700" y="1239432"/>
            <a:ext cx="4251600" cy="3302700"/>
          </a:xfrm>
          <a:prstGeom prst="rect">
            <a:avLst/>
          </a:prstGeom>
        </p:spPr>
        <p:txBody>
          <a:bodyPr lIns="91425" tIns="91425" rIns="91425" bIns="91425" anchor="t" anchorCtr="0">
            <a:noAutofit/>
          </a:bodyPr>
          <a:lstStyle/>
          <a:p>
            <a:pPr lvl="0">
              <a:spcBef>
                <a:spcPts val="0"/>
              </a:spcBef>
              <a:spcAft>
                <a:spcPts val="0"/>
              </a:spcAft>
              <a:buNone/>
            </a:pPr>
            <a:r>
              <a:rPr lang="en" dirty="0"/>
              <a:t>P: Philosophy</a:t>
            </a:r>
          </a:p>
          <a:p>
            <a:pPr lvl="0">
              <a:spcBef>
                <a:spcPts val="0"/>
              </a:spcBef>
              <a:spcAft>
                <a:spcPts val="0"/>
              </a:spcAft>
              <a:buNone/>
            </a:pPr>
            <a:r>
              <a:rPr lang="en" dirty="0"/>
              <a:t>I: Interfaces</a:t>
            </a:r>
          </a:p>
          <a:p>
            <a:pPr lvl="0">
              <a:spcBef>
                <a:spcPts val="0"/>
              </a:spcBef>
              <a:spcAft>
                <a:spcPts val="0"/>
              </a:spcAft>
              <a:buNone/>
            </a:pPr>
            <a:r>
              <a:rPr lang="en" dirty="0"/>
              <a:t>F: Functions</a:t>
            </a:r>
          </a:p>
          <a:p>
            <a:pPr lvl="0">
              <a:spcBef>
                <a:spcPts val="0"/>
              </a:spcBef>
              <a:spcAft>
                <a:spcPts val="0"/>
              </a:spcAft>
              <a:buNone/>
            </a:pPr>
            <a:r>
              <a:rPr lang="en" dirty="0"/>
              <a:t>C: Classes and class hierarchies</a:t>
            </a:r>
          </a:p>
          <a:p>
            <a:pPr lvl="0">
              <a:spcBef>
                <a:spcPts val="0"/>
              </a:spcBef>
              <a:spcAft>
                <a:spcPts val="0"/>
              </a:spcAft>
              <a:buNone/>
            </a:pPr>
            <a:r>
              <a:rPr lang="en" dirty="0"/>
              <a:t>Enum: Enumerations</a:t>
            </a:r>
          </a:p>
          <a:p>
            <a:pPr lvl="0">
              <a:spcBef>
                <a:spcPts val="0"/>
              </a:spcBef>
              <a:spcAft>
                <a:spcPts val="0"/>
              </a:spcAft>
              <a:buNone/>
            </a:pPr>
            <a:r>
              <a:rPr lang="en" dirty="0"/>
              <a:t>R: Resource management</a:t>
            </a:r>
          </a:p>
          <a:p>
            <a:pPr lvl="0">
              <a:spcBef>
                <a:spcPts val="0"/>
              </a:spcBef>
              <a:spcAft>
                <a:spcPts val="0"/>
              </a:spcAft>
              <a:buNone/>
            </a:pPr>
            <a:r>
              <a:rPr lang="en" dirty="0"/>
              <a:t>ES: Expressions and statements</a:t>
            </a:r>
          </a:p>
          <a:p>
            <a:pPr lvl="0">
              <a:spcBef>
                <a:spcPts val="0"/>
              </a:spcBef>
              <a:spcAft>
                <a:spcPts val="0"/>
              </a:spcAft>
              <a:buNone/>
            </a:pPr>
            <a:r>
              <a:rPr lang="en" dirty="0"/>
              <a:t>E: Error handling</a:t>
            </a:r>
          </a:p>
          <a:p>
            <a:pPr>
              <a:spcAft>
                <a:spcPts val="0"/>
              </a:spcAft>
            </a:pPr>
            <a:r>
              <a:rPr lang="en" dirty="0"/>
              <a:t>Per: Performance</a:t>
            </a:r>
          </a:p>
        </p:txBody>
      </p:sp>
      <p:sp>
        <p:nvSpPr>
          <p:cNvPr id="81" name="Shape 81"/>
          <p:cNvSpPr txBox="1">
            <a:spLocks noGrp="1"/>
          </p:cNvSpPr>
          <p:nvPr>
            <p:ph type="body" idx="1"/>
          </p:nvPr>
        </p:nvSpPr>
        <p:spPr>
          <a:xfrm>
            <a:off x="4434800" y="1280532"/>
            <a:ext cx="4608600" cy="3302700"/>
          </a:xfrm>
          <a:prstGeom prst="rect">
            <a:avLst/>
          </a:prstGeom>
        </p:spPr>
        <p:txBody>
          <a:bodyPr lIns="91425" tIns="91425" rIns="91425" bIns="91425" anchor="t" anchorCtr="0">
            <a:noAutofit/>
          </a:bodyPr>
          <a:lstStyle/>
          <a:p>
            <a:pPr lvl="0" rtl="0">
              <a:spcBef>
                <a:spcPts val="0"/>
              </a:spcBef>
              <a:spcAft>
                <a:spcPts val="0"/>
              </a:spcAft>
              <a:buNone/>
            </a:pPr>
            <a:r>
              <a:rPr lang="en" dirty="0"/>
              <a:t>Con: Constants and immutability</a:t>
            </a:r>
          </a:p>
          <a:p>
            <a:pPr lvl="0" rtl="0">
              <a:spcBef>
                <a:spcPts val="0"/>
              </a:spcBef>
              <a:spcAft>
                <a:spcPts val="0"/>
              </a:spcAft>
              <a:buNone/>
            </a:pPr>
            <a:r>
              <a:rPr lang="en" dirty="0"/>
              <a:t>T: Templates and generic programming</a:t>
            </a:r>
          </a:p>
          <a:p>
            <a:pPr lvl="0" rtl="0">
              <a:spcBef>
                <a:spcPts val="0"/>
              </a:spcBef>
              <a:spcAft>
                <a:spcPts val="0"/>
              </a:spcAft>
              <a:buNone/>
            </a:pPr>
            <a:r>
              <a:rPr lang="en" dirty="0"/>
              <a:t>CP: Concurrency</a:t>
            </a:r>
          </a:p>
          <a:p>
            <a:pPr lvl="0" rtl="0">
              <a:spcBef>
                <a:spcPts val="0"/>
              </a:spcBef>
              <a:spcAft>
                <a:spcPts val="0"/>
              </a:spcAft>
              <a:buNone/>
            </a:pPr>
            <a:r>
              <a:rPr lang="en" dirty="0"/>
              <a:t>SL: The Standard library</a:t>
            </a:r>
          </a:p>
          <a:p>
            <a:pPr lvl="0" rtl="0">
              <a:spcBef>
                <a:spcPts val="0"/>
              </a:spcBef>
              <a:spcAft>
                <a:spcPts val="0"/>
              </a:spcAft>
              <a:buNone/>
            </a:pPr>
            <a:r>
              <a:rPr lang="en" dirty="0"/>
              <a:t>SF: Source files</a:t>
            </a:r>
          </a:p>
          <a:p>
            <a:pPr lvl="0" rtl="0">
              <a:spcBef>
                <a:spcPts val="0"/>
              </a:spcBef>
              <a:spcAft>
                <a:spcPts val="0"/>
              </a:spcAft>
              <a:buNone/>
            </a:pPr>
            <a:r>
              <a:rPr lang="en" dirty="0"/>
              <a:t>CPL: C-style programming</a:t>
            </a:r>
          </a:p>
          <a:p>
            <a:pPr lvl="0">
              <a:spcAft>
                <a:spcPts val="0"/>
              </a:spcAft>
            </a:pPr>
            <a:r>
              <a:rPr lang="en" dirty="0"/>
              <a:t>Pro: Profiles</a:t>
            </a:r>
          </a:p>
          <a:p>
            <a:pPr lvl="0">
              <a:spcAft>
                <a:spcPts val="0"/>
              </a:spcAft>
            </a:pPr>
            <a:r>
              <a:rPr lang="en-US" dirty="0"/>
              <a:t>N: Non-Rules and myths</a:t>
            </a:r>
          </a:p>
          <a:p>
            <a:pPr lvl="0">
              <a:spcAft>
                <a:spcPts val="0"/>
              </a:spcAft>
            </a:pPr>
            <a:r>
              <a:rPr lang="en-US" dirty="0"/>
              <a:t>NL: Naming and layout</a:t>
            </a:r>
            <a:endParaRPr lang="en" dirty="0"/>
          </a:p>
          <a:p>
            <a:pPr lvl="0" rtl="0">
              <a:spcBef>
                <a:spcPts val="0"/>
              </a:spcBef>
              <a:spcAft>
                <a:spcPts val="0"/>
              </a:spcAft>
              <a:buNone/>
            </a:pPr>
            <a:endParaRPr lang="en" dirty="0"/>
          </a:p>
          <a:p>
            <a:pPr lvl="0" rtl="0">
              <a:spcBef>
                <a:spcPts val="0"/>
              </a:spcBef>
              <a:spcAft>
                <a:spcPts val="0"/>
              </a:spcAft>
              <a:buNone/>
            </a:pPr>
            <a:endParaRPr dirty="0"/>
          </a:p>
        </p:txBody>
      </p:sp>
      <p:sp>
        <p:nvSpPr>
          <p:cNvPr id="5" name="Shape 135"/>
          <p:cNvSpPr txBox="1">
            <a:spLocks/>
          </p:cNvSpPr>
          <p:nvPr/>
        </p:nvSpPr>
        <p:spPr>
          <a:xfrm>
            <a:off x="173841" y="104366"/>
            <a:ext cx="7335194" cy="707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ct val="100000"/>
              <a:buFont typeface="PT Sans Narrow"/>
              <a:buNone/>
              <a:defRPr sz="3600" b="1" i="0" u="none" strike="noStrike" cap="none">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r>
              <a:rPr lang="en" dirty="0"/>
              <a:t>CppCoreGuideline</a:t>
            </a:r>
            <a:r>
              <a:rPr lang="en-US" dirty="0"/>
              <a:t>s</a:t>
            </a:r>
            <a:r>
              <a:rPr lang="en" dirty="0"/>
              <a:t> </a:t>
            </a:r>
            <a:r>
              <a:rPr lang="en-US" dirty="0" err="1"/>
              <a:t>índice</a:t>
            </a:r>
            <a:endParaRPr lang="en" sz="2400" dirty="0"/>
          </a:p>
        </p:txBody>
      </p:sp>
      <p:sp>
        <p:nvSpPr>
          <p:cNvPr id="6" name="Shape 81">
            <a:extLst>
              <a:ext uri="{FF2B5EF4-FFF2-40B4-BE49-F238E27FC236}">
                <a16:creationId xmlns:a16="http://schemas.microsoft.com/office/drawing/2014/main" id="{89BE44FA-C712-4818-A4F2-38832E474F58}"/>
              </a:ext>
            </a:extLst>
          </p:cNvPr>
          <p:cNvSpPr txBox="1">
            <a:spLocks/>
          </p:cNvSpPr>
          <p:nvPr/>
        </p:nvSpPr>
        <p:spPr>
          <a:xfrm>
            <a:off x="173841" y="4542132"/>
            <a:ext cx="8869559" cy="42766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a:t>Disclaimer: </a:t>
            </a:r>
            <a:r>
              <a:rPr lang="en-US" sz="1200" dirty="0" err="1"/>
              <a:t>Esta</a:t>
            </a:r>
            <a:r>
              <a:rPr lang="en-US" sz="1200" dirty="0"/>
              <a:t> </a:t>
            </a:r>
            <a:r>
              <a:rPr lang="en-US" sz="1200" dirty="0" err="1"/>
              <a:t>charla</a:t>
            </a:r>
            <a:r>
              <a:rPr lang="en-US" sz="1200" dirty="0"/>
              <a:t> </a:t>
            </a:r>
            <a:r>
              <a:rPr lang="en-US" sz="1200" dirty="0" err="1"/>
              <a:t>es</a:t>
            </a:r>
            <a:r>
              <a:rPr lang="en-US" sz="1200" dirty="0"/>
              <a:t> </a:t>
            </a:r>
            <a:r>
              <a:rPr lang="en-US" sz="1200" dirty="0" err="1"/>
              <a:t>sobre</a:t>
            </a:r>
            <a:r>
              <a:rPr lang="en-US" sz="1200" dirty="0"/>
              <a:t> C++. Pero </a:t>
            </a:r>
            <a:r>
              <a:rPr lang="en-US" sz="1200" dirty="0" err="1"/>
              <a:t>muchos</a:t>
            </a:r>
            <a:r>
              <a:rPr lang="en-US" sz="1200" dirty="0"/>
              <a:t> de </a:t>
            </a:r>
            <a:r>
              <a:rPr lang="en-US" sz="1200" dirty="0" err="1"/>
              <a:t>estos</a:t>
            </a:r>
            <a:r>
              <a:rPr lang="en-US" sz="1200" dirty="0"/>
              <a:t> </a:t>
            </a:r>
            <a:r>
              <a:rPr lang="en-US" sz="1200" dirty="0" err="1"/>
              <a:t>principios</a:t>
            </a:r>
            <a:r>
              <a:rPr lang="en-US" sz="1200" dirty="0"/>
              <a:t> son </a:t>
            </a:r>
            <a:r>
              <a:rPr lang="en-US" sz="1200" dirty="0" err="1"/>
              <a:t>aplicables</a:t>
            </a:r>
            <a:r>
              <a:rPr lang="en-US" sz="1200" dirty="0"/>
              <a:t> </a:t>
            </a:r>
            <a:r>
              <a:rPr lang="en-US" sz="1200" dirty="0" err="1"/>
              <a:t>en</a:t>
            </a:r>
            <a:r>
              <a:rPr lang="en-US" sz="1200" dirty="0"/>
              <a:t> </a:t>
            </a:r>
            <a:r>
              <a:rPr lang="en-US" sz="1200" dirty="0" err="1"/>
              <a:t>cualquier</a:t>
            </a:r>
            <a:r>
              <a:rPr lang="en-US" sz="1200" dirty="0"/>
              <a:t> </a:t>
            </a:r>
            <a:r>
              <a:rPr lang="en-US" sz="1200" dirty="0" err="1"/>
              <a:t>lenguaje</a:t>
            </a:r>
            <a:r>
              <a:rPr lang="en-US" sz="1200" dirty="0"/>
              <a:t>..</a:t>
            </a:r>
          </a:p>
        </p:txBody>
      </p:sp>
      <p:sp>
        <p:nvSpPr>
          <p:cNvPr id="2" name="Slide Number Placeholder 1">
            <a:extLst>
              <a:ext uri="{FF2B5EF4-FFF2-40B4-BE49-F238E27FC236}">
                <a16:creationId xmlns:a16="http://schemas.microsoft.com/office/drawing/2014/main" id="{FB5E83CC-44ED-4124-B5D4-51D973A1C416}"/>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3</a:t>
            </a:fld>
            <a:endParaRPr lang="en"/>
          </a:p>
        </p:txBody>
      </p:sp>
      <p:sp>
        <p:nvSpPr>
          <p:cNvPr id="8" name="Slide Number Placeholder 1">
            <a:extLst>
              <a:ext uri="{FF2B5EF4-FFF2-40B4-BE49-F238E27FC236}">
                <a16:creationId xmlns:a16="http://schemas.microsoft.com/office/drawing/2014/main" id="{0F445D01-7A47-4E62-BD11-B8E0DE6A2BC5}"/>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80">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178225" y="104366"/>
            <a:ext cx="7764504" cy="707400"/>
          </a:xfrm>
          <a:prstGeom prst="rect">
            <a:avLst/>
          </a:prstGeom>
        </p:spPr>
        <p:txBody>
          <a:bodyPr lIns="91425" tIns="91425" rIns="91425" bIns="91425" anchor="t" anchorCtr="0">
            <a:noAutofit/>
          </a:bodyPr>
          <a:lstStyle/>
          <a:p>
            <a:pPr lvl="0"/>
            <a:r>
              <a:rPr lang="en" dirty="0"/>
              <a:t>1) </a:t>
            </a:r>
            <a:r>
              <a:rPr lang="en-US" dirty="0"/>
              <a:t>Código </a:t>
            </a:r>
            <a:r>
              <a:rPr lang="en-US" dirty="0" err="1"/>
              <a:t>autexplicado</a:t>
            </a:r>
            <a:r>
              <a:rPr lang="en-US" dirty="0"/>
              <a:t> </a:t>
            </a:r>
            <a:r>
              <a:rPr lang="en" sz="2400" dirty="0"/>
              <a:t>(</a:t>
            </a:r>
            <a:r>
              <a:rPr lang="en" sz="2400" u="sng" dirty="0"/>
              <a:t>P.1</a:t>
            </a:r>
            <a:r>
              <a:rPr lang="en" sz="2400" dirty="0"/>
              <a:t> and P.3)</a:t>
            </a:r>
          </a:p>
        </p:txBody>
      </p:sp>
      <p:sp>
        <p:nvSpPr>
          <p:cNvPr id="94" name="Shape 94"/>
          <p:cNvSpPr txBox="1">
            <a:spLocks noGrp="1"/>
          </p:cNvSpPr>
          <p:nvPr>
            <p:ph type="body" idx="1"/>
          </p:nvPr>
        </p:nvSpPr>
        <p:spPr>
          <a:xfrm>
            <a:off x="169260" y="862912"/>
            <a:ext cx="2482500" cy="442159"/>
          </a:xfrm>
          <a:prstGeom prst="rect">
            <a:avLst/>
          </a:prstGeom>
        </p:spPr>
        <p:txBody>
          <a:bodyPr lIns="91425" tIns="91425" rIns="91425" bIns="91425" anchor="t" anchorCtr="0">
            <a:noAutofit/>
          </a:bodyPr>
          <a:lstStyle/>
          <a:p>
            <a:pPr lvl="0" rtl="0">
              <a:spcBef>
                <a:spcPts val="0"/>
              </a:spcBef>
              <a:spcAft>
                <a:spcPts val="0"/>
              </a:spcAft>
              <a:buNone/>
            </a:pPr>
            <a:r>
              <a:rPr lang="en" sz="1600" dirty="0"/>
              <a:t>Escribímos código para</a:t>
            </a:r>
            <a:endParaRPr sz="1600" dirty="0"/>
          </a:p>
        </p:txBody>
      </p:sp>
      <p:sp>
        <p:nvSpPr>
          <p:cNvPr id="95" name="Shape 95"/>
          <p:cNvSpPr txBox="1">
            <a:spLocks noGrp="1"/>
          </p:cNvSpPr>
          <p:nvPr>
            <p:ph type="body" idx="1"/>
          </p:nvPr>
        </p:nvSpPr>
        <p:spPr>
          <a:xfrm>
            <a:off x="330681" y="1399130"/>
            <a:ext cx="4142315" cy="3119807"/>
          </a:xfrm>
          <a:prstGeom prst="rect">
            <a:avLst/>
          </a:prstGeom>
          <a:solidFill>
            <a:srgbClr val="EFEFEF"/>
          </a:solidFill>
          <a:ln>
            <a:solidFill>
              <a:schemeClr val="bg2">
                <a:lumMod val="50000"/>
              </a:schemeClr>
            </a:solidFill>
          </a:ln>
        </p:spPr>
        <p:txBody>
          <a:bodyPr lIns="91425" tIns="91425" rIns="91425" bIns="91425" anchor="t" anchorCtr="0">
            <a:noAutofit/>
          </a:bodyPr>
          <a:lstStyle/>
          <a:p>
            <a:pPr lvl="0">
              <a:lnSpc>
                <a:spcPct val="100000"/>
              </a:lnSpc>
              <a:spcAft>
                <a:spcPts val="0"/>
              </a:spcAft>
            </a:pPr>
            <a:r>
              <a:rPr lang="en" sz="1400" dirty="0">
                <a:latin typeface="Consolas"/>
                <a:ea typeface="Consolas"/>
                <a:cs typeface="Consolas"/>
                <a:sym typeface="Consolas"/>
              </a:rPr>
              <a:t>// Q</a:t>
            </a:r>
            <a:r>
              <a:rPr lang="en-US" sz="1400" dirty="0">
                <a:latin typeface="Consolas"/>
                <a:ea typeface="Consolas"/>
                <a:cs typeface="Consolas"/>
                <a:sym typeface="Consolas"/>
              </a:rPr>
              <a:t>u</a:t>
            </a:r>
            <a:r>
              <a:rPr lang="en" sz="1400" dirty="0">
                <a:latin typeface="Consolas"/>
                <a:ea typeface="Consolas"/>
                <a:cs typeface="Consolas"/>
                <a:sym typeface="Consolas"/>
              </a:rPr>
              <a:t>e significa s?</a:t>
            </a:r>
            <a:br>
              <a:rPr lang="en" sz="1400" dirty="0">
                <a:latin typeface="Consolas"/>
                <a:ea typeface="Consolas"/>
                <a:cs typeface="Consolas"/>
                <a:sym typeface="Consolas"/>
              </a:rPr>
            </a:br>
            <a:r>
              <a:rPr lang="en" sz="1400" dirty="0">
                <a:latin typeface="Consolas"/>
                <a:ea typeface="Consolas"/>
                <a:cs typeface="Consolas"/>
                <a:sym typeface="Consolas"/>
              </a:rPr>
              <a:t>change_speed(double s); </a:t>
            </a:r>
          </a:p>
          <a:p>
            <a:pPr lvl="0" rtl="0">
              <a:lnSpc>
                <a:spcPct val="100000"/>
              </a:lnSpc>
              <a:spcBef>
                <a:spcPts val="0"/>
              </a:spcBef>
              <a:spcAft>
                <a:spcPts val="0"/>
              </a:spcAft>
              <a:buNone/>
            </a:pPr>
            <a:r>
              <a:rPr lang="en" sz="1400" dirty="0">
                <a:latin typeface="Consolas"/>
                <a:ea typeface="Consolas"/>
                <a:cs typeface="Consolas"/>
                <a:sym typeface="Consolas"/>
              </a:rPr>
              <a:t>// ...</a:t>
            </a:r>
            <a:br>
              <a:rPr lang="en" sz="1400" dirty="0">
                <a:latin typeface="Consolas"/>
                <a:ea typeface="Consolas"/>
                <a:cs typeface="Consolas"/>
                <a:sym typeface="Consolas"/>
              </a:rPr>
            </a:br>
            <a:r>
              <a:rPr lang="en" sz="1400" dirty="0">
                <a:latin typeface="Consolas"/>
                <a:ea typeface="Consolas"/>
                <a:cs typeface="Consolas"/>
                <a:sym typeface="Consolas"/>
              </a:rPr>
              <a:t>change_speed(2.3);</a:t>
            </a:r>
          </a:p>
          <a:p>
            <a:pPr lvl="0" rtl="0">
              <a:lnSpc>
                <a:spcPct val="100000"/>
              </a:lnSpc>
              <a:spcBef>
                <a:spcPts val="0"/>
              </a:spcBef>
              <a:spcAft>
                <a:spcPts val="0"/>
              </a:spcAft>
              <a:buNone/>
            </a:pPr>
            <a:endParaRPr lang="en" sz="1400" dirty="0">
              <a:latin typeface="Consolas"/>
              <a:ea typeface="Consolas"/>
              <a:cs typeface="Consolas"/>
              <a:sym typeface="Consolas"/>
            </a:endParaRPr>
          </a:p>
          <a:p>
            <a:pPr lvl="0" rtl="0">
              <a:lnSpc>
                <a:spcPct val="100000"/>
              </a:lnSpc>
              <a:spcBef>
                <a:spcPts val="0"/>
              </a:spcBef>
              <a:spcAft>
                <a:spcPts val="0"/>
              </a:spcAft>
              <a:buNone/>
            </a:pPr>
            <a:r>
              <a:rPr lang="en" sz="1400" dirty="0">
                <a:latin typeface="Consolas"/>
                <a:ea typeface="Consolas"/>
                <a:cs typeface="Consolas"/>
                <a:sym typeface="Consolas"/>
              </a:rPr>
              <a:t>VS</a:t>
            </a:r>
          </a:p>
          <a:p>
            <a:pPr lvl="0" rtl="0">
              <a:lnSpc>
                <a:spcPct val="100000"/>
              </a:lnSpc>
              <a:spcBef>
                <a:spcPts val="0"/>
              </a:spcBef>
              <a:spcAft>
                <a:spcPts val="0"/>
              </a:spcAft>
              <a:buNone/>
            </a:pPr>
            <a:endParaRPr lang="en" sz="1400" dirty="0">
              <a:latin typeface="Consolas"/>
              <a:ea typeface="Consolas"/>
              <a:cs typeface="Consolas"/>
              <a:sym typeface="Consolas"/>
            </a:endParaRPr>
          </a:p>
          <a:p>
            <a:pPr lvl="0">
              <a:lnSpc>
                <a:spcPct val="100000"/>
              </a:lnSpc>
              <a:spcAft>
                <a:spcPts val="0"/>
              </a:spcAft>
            </a:pPr>
            <a:r>
              <a:rPr lang="en" sz="1400" dirty="0">
                <a:latin typeface="Consolas"/>
                <a:ea typeface="Consolas"/>
                <a:cs typeface="Consolas"/>
                <a:sym typeface="Consolas"/>
              </a:rPr>
              <a:t>// mejor: el significado de s es claro</a:t>
            </a:r>
          </a:p>
          <a:p>
            <a:pPr lvl="0">
              <a:lnSpc>
                <a:spcPct val="100000"/>
              </a:lnSpc>
              <a:spcAft>
                <a:spcPts val="0"/>
              </a:spcAft>
            </a:pPr>
            <a:r>
              <a:rPr lang="en" sz="1400" dirty="0">
                <a:latin typeface="Consolas"/>
                <a:ea typeface="Consolas"/>
                <a:cs typeface="Consolas"/>
                <a:sym typeface="Consolas"/>
              </a:rPr>
              <a:t>change_speed(Speed s);    </a:t>
            </a:r>
            <a:br>
              <a:rPr lang="en" sz="1400" dirty="0">
                <a:latin typeface="Consolas"/>
                <a:ea typeface="Consolas"/>
                <a:cs typeface="Consolas"/>
                <a:sym typeface="Consolas"/>
              </a:rPr>
            </a:br>
            <a:r>
              <a:rPr lang="en" sz="1400" dirty="0">
                <a:latin typeface="Consolas"/>
                <a:ea typeface="Consolas"/>
                <a:cs typeface="Consolas"/>
                <a:sym typeface="Consolas"/>
              </a:rPr>
              <a:t>// ...</a:t>
            </a:r>
          </a:p>
          <a:p>
            <a:pPr lvl="0">
              <a:lnSpc>
                <a:spcPct val="100000"/>
              </a:lnSpc>
              <a:spcAft>
                <a:spcPts val="0"/>
              </a:spcAft>
            </a:pPr>
            <a:r>
              <a:rPr lang="en" sz="1400" dirty="0">
                <a:latin typeface="Consolas"/>
                <a:ea typeface="Consolas"/>
                <a:cs typeface="Consolas"/>
                <a:sym typeface="Consolas"/>
              </a:rPr>
              <a:t>// error: le faltan las unidades</a:t>
            </a:r>
            <a:br>
              <a:rPr lang="en" sz="1400" dirty="0">
                <a:latin typeface="Consolas"/>
                <a:ea typeface="Consolas"/>
                <a:cs typeface="Consolas"/>
                <a:sym typeface="Consolas"/>
              </a:rPr>
            </a:br>
            <a:r>
              <a:rPr lang="en" sz="1400" dirty="0">
                <a:latin typeface="Consolas"/>
                <a:ea typeface="Consolas"/>
                <a:cs typeface="Consolas"/>
                <a:sym typeface="Consolas"/>
              </a:rPr>
              <a:t>change_speed(2.3);        </a:t>
            </a:r>
            <a:br>
              <a:rPr lang="en" sz="1400" dirty="0">
                <a:latin typeface="Consolas"/>
                <a:ea typeface="Consolas"/>
                <a:cs typeface="Consolas"/>
                <a:sym typeface="Consolas"/>
              </a:rPr>
            </a:br>
            <a:r>
              <a:rPr lang="en" sz="1400" dirty="0">
                <a:latin typeface="Consolas"/>
                <a:ea typeface="Consolas"/>
                <a:cs typeface="Consolas"/>
                <a:sym typeface="Consolas"/>
              </a:rPr>
              <a:t>change_speed(23m / 10s);  </a:t>
            </a:r>
            <a:endParaRPr sz="1400" dirty="0">
              <a:solidFill>
                <a:srgbClr val="24292E"/>
              </a:solidFill>
              <a:latin typeface="Consolas"/>
              <a:ea typeface="Consolas"/>
              <a:cs typeface="Consolas"/>
              <a:sym typeface="Consolas"/>
            </a:endParaRPr>
          </a:p>
          <a:p>
            <a:pPr lvl="0" rtl="0">
              <a:lnSpc>
                <a:spcPct val="100000"/>
              </a:lnSpc>
              <a:spcBef>
                <a:spcPts val="0"/>
              </a:spcBef>
              <a:spcAft>
                <a:spcPts val="0"/>
              </a:spcAft>
              <a:buNone/>
            </a:pPr>
            <a:endParaRPr sz="1400" dirty="0">
              <a:latin typeface="Consolas"/>
              <a:ea typeface="Consolas"/>
              <a:cs typeface="Consolas"/>
              <a:sym typeface="Consolas"/>
            </a:endParaRPr>
          </a:p>
        </p:txBody>
      </p:sp>
      <p:sp>
        <p:nvSpPr>
          <p:cNvPr id="96" name="Shape 96"/>
          <p:cNvSpPr txBox="1">
            <a:spLocks noGrp="1"/>
          </p:cNvSpPr>
          <p:nvPr>
            <p:ph type="body" idx="1"/>
          </p:nvPr>
        </p:nvSpPr>
        <p:spPr>
          <a:xfrm>
            <a:off x="4854579" y="1581832"/>
            <a:ext cx="3892228" cy="2754402"/>
          </a:xfrm>
          <a:prstGeom prst="rect">
            <a:avLst/>
          </a:prstGeom>
          <a:solidFill>
            <a:srgbClr val="EFEFEF"/>
          </a:solidFill>
          <a:ln>
            <a:solidFill>
              <a:schemeClr val="bg2">
                <a:lumMod val="50000"/>
              </a:schemeClr>
            </a:solidFill>
          </a:ln>
        </p:spPr>
        <p:txBody>
          <a:bodyPr lIns="91425" tIns="91425" rIns="91425" bIns="91425" anchor="t" anchorCtr="0">
            <a:noAutofit/>
          </a:bodyPr>
          <a:lstStyle/>
          <a:p>
            <a:pPr marL="152400" marR="152400" lvl="0">
              <a:lnSpc>
                <a:spcPct val="100000"/>
              </a:lnSpc>
              <a:spcAft>
                <a:spcPts val="0"/>
              </a:spcAft>
            </a:pPr>
            <a:r>
              <a:rPr lang="en" sz="1400" dirty="0">
                <a:solidFill>
                  <a:schemeClr val="bg2"/>
                </a:solidFill>
                <a:latin typeface="Consolas"/>
                <a:ea typeface="Consolas"/>
                <a:cs typeface="Consolas"/>
                <a:sym typeface="Consolas"/>
              </a:rPr>
              <a:t>class Date {</a:t>
            </a:r>
          </a:p>
          <a:p>
            <a:pPr marL="152400" marR="152400" lvl="0">
              <a:lnSpc>
                <a:spcPct val="100000"/>
              </a:lnSpc>
              <a:spcAft>
                <a:spcPts val="0"/>
              </a:spcAft>
            </a:pPr>
            <a:endParaRPr lang="en" sz="1400" dirty="0">
              <a:solidFill>
                <a:schemeClr val="bg2"/>
              </a:solidFill>
              <a:latin typeface="Consolas"/>
              <a:ea typeface="Consolas"/>
              <a:cs typeface="Consolas"/>
              <a:sym typeface="Consolas"/>
            </a:endParaRPr>
          </a:p>
          <a:p>
            <a:pPr marL="152400" marR="152400" lvl="0">
              <a:lnSpc>
                <a:spcPct val="100000"/>
              </a:lnSpc>
              <a:spcAft>
                <a:spcPts val="0"/>
              </a:spcAft>
            </a:pPr>
            <a:r>
              <a:rPr lang="en" sz="1400" dirty="0">
                <a:solidFill>
                  <a:schemeClr val="bg2"/>
                </a:solidFill>
                <a:latin typeface="Consolas"/>
                <a:ea typeface="Consolas"/>
                <a:cs typeface="Consolas"/>
                <a:sym typeface="Consolas"/>
              </a:rPr>
              <a:t>    // ...</a:t>
            </a:r>
          </a:p>
          <a:p>
            <a:pPr marL="152400" marR="152400" lvl="0">
              <a:lnSpc>
                <a:spcPct val="100000"/>
              </a:lnSpc>
              <a:spcAft>
                <a:spcPts val="0"/>
              </a:spcAft>
            </a:pPr>
            <a:endParaRPr lang="en" sz="1400" dirty="0">
              <a:solidFill>
                <a:schemeClr val="bg2"/>
              </a:solidFill>
              <a:latin typeface="Consolas"/>
              <a:ea typeface="Consolas"/>
              <a:cs typeface="Consolas"/>
              <a:sym typeface="Consolas"/>
            </a:endParaRPr>
          </a:p>
          <a:p>
            <a:pPr marL="152400" marR="152400" lvl="0">
              <a:lnSpc>
                <a:spcPct val="100000"/>
              </a:lnSpc>
              <a:spcAft>
                <a:spcPts val="0"/>
              </a:spcAft>
            </a:pPr>
            <a:r>
              <a:rPr lang="en" sz="1400" dirty="0">
                <a:solidFill>
                  <a:schemeClr val="bg2"/>
                </a:solidFill>
                <a:latin typeface="Consolas"/>
                <a:ea typeface="Consolas"/>
                <a:cs typeface="Consolas"/>
                <a:sym typeface="Consolas"/>
              </a:rPr>
              <a:t>public:</a:t>
            </a:r>
          </a:p>
          <a:p>
            <a:pPr marL="152400" marR="152400" lvl="0">
              <a:lnSpc>
                <a:spcPct val="100000"/>
              </a:lnSpc>
              <a:spcAft>
                <a:spcPts val="0"/>
              </a:spcAft>
            </a:pPr>
            <a:br>
              <a:rPr lang="en" sz="1400" dirty="0">
                <a:solidFill>
                  <a:schemeClr val="bg2"/>
                </a:solidFill>
                <a:latin typeface="Consolas"/>
                <a:ea typeface="Consolas"/>
                <a:cs typeface="Consolas"/>
                <a:sym typeface="Consolas"/>
              </a:rPr>
            </a:br>
            <a:r>
              <a:rPr lang="en" sz="1400" dirty="0">
                <a:solidFill>
                  <a:schemeClr val="bg2"/>
                </a:solidFill>
                <a:latin typeface="Consolas"/>
                <a:ea typeface="Consolas"/>
                <a:cs typeface="Consolas"/>
                <a:sym typeface="Consolas"/>
              </a:rPr>
              <a:t>    int month();          // NO</a:t>
            </a:r>
          </a:p>
          <a:p>
            <a:pPr marL="152400" marR="152400" lvl="0">
              <a:lnSpc>
                <a:spcPct val="100000"/>
              </a:lnSpc>
              <a:spcAft>
                <a:spcPts val="0"/>
              </a:spcAft>
            </a:pPr>
            <a:endParaRPr lang="en" sz="1400" dirty="0">
              <a:solidFill>
                <a:schemeClr val="bg2"/>
              </a:solidFill>
              <a:latin typeface="Consolas"/>
              <a:ea typeface="Consolas"/>
              <a:cs typeface="Consolas"/>
              <a:sym typeface="Consolas"/>
            </a:endParaRPr>
          </a:p>
          <a:p>
            <a:pPr marL="152400" marR="152400" lvl="0">
              <a:lnSpc>
                <a:spcPct val="100000"/>
              </a:lnSpc>
              <a:spcAft>
                <a:spcPts val="0"/>
              </a:spcAft>
            </a:pPr>
            <a:r>
              <a:rPr lang="en" sz="1400" dirty="0">
                <a:solidFill>
                  <a:schemeClr val="bg2"/>
                </a:solidFill>
                <a:latin typeface="Consolas"/>
                <a:ea typeface="Consolas"/>
                <a:cs typeface="Consolas"/>
                <a:sym typeface="Consolas"/>
              </a:rPr>
              <a:t>    Month month() </a:t>
            </a:r>
            <a:r>
              <a:rPr lang="en" sz="1400" b="1" dirty="0">
                <a:solidFill>
                  <a:schemeClr val="bg2"/>
                </a:solidFill>
                <a:latin typeface="Consolas"/>
                <a:ea typeface="Consolas"/>
                <a:cs typeface="Consolas"/>
                <a:sym typeface="Consolas"/>
              </a:rPr>
              <a:t>const</a:t>
            </a:r>
            <a:r>
              <a:rPr lang="en" sz="1400" dirty="0">
                <a:solidFill>
                  <a:schemeClr val="bg2"/>
                </a:solidFill>
                <a:latin typeface="Consolas"/>
                <a:ea typeface="Consolas"/>
                <a:cs typeface="Consolas"/>
                <a:sym typeface="Consolas"/>
              </a:rPr>
              <a:t>;  // SI</a:t>
            </a:r>
          </a:p>
          <a:p>
            <a:pPr marL="152400" marR="152400" lvl="0">
              <a:lnSpc>
                <a:spcPct val="100000"/>
              </a:lnSpc>
              <a:spcAft>
                <a:spcPts val="0"/>
              </a:spcAft>
            </a:pPr>
            <a:endParaRPr lang="en" sz="1400" dirty="0">
              <a:solidFill>
                <a:schemeClr val="bg2"/>
              </a:solidFill>
              <a:latin typeface="Consolas"/>
              <a:ea typeface="Consolas"/>
              <a:cs typeface="Consolas"/>
              <a:sym typeface="Consolas"/>
            </a:endParaRPr>
          </a:p>
          <a:p>
            <a:pPr marL="152400" marR="152400" lvl="0">
              <a:lnSpc>
                <a:spcPct val="100000"/>
              </a:lnSpc>
              <a:spcAft>
                <a:spcPts val="0"/>
              </a:spcAft>
            </a:pPr>
            <a:r>
              <a:rPr lang="en" sz="1400" dirty="0">
                <a:solidFill>
                  <a:schemeClr val="bg2"/>
                </a:solidFill>
                <a:latin typeface="Consolas"/>
                <a:ea typeface="Consolas"/>
                <a:cs typeface="Consolas"/>
                <a:sym typeface="Consolas"/>
              </a:rPr>
              <a:t>    // ...</a:t>
            </a:r>
          </a:p>
          <a:p>
            <a:pPr marL="152400" marR="152400" lvl="0">
              <a:lnSpc>
                <a:spcPct val="100000"/>
              </a:lnSpc>
              <a:spcAft>
                <a:spcPts val="0"/>
              </a:spcAft>
            </a:pPr>
            <a:r>
              <a:rPr lang="en" sz="1400" dirty="0">
                <a:solidFill>
                  <a:schemeClr val="bg2"/>
                </a:solidFill>
                <a:latin typeface="Consolas"/>
                <a:ea typeface="Consolas"/>
                <a:cs typeface="Consolas"/>
                <a:sym typeface="Consolas"/>
              </a:rPr>
              <a:t>};</a:t>
            </a:r>
          </a:p>
          <a:p>
            <a:pPr lvl="0" rtl="0">
              <a:spcBef>
                <a:spcPts val="0"/>
              </a:spcBef>
              <a:spcAft>
                <a:spcPts val="0"/>
              </a:spcAft>
              <a:buNone/>
            </a:pPr>
            <a:endParaRPr sz="1400" dirty="0">
              <a:solidFill>
                <a:schemeClr val="bg2"/>
              </a:solidFill>
              <a:latin typeface="Consolas"/>
              <a:ea typeface="Consolas"/>
              <a:cs typeface="Consolas"/>
              <a:sym typeface="Consolas"/>
            </a:endParaRPr>
          </a:p>
        </p:txBody>
      </p:sp>
      <p:sp>
        <p:nvSpPr>
          <p:cNvPr id="6" name="Shape 94">
            <a:extLst>
              <a:ext uri="{FF2B5EF4-FFF2-40B4-BE49-F238E27FC236}">
                <a16:creationId xmlns:a16="http://schemas.microsoft.com/office/drawing/2014/main" id="{07977E28-2BB3-4DEA-A424-EB909DFD2AFF}"/>
              </a:ext>
            </a:extLst>
          </p:cNvPr>
          <p:cNvSpPr txBox="1">
            <a:spLocks/>
          </p:cNvSpPr>
          <p:nvPr/>
        </p:nvSpPr>
        <p:spPr>
          <a:xfrm>
            <a:off x="-1" y="4618422"/>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P.1: Express ideas directly in code</a:t>
            </a:r>
          </a:p>
          <a:p>
            <a:pPr algn="r">
              <a:spcAft>
                <a:spcPts val="0"/>
              </a:spcAft>
            </a:pPr>
            <a:endParaRPr lang="en-US" sz="1600" dirty="0"/>
          </a:p>
        </p:txBody>
      </p:sp>
      <p:sp>
        <p:nvSpPr>
          <p:cNvPr id="7" name="Shape 94">
            <a:extLst>
              <a:ext uri="{FF2B5EF4-FFF2-40B4-BE49-F238E27FC236}">
                <a16:creationId xmlns:a16="http://schemas.microsoft.com/office/drawing/2014/main" id="{3DFEC969-D3E2-48B4-8454-246C0C119E68}"/>
              </a:ext>
            </a:extLst>
          </p:cNvPr>
          <p:cNvSpPr txBox="1">
            <a:spLocks/>
          </p:cNvSpPr>
          <p:nvPr/>
        </p:nvSpPr>
        <p:spPr>
          <a:xfrm>
            <a:off x="2418504" y="861217"/>
            <a:ext cx="4588085"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600" dirty="0" err="1"/>
              <a:t>otras</a:t>
            </a:r>
            <a:r>
              <a:rPr lang="en-US" sz="1600" dirty="0"/>
              <a:t> personas (y </a:t>
            </a:r>
            <a:r>
              <a:rPr lang="en-US" sz="1600" dirty="0" err="1"/>
              <a:t>ordenadores</a:t>
            </a:r>
            <a:r>
              <a:rPr lang="en-US" sz="1600" dirty="0"/>
              <a:t> </a:t>
            </a:r>
            <a:r>
              <a:rPr lang="en-US" sz="1600" dirty="0" err="1"/>
              <a:t>también</a:t>
            </a:r>
            <a:r>
              <a:rPr lang="en-US" sz="1600" dirty="0"/>
              <a:t>).</a:t>
            </a:r>
          </a:p>
        </p:txBody>
      </p:sp>
      <p:sp>
        <p:nvSpPr>
          <p:cNvPr id="2" name="Slide Number Placeholder 1">
            <a:extLst>
              <a:ext uri="{FF2B5EF4-FFF2-40B4-BE49-F238E27FC236}">
                <a16:creationId xmlns:a16="http://schemas.microsoft.com/office/drawing/2014/main" id="{6E56CEBB-88CD-4DAB-B544-114121747852}"/>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4</a:t>
            </a:fld>
            <a:endParaRPr lang="en"/>
          </a:p>
        </p:txBody>
      </p:sp>
      <p:sp>
        <p:nvSpPr>
          <p:cNvPr id="10" name="Slide Number Placeholder 1">
            <a:extLst>
              <a:ext uri="{FF2B5EF4-FFF2-40B4-BE49-F238E27FC236}">
                <a16:creationId xmlns:a16="http://schemas.microsoft.com/office/drawing/2014/main" id="{313DB6CE-E64A-4260-B854-590821B7B257}"/>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6">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6">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P spid="95" grpId="0" uiExpand="1" build="p" animBg="1"/>
      <p:bldP spid="96" grpId="0" uiExpand="1" build="p" animBg="1"/>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Shape 103"/>
          <p:cNvSpPr txBox="1">
            <a:spLocks noGrp="1"/>
          </p:cNvSpPr>
          <p:nvPr>
            <p:ph type="body" idx="1"/>
          </p:nvPr>
        </p:nvSpPr>
        <p:spPr>
          <a:xfrm>
            <a:off x="4560570" y="1440435"/>
            <a:ext cx="4534568" cy="2902965"/>
          </a:xfrm>
          <a:prstGeom prst="rect">
            <a:avLst/>
          </a:prstGeom>
          <a:solidFill>
            <a:srgbClr val="EFEFEF"/>
          </a:solidFill>
          <a:ln>
            <a:solidFill>
              <a:srgbClr val="00B050"/>
            </a:solidFill>
          </a:ln>
        </p:spPr>
        <p:txBody>
          <a:bodyPr lIns="91425" tIns="91425" rIns="91425" bIns="91425" anchor="t" anchorCtr="0">
            <a:noAutofit/>
          </a:bodyPr>
          <a:lstStyle/>
          <a:p>
            <a:pPr lvl="0" rtl="0">
              <a:spcBef>
                <a:spcPts val="0"/>
              </a:spcBef>
              <a:spcAft>
                <a:spcPts val="0"/>
              </a:spcAft>
              <a:buNone/>
            </a:pPr>
            <a:r>
              <a:rPr lang="en" sz="1400" dirty="0">
                <a:latin typeface="Consolas"/>
                <a:ea typeface="Consolas"/>
                <a:cs typeface="Consolas"/>
                <a:sym typeface="Consolas"/>
              </a:rPr>
              <a:t>bool ?????? (vector&lt;string&gt;&amp; v, string val)</a:t>
            </a:r>
            <a:br>
              <a:rPr lang="en" sz="1400" dirty="0">
                <a:latin typeface="Consolas"/>
                <a:ea typeface="Consolas"/>
                <a:cs typeface="Consolas"/>
                <a:sym typeface="Consolas"/>
              </a:rPr>
            </a:br>
            <a:r>
              <a:rPr lang="en" sz="1400" dirty="0">
                <a:latin typeface="Consolas"/>
                <a:ea typeface="Consolas"/>
                <a:cs typeface="Consolas"/>
                <a:sym typeface="Consolas"/>
              </a:rPr>
              <a:t>{</a:t>
            </a:r>
            <a:br>
              <a:rPr lang="en" sz="1400" dirty="0">
                <a:latin typeface="Consolas"/>
                <a:ea typeface="Consolas"/>
                <a:cs typeface="Consolas"/>
                <a:sym typeface="Consolas"/>
              </a:rPr>
            </a:br>
            <a:r>
              <a:rPr lang="en" sz="1400" dirty="0">
                <a:latin typeface="Consolas"/>
                <a:ea typeface="Consolas"/>
                <a:cs typeface="Consolas"/>
                <a:sym typeface="Consolas"/>
              </a:rPr>
              <a:t>    // ... </a:t>
            </a:r>
          </a:p>
          <a:p>
            <a:pPr lvl="0" rtl="0">
              <a:spcBef>
                <a:spcPts val="0"/>
              </a:spcBef>
              <a:spcAft>
                <a:spcPts val="0"/>
              </a:spcAft>
              <a:buNone/>
            </a:pPr>
            <a:r>
              <a:rPr lang="en" sz="1400" dirty="0">
                <a:latin typeface="Consolas"/>
                <a:ea typeface="Consolas"/>
                <a:cs typeface="Consolas"/>
                <a:sym typeface="Consolas"/>
              </a:rPr>
              <a:t>    auto p = find(begin(v), end(v), val);  </a:t>
            </a:r>
            <a:br>
              <a:rPr lang="en" sz="1400" dirty="0">
                <a:latin typeface="Consolas"/>
                <a:ea typeface="Consolas"/>
                <a:cs typeface="Consolas"/>
                <a:sym typeface="Consolas"/>
              </a:rPr>
            </a:br>
            <a:r>
              <a:rPr lang="en" sz="1400" dirty="0">
                <a:latin typeface="Consolas"/>
                <a:ea typeface="Consolas"/>
                <a:cs typeface="Consolas"/>
                <a:sym typeface="Consolas"/>
              </a:rPr>
              <a:t>    // ...</a:t>
            </a:r>
            <a:br>
              <a:rPr lang="en" sz="1400" dirty="0">
                <a:latin typeface="Consolas"/>
                <a:ea typeface="Consolas"/>
                <a:cs typeface="Consolas"/>
                <a:sym typeface="Consolas"/>
              </a:rPr>
            </a:br>
            <a:r>
              <a:rPr lang="en" sz="1400" dirty="0">
                <a:latin typeface="Consolas"/>
                <a:ea typeface="Consolas"/>
                <a:cs typeface="Consolas"/>
                <a:sym typeface="Consolas"/>
              </a:rPr>
              <a:t>}</a:t>
            </a:r>
          </a:p>
        </p:txBody>
      </p:sp>
      <p:sp>
        <p:nvSpPr>
          <p:cNvPr id="104" name="Shape 104"/>
          <p:cNvSpPr txBox="1">
            <a:spLocks noGrp="1"/>
          </p:cNvSpPr>
          <p:nvPr>
            <p:ph type="body" idx="1"/>
          </p:nvPr>
        </p:nvSpPr>
        <p:spPr>
          <a:xfrm>
            <a:off x="43530" y="1440436"/>
            <a:ext cx="4437030" cy="2902964"/>
          </a:xfrm>
          <a:prstGeom prst="rect">
            <a:avLst/>
          </a:prstGeom>
          <a:solidFill>
            <a:srgbClr val="EFEFEF"/>
          </a:solidFill>
          <a:ln>
            <a:solidFill>
              <a:srgbClr val="FF0000"/>
            </a:solidFill>
          </a:ln>
        </p:spPr>
        <p:txBody>
          <a:bodyPr lIns="91425" tIns="91425" rIns="91425" bIns="91425" anchor="t" anchorCtr="0">
            <a:noAutofit/>
          </a:bodyPr>
          <a:lstStyle/>
          <a:p>
            <a:pPr lvl="0">
              <a:spcAft>
                <a:spcPts val="0"/>
              </a:spcAft>
            </a:pPr>
            <a:r>
              <a:rPr lang="en" sz="1400" dirty="0">
                <a:latin typeface="Consolas"/>
                <a:ea typeface="Consolas"/>
                <a:cs typeface="Consolas"/>
                <a:sym typeface="Consolas"/>
              </a:rPr>
              <a:t>bool ?????? (vector&lt;string&gt;&amp; v, string val)</a:t>
            </a:r>
            <a:br>
              <a:rPr lang="en" sz="1400" dirty="0">
                <a:latin typeface="Consolas"/>
                <a:ea typeface="Consolas"/>
                <a:cs typeface="Consolas"/>
                <a:sym typeface="Consolas"/>
              </a:rPr>
            </a:br>
            <a:r>
              <a:rPr lang="en" sz="1400" dirty="0">
                <a:latin typeface="Consolas"/>
                <a:ea typeface="Consolas"/>
                <a:cs typeface="Consolas"/>
                <a:sym typeface="Consolas"/>
              </a:rPr>
              <a:t>{</a:t>
            </a:r>
            <a:br>
              <a:rPr lang="en" sz="1400" dirty="0">
                <a:latin typeface="Consolas"/>
                <a:ea typeface="Consolas"/>
                <a:cs typeface="Consolas"/>
                <a:sym typeface="Consolas"/>
              </a:rPr>
            </a:br>
            <a:r>
              <a:rPr lang="en" sz="1400" dirty="0">
                <a:latin typeface="Consolas"/>
                <a:ea typeface="Consolas"/>
                <a:cs typeface="Consolas"/>
                <a:sym typeface="Consolas"/>
              </a:rPr>
              <a:t>    // ... </a:t>
            </a:r>
          </a:p>
          <a:p>
            <a:pPr lvl="0">
              <a:spcAft>
                <a:spcPts val="0"/>
              </a:spcAft>
            </a:pPr>
            <a:r>
              <a:rPr lang="en" sz="1400" dirty="0">
                <a:latin typeface="Consolas"/>
                <a:ea typeface="Consolas"/>
                <a:cs typeface="Consolas"/>
                <a:sym typeface="Consolas"/>
              </a:rPr>
              <a:t>    int index = -1; </a:t>
            </a:r>
            <a:br>
              <a:rPr lang="en" sz="1400" dirty="0">
                <a:latin typeface="Consolas"/>
                <a:ea typeface="Consolas"/>
                <a:cs typeface="Consolas"/>
                <a:sym typeface="Consolas"/>
              </a:rPr>
            </a:br>
            <a:r>
              <a:rPr lang="en" sz="1400" dirty="0">
                <a:latin typeface="Consolas"/>
                <a:ea typeface="Consolas"/>
                <a:cs typeface="Consolas"/>
                <a:sym typeface="Consolas"/>
              </a:rPr>
              <a:t>    for (int i = 0; i &lt; v.size(); ++i)</a:t>
            </a:r>
            <a:br>
              <a:rPr lang="en" sz="1400" dirty="0">
                <a:latin typeface="Consolas"/>
                <a:ea typeface="Consolas"/>
                <a:cs typeface="Consolas"/>
                <a:sym typeface="Consolas"/>
              </a:rPr>
            </a:br>
            <a:r>
              <a:rPr lang="en" sz="1400" dirty="0">
                <a:latin typeface="Consolas"/>
                <a:ea typeface="Consolas"/>
                <a:cs typeface="Consolas"/>
                <a:sym typeface="Consolas"/>
              </a:rPr>
              <a:t>        if (v[i] == val) {</a:t>
            </a:r>
            <a:br>
              <a:rPr lang="en" sz="1400" dirty="0">
                <a:latin typeface="Consolas"/>
                <a:ea typeface="Consolas"/>
                <a:cs typeface="Consolas"/>
                <a:sym typeface="Consolas"/>
              </a:rPr>
            </a:br>
            <a:r>
              <a:rPr lang="en" sz="1400" dirty="0">
                <a:latin typeface="Consolas"/>
                <a:ea typeface="Consolas"/>
                <a:cs typeface="Consolas"/>
                <a:sym typeface="Consolas"/>
              </a:rPr>
              <a:t>            index = i;</a:t>
            </a:r>
            <a:br>
              <a:rPr lang="en" sz="1400" dirty="0">
                <a:latin typeface="Consolas"/>
                <a:ea typeface="Consolas"/>
                <a:cs typeface="Consolas"/>
                <a:sym typeface="Consolas"/>
              </a:rPr>
            </a:br>
            <a:r>
              <a:rPr lang="en" sz="1400" dirty="0">
                <a:latin typeface="Consolas"/>
                <a:ea typeface="Consolas"/>
                <a:cs typeface="Consolas"/>
                <a:sym typeface="Consolas"/>
              </a:rPr>
              <a:t>            break;</a:t>
            </a:r>
            <a:br>
              <a:rPr lang="en" sz="1400" dirty="0">
                <a:latin typeface="Consolas"/>
                <a:ea typeface="Consolas"/>
                <a:cs typeface="Consolas"/>
                <a:sym typeface="Consolas"/>
              </a:rPr>
            </a:br>
            <a:r>
              <a:rPr lang="en" sz="1400" dirty="0">
                <a:latin typeface="Consolas"/>
                <a:ea typeface="Consolas"/>
                <a:cs typeface="Consolas"/>
                <a:sym typeface="Consolas"/>
              </a:rPr>
              <a:t>        } </a:t>
            </a:r>
            <a:br>
              <a:rPr lang="en" sz="1400" dirty="0">
                <a:latin typeface="Consolas"/>
                <a:ea typeface="Consolas"/>
                <a:cs typeface="Consolas"/>
                <a:sym typeface="Consolas"/>
              </a:rPr>
            </a:br>
            <a:r>
              <a:rPr lang="en" sz="1400" dirty="0">
                <a:latin typeface="Consolas"/>
                <a:ea typeface="Consolas"/>
                <a:cs typeface="Consolas"/>
                <a:sym typeface="Consolas"/>
              </a:rPr>
              <a:t>    // ...</a:t>
            </a:r>
            <a:br>
              <a:rPr lang="en" sz="1400" dirty="0">
                <a:latin typeface="Consolas"/>
                <a:ea typeface="Consolas"/>
                <a:cs typeface="Consolas"/>
                <a:sym typeface="Consolas"/>
              </a:rPr>
            </a:br>
            <a:r>
              <a:rPr lang="en" sz="1400" dirty="0">
                <a:latin typeface="Consolas"/>
                <a:ea typeface="Consolas"/>
                <a:cs typeface="Consolas"/>
                <a:sym typeface="Consolas"/>
              </a:rPr>
              <a:t>}</a:t>
            </a:r>
            <a:endParaRPr sz="1400" dirty="0">
              <a:latin typeface="Consolas"/>
              <a:ea typeface="Consolas"/>
              <a:cs typeface="Consolas"/>
              <a:sym typeface="Consolas"/>
            </a:endParaRPr>
          </a:p>
        </p:txBody>
      </p:sp>
      <p:sp>
        <p:nvSpPr>
          <p:cNvPr id="9" name="Shape 93">
            <a:extLst>
              <a:ext uri="{FF2B5EF4-FFF2-40B4-BE49-F238E27FC236}">
                <a16:creationId xmlns:a16="http://schemas.microsoft.com/office/drawing/2014/main" id="{D2B4D3B3-44A9-46AC-A705-5A24295EA58D}"/>
              </a:ext>
            </a:extLst>
          </p:cNvPr>
          <p:cNvSpPr txBox="1">
            <a:spLocks noGrp="1"/>
          </p:cNvSpPr>
          <p:nvPr>
            <p:ph type="title"/>
          </p:nvPr>
        </p:nvSpPr>
        <p:spPr>
          <a:xfrm>
            <a:off x="178225" y="104366"/>
            <a:ext cx="7764504" cy="707400"/>
          </a:xfrm>
          <a:prstGeom prst="rect">
            <a:avLst/>
          </a:prstGeom>
        </p:spPr>
        <p:txBody>
          <a:bodyPr lIns="91425" tIns="91425" rIns="91425" bIns="91425" anchor="t" anchorCtr="0">
            <a:noAutofit/>
          </a:bodyPr>
          <a:lstStyle/>
          <a:p>
            <a:pPr lvl="0"/>
            <a:r>
              <a:rPr lang="en" dirty="0"/>
              <a:t>1) </a:t>
            </a:r>
            <a:r>
              <a:rPr lang="en-US" dirty="0"/>
              <a:t>Código </a:t>
            </a:r>
            <a:r>
              <a:rPr lang="en-US" dirty="0" err="1"/>
              <a:t>autexplicado</a:t>
            </a:r>
            <a:r>
              <a:rPr lang="en-US" dirty="0"/>
              <a:t> </a:t>
            </a:r>
            <a:r>
              <a:rPr lang="en" sz="2400" dirty="0"/>
              <a:t>(</a:t>
            </a:r>
            <a:r>
              <a:rPr lang="en" sz="2400" u="sng" dirty="0"/>
              <a:t>P.1</a:t>
            </a:r>
            <a:r>
              <a:rPr lang="en" sz="2400" dirty="0"/>
              <a:t> and P.3)</a:t>
            </a:r>
          </a:p>
        </p:txBody>
      </p:sp>
      <p:sp>
        <p:nvSpPr>
          <p:cNvPr id="6" name="Shape 94">
            <a:extLst>
              <a:ext uri="{FF2B5EF4-FFF2-40B4-BE49-F238E27FC236}">
                <a16:creationId xmlns:a16="http://schemas.microsoft.com/office/drawing/2014/main" id="{184FA0D3-A79B-4A33-97D1-A9F9ACE2F3B2}"/>
              </a:ext>
            </a:extLst>
          </p:cNvPr>
          <p:cNvSpPr txBox="1">
            <a:spLocks/>
          </p:cNvSpPr>
          <p:nvPr/>
        </p:nvSpPr>
        <p:spPr>
          <a:xfrm>
            <a:off x="0" y="4618422"/>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P.1: Express ideas directly in code</a:t>
            </a:r>
          </a:p>
          <a:p>
            <a:pPr algn="r">
              <a:spcAft>
                <a:spcPts val="0"/>
              </a:spcAft>
            </a:pPr>
            <a:endParaRPr lang="en-US" sz="1600" dirty="0"/>
          </a:p>
        </p:txBody>
      </p:sp>
      <p:sp>
        <p:nvSpPr>
          <p:cNvPr id="2" name="Slide Number Placeholder 1">
            <a:extLst>
              <a:ext uri="{FF2B5EF4-FFF2-40B4-BE49-F238E27FC236}">
                <a16:creationId xmlns:a16="http://schemas.microsoft.com/office/drawing/2014/main" id="{A96D5E15-1920-4A09-ACBB-374487D37EFA}"/>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5</a:t>
            </a:fld>
            <a:endParaRPr lang="en"/>
          </a:p>
        </p:txBody>
      </p:sp>
      <p:sp>
        <p:nvSpPr>
          <p:cNvPr id="11" name="Slide Number Placeholder 1">
            <a:extLst>
              <a:ext uri="{FF2B5EF4-FFF2-40B4-BE49-F238E27FC236}">
                <a16:creationId xmlns:a16="http://schemas.microsoft.com/office/drawing/2014/main" id="{95A867FD-DE35-4F2A-B267-ACE549F96312}"/>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
        <p:nvSpPr>
          <p:cNvPr id="10" name="Shape 94">
            <a:extLst>
              <a:ext uri="{FF2B5EF4-FFF2-40B4-BE49-F238E27FC236}">
                <a16:creationId xmlns:a16="http://schemas.microsoft.com/office/drawing/2014/main" id="{88A09975-805B-451A-8076-CF7BA4F48AB5}"/>
              </a:ext>
            </a:extLst>
          </p:cNvPr>
          <p:cNvSpPr txBox="1">
            <a:spLocks/>
          </p:cNvSpPr>
          <p:nvPr/>
        </p:nvSpPr>
        <p:spPr>
          <a:xfrm>
            <a:off x="169260" y="862912"/>
            <a:ext cx="2482500"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600"/>
              <a:t>Escribímos código para</a:t>
            </a:r>
            <a:endParaRPr lang="en-US" sz="1600" dirty="0"/>
          </a:p>
        </p:txBody>
      </p:sp>
      <p:sp>
        <p:nvSpPr>
          <p:cNvPr id="12" name="Shape 94">
            <a:extLst>
              <a:ext uri="{FF2B5EF4-FFF2-40B4-BE49-F238E27FC236}">
                <a16:creationId xmlns:a16="http://schemas.microsoft.com/office/drawing/2014/main" id="{AA222266-2878-4949-9188-D8E75BF38B7A}"/>
              </a:ext>
            </a:extLst>
          </p:cNvPr>
          <p:cNvSpPr txBox="1">
            <a:spLocks/>
          </p:cNvSpPr>
          <p:nvPr/>
        </p:nvSpPr>
        <p:spPr>
          <a:xfrm>
            <a:off x="2418504" y="861217"/>
            <a:ext cx="4588085"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600" dirty="0" err="1"/>
              <a:t>otras</a:t>
            </a:r>
            <a:r>
              <a:rPr lang="en-US" sz="1600" dirty="0"/>
              <a:t> personas (y </a:t>
            </a:r>
            <a:r>
              <a:rPr lang="en-US" sz="1600" dirty="0" err="1"/>
              <a:t>ordenadores</a:t>
            </a:r>
            <a:r>
              <a:rPr lang="en-US" sz="1600" dirty="0"/>
              <a:t> </a:t>
            </a:r>
            <a:r>
              <a:rPr lang="en-US" sz="1600" dirty="0" err="1"/>
              <a:t>también</a:t>
            </a:r>
            <a:r>
              <a:rPr lang="en-US" sz="1600"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uiExpand="1" build="p" animBg="1"/>
      <p:bldP spid="104"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78225" y="104366"/>
            <a:ext cx="8520600" cy="707400"/>
          </a:xfrm>
          <a:prstGeom prst="rect">
            <a:avLst/>
          </a:prstGeom>
        </p:spPr>
        <p:txBody>
          <a:bodyPr lIns="91425" tIns="91425" rIns="91425" bIns="91425" anchor="t" anchorCtr="0">
            <a:noAutofit/>
          </a:bodyPr>
          <a:lstStyle/>
          <a:p>
            <a:pPr lvl="0" rtl="0">
              <a:spcBef>
                <a:spcPts val="0"/>
              </a:spcBef>
              <a:buNone/>
            </a:pPr>
            <a:r>
              <a:rPr lang="en" dirty="0"/>
              <a:t>1) </a:t>
            </a:r>
            <a:r>
              <a:rPr lang="en-US" dirty="0"/>
              <a:t>Código </a:t>
            </a:r>
            <a:r>
              <a:rPr lang="en-US" dirty="0" err="1"/>
              <a:t>autexplicado</a:t>
            </a:r>
            <a:r>
              <a:rPr lang="en-US" dirty="0"/>
              <a:t> </a:t>
            </a:r>
            <a:r>
              <a:rPr lang="en" sz="2400" dirty="0"/>
              <a:t>(P.1 and </a:t>
            </a:r>
            <a:r>
              <a:rPr lang="en" sz="2400" u="sng" dirty="0"/>
              <a:t>P.3</a:t>
            </a:r>
            <a:r>
              <a:rPr lang="en" sz="2400" dirty="0"/>
              <a:t>)</a:t>
            </a:r>
          </a:p>
        </p:txBody>
      </p:sp>
      <p:sp>
        <p:nvSpPr>
          <p:cNvPr id="111" name="Shape 111"/>
          <p:cNvSpPr txBox="1">
            <a:spLocks noGrp="1"/>
          </p:cNvSpPr>
          <p:nvPr>
            <p:ph type="body" idx="1"/>
          </p:nvPr>
        </p:nvSpPr>
        <p:spPr>
          <a:xfrm>
            <a:off x="4315109" y="908809"/>
            <a:ext cx="4706048" cy="3657364"/>
          </a:xfrm>
          <a:prstGeom prst="rect">
            <a:avLst/>
          </a:prstGeom>
          <a:solidFill>
            <a:srgbClr val="EFEFEF"/>
          </a:solidFill>
          <a:ln>
            <a:solidFill>
              <a:schemeClr val="bg2">
                <a:lumMod val="50000"/>
              </a:schemeClr>
            </a:solidFill>
          </a:ln>
        </p:spPr>
        <p:txBody>
          <a:bodyPr lIns="91425" tIns="91425" rIns="91425" bIns="91425" anchor="t" anchorCtr="0">
            <a:noAutofit/>
          </a:bodyPr>
          <a:lstStyle/>
          <a:p>
            <a:pPr lvl="0" rtl="0">
              <a:spcBef>
                <a:spcPts val="0"/>
              </a:spcBef>
              <a:spcAft>
                <a:spcPts val="0"/>
              </a:spcAft>
              <a:buNone/>
            </a:pPr>
            <a:r>
              <a:rPr lang="en" sz="1400" dirty="0">
                <a:latin typeface="Consolas"/>
                <a:ea typeface="Consolas"/>
                <a:cs typeface="Consolas"/>
                <a:sym typeface="Consolas"/>
              </a:rPr>
              <a:t>// </a:t>
            </a:r>
            <a:r>
              <a:rPr lang="en-US" sz="1400" dirty="0">
                <a:latin typeface="Consolas"/>
                <a:ea typeface="Consolas"/>
                <a:cs typeface="Consolas"/>
                <a:sym typeface="Consolas"/>
              </a:rPr>
              <a:t>Que </a:t>
            </a:r>
            <a:r>
              <a:rPr lang="en-US" sz="1400" dirty="0" err="1">
                <a:latin typeface="Consolas"/>
                <a:ea typeface="Consolas"/>
                <a:cs typeface="Consolas"/>
                <a:sym typeface="Consolas"/>
              </a:rPr>
              <a:t>digo</a:t>
            </a:r>
            <a:r>
              <a:rPr lang="en-US" sz="1400" dirty="0">
                <a:latin typeface="Consolas"/>
                <a:ea typeface="Consolas"/>
                <a:cs typeface="Consolas"/>
                <a:sym typeface="Consolas"/>
              </a:rPr>
              <a:t> </a:t>
            </a:r>
            <a:r>
              <a:rPr lang="en-US" sz="1400" dirty="0" err="1">
                <a:latin typeface="Consolas"/>
                <a:ea typeface="Consolas"/>
                <a:cs typeface="Consolas"/>
                <a:sym typeface="Consolas"/>
              </a:rPr>
              <a:t>cuando</a:t>
            </a:r>
            <a:r>
              <a:rPr lang="en-US" sz="1400" dirty="0">
                <a:latin typeface="Consolas"/>
                <a:ea typeface="Consolas"/>
                <a:cs typeface="Consolas"/>
                <a:sym typeface="Consolas"/>
              </a:rPr>
              <a:t> </a:t>
            </a:r>
            <a:r>
              <a:rPr lang="en-US" sz="1400" dirty="0" err="1">
                <a:latin typeface="Consolas"/>
                <a:ea typeface="Consolas"/>
                <a:cs typeface="Consolas"/>
                <a:sym typeface="Consolas"/>
              </a:rPr>
              <a:t>escribo</a:t>
            </a:r>
            <a:r>
              <a:rPr lang="en-US" sz="1400" dirty="0">
                <a:latin typeface="Consolas"/>
                <a:ea typeface="Consolas"/>
                <a:cs typeface="Consolas"/>
                <a:sym typeface="Consolas"/>
              </a:rPr>
              <a:t> </a:t>
            </a:r>
            <a:r>
              <a:rPr lang="en" sz="1400" dirty="0">
                <a:latin typeface="Consolas"/>
                <a:ea typeface="Consolas"/>
                <a:cs typeface="Consolas"/>
                <a:sym typeface="Consolas"/>
              </a:rPr>
              <a:t>... ?</a:t>
            </a:r>
          </a:p>
          <a:p>
            <a:pPr lvl="0" rtl="0">
              <a:spcBef>
                <a:spcPts val="0"/>
              </a:spcBef>
              <a:spcAft>
                <a:spcPts val="0"/>
              </a:spcAft>
              <a:buNone/>
            </a:pPr>
            <a:endParaRPr lang="en" sz="1400" dirty="0">
              <a:latin typeface="Consolas"/>
              <a:ea typeface="Consolas"/>
              <a:cs typeface="Consolas"/>
              <a:sym typeface="Consolas"/>
            </a:endParaRPr>
          </a:p>
          <a:p>
            <a:pPr lvl="0" rtl="0">
              <a:spcBef>
                <a:spcPts val="0"/>
              </a:spcBef>
              <a:spcAft>
                <a:spcPts val="0"/>
              </a:spcAft>
              <a:buNone/>
            </a:pPr>
            <a:r>
              <a:rPr lang="en" sz="1400" dirty="0">
                <a:latin typeface="Consolas"/>
                <a:ea typeface="Consolas"/>
                <a:cs typeface="Consolas"/>
                <a:sym typeface="Consolas"/>
              </a:rPr>
              <a:t>for(int i = 0; i &lt; v.size(); i++ ) {</a:t>
            </a:r>
          </a:p>
          <a:p>
            <a:pPr lvl="0" rtl="0">
              <a:spcBef>
                <a:spcPts val="0"/>
              </a:spcBef>
              <a:spcAft>
                <a:spcPts val="0"/>
              </a:spcAft>
              <a:buNone/>
            </a:pPr>
            <a:r>
              <a:rPr lang="en" sz="1400" dirty="0">
                <a:latin typeface="Consolas"/>
                <a:ea typeface="Consolas"/>
                <a:cs typeface="Consolas"/>
                <a:sym typeface="Consolas"/>
              </a:rPr>
              <a:t>  // ... uso el indice i y v[i] ...</a:t>
            </a:r>
          </a:p>
          <a:p>
            <a:pPr lvl="0" rtl="0">
              <a:spcBef>
                <a:spcPts val="0"/>
              </a:spcBef>
              <a:spcAft>
                <a:spcPts val="0"/>
              </a:spcAft>
              <a:buNone/>
            </a:pPr>
            <a:r>
              <a:rPr lang="en" sz="1400" dirty="0">
                <a:latin typeface="Consolas"/>
                <a:ea typeface="Consolas"/>
                <a:cs typeface="Consolas"/>
                <a:sym typeface="Consolas"/>
              </a:rPr>
              <a:t>  // ... puede que cambie </a:t>
            </a:r>
            <a:r>
              <a:rPr lang="en-US" sz="1400" dirty="0" err="1">
                <a:latin typeface="Consolas"/>
                <a:ea typeface="Consolas"/>
                <a:cs typeface="Consolas"/>
                <a:sym typeface="Consolas"/>
              </a:rPr>
              <a:t>i</a:t>
            </a:r>
            <a:r>
              <a:rPr lang="en-US" sz="1400" dirty="0">
                <a:latin typeface="Consolas"/>
                <a:ea typeface="Consolas"/>
                <a:cs typeface="Consolas"/>
                <a:sym typeface="Consolas"/>
              </a:rPr>
              <a:t> o v[</a:t>
            </a:r>
            <a:r>
              <a:rPr lang="en-US" sz="1400" dirty="0" err="1">
                <a:latin typeface="Consolas"/>
                <a:ea typeface="Consolas"/>
                <a:cs typeface="Consolas"/>
                <a:sym typeface="Consolas"/>
              </a:rPr>
              <a:t>i</a:t>
            </a:r>
            <a:r>
              <a:rPr lang="en-US" sz="1400" dirty="0">
                <a:latin typeface="Consolas"/>
                <a:ea typeface="Consolas"/>
                <a:cs typeface="Consolas"/>
                <a:sym typeface="Consolas"/>
              </a:rPr>
              <a:t>] ...</a:t>
            </a:r>
            <a:endParaRPr lang="en" sz="1400" dirty="0">
              <a:latin typeface="Consolas"/>
              <a:ea typeface="Consolas"/>
              <a:cs typeface="Consolas"/>
              <a:sym typeface="Consolas"/>
            </a:endParaRPr>
          </a:p>
          <a:p>
            <a:pPr lvl="0" rtl="0">
              <a:spcBef>
                <a:spcPts val="0"/>
              </a:spcBef>
              <a:spcAft>
                <a:spcPts val="0"/>
              </a:spcAft>
              <a:buNone/>
            </a:pPr>
            <a:r>
              <a:rPr lang="en" sz="1400" dirty="0">
                <a:latin typeface="Consolas"/>
                <a:ea typeface="Consolas"/>
                <a:cs typeface="Consolas"/>
                <a:sym typeface="Consolas"/>
              </a:rPr>
              <a:t>}</a:t>
            </a:r>
          </a:p>
          <a:p>
            <a:pPr lvl="0" rtl="0">
              <a:spcBef>
                <a:spcPts val="0"/>
              </a:spcBef>
              <a:spcAft>
                <a:spcPts val="0"/>
              </a:spcAft>
              <a:buNone/>
            </a:pPr>
            <a:endParaRPr sz="1400" dirty="0">
              <a:latin typeface="Consolas"/>
              <a:ea typeface="Consolas"/>
              <a:cs typeface="Consolas"/>
              <a:sym typeface="Consolas"/>
            </a:endParaRPr>
          </a:p>
          <a:p>
            <a:pPr lvl="0" rtl="0">
              <a:spcBef>
                <a:spcPts val="0"/>
              </a:spcBef>
              <a:spcAft>
                <a:spcPts val="0"/>
              </a:spcAft>
              <a:buNone/>
            </a:pPr>
            <a:r>
              <a:rPr lang="en" sz="1400" dirty="0">
                <a:latin typeface="Consolas"/>
                <a:ea typeface="Consolas"/>
                <a:cs typeface="Consolas"/>
                <a:sym typeface="Consolas"/>
              </a:rPr>
              <a:t>for (const auto&amp; x : v) {</a:t>
            </a:r>
          </a:p>
          <a:p>
            <a:pPr lvl="0" rtl="0">
              <a:spcBef>
                <a:spcPts val="0"/>
              </a:spcBef>
              <a:spcAft>
                <a:spcPts val="0"/>
              </a:spcAft>
              <a:buNone/>
            </a:pPr>
            <a:r>
              <a:rPr lang="en" sz="1400" dirty="0">
                <a:latin typeface="Consolas"/>
                <a:ea typeface="Consolas"/>
                <a:cs typeface="Consolas"/>
                <a:sym typeface="Consolas"/>
              </a:rPr>
              <a:t>  // ... usare el valor de x ...</a:t>
            </a:r>
          </a:p>
          <a:p>
            <a:pPr lvl="0" rtl="0">
              <a:spcBef>
                <a:spcPts val="0"/>
              </a:spcBef>
              <a:spcAft>
                <a:spcPts val="0"/>
              </a:spcAft>
              <a:buNone/>
            </a:pPr>
            <a:r>
              <a:rPr lang="en" sz="1400" dirty="0">
                <a:latin typeface="Consolas"/>
                <a:ea typeface="Consolas"/>
                <a:cs typeface="Consolas"/>
                <a:sym typeface="Consolas"/>
              </a:rPr>
              <a:t>}</a:t>
            </a:r>
          </a:p>
          <a:p>
            <a:pPr lvl="0" rtl="0">
              <a:spcBef>
                <a:spcPts val="0"/>
              </a:spcBef>
              <a:spcAft>
                <a:spcPts val="0"/>
              </a:spcAft>
              <a:buNone/>
            </a:pPr>
            <a:endParaRPr sz="1400" dirty="0">
              <a:latin typeface="Consolas"/>
              <a:ea typeface="Consolas"/>
              <a:cs typeface="Consolas"/>
              <a:sym typeface="Consolas"/>
            </a:endParaRPr>
          </a:p>
          <a:p>
            <a:pPr lvl="0" rtl="0">
              <a:spcBef>
                <a:spcPts val="0"/>
              </a:spcBef>
              <a:spcAft>
                <a:spcPts val="0"/>
              </a:spcAft>
              <a:buNone/>
            </a:pPr>
            <a:r>
              <a:rPr lang="en" sz="1400" dirty="0">
                <a:latin typeface="Consolas"/>
                <a:ea typeface="Consolas"/>
                <a:cs typeface="Consolas"/>
                <a:sym typeface="Consolas"/>
              </a:rPr>
              <a:t>for (auto&amp; x : v) { </a:t>
            </a:r>
          </a:p>
          <a:p>
            <a:pPr lvl="0" rtl="0">
              <a:spcBef>
                <a:spcPts val="0"/>
              </a:spcBef>
              <a:spcAft>
                <a:spcPts val="0"/>
              </a:spcAft>
              <a:buNone/>
            </a:pPr>
            <a:r>
              <a:rPr lang="en" sz="1400" dirty="0">
                <a:latin typeface="Consolas"/>
                <a:ea typeface="Consolas"/>
                <a:cs typeface="Consolas"/>
                <a:sym typeface="Consolas"/>
              </a:rPr>
              <a:t>  // ... usare el valor de x y lo editare ...</a:t>
            </a:r>
          </a:p>
          <a:p>
            <a:pPr lvl="0" rtl="0">
              <a:spcBef>
                <a:spcPts val="0"/>
              </a:spcBef>
              <a:spcAft>
                <a:spcPts val="0"/>
              </a:spcAft>
              <a:buNone/>
            </a:pPr>
            <a:r>
              <a:rPr lang="en" sz="1400" dirty="0">
                <a:latin typeface="Consolas"/>
                <a:ea typeface="Consolas"/>
                <a:cs typeface="Consolas"/>
                <a:sym typeface="Consolas"/>
              </a:rPr>
              <a:t>}</a:t>
            </a:r>
            <a:endParaRPr sz="1400" dirty="0">
              <a:latin typeface="Consolas"/>
              <a:ea typeface="Consolas"/>
              <a:cs typeface="Consolas"/>
              <a:sym typeface="Consolas"/>
            </a:endParaRPr>
          </a:p>
          <a:p>
            <a:pPr lvl="0" rtl="0">
              <a:spcBef>
                <a:spcPts val="0"/>
              </a:spcBef>
              <a:spcAft>
                <a:spcPts val="0"/>
              </a:spcAft>
              <a:buNone/>
            </a:pPr>
            <a:endParaRPr sz="1400" dirty="0">
              <a:latin typeface="Consolas"/>
              <a:ea typeface="Consolas"/>
              <a:cs typeface="Consolas"/>
              <a:sym typeface="Consolas"/>
            </a:endParaRPr>
          </a:p>
          <a:p>
            <a:pPr lvl="0" rtl="0">
              <a:spcBef>
                <a:spcPts val="0"/>
              </a:spcBef>
              <a:spcAft>
                <a:spcPts val="0"/>
              </a:spcAft>
              <a:buNone/>
            </a:pPr>
            <a:endParaRPr sz="1400" dirty="0">
              <a:latin typeface="Consolas"/>
              <a:ea typeface="Consolas"/>
              <a:cs typeface="Consolas"/>
              <a:sym typeface="Consolas"/>
            </a:endParaRPr>
          </a:p>
          <a:p>
            <a:pPr lvl="0" rtl="0">
              <a:spcBef>
                <a:spcPts val="0"/>
              </a:spcBef>
              <a:spcAft>
                <a:spcPts val="0"/>
              </a:spcAft>
              <a:buNone/>
            </a:pPr>
            <a:endParaRPr sz="1400" dirty="0">
              <a:latin typeface="Consolas"/>
              <a:ea typeface="Consolas"/>
              <a:cs typeface="Consolas"/>
              <a:sym typeface="Consolas"/>
            </a:endParaRPr>
          </a:p>
        </p:txBody>
      </p:sp>
      <p:sp>
        <p:nvSpPr>
          <p:cNvPr id="6" name="Shape 94"/>
          <p:cNvSpPr txBox="1">
            <a:spLocks/>
          </p:cNvSpPr>
          <p:nvPr/>
        </p:nvSpPr>
        <p:spPr>
          <a:xfrm>
            <a:off x="0" y="1310204"/>
            <a:ext cx="4282800" cy="24719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600" dirty="0"/>
              <a:t>Código para </a:t>
            </a:r>
            <a:r>
              <a:rPr lang="en-US" sz="1600" dirty="0" err="1"/>
              <a:t>gente</a:t>
            </a:r>
            <a:r>
              <a:rPr lang="en-US" sz="1600" dirty="0"/>
              <a:t> y </a:t>
            </a:r>
            <a:r>
              <a:rPr lang="en-US" sz="1600" dirty="0" err="1"/>
              <a:t>ordenadores</a:t>
            </a:r>
            <a:r>
              <a:rPr lang="en-US" sz="1600" dirty="0"/>
              <a:t>.</a:t>
            </a:r>
          </a:p>
          <a:p>
            <a:pPr>
              <a:spcAft>
                <a:spcPts val="0"/>
              </a:spcAft>
            </a:pPr>
            <a:r>
              <a:rPr lang="en" sz="1600" dirty="0"/>
              <a:t>Deja al código hablar.</a:t>
            </a:r>
          </a:p>
          <a:p>
            <a:pPr>
              <a:spcAft>
                <a:spcPts val="0"/>
              </a:spcAft>
            </a:pPr>
            <a:endParaRPr lang="en" sz="1600" dirty="0"/>
          </a:p>
          <a:p>
            <a:pPr>
              <a:spcAft>
                <a:spcPts val="0"/>
              </a:spcAft>
            </a:pPr>
            <a:r>
              <a:rPr lang="en" sz="1600" dirty="0"/>
              <a:t>¿Código auto-comentado?</a:t>
            </a:r>
          </a:p>
          <a:p>
            <a:pPr>
              <a:spcAft>
                <a:spcPts val="0"/>
              </a:spcAft>
            </a:pPr>
            <a:r>
              <a:rPr lang="en" sz="1600" dirty="0"/>
              <a:t>Los comentarios no se ejecutan.</a:t>
            </a:r>
          </a:p>
          <a:p>
            <a:pPr>
              <a:spcAft>
                <a:spcPts val="0"/>
              </a:spcAft>
            </a:pPr>
            <a:endParaRPr lang="en" sz="1600" dirty="0"/>
          </a:p>
          <a:p>
            <a:pPr>
              <a:spcAft>
                <a:spcPts val="0"/>
              </a:spcAft>
            </a:pPr>
            <a:r>
              <a:rPr lang="en" sz="1600" dirty="0"/>
              <a:t>No confies en los comentarios. </a:t>
            </a:r>
          </a:p>
          <a:p>
            <a:pPr>
              <a:spcAft>
                <a:spcPts val="0"/>
              </a:spcAft>
            </a:pPr>
            <a:r>
              <a:rPr lang="en" sz="1600" dirty="0"/>
              <a:t>Cree en el código.</a:t>
            </a:r>
            <a:endParaRPr lang="en-US" sz="1600" dirty="0"/>
          </a:p>
          <a:p>
            <a:pPr>
              <a:spcAft>
                <a:spcPts val="0"/>
              </a:spcAft>
            </a:pPr>
            <a:endParaRPr lang="en-US" sz="1600" dirty="0"/>
          </a:p>
        </p:txBody>
      </p:sp>
      <p:sp>
        <p:nvSpPr>
          <p:cNvPr id="7" name="Shape 94">
            <a:extLst>
              <a:ext uri="{FF2B5EF4-FFF2-40B4-BE49-F238E27FC236}">
                <a16:creationId xmlns:a16="http://schemas.microsoft.com/office/drawing/2014/main" id="{71DB10EB-355B-4457-8DE6-C9D38094A7DD}"/>
              </a:ext>
            </a:extLst>
          </p:cNvPr>
          <p:cNvSpPr txBox="1">
            <a:spLocks/>
          </p:cNvSpPr>
          <p:nvPr/>
        </p:nvSpPr>
        <p:spPr>
          <a:xfrm>
            <a:off x="0" y="4618422"/>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P.3: Express </a:t>
            </a:r>
            <a:r>
              <a:rPr lang="en-US" sz="1600" b="1" dirty="0">
                <a:solidFill>
                  <a:srgbClr val="24292E"/>
                </a:solidFill>
              </a:rPr>
              <a:t>intent</a:t>
            </a:r>
            <a:endParaRPr lang="en" sz="1600" b="1" dirty="0">
              <a:solidFill>
                <a:srgbClr val="24292E"/>
              </a:solidFill>
            </a:endParaRPr>
          </a:p>
          <a:p>
            <a:pPr algn="r">
              <a:spcAft>
                <a:spcPts val="0"/>
              </a:spcAft>
            </a:pPr>
            <a:endParaRPr lang="en-US" sz="1600" dirty="0"/>
          </a:p>
        </p:txBody>
      </p:sp>
      <p:sp>
        <p:nvSpPr>
          <p:cNvPr id="2" name="Slide Number Placeholder 1">
            <a:extLst>
              <a:ext uri="{FF2B5EF4-FFF2-40B4-BE49-F238E27FC236}">
                <a16:creationId xmlns:a16="http://schemas.microsoft.com/office/drawing/2014/main" id="{90D63881-B4EE-4EA7-A5E4-08D9652BD4C1}"/>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6</a:t>
            </a:fld>
            <a:endParaRPr lang="en"/>
          </a:p>
        </p:txBody>
      </p:sp>
      <p:sp>
        <p:nvSpPr>
          <p:cNvPr id="9" name="Slide Number Placeholder 1">
            <a:extLst>
              <a:ext uri="{FF2B5EF4-FFF2-40B4-BE49-F238E27FC236}">
                <a16:creationId xmlns:a16="http://schemas.microsoft.com/office/drawing/2014/main" id="{C5109169-B207-4029-A677-ED1231AE99A7}"/>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1">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1">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1">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1">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1">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1">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1">
                                            <p:txEl>
                                              <p:pRg st="12" end="1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uiExpand="1" build="p" animBg="1"/>
      <p:bldP spid="6" grpId="0" uiExpand="1"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211791" y="735107"/>
            <a:ext cx="4722977" cy="636494"/>
          </a:xfrm>
          <a:prstGeom prst="rect">
            <a:avLst/>
          </a:prstGeom>
        </p:spPr>
        <p:txBody>
          <a:bodyPr lIns="91425" tIns="91425" rIns="91425" bIns="91425" anchor="t" anchorCtr="0">
            <a:noAutofit/>
          </a:bodyPr>
          <a:lstStyle/>
          <a:p>
            <a:pPr lvl="0" rtl="0">
              <a:spcBef>
                <a:spcPts val="0"/>
              </a:spcBef>
              <a:spcAft>
                <a:spcPts val="0"/>
              </a:spcAft>
              <a:buNone/>
            </a:pPr>
            <a:r>
              <a:rPr lang="en" sz="1500" dirty="0"/>
              <a:t>Código lioso es difícil de escribir y es difícil de leer. Y por tanto de arreglar. </a:t>
            </a:r>
          </a:p>
        </p:txBody>
      </p:sp>
      <p:sp>
        <p:nvSpPr>
          <p:cNvPr id="117" name="Shape 117"/>
          <p:cNvSpPr txBox="1">
            <a:spLocks noGrp="1"/>
          </p:cNvSpPr>
          <p:nvPr>
            <p:ph type="title"/>
          </p:nvPr>
        </p:nvSpPr>
        <p:spPr>
          <a:xfrm>
            <a:off x="173841" y="104341"/>
            <a:ext cx="8520600" cy="707400"/>
          </a:xfrm>
          <a:prstGeom prst="rect">
            <a:avLst/>
          </a:prstGeom>
        </p:spPr>
        <p:txBody>
          <a:bodyPr lIns="91425" tIns="91425" rIns="91425" bIns="91425" anchor="t" anchorCtr="0">
            <a:noAutofit/>
          </a:bodyPr>
          <a:lstStyle/>
          <a:p>
            <a:pPr lvl="0" rtl="0">
              <a:spcBef>
                <a:spcPts val="0"/>
              </a:spcBef>
              <a:buNone/>
            </a:pPr>
            <a:r>
              <a:rPr lang="en" dirty="0"/>
              <a:t>2) </a:t>
            </a:r>
            <a:r>
              <a:rPr lang="en-US" dirty="0"/>
              <a:t>Código legible </a:t>
            </a:r>
            <a:r>
              <a:rPr lang="en" sz="2400" dirty="0"/>
              <a:t>(</a:t>
            </a:r>
            <a:r>
              <a:rPr lang="en" sz="2400" u="sng" dirty="0"/>
              <a:t>P.11</a:t>
            </a:r>
            <a:r>
              <a:rPr lang="en" sz="2400" dirty="0"/>
              <a:t>)</a:t>
            </a:r>
          </a:p>
        </p:txBody>
      </p:sp>
      <p:sp>
        <p:nvSpPr>
          <p:cNvPr id="118" name="Shape 118"/>
          <p:cNvSpPr txBox="1">
            <a:spLocks noGrp="1"/>
          </p:cNvSpPr>
          <p:nvPr>
            <p:ph type="body" idx="1"/>
          </p:nvPr>
        </p:nvSpPr>
        <p:spPr>
          <a:xfrm>
            <a:off x="178774" y="1586167"/>
            <a:ext cx="4644237" cy="2940864"/>
          </a:xfrm>
          <a:prstGeom prst="rect">
            <a:avLst/>
          </a:prstGeom>
          <a:solidFill>
            <a:srgbClr val="EFEFEF"/>
          </a:solidFill>
          <a:ln>
            <a:solidFill>
              <a:srgbClr val="FF0000"/>
            </a:solidFill>
          </a:ln>
        </p:spPr>
        <p:txBody>
          <a:bodyPr lIns="91425" tIns="91425" rIns="91425" bIns="91425" anchor="t" anchorCtr="0">
            <a:noAutofit/>
          </a:bodyPr>
          <a:lstStyle/>
          <a:p>
            <a:pPr lvl="0" rtl="0">
              <a:spcBef>
                <a:spcPts val="0"/>
              </a:spcBef>
              <a:spcAft>
                <a:spcPts val="0"/>
              </a:spcAft>
              <a:buNone/>
            </a:pPr>
            <a:r>
              <a:rPr lang="en" sz="1200" dirty="0">
                <a:latin typeface="Consolas"/>
                <a:ea typeface="Consolas"/>
                <a:cs typeface="Consolas"/>
                <a:sym typeface="Consolas"/>
              </a:rPr>
              <a:t>int sz = 100;</a:t>
            </a:r>
          </a:p>
          <a:p>
            <a:pPr lvl="0" rtl="0">
              <a:spcBef>
                <a:spcPts val="0"/>
              </a:spcBef>
              <a:spcAft>
                <a:spcPts val="0"/>
              </a:spcAft>
              <a:buNone/>
            </a:pPr>
            <a:r>
              <a:rPr lang="en" sz="1200" dirty="0">
                <a:latin typeface="Consolas"/>
                <a:ea typeface="Consolas"/>
                <a:cs typeface="Consolas"/>
                <a:sym typeface="Consolas"/>
              </a:rPr>
              <a:t>int* p = (int*) malloc(sizeof(int) * sz);</a:t>
            </a:r>
          </a:p>
          <a:p>
            <a:pPr lvl="0" rtl="0">
              <a:spcBef>
                <a:spcPts val="0"/>
              </a:spcBef>
              <a:spcAft>
                <a:spcPts val="0"/>
              </a:spcAft>
              <a:buNone/>
            </a:pPr>
            <a:r>
              <a:rPr lang="en" sz="1200" dirty="0">
                <a:latin typeface="Consolas"/>
                <a:ea typeface="Consolas"/>
                <a:cs typeface="Consolas"/>
                <a:sym typeface="Consolas"/>
              </a:rPr>
              <a:t>int count = 0;</a:t>
            </a:r>
          </a:p>
          <a:p>
            <a:pPr lvl="0" rtl="0">
              <a:spcBef>
                <a:spcPts val="0"/>
              </a:spcBef>
              <a:spcAft>
                <a:spcPts val="0"/>
              </a:spcAft>
              <a:buNone/>
            </a:pPr>
            <a:r>
              <a:rPr lang="en" sz="1200" dirty="0">
                <a:latin typeface="Consolas"/>
                <a:ea typeface="Consolas"/>
                <a:cs typeface="Consolas"/>
                <a:sym typeface="Consolas"/>
              </a:rPr>
              <a:t>// ...</a:t>
            </a:r>
          </a:p>
          <a:p>
            <a:pPr lvl="0" rtl="0">
              <a:spcBef>
                <a:spcPts val="0"/>
              </a:spcBef>
              <a:spcAft>
                <a:spcPts val="0"/>
              </a:spcAft>
              <a:buNone/>
            </a:pPr>
            <a:r>
              <a:rPr lang="en" sz="1200" dirty="0">
                <a:latin typeface="Consolas"/>
                <a:ea typeface="Consolas"/>
                <a:cs typeface="Consolas"/>
                <a:sym typeface="Consolas"/>
              </a:rPr>
              <a:t>for (;;) {</a:t>
            </a:r>
          </a:p>
          <a:p>
            <a:pPr lvl="0" rtl="0">
              <a:spcBef>
                <a:spcPts val="0"/>
              </a:spcBef>
              <a:spcAft>
                <a:spcPts val="0"/>
              </a:spcAft>
              <a:buNone/>
            </a:pPr>
            <a:r>
              <a:rPr lang="en" sz="1200" dirty="0">
                <a:latin typeface="Consolas"/>
                <a:ea typeface="Consolas"/>
                <a:cs typeface="Consolas"/>
                <a:sym typeface="Consolas"/>
              </a:rPr>
              <a:t>    // ... read an int into x, </a:t>
            </a:r>
          </a:p>
          <a:p>
            <a:pPr lvl="0" rtl="0">
              <a:spcBef>
                <a:spcPts val="0"/>
              </a:spcBef>
              <a:spcAft>
                <a:spcPts val="0"/>
              </a:spcAft>
              <a:buNone/>
            </a:pPr>
            <a:r>
              <a:rPr lang="en" sz="1200" dirty="0">
                <a:latin typeface="Consolas"/>
                <a:ea typeface="Consolas"/>
                <a:cs typeface="Consolas"/>
                <a:sym typeface="Consolas"/>
              </a:rPr>
              <a:t>    // ... exit if there are no more ‘ints’</a:t>
            </a:r>
          </a:p>
          <a:p>
            <a:pPr lvl="0" rtl="0">
              <a:spcBef>
                <a:spcPts val="0"/>
              </a:spcBef>
              <a:spcAft>
                <a:spcPts val="0"/>
              </a:spcAft>
              <a:buNone/>
            </a:pPr>
            <a:r>
              <a:rPr lang="en" sz="1200" dirty="0">
                <a:latin typeface="Consolas"/>
                <a:ea typeface="Consolas"/>
                <a:cs typeface="Consolas"/>
                <a:sym typeface="Consolas"/>
              </a:rPr>
              <a:t>    // ... check that x is valid ...</a:t>
            </a:r>
          </a:p>
          <a:p>
            <a:pPr lvl="0" rtl="0">
              <a:spcBef>
                <a:spcPts val="0"/>
              </a:spcBef>
              <a:spcAft>
                <a:spcPts val="0"/>
              </a:spcAft>
              <a:buNone/>
            </a:pPr>
            <a:r>
              <a:rPr lang="en" sz="1200" dirty="0">
                <a:latin typeface="Consolas"/>
                <a:ea typeface="Consolas"/>
                <a:cs typeface="Consolas"/>
                <a:sym typeface="Consolas"/>
              </a:rPr>
              <a:t>    if (count == sz)</a:t>
            </a:r>
          </a:p>
          <a:p>
            <a:pPr lvl="0" rtl="0">
              <a:spcBef>
                <a:spcPts val="0"/>
              </a:spcBef>
              <a:spcAft>
                <a:spcPts val="0"/>
              </a:spcAft>
              <a:buNone/>
            </a:pPr>
            <a:r>
              <a:rPr lang="en" sz="1200" dirty="0">
                <a:latin typeface="Consolas"/>
                <a:ea typeface="Consolas"/>
                <a:cs typeface="Consolas"/>
                <a:sym typeface="Consolas"/>
              </a:rPr>
              <a:t>        p = (int*) realloc(p, sizeof(int) * sz * 2);</a:t>
            </a:r>
          </a:p>
          <a:p>
            <a:pPr lvl="0" rtl="0">
              <a:spcBef>
                <a:spcPts val="0"/>
              </a:spcBef>
              <a:spcAft>
                <a:spcPts val="0"/>
              </a:spcAft>
              <a:buNone/>
            </a:pPr>
            <a:r>
              <a:rPr lang="en" sz="1200" dirty="0">
                <a:latin typeface="Consolas"/>
                <a:ea typeface="Consolas"/>
                <a:cs typeface="Consolas"/>
                <a:sym typeface="Consolas"/>
              </a:rPr>
              <a:t>    p[count++] = x;</a:t>
            </a:r>
          </a:p>
          <a:p>
            <a:pPr lvl="0" rtl="0">
              <a:spcBef>
                <a:spcPts val="0"/>
              </a:spcBef>
              <a:spcAft>
                <a:spcPts val="0"/>
              </a:spcAft>
              <a:buNone/>
            </a:pPr>
            <a:r>
              <a:rPr lang="en" sz="1200" dirty="0">
                <a:latin typeface="Consolas"/>
                <a:ea typeface="Consolas"/>
                <a:cs typeface="Consolas"/>
                <a:sym typeface="Consolas"/>
              </a:rPr>
              <a:t>    // ...</a:t>
            </a:r>
            <a:br>
              <a:rPr lang="en" sz="1200" dirty="0">
                <a:latin typeface="Consolas"/>
                <a:ea typeface="Consolas"/>
                <a:cs typeface="Consolas"/>
                <a:sym typeface="Consolas"/>
              </a:rPr>
            </a:br>
            <a:r>
              <a:rPr lang="en" sz="1200" dirty="0">
                <a:latin typeface="Consolas"/>
                <a:ea typeface="Consolas"/>
                <a:cs typeface="Consolas"/>
                <a:sym typeface="Consolas"/>
              </a:rPr>
              <a:t>}</a:t>
            </a:r>
          </a:p>
          <a:p>
            <a:pPr lvl="0" rtl="0">
              <a:spcBef>
                <a:spcPts val="0"/>
              </a:spcBef>
              <a:buNone/>
            </a:pPr>
            <a:endParaRPr sz="1200" dirty="0">
              <a:latin typeface="Consolas"/>
              <a:ea typeface="Consolas"/>
              <a:cs typeface="Consolas"/>
              <a:sym typeface="Consolas"/>
            </a:endParaRPr>
          </a:p>
        </p:txBody>
      </p:sp>
      <p:sp>
        <p:nvSpPr>
          <p:cNvPr id="119" name="Shape 119"/>
          <p:cNvSpPr txBox="1">
            <a:spLocks noGrp="1"/>
          </p:cNvSpPr>
          <p:nvPr>
            <p:ph type="body" idx="1"/>
          </p:nvPr>
        </p:nvSpPr>
        <p:spPr>
          <a:xfrm>
            <a:off x="4991919" y="2066253"/>
            <a:ext cx="3834263" cy="1992309"/>
          </a:xfrm>
          <a:prstGeom prst="rect">
            <a:avLst/>
          </a:prstGeom>
          <a:solidFill>
            <a:srgbClr val="EFEFEF"/>
          </a:solidFill>
          <a:ln>
            <a:solidFill>
              <a:srgbClr val="00B050"/>
            </a:solidFill>
          </a:ln>
        </p:spPr>
        <p:txBody>
          <a:bodyPr lIns="91425" tIns="91425" rIns="91425" bIns="91425" anchor="t" anchorCtr="0">
            <a:noAutofit/>
          </a:bodyPr>
          <a:lstStyle/>
          <a:p>
            <a:pPr lvl="0" rtl="0">
              <a:spcBef>
                <a:spcPts val="0"/>
              </a:spcBef>
              <a:spcAft>
                <a:spcPts val="0"/>
              </a:spcAft>
              <a:buNone/>
            </a:pPr>
            <a:r>
              <a:rPr lang="en" sz="1400" dirty="0">
                <a:latin typeface="Consolas"/>
                <a:ea typeface="Consolas"/>
                <a:cs typeface="Consolas"/>
                <a:sym typeface="Consolas"/>
              </a:rPr>
              <a:t>vector&lt;int&gt; v;</a:t>
            </a:r>
          </a:p>
          <a:p>
            <a:pPr lvl="0" rtl="0">
              <a:spcBef>
                <a:spcPts val="0"/>
              </a:spcBef>
              <a:spcAft>
                <a:spcPts val="0"/>
              </a:spcAft>
              <a:buNone/>
            </a:pPr>
            <a:r>
              <a:rPr lang="en" sz="1400" dirty="0">
                <a:latin typeface="Consolas"/>
                <a:ea typeface="Consolas"/>
                <a:cs typeface="Consolas"/>
                <a:sym typeface="Consolas"/>
              </a:rPr>
              <a:t>v.reserve(100);</a:t>
            </a:r>
          </a:p>
          <a:p>
            <a:pPr lvl="0" rtl="0">
              <a:spcBef>
                <a:spcPts val="0"/>
              </a:spcBef>
              <a:spcAft>
                <a:spcPts val="0"/>
              </a:spcAft>
              <a:buNone/>
            </a:pPr>
            <a:r>
              <a:rPr lang="en" sz="1400" dirty="0">
                <a:latin typeface="Consolas"/>
                <a:ea typeface="Consolas"/>
                <a:cs typeface="Consolas"/>
                <a:sym typeface="Consolas"/>
              </a:rPr>
              <a:t>// ...</a:t>
            </a:r>
          </a:p>
          <a:p>
            <a:pPr lvl="0" rtl="0">
              <a:spcBef>
                <a:spcPts val="0"/>
              </a:spcBef>
              <a:spcAft>
                <a:spcPts val="0"/>
              </a:spcAft>
              <a:buNone/>
            </a:pPr>
            <a:r>
              <a:rPr lang="en" sz="1400" dirty="0">
                <a:latin typeface="Consolas"/>
                <a:ea typeface="Consolas"/>
                <a:cs typeface="Consolas"/>
                <a:sym typeface="Consolas"/>
              </a:rPr>
              <a:t>for (int x; cin &gt;&gt; x; ) {</a:t>
            </a:r>
          </a:p>
          <a:p>
            <a:pPr lvl="0" rtl="0">
              <a:spcBef>
                <a:spcPts val="0"/>
              </a:spcBef>
              <a:spcAft>
                <a:spcPts val="0"/>
              </a:spcAft>
              <a:buNone/>
            </a:pPr>
            <a:r>
              <a:rPr lang="en" sz="1400" dirty="0">
                <a:latin typeface="Consolas"/>
                <a:ea typeface="Consolas"/>
                <a:cs typeface="Consolas"/>
                <a:sym typeface="Consolas"/>
              </a:rPr>
              <a:t>    // ... check that x is valid ...</a:t>
            </a:r>
          </a:p>
          <a:p>
            <a:pPr lvl="0" rtl="0">
              <a:spcBef>
                <a:spcPts val="0"/>
              </a:spcBef>
              <a:spcAft>
                <a:spcPts val="0"/>
              </a:spcAft>
              <a:buNone/>
            </a:pPr>
            <a:r>
              <a:rPr lang="en" sz="1400" dirty="0">
                <a:latin typeface="Consolas"/>
                <a:ea typeface="Consolas"/>
                <a:cs typeface="Consolas"/>
                <a:sym typeface="Consolas"/>
              </a:rPr>
              <a:t>    v.push_back(x);</a:t>
            </a:r>
            <a:br>
              <a:rPr lang="en" sz="1400" dirty="0">
                <a:latin typeface="Consolas"/>
                <a:ea typeface="Consolas"/>
                <a:cs typeface="Consolas"/>
                <a:sym typeface="Consolas"/>
              </a:rPr>
            </a:br>
            <a:r>
              <a:rPr lang="en" sz="1400" dirty="0">
                <a:latin typeface="Consolas"/>
                <a:ea typeface="Consolas"/>
                <a:cs typeface="Consolas"/>
                <a:sym typeface="Consolas"/>
              </a:rPr>
              <a:t>}</a:t>
            </a:r>
          </a:p>
          <a:p>
            <a:pPr lvl="0" rtl="0">
              <a:spcBef>
                <a:spcPts val="0"/>
              </a:spcBef>
              <a:buNone/>
            </a:pPr>
            <a:endParaRPr sz="1400" dirty="0">
              <a:latin typeface="Consolas"/>
              <a:ea typeface="Consolas"/>
              <a:cs typeface="Consolas"/>
              <a:sym typeface="Consolas"/>
            </a:endParaRPr>
          </a:p>
        </p:txBody>
      </p:sp>
      <p:sp>
        <p:nvSpPr>
          <p:cNvPr id="7" name="Shape 116"/>
          <p:cNvSpPr txBox="1">
            <a:spLocks/>
          </p:cNvSpPr>
          <p:nvPr/>
        </p:nvSpPr>
        <p:spPr>
          <a:xfrm>
            <a:off x="5383530" y="711544"/>
            <a:ext cx="3097604" cy="103094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lgn="r">
              <a:spcAft>
                <a:spcPts val="0"/>
              </a:spcAft>
            </a:pPr>
            <a:r>
              <a:rPr lang="en-US" sz="1500" dirty="0"/>
              <a:t>El </a:t>
            </a:r>
            <a:r>
              <a:rPr lang="en-US" sz="1500" dirty="0" err="1"/>
              <a:t>código</a:t>
            </a:r>
            <a:r>
              <a:rPr lang="en-US" sz="1500" dirty="0"/>
              <a:t> </a:t>
            </a:r>
            <a:r>
              <a:rPr lang="en-US" sz="1500" dirty="0" err="1"/>
              <a:t>enrevesado</a:t>
            </a:r>
            <a:r>
              <a:rPr lang="en-US" sz="1500" dirty="0"/>
              <a:t> </a:t>
            </a:r>
            <a:r>
              <a:rPr lang="en-US" sz="1500" dirty="0" err="1"/>
              <a:t>es</a:t>
            </a:r>
            <a:r>
              <a:rPr lang="en-US" sz="1500" dirty="0"/>
              <a:t> </a:t>
            </a:r>
            <a:r>
              <a:rPr lang="en-US" sz="1500" u="sng" dirty="0" err="1"/>
              <a:t>feo</a:t>
            </a:r>
            <a:r>
              <a:rPr lang="en" sz="1500" dirty="0"/>
              <a:t>.</a:t>
            </a:r>
          </a:p>
          <a:p>
            <a:pPr algn="r">
              <a:spcAft>
                <a:spcPts val="0"/>
              </a:spcAft>
            </a:pPr>
            <a:r>
              <a:rPr lang="en-US" sz="1500" dirty="0"/>
              <a:t>El </a:t>
            </a:r>
            <a:r>
              <a:rPr lang="en-US" sz="1500" dirty="0" err="1"/>
              <a:t>código</a:t>
            </a:r>
            <a:r>
              <a:rPr lang="en-US" sz="1500" dirty="0"/>
              <a:t> </a:t>
            </a:r>
            <a:r>
              <a:rPr lang="en-US" sz="1500" dirty="0" err="1"/>
              <a:t>claro</a:t>
            </a:r>
            <a:r>
              <a:rPr lang="en-US" sz="1500" dirty="0"/>
              <a:t> </a:t>
            </a:r>
            <a:r>
              <a:rPr lang="en-US" sz="1500" dirty="0" err="1"/>
              <a:t>es</a:t>
            </a:r>
            <a:r>
              <a:rPr lang="en" sz="1500" dirty="0"/>
              <a:t> </a:t>
            </a:r>
            <a:r>
              <a:rPr lang="en-US" sz="1500" u="sng" dirty="0"/>
              <a:t>bonito</a:t>
            </a:r>
            <a:r>
              <a:rPr lang="en" sz="1500" dirty="0"/>
              <a:t>.</a:t>
            </a:r>
          </a:p>
        </p:txBody>
      </p:sp>
      <p:sp>
        <p:nvSpPr>
          <p:cNvPr id="8" name="Shape 94">
            <a:extLst>
              <a:ext uri="{FF2B5EF4-FFF2-40B4-BE49-F238E27FC236}">
                <a16:creationId xmlns:a16="http://schemas.microsoft.com/office/drawing/2014/main" id="{41A8233F-5899-44FD-BE75-AE6BBC1FF53E}"/>
              </a:ext>
            </a:extLst>
          </p:cNvPr>
          <p:cNvSpPr txBox="1">
            <a:spLocks/>
          </p:cNvSpPr>
          <p:nvPr/>
        </p:nvSpPr>
        <p:spPr>
          <a:xfrm>
            <a:off x="0" y="4618422"/>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P.11: </a:t>
            </a:r>
            <a:r>
              <a:rPr lang="en-US" sz="1600" b="1" dirty="0">
                <a:solidFill>
                  <a:srgbClr val="24292E"/>
                </a:solidFill>
              </a:rPr>
              <a:t>Encapsulate messy constructs, rather than spreading through the code</a:t>
            </a:r>
            <a:endParaRPr lang="en" sz="1600" b="1" dirty="0">
              <a:solidFill>
                <a:srgbClr val="24292E"/>
              </a:solidFill>
            </a:endParaRPr>
          </a:p>
          <a:p>
            <a:pPr algn="r">
              <a:spcAft>
                <a:spcPts val="0"/>
              </a:spcAft>
            </a:pPr>
            <a:endParaRPr lang="en-US" sz="1600" dirty="0"/>
          </a:p>
        </p:txBody>
      </p:sp>
      <p:sp>
        <p:nvSpPr>
          <p:cNvPr id="9" name="Shape 118">
            <a:extLst>
              <a:ext uri="{FF2B5EF4-FFF2-40B4-BE49-F238E27FC236}">
                <a16:creationId xmlns:a16="http://schemas.microsoft.com/office/drawing/2014/main" id="{2CE893E8-F0D2-41BC-A245-1CE032D75087}"/>
              </a:ext>
            </a:extLst>
          </p:cNvPr>
          <p:cNvSpPr txBox="1">
            <a:spLocks/>
          </p:cNvSpPr>
          <p:nvPr/>
        </p:nvSpPr>
        <p:spPr>
          <a:xfrm>
            <a:off x="173841" y="1371601"/>
            <a:ext cx="4644237" cy="3294430"/>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err="1">
                <a:latin typeface="Consolas"/>
                <a:ea typeface="Consolas"/>
                <a:cs typeface="Consolas"/>
                <a:sym typeface="Consolas"/>
              </a:rPr>
              <a:t>int</a:t>
            </a:r>
            <a:r>
              <a:rPr lang="en-US" sz="1200" dirty="0">
                <a:latin typeface="Consolas"/>
                <a:ea typeface="Consolas"/>
                <a:cs typeface="Consolas"/>
                <a:sym typeface="Consolas"/>
              </a:rPr>
              <a:t> </a:t>
            </a:r>
            <a:r>
              <a:rPr lang="en-US" sz="1200" dirty="0" err="1">
                <a:latin typeface="Consolas"/>
                <a:ea typeface="Consolas"/>
                <a:cs typeface="Consolas"/>
                <a:sym typeface="Consolas"/>
              </a:rPr>
              <a:t>sz</a:t>
            </a:r>
            <a:r>
              <a:rPr lang="en-US" sz="1200" dirty="0">
                <a:latin typeface="Consolas"/>
                <a:ea typeface="Consolas"/>
                <a:cs typeface="Consolas"/>
                <a:sym typeface="Consolas"/>
              </a:rPr>
              <a:t> = 100;</a:t>
            </a:r>
          </a:p>
          <a:p>
            <a:pPr>
              <a:spcAft>
                <a:spcPts val="0"/>
              </a:spcAft>
            </a:pPr>
            <a:r>
              <a:rPr lang="en-US" sz="1200" dirty="0" err="1">
                <a:latin typeface="Consolas"/>
                <a:ea typeface="Consolas"/>
                <a:cs typeface="Consolas"/>
                <a:sym typeface="Consolas"/>
              </a:rPr>
              <a:t>int</a:t>
            </a:r>
            <a:r>
              <a:rPr lang="en-US" sz="1200" dirty="0">
                <a:latin typeface="Consolas"/>
                <a:ea typeface="Consolas"/>
                <a:cs typeface="Consolas"/>
                <a:sym typeface="Consolas"/>
              </a:rPr>
              <a:t>* p = (</a:t>
            </a:r>
            <a:r>
              <a:rPr lang="en-US" sz="1200" dirty="0" err="1">
                <a:latin typeface="Consolas"/>
                <a:ea typeface="Consolas"/>
                <a:cs typeface="Consolas"/>
                <a:sym typeface="Consolas"/>
              </a:rPr>
              <a:t>int</a:t>
            </a:r>
            <a:r>
              <a:rPr lang="en-US" sz="1200" dirty="0">
                <a:latin typeface="Consolas"/>
                <a:ea typeface="Consolas"/>
                <a:cs typeface="Consolas"/>
                <a:sym typeface="Consolas"/>
              </a:rPr>
              <a:t>*) malloc(</a:t>
            </a:r>
            <a:r>
              <a:rPr lang="en-US" sz="1200" dirty="0" err="1">
                <a:latin typeface="Consolas"/>
                <a:ea typeface="Consolas"/>
                <a:cs typeface="Consolas"/>
                <a:sym typeface="Consolas"/>
              </a:rPr>
              <a:t>sizeof</a:t>
            </a:r>
            <a:r>
              <a:rPr lang="en-US" sz="1200" dirty="0">
                <a:latin typeface="Consolas"/>
                <a:ea typeface="Consolas"/>
                <a:cs typeface="Consolas"/>
                <a:sym typeface="Consolas"/>
              </a:rPr>
              <a:t>(</a:t>
            </a:r>
            <a:r>
              <a:rPr lang="en-US" sz="1200" dirty="0" err="1">
                <a:latin typeface="Consolas"/>
                <a:ea typeface="Consolas"/>
                <a:cs typeface="Consolas"/>
                <a:sym typeface="Consolas"/>
              </a:rPr>
              <a:t>int</a:t>
            </a:r>
            <a:r>
              <a:rPr lang="en-US" sz="1200" dirty="0">
                <a:latin typeface="Consolas"/>
                <a:ea typeface="Consolas"/>
                <a:cs typeface="Consolas"/>
                <a:sym typeface="Consolas"/>
              </a:rPr>
              <a:t>) * </a:t>
            </a:r>
            <a:r>
              <a:rPr lang="en-US" sz="1200" dirty="0" err="1">
                <a:latin typeface="Consolas"/>
                <a:ea typeface="Consolas"/>
                <a:cs typeface="Consolas"/>
                <a:sym typeface="Consolas"/>
              </a:rPr>
              <a:t>sz</a:t>
            </a:r>
            <a:r>
              <a:rPr lang="en-US" sz="1200" dirty="0">
                <a:latin typeface="Consolas"/>
                <a:ea typeface="Consolas"/>
                <a:cs typeface="Consolas"/>
                <a:sym typeface="Consolas"/>
              </a:rPr>
              <a:t>);</a:t>
            </a:r>
          </a:p>
          <a:p>
            <a:pPr>
              <a:spcAft>
                <a:spcPts val="0"/>
              </a:spcAft>
            </a:pPr>
            <a:r>
              <a:rPr lang="en-US" sz="1200" dirty="0" err="1">
                <a:latin typeface="Consolas"/>
                <a:ea typeface="Consolas"/>
                <a:cs typeface="Consolas"/>
                <a:sym typeface="Consolas"/>
              </a:rPr>
              <a:t>int</a:t>
            </a:r>
            <a:r>
              <a:rPr lang="en-US" sz="1200" dirty="0">
                <a:latin typeface="Consolas"/>
                <a:ea typeface="Consolas"/>
                <a:cs typeface="Consolas"/>
                <a:sym typeface="Consolas"/>
              </a:rPr>
              <a:t> count = 0;</a:t>
            </a:r>
          </a:p>
          <a:p>
            <a:pPr>
              <a:spcAft>
                <a:spcPts val="0"/>
              </a:spcAft>
            </a:pPr>
            <a:r>
              <a:rPr lang="en-US" sz="1200" dirty="0">
                <a:latin typeface="Consolas"/>
                <a:ea typeface="Consolas"/>
                <a:cs typeface="Consolas"/>
                <a:sym typeface="Consolas"/>
              </a:rPr>
              <a:t>// ...</a:t>
            </a:r>
          </a:p>
          <a:p>
            <a:pPr>
              <a:spcAft>
                <a:spcPts val="0"/>
              </a:spcAft>
            </a:pPr>
            <a:r>
              <a:rPr lang="en-US" sz="1200" dirty="0">
                <a:latin typeface="Consolas"/>
                <a:ea typeface="Consolas"/>
                <a:cs typeface="Consolas"/>
                <a:sym typeface="Consolas"/>
              </a:rPr>
              <a:t>for (;;) {</a:t>
            </a:r>
          </a:p>
          <a:p>
            <a:pPr>
              <a:spcAft>
                <a:spcPts val="0"/>
              </a:spcAft>
            </a:pPr>
            <a:r>
              <a:rPr lang="en-US" sz="1200" dirty="0">
                <a:latin typeface="Consolas"/>
                <a:ea typeface="Consolas"/>
                <a:cs typeface="Consolas"/>
                <a:sym typeface="Consolas"/>
              </a:rPr>
              <a:t>    // ... read an </a:t>
            </a:r>
            <a:r>
              <a:rPr lang="en-US" sz="1200" dirty="0" err="1">
                <a:latin typeface="Consolas"/>
                <a:ea typeface="Consolas"/>
                <a:cs typeface="Consolas"/>
                <a:sym typeface="Consolas"/>
              </a:rPr>
              <a:t>int</a:t>
            </a:r>
            <a:r>
              <a:rPr lang="en-US" sz="1200" dirty="0">
                <a:latin typeface="Consolas"/>
                <a:ea typeface="Consolas"/>
                <a:cs typeface="Consolas"/>
                <a:sym typeface="Consolas"/>
              </a:rPr>
              <a:t> into x, </a:t>
            </a:r>
          </a:p>
          <a:p>
            <a:pPr>
              <a:spcAft>
                <a:spcPts val="0"/>
              </a:spcAft>
            </a:pPr>
            <a:r>
              <a:rPr lang="en-US" sz="1200" dirty="0">
                <a:latin typeface="Consolas"/>
                <a:ea typeface="Consolas"/>
                <a:cs typeface="Consolas"/>
                <a:sym typeface="Consolas"/>
              </a:rPr>
              <a:t>    // ... exit if there are no more ‘</a:t>
            </a:r>
            <a:r>
              <a:rPr lang="en-US" sz="1200" dirty="0" err="1">
                <a:latin typeface="Consolas"/>
                <a:ea typeface="Consolas"/>
                <a:cs typeface="Consolas"/>
                <a:sym typeface="Consolas"/>
              </a:rPr>
              <a:t>ints</a:t>
            </a:r>
            <a:r>
              <a:rPr lang="en-US" sz="1200" dirty="0">
                <a:latin typeface="Consolas"/>
                <a:ea typeface="Consolas"/>
                <a:cs typeface="Consolas"/>
                <a:sym typeface="Consolas"/>
              </a:rPr>
              <a:t>’</a:t>
            </a:r>
          </a:p>
          <a:p>
            <a:pPr>
              <a:spcAft>
                <a:spcPts val="0"/>
              </a:spcAft>
            </a:pPr>
            <a:r>
              <a:rPr lang="en-US" sz="1200" dirty="0">
                <a:latin typeface="Consolas"/>
                <a:ea typeface="Consolas"/>
                <a:cs typeface="Consolas"/>
                <a:sym typeface="Consolas"/>
              </a:rPr>
              <a:t>    // ... check that x is valid ...</a:t>
            </a:r>
          </a:p>
          <a:p>
            <a:pPr>
              <a:spcAft>
                <a:spcPts val="0"/>
              </a:spcAft>
            </a:pPr>
            <a:r>
              <a:rPr lang="en-US" sz="1200" dirty="0">
                <a:latin typeface="Consolas"/>
                <a:ea typeface="Consolas"/>
                <a:cs typeface="Consolas"/>
                <a:sym typeface="Consolas"/>
              </a:rPr>
              <a:t>    if (count == </a:t>
            </a:r>
            <a:r>
              <a:rPr lang="en-US" sz="1200" dirty="0" err="1">
                <a:latin typeface="Consolas"/>
                <a:ea typeface="Consolas"/>
                <a:cs typeface="Consolas"/>
                <a:sym typeface="Consolas"/>
              </a:rPr>
              <a:t>sz</a:t>
            </a:r>
            <a:r>
              <a:rPr lang="en-US" sz="1200" dirty="0">
                <a:latin typeface="Consolas"/>
                <a:ea typeface="Consolas"/>
                <a:cs typeface="Consolas"/>
                <a:sym typeface="Consolas"/>
              </a:rPr>
              <a:t>){</a:t>
            </a:r>
          </a:p>
          <a:p>
            <a:pPr>
              <a:spcAft>
                <a:spcPts val="0"/>
              </a:spcAft>
            </a:pPr>
            <a:r>
              <a:rPr lang="en-US" sz="1200" dirty="0">
                <a:latin typeface="Consolas"/>
                <a:ea typeface="Consolas"/>
                <a:cs typeface="Consolas"/>
                <a:sym typeface="Consolas"/>
              </a:rPr>
              <a:t>        p = (</a:t>
            </a:r>
            <a:r>
              <a:rPr lang="en-US" sz="1200" dirty="0" err="1">
                <a:latin typeface="Consolas"/>
                <a:ea typeface="Consolas"/>
                <a:cs typeface="Consolas"/>
                <a:sym typeface="Consolas"/>
              </a:rPr>
              <a:t>int</a:t>
            </a:r>
            <a:r>
              <a:rPr lang="en-US" sz="1200" dirty="0">
                <a:latin typeface="Consolas"/>
                <a:ea typeface="Consolas"/>
                <a:cs typeface="Consolas"/>
                <a:sym typeface="Consolas"/>
              </a:rPr>
              <a:t>*) </a:t>
            </a:r>
            <a:r>
              <a:rPr lang="en-US" sz="1200" dirty="0" err="1">
                <a:latin typeface="Consolas"/>
                <a:ea typeface="Consolas"/>
                <a:cs typeface="Consolas"/>
                <a:sym typeface="Consolas"/>
              </a:rPr>
              <a:t>realloc</a:t>
            </a:r>
            <a:r>
              <a:rPr lang="en-US" sz="1200" dirty="0">
                <a:latin typeface="Consolas"/>
                <a:ea typeface="Consolas"/>
                <a:cs typeface="Consolas"/>
                <a:sym typeface="Consolas"/>
              </a:rPr>
              <a:t>(p, </a:t>
            </a:r>
            <a:r>
              <a:rPr lang="en-US" sz="1200" dirty="0" err="1">
                <a:latin typeface="Consolas"/>
                <a:ea typeface="Consolas"/>
                <a:cs typeface="Consolas"/>
                <a:sym typeface="Consolas"/>
              </a:rPr>
              <a:t>sizeof</a:t>
            </a:r>
            <a:r>
              <a:rPr lang="en-US" sz="1200" dirty="0">
                <a:latin typeface="Consolas"/>
                <a:ea typeface="Consolas"/>
                <a:cs typeface="Consolas"/>
                <a:sym typeface="Consolas"/>
              </a:rPr>
              <a:t>(</a:t>
            </a:r>
            <a:r>
              <a:rPr lang="en-US" sz="1200" dirty="0" err="1">
                <a:latin typeface="Consolas"/>
                <a:ea typeface="Consolas"/>
                <a:cs typeface="Consolas"/>
                <a:sym typeface="Consolas"/>
              </a:rPr>
              <a:t>int</a:t>
            </a:r>
            <a:r>
              <a:rPr lang="en-US" sz="1200" dirty="0">
                <a:latin typeface="Consolas"/>
                <a:ea typeface="Consolas"/>
                <a:cs typeface="Consolas"/>
                <a:sym typeface="Consolas"/>
              </a:rPr>
              <a:t>) * </a:t>
            </a:r>
            <a:r>
              <a:rPr lang="en-US" sz="1200" dirty="0" err="1">
                <a:latin typeface="Consolas"/>
                <a:ea typeface="Consolas"/>
                <a:cs typeface="Consolas"/>
                <a:sym typeface="Consolas"/>
              </a:rPr>
              <a:t>sz</a:t>
            </a:r>
            <a:r>
              <a:rPr lang="en-US" sz="1200" dirty="0">
                <a:latin typeface="Consolas"/>
                <a:ea typeface="Consolas"/>
                <a:cs typeface="Consolas"/>
                <a:sym typeface="Consolas"/>
              </a:rPr>
              <a:t> * 2);</a:t>
            </a:r>
          </a:p>
          <a:p>
            <a:pPr>
              <a:spcAft>
                <a:spcPts val="0"/>
              </a:spcAft>
            </a:pPr>
            <a:r>
              <a:rPr lang="en-US" sz="1200" b="1" dirty="0">
                <a:solidFill>
                  <a:srgbClr val="FF0000"/>
                </a:solidFill>
                <a:latin typeface="Consolas"/>
                <a:ea typeface="Consolas"/>
                <a:cs typeface="Consolas"/>
                <a:sym typeface="Consolas"/>
              </a:rPr>
              <a:t>        </a:t>
            </a:r>
            <a:r>
              <a:rPr lang="en-US" sz="1200" b="1" dirty="0" err="1">
                <a:solidFill>
                  <a:srgbClr val="FF0000"/>
                </a:solidFill>
                <a:latin typeface="Consolas"/>
                <a:ea typeface="Consolas"/>
                <a:cs typeface="Consolas"/>
                <a:sym typeface="Consolas"/>
              </a:rPr>
              <a:t>sz</a:t>
            </a:r>
            <a:r>
              <a:rPr lang="en-US" sz="1200" b="1" dirty="0">
                <a:solidFill>
                  <a:srgbClr val="FF0000"/>
                </a:solidFill>
                <a:latin typeface="Consolas"/>
                <a:ea typeface="Consolas"/>
                <a:cs typeface="Consolas"/>
                <a:sym typeface="Consolas"/>
              </a:rPr>
              <a:t> *= 2;</a:t>
            </a:r>
          </a:p>
          <a:p>
            <a:pPr>
              <a:spcAft>
                <a:spcPts val="0"/>
              </a:spcAft>
            </a:pPr>
            <a:r>
              <a:rPr lang="en-US" sz="1200" dirty="0">
                <a:latin typeface="Consolas"/>
                <a:ea typeface="Consolas"/>
                <a:cs typeface="Consolas"/>
                <a:sym typeface="Consolas"/>
              </a:rPr>
              <a:t>    }</a:t>
            </a:r>
            <a:br>
              <a:rPr lang="en-US" sz="1200" dirty="0">
                <a:latin typeface="Consolas"/>
                <a:ea typeface="Consolas"/>
                <a:cs typeface="Consolas"/>
                <a:sym typeface="Consolas"/>
              </a:rPr>
            </a:br>
            <a:r>
              <a:rPr lang="en-US" sz="1200" dirty="0">
                <a:latin typeface="Consolas"/>
                <a:ea typeface="Consolas"/>
                <a:cs typeface="Consolas"/>
                <a:sym typeface="Consolas"/>
              </a:rPr>
              <a:t>    p[count++] = x;</a:t>
            </a:r>
          </a:p>
          <a:p>
            <a:pPr>
              <a:spcAft>
                <a:spcPts val="0"/>
              </a:spcAft>
            </a:pPr>
            <a:r>
              <a:rPr lang="en-US" sz="1200" dirty="0">
                <a:latin typeface="Consolas"/>
                <a:ea typeface="Consolas"/>
                <a:cs typeface="Consolas"/>
                <a:sym typeface="Consolas"/>
              </a:rPr>
              <a:t>    // ...</a:t>
            </a:r>
            <a:br>
              <a:rPr lang="en-US" sz="1200" dirty="0">
                <a:latin typeface="Consolas"/>
                <a:ea typeface="Consolas"/>
                <a:cs typeface="Consolas"/>
                <a:sym typeface="Consolas"/>
              </a:rPr>
            </a:br>
            <a:r>
              <a:rPr lang="en-US" sz="1200" dirty="0">
                <a:latin typeface="Consolas"/>
                <a:ea typeface="Consolas"/>
                <a:cs typeface="Consolas"/>
                <a:sym typeface="Consolas"/>
              </a:rPr>
              <a:t>}</a:t>
            </a:r>
          </a:p>
          <a:p>
            <a:endParaRPr lang="en-US" sz="1200" dirty="0">
              <a:latin typeface="Consolas"/>
              <a:ea typeface="Consolas"/>
              <a:cs typeface="Consolas"/>
              <a:sym typeface="Consolas"/>
            </a:endParaRPr>
          </a:p>
        </p:txBody>
      </p:sp>
      <p:sp>
        <p:nvSpPr>
          <p:cNvPr id="2" name="Slide Number Placeholder 1">
            <a:extLst>
              <a:ext uri="{FF2B5EF4-FFF2-40B4-BE49-F238E27FC236}">
                <a16:creationId xmlns:a16="http://schemas.microsoft.com/office/drawing/2014/main" id="{B5680B34-5CB4-48A4-9B01-908A5614AE35}"/>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7</a:t>
            </a:fld>
            <a:endParaRPr lang="en"/>
          </a:p>
        </p:txBody>
      </p:sp>
      <p:sp>
        <p:nvSpPr>
          <p:cNvPr id="11" name="Slide Number Placeholder 1">
            <a:extLst>
              <a:ext uri="{FF2B5EF4-FFF2-40B4-BE49-F238E27FC236}">
                <a16:creationId xmlns:a16="http://schemas.microsoft.com/office/drawing/2014/main" id="{042F1E1F-2630-4153-8085-E70EC1A1A1F6}"/>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8">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8">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8">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8">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8">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8">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9">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build="p"/>
      <p:bldP spid="118" grpId="0" uiExpand="1" build="p" animBg="1"/>
      <p:bldP spid="119" grpId="0" uiExpand="1" build="p" animBg="1"/>
      <p:bldP spid="7" grpId="0"/>
      <p:bldP spid="8" grpId="0"/>
      <p:bldP spid="9" grpId="0" uiExpan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73841" y="104366"/>
            <a:ext cx="8520600" cy="707400"/>
          </a:xfrm>
          <a:prstGeom prst="rect">
            <a:avLst/>
          </a:prstGeom>
        </p:spPr>
        <p:txBody>
          <a:bodyPr lIns="91425" tIns="91425" rIns="91425" bIns="91425" anchor="t" anchorCtr="0">
            <a:noAutofit/>
          </a:bodyPr>
          <a:lstStyle/>
          <a:p>
            <a:pPr lvl="0"/>
            <a:r>
              <a:rPr lang="en" dirty="0"/>
              <a:t>3) </a:t>
            </a:r>
            <a:r>
              <a:rPr lang="en-US" dirty="0"/>
              <a:t>Código </a:t>
            </a:r>
            <a:r>
              <a:rPr lang="en-US" dirty="0" err="1"/>
              <a:t>libre</a:t>
            </a:r>
            <a:r>
              <a:rPr lang="en-US" dirty="0"/>
              <a:t> de </a:t>
            </a:r>
            <a:r>
              <a:rPr lang="en-US" dirty="0" err="1"/>
              <a:t>errores</a:t>
            </a:r>
            <a:r>
              <a:rPr lang="en-US" dirty="0"/>
              <a:t> </a:t>
            </a:r>
            <a:r>
              <a:rPr lang="en" sz="2400" dirty="0"/>
              <a:t>(</a:t>
            </a:r>
            <a:r>
              <a:rPr lang="en" sz="2400" u="sng" dirty="0"/>
              <a:t>P.4</a:t>
            </a:r>
            <a:r>
              <a:rPr lang="en" sz="2400" dirty="0"/>
              <a:t>, P.5, P.6 and P.7)</a:t>
            </a:r>
          </a:p>
        </p:txBody>
      </p:sp>
      <p:sp>
        <p:nvSpPr>
          <p:cNvPr id="125" name="Shape 125"/>
          <p:cNvSpPr txBox="1">
            <a:spLocks noGrp="1"/>
          </p:cNvSpPr>
          <p:nvPr>
            <p:ph type="body" idx="1"/>
          </p:nvPr>
        </p:nvSpPr>
        <p:spPr>
          <a:xfrm>
            <a:off x="60995" y="1100499"/>
            <a:ext cx="3499658" cy="1487448"/>
          </a:xfrm>
          <a:prstGeom prst="rect">
            <a:avLst/>
          </a:prstGeom>
        </p:spPr>
        <p:txBody>
          <a:bodyPr lIns="91425" tIns="91425" rIns="91425" bIns="91425" anchor="t" anchorCtr="0">
            <a:noAutofit/>
          </a:bodyPr>
          <a:lstStyle/>
          <a:p>
            <a:pPr lvl="0" rtl="0">
              <a:spcBef>
                <a:spcPts val="0"/>
              </a:spcBef>
              <a:spcAft>
                <a:spcPts val="0"/>
              </a:spcAft>
              <a:buNone/>
            </a:pPr>
            <a:r>
              <a:rPr lang="en" sz="1400" dirty="0"/>
              <a:t>Cuidado con los </a:t>
            </a:r>
            <a:r>
              <a:rPr lang="en" sz="1400" i="1" dirty="0"/>
              <a:t>union </a:t>
            </a:r>
            <a:r>
              <a:rPr lang="en" sz="1400" dirty="0"/>
              <a:t>(usa </a:t>
            </a:r>
            <a:r>
              <a:rPr lang="en" sz="1400" i="1" dirty="0"/>
              <a:t>variant</a:t>
            </a:r>
            <a:r>
              <a:rPr lang="en" sz="1400" dirty="0"/>
              <a:t>!).</a:t>
            </a:r>
          </a:p>
          <a:p>
            <a:pPr lvl="0" rtl="0">
              <a:spcBef>
                <a:spcPts val="0"/>
              </a:spcBef>
              <a:spcAft>
                <a:spcPts val="0"/>
              </a:spcAft>
              <a:buNone/>
            </a:pPr>
            <a:r>
              <a:rPr lang="en" sz="1400" dirty="0"/>
              <a:t>Cuidado con el </a:t>
            </a:r>
            <a:r>
              <a:rPr lang="en" sz="1400" i="1" dirty="0"/>
              <a:t>array decay</a:t>
            </a:r>
            <a:r>
              <a:rPr lang="en" sz="1400" dirty="0"/>
              <a:t>.</a:t>
            </a:r>
          </a:p>
          <a:p>
            <a:pPr lvl="0" rtl="0">
              <a:spcBef>
                <a:spcPts val="0"/>
              </a:spcBef>
              <a:spcAft>
                <a:spcPts val="0"/>
              </a:spcAft>
              <a:buNone/>
            </a:pPr>
            <a:r>
              <a:rPr lang="en" sz="1400" dirty="0"/>
              <a:t>Cuidado con los errores de rango.</a:t>
            </a:r>
          </a:p>
          <a:p>
            <a:pPr>
              <a:spcAft>
                <a:spcPts val="0"/>
              </a:spcAft>
            </a:pPr>
            <a:r>
              <a:rPr lang="en" sz="1400" dirty="0"/>
              <a:t>Cuidado con los </a:t>
            </a:r>
            <a:r>
              <a:rPr lang="en" sz="1400" i="1" dirty="0"/>
              <a:t>narrowing</a:t>
            </a:r>
            <a:r>
              <a:rPr lang="en" sz="1400" dirty="0"/>
              <a:t> </a:t>
            </a:r>
            <a:r>
              <a:rPr lang="en" sz="1400" i="1" dirty="0"/>
              <a:t>conversions</a:t>
            </a:r>
            <a:r>
              <a:rPr lang="en" sz="1400" dirty="0"/>
              <a:t>. </a:t>
            </a:r>
          </a:p>
          <a:p>
            <a:pPr>
              <a:spcAft>
                <a:spcPts val="0"/>
              </a:spcAft>
            </a:pPr>
            <a:r>
              <a:rPr lang="en" sz="1400" dirty="0"/>
              <a:t>Cuidado con los </a:t>
            </a:r>
            <a:r>
              <a:rPr lang="en" sz="1400" i="1" dirty="0"/>
              <a:t>casts</a:t>
            </a:r>
            <a:r>
              <a:rPr lang="en" sz="1400" dirty="0"/>
              <a:t>.</a:t>
            </a:r>
          </a:p>
          <a:p>
            <a:pPr lvl="0" rtl="0">
              <a:spcBef>
                <a:spcPts val="0"/>
              </a:spcBef>
              <a:spcAft>
                <a:spcPts val="0"/>
              </a:spcAft>
              <a:buNone/>
            </a:pPr>
            <a:endParaRPr lang="en" sz="1400" dirty="0"/>
          </a:p>
        </p:txBody>
      </p:sp>
      <p:sp>
        <p:nvSpPr>
          <p:cNvPr id="13" name="Shape 128">
            <a:extLst>
              <a:ext uri="{FF2B5EF4-FFF2-40B4-BE49-F238E27FC236}">
                <a16:creationId xmlns:a16="http://schemas.microsoft.com/office/drawing/2014/main" id="{299149CD-6695-4399-A2A0-89D436B815CD}"/>
              </a:ext>
            </a:extLst>
          </p:cNvPr>
          <p:cNvSpPr txBox="1">
            <a:spLocks/>
          </p:cNvSpPr>
          <p:nvPr/>
        </p:nvSpPr>
        <p:spPr>
          <a:xfrm>
            <a:off x="3689754" y="850813"/>
            <a:ext cx="1662636" cy="1642664"/>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union U {</a:t>
            </a:r>
          </a:p>
          <a:p>
            <a:pPr>
              <a:spcAft>
                <a:spcPts val="0"/>
              </a:spcAft>
            </a:pPr>
            <a:r>
              <a:rPr lang="en" sz="1200" dirty="0">
                <a:latin typeface="Consolas"/>
                <a:ea typeface="Consolas"/>
                <a:cs typeface="Consolas"/>
                <a:sym typeface="Consolas"/>
              </a:rPr>
              <a:t>   int i;</a:t>
            </a:r>
          </a:p>
          <a:p>
            <a:pPr>
              <a:spcAft>
                <a:spcPts val="0"/>
              </a:spcAft>
            </a:pPr>
            <a:r>
              <a:rPr lang="en" sz="1200" dirty="0">
                <a:latin typeface="Consolas"/>
                <a:ea typeface="Consolas"/>
                <a:cs typeface="Consolas"/>
                <a:sym typeface="Consolas"/>
              </a:rPr>
              <a:t>   float f;</a:t>
            </a:r>
          </a:p>
          <a:p>
            <a:pPr>
              <a:spcAft>
                <a:spcPts val="0"/>
              </a:spcAft>
            </a:pP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U u;</a:t>
            </a:r>
          </a:p>
          <a:p>
            <a:pPr>
              <a:spcAft>
                <a:spcPts val="0"/>
              </a:spcAft>
            </a:pPr>
            <a:r>
              <a:rPr lang="en" sz="1200" dirty="0">
                <a:latin typeface="Consolas"/>
                <a:ea typeface="Consolas"/>
                <a:cs typeface="Consolas"/>
                <a:sym typeface="Consolas"/>
              </a:rPr>
              <a:t>u.i = 42;</a:t>
            </a:r>
          </a:p>
          <a:p>
            <a:pPr>
              <a:spcAft>
                <a:spcPts val="0"/>
              </a:spcAft>
            </a:pPr>
            <a:r>
              <a:rPr lang="en" sz="1200" dirty="0">
                <a:latin typeface="Consolas"/>
                <a:ea typeface="Consolas"/>
                <a:cs typeface="Consolas"/>
                <a:sym typeface="Consolas"/>
              </a:rPr>
              <a:t>std::cout &lt;&lt; u.f;</a:t>
            </a:r>
          </a:p>
        </p:txBody>
      </p:sp>
      <p:sp>
        <p:nvSpPr>
          <p:cNvPr id="14" name="Shape 128">
            <a:extLst>
              <a:ext uri="{FF2B5EF4-FFF2-40B4-BE49-F238E27FC236}">
                <a16:creationId xmlns:a16="http://schemas.microsoft.com/office/drawing/2014/main" id="{6069BF1B-A0EC-494D-8CF7-020A0CA30535}"/>
              </a:ext>
            </a:extLst>
          </p:cNvPr>
          <p:cNvSpPr txBox="1">
            <a:spLocks/>
          </p:cNvSpPr>
          <p:nvPr/>
        </p:nvSpPr>
        <p:spPr>
          <a:xfrm>
            <a:off x="5499983" y="850813"/>
            <a:ext cx="3545950" cy="1642664"/>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std::variant&lt;int,float&gt; u, v;</a:t>
            </a:r>
          </a:p>
          <a:p>
            <a:pPr>
              <a:spcAft>
                <a:spcPts val="0"/>
              </a:spcAft>
            </a:pPr>
            <a:r>
              <a:rPr lang="en" sz="1200" dirty="0">
                <a:latin typeface="Consolas"/>
                <a:ea typeface="Consolas"/>
                <a:cs typeface="Consolas"/>
                <a:sym typeface="Consolas"/>
              </a:rPr>
              <a:t>u = 42;</a:t>
            </a:r>
          </a:p>
          <a:p>
            <a:pPr>
              <a:spcAft>
                <a:spcPts val="0"/>
              </a:spcAft>
            </a:pPr>
            <a:r>
              <a:rPr lang="en" sz="1200" dirty="0">
                <a:latin typeface="Consolas"/>
                <a:ea typeface="Consolas"/>
                <a:cs typeface="Consolas"/>
                <a:sym typeface="Consolas"/>
              </a:rPr>
              <a:t>//auto f = std::get&lt;float&gt;(u); error</a:t>
            </a:r>
          </a:p>
          <a:p>
            <a:pPr>
              <a:spcAft>
                <a:spcPts val="0"/>
              </a:spcAft>
            </a:pPr>
            <a:r>
              <a:rPr lang="en" sz="1200" dirty="0">
                <a:latin typeface="Consolas"/>
                <a:ea typeface="Consolas"/>
                <a:cs typeface="Consolas"/>
                <a:sym typeface="Consolas"/>
              </a:rPr>
              <a:t>auto i1 = std::get&lt;int&gt;(u);</a:t>
            </a:r>
          </a:p>
          <a:p>
            <a:pPr>
              <a:spcAft>
                <a:spcPts val="0"/>
              </a:spcAft>
            </a:pPr>
            <a:r>
              <a:rPr lang="en" sz="1200" dirty="0">
                <a:latin typeface="Consolas"/>
                <a:ea typeface="Consolas"/>
                <a:cs typeface="Consolas"/>
                <a:sym typeface="Consolas"/>
              </a:rPr>
              <a:t>auto i2 = std::get&lt;0&gt;(u);</a:t>
            </a:r>
          </a:p>
          <a:p>
            <a:pPr>
              <a:spcAft>
                <a:spcPts val="0"/>
              </a:spcAft>
            </a:pPr>
            <a:r>
              <a:rPr lang="en" sz="1200" dirty="0">
                <a:latin typeface="Consolas"/>
                <a:ea typeface="Consolas"/>
                <a:cs typeface="Consolas"/>
                <a:sym typeface="Consolas"/>
              </a:rPr>
              <a:t>v = u;</a:t>
            </a:r>
          </a:p>
          <a:p>
            <a:pPr>
              <a:spcAft>
                <a:spcPts val="0"/>
              </a:spcAft>
            </a:pPr>
            <a:r>
              <a:rPr lang="en" sz="1200" dirty="0">
                <a:latin typeface="Consolas"/>
                <a:ea typeface="Consolas"/>
                <a:cs typeface="Consolas"/>
                <a:sym typeface="Consolas"/>
              </a:rPr>
              <a:t>assert(std::holds_alternative&lt;int&gt;(v));</a:t>
            </a:r>
          </a:p>
        </p:txBody>
      </p:sp>
      <p:sp>
        <p:nvSpPr>
          <p:cNvPr id="22" name="Shape 126">
            <a:extLst>
              <a:ext uri="{FF2B5EF4-FFF2-40B4-BE49-F238E27FC236}">
                <a16:creationId xmlns:a16="http://schemas.microsoft.com/office/drawing/2014/main" id="{B9539462-9B22-4A62-97CE-2BE74A59CD7D}"/>
              </a:ext>
            </a:extLst>
          </p:cNvPr>
          <p:cNvSpPr txBox="1">
            <a:spLocks/>
          </p:cNvSpPr>
          <p:nvPr/>
        </p:nvSpPr>
        <p:spPr>
          <a:xfrm>
            <a:off x="173841" y="2799756"/>
            <a:ext cx="2305048" cy="1670116"/>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extern void f(int* p);</a:t>
            </a:r>
          </a:p>
          <a:p>
            <a:pPr>
              <a:spcAft>
                <a:spcPts val="0"/>
              </a:spcAft>
            </a:pPr>
            <a:endParaRPr lang="en" sz="1200" dirty="0">
              <a:latin typeface="Consolas"/>
              <a:ea typeface="Consolas"/>
              <a:cs typeface="Consolas"/>
              <a:sym typeface="Consolas"/>
            </a:endParaRPr>
          </a:p>
          <a:p>
            <a:pPr>
              <a:spcAft>
                <a:spcPts val="0"/>
              </a:spcAft>
            </a:pPr>
            <a:r>
              <a:rPr lang="en" sz="1200" dirty="0">
                <a:latin typeface="Consolas"/>
                <a:ea typeface="Consolas"/>
                <a:cs typeface="Consolas"/>
                <a:sym typeface="Consolas"/>
              </a:rPr>
              <a:t>void g(int n)</a:t>
            </a:r>
          </a:p>
          <a:p>
            <a:pPr>
              <a:spcAft>
                <a:spcPts val="0"/>
              </a:spcAft>
            </a:pP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  // f </a:t>
            </a:r>
            <a:r>
              <a:rPr lang="en-US" sz="1200" dirty="0">
                <a:latin typeface="Consolas"/>
                <a:ea typeface="Consolas"/>
                <a:cs typeface="Consolas"/>
                <a:sym typeface="Consolas"/>
              </a:rPr>
              <a:t>no </a:t>
            </a:r>
            <a:r>
              <a:rPr lang="en-US" sz="1200" dirty="0" err="1">
                <a:latin typeface="Consolas"/>
                <a:ea typeface="Consolas"/>
                <a:cs typeface="Consolas"/>
                <a:sym typeface="Consolas"/>
              </a:rPr>
              <a:t>conoce</a:t>
            </a:r>
            <a:r>
              <a:rPr lang="en-US" sz="1200" dirty="0">
                <a:latin typeface="Consolas"/>
                <a:ea typeface="Consolas"/>
                <a:cs typeface="Consolas"/>
                <a:sym typeface="Consolas"/>
              </a:rPr>
              <a:t> </a:t>
            </a:r>
            <a:r>
              <a:rPr lang="en" sz="1200" dirty="0">
                <a:latin typeface="Consolas"/>
                <a:ea typeface="Consolas"/>
                <a:cs typeface="Consolas"/>
                <a:sym typeface="Consolas"/>
              </a:rPr>
              <a:t>n</a:t>
            </a:r>
          </a:p>
          <a:p>
            <a:pPr>
              <a:spcAft>
                <a:spcPts val="0"/>
              </a:spcAft>
            </a:pPr>
            <a:r>
              <a:rPr lang="en" sz="1200" dirty="0">
                <a:latin typeface="Consolas"/>
                <a:ea typeface="Consolas"/>
                <a:cs typeface="Consolas"/>
                <a:sym typeface="Consolas"/>
              </a:rPr>
              <a:t>  f(new int[n]);</a:t>
            </a:r>
          </a:p>
          <a:p>
            <a:pPr>
              <a:spcAft>
                <a:spcPts val="0"/>
              </a:spcAft>
            </a:pPr>
            <a:r>
              <a:rPr lang="en" sz="1200" dirty="0">
                <a:latin typeface="Consolas"/>
                <a:ea typeface="Consolas"/>
                <a:cs typeface="Consolas"/>
                <a:sym typeface="Consolas"/>
              </a:rPr>
              <a:t>}</a:t>
            </a:r>
          </a:p>
        </p:txBody>
      </p:sp>
      <p:sp>
        <p:nvSpPr>
          <p:cNvPr id="23" name="Shape 126">
            <a:extLst>
              <a:ext uri="{FF2B5EF4-FFF2-40B4-BE49-F238E27FC236}">
                <a16:creationId xmlns:a16="http://schemas.microsoft.com/office/drawing/2014/main" id="{95E4193B-5A89-470F-A55A-E6055645FD90}"/>
              </a:ext>
            </a:extLst>
          </p:cNvPr>
          <p:cNvSpPr txBox="1">
            <a:spLocks/>
          </p:cNvSpPr>
          <p:nvPr/>
        </p:nvSpPr>
        <p:spPr>
          <a:xfrm>
            <a:off x="2605175" y="2799756"/>
            <a:ext cx="2779059" cy="1670116"/>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extern void f(vector&lt;int&gt;&amp; v);</a:t>
            </a:r>
          </a:p>
          <a:p>
            <a:pPr>
              <a:spcAft>
                <a:spcPts val="0"/>
              </a:spcAft>
            </a:pPr>
            <a:endParaRPr lang="en" sz="1200" dirty="0">
              <a:latin typeface="Consolas"/>
              <a:ea typeface="Consolas"/>
              <a:cs typeface="Consolas"/>
              <a:sym typeface="Consolas"/>
            </a:endParaRPr>
          </a:p>
          <a:p>
            <a:pPr>
              <a:spcAft>
                <a:spcPts val="0"/>
              </a:spcAft>
            </a:pPr>
            <a:r>
              <a:rPr lang="en" sz="1200" dirty="0">
                <a:latin typeface="Consolas"/>
                <a:ea typeface="Consolas"/>
                <a:cs typeface="Consolas"/>
                <a:sym typeface="Consolas"/>
              </a:rPr>
              <a:t>void g(int n)</a:t>
            </a:r>
          </a:p>
          <a:p>
            <a:pPr>
              <a:spcAft>
                <a:spcPts val="0"/>
              </a:spcAft>
            </a:pPr>
            <a:r>
              <a:rPr lang="en" sz="1200" dirty="0">
                <a:latin typeface="Consolas"/>
                <a:ea typeface="Consolas"/>
                <a:cs typeface="Consolas"/>
                <a:sym typeface="Consolas"/>
              </a:rPr>
              <a:t>{</a:t>
            </a:r>
          </a:p>
          <a:p>
            <a:pPr>
              <a:spcAft>
                <a:spcPts val="0"/>
              </a:spcAft>
            </a:pPr>
            <a:r>
              <a:rPr lang="en" sz="1200" dirty="0">
                <a:latin typeface="Consolas"/>
                <a:ea typeface="Consolas"/>
                <a:cs typeface="Consolas"/>
                <a:sym typeface="Consolas"/>
              </a:rPr>
              <a:t>  vector&lt;int&gt; v(n);</a:t>
            </a:r>
          </a:p>
          <a:p>
            <a:pPr>
              <a:spcAft>
                <a:spcPts val="0"/>
              </a:spcAft>
            </a:pPr>
            <a:r>
              <a:rPr lang="en" sz="1200" dirty="0">
                <a:latin typeface="Consolas"/>
                <a:ea typeface="Consolas"/>
                <a:cs typeface="Consolas"/>
                <a:sym typeface="Consolas"/>
              </a:rPr>
              <a:t>  f(v); // f </a:t>
            </a:r>
            <a:r>
              <a:rPr lang="en-US" sz="1200" dirty="0" err="1">
                <a:latin typeface="Consolas"/>
                <a:ea typeface="Consolas"/>
                <a:cs typeface="Consolas"/>
                <a:sym typeface="Consolas"/>
              </a:rPr>
              <a:t>conoce</a:t>
            </a:r>
            <a:r>
              <a:rPr lang="en-US" sz="1200" dirty="0">
                <a:latin typeface="Consolas"/>
                <a:ea typeface="Consolas"/>
                <a:cs typeface="Consolas"/>
                <a:sym typeface="Consolas"/>
              </a:rPr>
              <a:t> </a:t>
            </a:r>
            <a:r>
              <a:rPr lang="en" sz="1200" dirty="0">
                <a:latin typeface="Consolas"/>
                <a:ea typeface="Consolas"/>
                <a:cs typeface="Consolas"/>
                <a:sym typeface="Consolas"/>
              </a:rPr>
              <a:t>n</a:t>
            </a:r>
          </a:p>
          <a:p>
            <a:pPr>
              <a:spcAft>
                <a:spcPts val="0"/>
              </a:spcAft>
            </a:pPr>
            <a:r>
              <a:rPr lang="en" sz="1200" dirty="0">
                <a:latin typeface="Consolas"/>
                <a:ea typeface="Consolas"/>
                <a:cs typeface="Consolas"/>
                <a:sym typeface="Consolas"/>
              </a:rPr>
              <a:t>}</a:t>
            </a:r>
          </a:p>
        </p:txBody>
      </p:sp>
      <p:sp>
        <p:nvSpPr>
          <p:cNvPr id="8" name="Shape 94">
            <a:extLst>
              <a:ext uri="{FF2B5EF4-FFF2-40B4-BE49-F238E27FC236}">
                <a16:creationId xmlns:a16="http://schemas.microsoft.com/office/drawing/2014/main" id="{23D2D55C-5630-4FCC-8634-86CBD826456E}"/>
              </a:ext>
            </a:extLst>
          </p:cNvPr>
          <p:cNvSpPr txBox="1">
            <a:spLocks/>
          </p:cNvSpPr>
          <p:nvPr/>
        </p:nvSpPr>
        <p:spPr>
          <a:xfrm>
            <a:off x="0" y="4618422"/>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P.4: </a:t>
            </a:r>
            <a:r>
              <a:rPr lang="en-US" sz="1600" b="1" dirty="0">
                <a:solidFill>
                  <a:srgbClr val="24292E"/>
                </a:solidFill>
              </a:rPr>
              <a:t>Ideally, a program should be statically type safe</a:t>
            </a:r>
            <a:endParaRPr lang="en" sz="1600" b="1" dirty="0">
              <a:solidFill>
                <a:srgbClr val="24292E"/>
              </a:solidFill>
            </a:endParaRPr>
          </a:p>
          <a:p>
            <a:pPr algn="r">
              <a:spcAft>
                <a:spcPts val="0"/>
              </a:spcAft>
            </a:pPr>
            <a:endParaRPr lang="en-US" sz="1600" dirty="0"/>
          </a:p>
        </p:txBody>
      </p:sp>
      <p:sp>
        <p:nvSpPr>
          <p:cNvPr id="10" name="Shape 94">
            <a:extLst>
              <a:ext uri="{FF2B5EF4-FFF2-40B4-BE49-F238E27FC236}">
                <a16:creationId xmlns:a16="http://schemas.microsoft.com/office/drawing/2014/main" id="{BFE79D24-21DD-4F25-A520-953AD6CCBD1F}"/>
              </a:ext>
            </a:extLst>
          </p:cNvPr>
          <p:cNvSpPr txBox="1">
            <a:spLocks/>
          </p:cNvSpPr>
          <p:nvPr/>
        </p:nvSpPr>
        <p:spPr>
          <a:xfrm>
            <a:off x="60995" y="682181"/>
            <a:ext cx="4282800"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600" dirty="0" err="1"/>
              <a:t>Conoce</a:t>
            </a:r>
            <a:r>
              <a:rPr lang="en-US" sz="1600" dirty="0"/>
              <a:t> lo que </a:t>
            </a:r>
            <a:r>
              <a:rPr lang="en-US" sz="1600" dirty="0" err="1"/>
              <a:t>estás</a:t>
            </a:r>
            <a:r>
              <a:rPr lang="en-US" sz="1600" dirty="0"/>
              <a:t> </a:t>
            </a:r>
            <a:r>
              <a:rPr lang="en-US" sz="1600" dirty="0" err="1"/>
              <a:t>usando</a:t>
            </a:r>
            <a:r>
              <a:rPr lang="en-US" sz="1600" dirty="0"/>
              <a:t>.</a:t>
            </a:r>
          </a:p>
        </p:txBody>
      </p:sp>
      <p:sp>
        <p:nvSpPr>
          <p:cNvPr id="2" name="Slide Number Placeholder 1">
            <a:extLst>
              <a:ext uri="{FF2B5EF4-FFF2-40B4-BE49-F238E27FC236}">
                <a16:creationId xmlns:a16="http://schemas.microsoft.com/office/drawing/2014/main" id="{2D224A43-8BC1-4803-95BD-B961C1AAF5F0}"/>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8</a:t>
            </a:fld>
            <a:endParaRPr lang="en"/>
          </a:p>
        </p:txBody>
      </p:sp>
      <p:sp>
        <p:nvSpPr>
          <p:cNvPr id="12" name="Slide Number Placeholder 1">
            <a:extLst>
              <a:ext uri="{FF2B5EF4-FFF2-40B4-BE49-F238E27FC236}">
                <a16:creationId xmlns:a16="http://schemas.microsoft.com/office/drawing/2014/main" id="{2BDC54B1-16BC-4936-BCAD-5F10319FF49B}"/>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bg/>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25">
                                            <p:txEl>
                                              <p:pRg st="1" end="1"/>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P spid="13" grpId="0" uiExpand="1" build="p" animBg="1"/>
      <p:bldP spid="14" grpId="0" uiExpand="1" build="p" animBg="1"/>
      <p:bldP spid="22" grpId="0" uiExpand="1" animBg="1"/>
      <p:bldP spid="23" grpId="0" uiExpand="1" animBg="1"/>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3" name="Shape 128">
            <a:extLst>
              <a:ext uri="{FF2B5EF4-FFF2-40B4-BE49-F238E27FC236}">
                <a16:creationId xmlns:a16="http://schemas.microsoft.com/office/drawing/2014/main" id="{A2554962-13FD-4B36-BDC5-471615460690}"/>
              </a:ext>
            </a:extLst>
          </p:cNvPr>
          <p:cNvSpPr txBox="1">
            <a:spLocks/>
          </p:cNvSpPr>
          <p:nvPr/>
        </p:nvSpPr>
        <p:spPr>
          <a:xfrm>
            <a:off x="270438" y="1155261"/>
            <a:ext cx="4184713" cy="842682"/>
          </a:xfrm>
          <a:prstGeom prst="rect">
            <a:avLst/>
          </a:prstGeom>
          <a:solidFill>
            <a:srgbClr val="EFEFEF"/>
          </a:solidFill>
          <a:ln>
            <a:solidFill>
              <a:srgbClr val="FF000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 sz="1200" dirty="0">
                <a:latin typeface="Consolas"/>
                <a:ea typeface="Consolas"/>
                <a:cs typeface="Consolas"/>
                <a:sym typeface="Consolas"/>
              </a:rPr>
              <a:t>std::string GetFormData();</a:t>
            </a:r>
          </a:p>
          <a:p>
            <a:pPr>
              <a:spcAft>
                <a:spcPts val="0"/>
              </a:spcAft>
            </a:pPr>
            <a:r>
              <a:rPr lang="en" sz="1200" dirty="0">
                <a:latin typeface="Consolas"/>
                <a:ea typeface="Consolas"/>
                <a:cs typeface="Consolas"/>
                <a:sym typeface="Consolas"/>
              </a:rPr>
              <a:t>std::string CleanData(const std::string&amp; data);</a:t>
            </a:r>
          </a:p>
          <a:p>
            <a:pPr>
              <a:spcAft>
                <a:spcPts val="0"/>
              </a:spcAft>
            </a:pPr>
            <a:r>
              <a:rPr lang="en" sz="1200" dirty="0">
                <a:latin typeface="Consolas"/>
                <a:ea typeface="Consolas"/>
                <a:cs typeface="Consolas"/>
                <a:sym typeface="Consolas"/>
              </a:rPr>
              <a:t>void ExecuteQuery(const std::string&amp; query);</a:t>
            </a:r>
          </a:p>
        </p:txBody>
      </p:sp>
      <p:sp>
        <p:nvSpPr>
          <p:cNvPr id="14" name="Shape 129">
            <a:extLst>
              <a:ext uri="{FF2B5EF4-FFF2-40B4-BE49-F238E27FC236}">
                <a16:creationId xmlns:a16="http://schemas.microsoft.com/office/drawing/2014/main" id="{A90D7D33-6D96-4B75-9D26-7D8FD6E1F952}"/>
              </a:ext>
            </a:extLst>
          </p:cNvPr>
          <p:cNvSpPr txBox="1">
            <a:spLocks/>
          </p:cNvSpPr>
          <p:nvPr/>
        </p:nvSpPr>
        <p:spPr>
          <a:xfrm>
            <a:off x="270438" y="2084873"/>
            <a:ext cx="5099305" cy="1873624"/>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a:latin typeface="Consolas"/>
                <a:ea typeface="Consolas"/>
                <a:cs typeface="Consolas"/>
                <a:sym typeface="Consolas"/>
              </a:rPr>
              <a:t>template &lt;typename T&gt;</a:t>
            </a:r>
          </a:p>
          <a:p>
            <a:pPr>
              <a:spcAft>
                <a:spcPts val="0"/>
              </a:spcAft>
            </a:pPr>
            <a:r>
              <a:rPr lang="en-US" sz="1200">
                <a:latin typeface="Consolas"/>
                <a:ea typeface="Consolas"/>
                <a:cs typeface="Consolas"/>
                <a:sym typeface="Consolas"/>
              </a:rPr>
              <a:t>struct FormData{</a:t>
            </a:r>
          </a:p>
          <a:p>
            <a:pPr>
              <a:spcAft>
                <a:spcPts val="0"/>
              </a:spcAft>
            </a:pPr>
            <a:r>
              <a:rPr lang="en-US" sz="1200">
                <a:latin typeface="Consolas"/>
                <a:ea typeface="Consolas"/>
                <a:cs typeface="Consolas"/>
                <a:sym typeface="Consolas"/>
              </a:rPr>
              <a:t>  explicit FormData(const string&amp; input):m_input(input) {}</a:t>
            </a:r>
          </a:p>
          <a:p>
            <a:pPr>
              <a:spcAft>
                <a:spcPts val="0"/>
              </a:spcAft>
            </a:pPr>
            <a:r>
              <a:rPr lang="en-US" sz="1200">
                <a:latin typeface="Consolas"/>
                <a:ea typeface="Consolas"/>
                <a:cs typeface="Consolas"/>
                <a:sym typeface="Consolas"/>
              </a:rPr>
              <a:t>  std::string m_input;</a:t>
            </a:r>
          </a:p>
          <a:p>
            <a:pPr>
              <a:spcAft>
                <a:spcPts val="0"/>
              </a:spcAft>
            </a:pPr>
            <a:r>
              <a:rPr lang="en-US" sz="1200">
                <a:latin typeface="Consolas"/>
                <a:ea typeface="Consolas"/>
                <a:cs typeface="Consolas"/>
                <a:sym typeface="Consolas"/>
              </a:rPr>
              <a:t>};</a:t>
            </a:r>
          </a:p>
          <a:p>
            <a:pPr>
              <a:spcAft>
                <a:spcPts val="0"/>
              </a:spcAft>
            </a:pPr>
            <a:endParaRPr lang="en-US" sz="1200">
              <a:latin typeface="Consolas"/>
              <a:ea typeface="Consolas"/>
              <a:cs typeface="Consolas"/>
              <a:sym typeface="Consolas"/>
            </a:endParaRPr>
          </a:p>
          <a:p>
            <a:pPr>
              <a:spcAft>
                <a:spcPts val="0"/>
              </a:spcAft>
            </a:pPr>
            <a:r>
              <a:rPr lang="en-US" sz="1200">
                <a:latin typeface="Consolas"/>
                <a:ea typeface="Consolas"/>
                <a:cs typeface="Consolas"/>
                <a:sym typeface="Consolas"/>
              </a:rPr>
              <a:t>struct clean{};</a:t>
            </a:r>
          </a:p>
          <a:p>
            <a:pPr>
              <a:spcAft>
                <a:spcPts val="0"/>
              </a:spcAft>
            </a:pPr>
            <a:r>
              <a:rPr lang="en-US" sz="1200">
                <a:latin typeface="Consolas"/>
                <a:ea typeface="Consolas"/>
                <a:cs typeface="Consolas"/>
                <a:sym typeface="Consolas"/>
              </a:rPr>
              <a:t>struct dirty{};</a:t>
            </a:r>
            <a:endParaRPr lang="en-US" sz="1200" dirty="0">
              <a:latin typeface="Consolas"/>
              <a:ea typeface="Consolas"/>
              <a:cs typeface="Consolas"/>
              <a:sym typeface="Consolas"/>
            </a:endParaRPr>
          </a:p>
        </p:txBody>
      </p:sp>
      <p:sp>
        <p:nvSpPr>
          <p:cNvPr id="15" name="Rectangle 14">
            <a:extLst>
              <a:ext uri="{FF2B5EF4-FFF2-40B4-BE49-F238E27FC236}">
                <a16:creationId xmlns:a16="http://schemas.microsoft.com/office/drawing/2014/main" id="{982783CD-9BEC-4914-9209-9CD433D53272}"/>
              </a:ext>
            </a:extLst>
          </p:cNvPr>
          <p:cNvSpPr/>
          <p:nvPr/>
        </p:nvSpPr>
        <p:spPr>
          <a:xfrm>
            <a:off x="2774439" y="3671877"/>
            <a:ext cx="4628300" cy="944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hape 130">
            <a:extLst>
              <a:ext uri="{FF2B5EF4-FFF2-40B4-BE49-F238E27FC236}">
                <a16:creationId xmlns:a16="http://schemas.microsoft.com/office/drawing/2014/main" id="{B1F5E9B3-2ACF-4401-8ED4-A9C1F168680E}"/>
              </a:ext>
            </a:extLst>
          </p:cNvPr>
          <p:cNvSpPr txBox="1">
            <a:spLocks/>
          </p:cNvSpPr>
          <p:nvPr/>
        </p:nvSpPr>
        <p:spPr>
          <a:xfrm>
            <a:off x="2820090" y="3704535"/>
            <a:ext cx="6114904" cy="844312"/>
          </a:xfrm>
          <a:prstGeom prst="rect">
            <a:avLst/>
          </a:prstGeom>
          <a:solidFill>
            <a:srgbClr val="EFEFEF"/>
          </a:solidFill>
          <a:ln>
            <a:solidFill>
              <a:srgbClr val="00B050"/>
            </a:solid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200" dirty="0" err="1">
                <a:latin typeface="Consolas"/>
                <a:ea typeface="Consolas"/>
                <a:cs typeface="Consolas"/>
                <a:sym typeface="Consolas"/>
              </a:rPr>
              <a:t>FormData</a:t>
            </a:r>
            <a:r>
              <a:rPr lang="en-US" sz="1200" dirty="0">
                <a:latin typeface="Consolas"/>
                <a:ea typeface="Consolas"/>
                <a:cs typeface="Consolas"/>
                <a:sym typeface="Consolas"/>
              </a:rPr>
              <a:t>&lt;dirty&gt; </a:t>
            </a:r>
            <a:r>
              <a:rPr lang="en-US" sz="1200" dirty="0" err="1">
                <a:latin typeface="Consolas"/>
                <a:ea typeface="Consolas"/>
                <a:cs typeface="Consolas"/>
                <a:sym typeface="Consolas"/>
              </a:rPr>
              <a:t>GetFormData</a:t>
            </a:r>
            <a:r>
              <a:rPr lang="en-US" sz="1200" dirty="0">
                <a:latin typeface="Consolas"/>
                <a:ea typeface="Consolas"/>
                <a:cs typeface="Consolas"/>
                <a:sym typeface="Consolas"/>
              </a:rPr>
              <a:t>();</a:t>
            </a:r>
          </a:p>
          <a:p>
            <a:pPr>
              <a:spcAft>
                <a:spcPts val="0"/>
              </a:spcAft>
            </a:pPr>
            <a:endParaRPr lang="en-US" sz="300" dirty="0">
              <a:latin typeface="Consolas"/>
              <a:ea typeface="Consolas"/>
              <a:cs typeface="Consolas"/>
              <a:sym typeface="Consolas"/>
            </a:endParaRPr>
          </a:p>
          <a:p>
            <a:pPr>
              <a:spcAft>
                <a:spcPts val="0"/>
              </a:spcAft>
            </a:pPr>
            <a:r>
              <a:rPr lang="en-US" sz="1200" dirty="0" err="1">
                <a:latin typeface="Consolas"/>
                <a:ea typeface="Consolas"/>
                <a:cs typeface="Consolas"/>
                <a:sym typeface="Consolas"/>
              </a:rPr>
              <a:t>std</a:t>
            </a:r>
            <a:r>
              <a:rPr lang="en-US" sz="1200" dirty="0">
                <a:latin typeface="Consolas"/>
                <a:ea typeface="Consolas"/>
                <a:cs typeface="Consolas"/>
                <a:sym typeface="Consolas"/>
              </a:rPr>
              <a:t>::optional&lt;</a:t>
            </a:r>
            <a:r>
              <a:rPr lang="en-US" sz="1200" dirty="0" err="1">
                <a:latin typeface="Consolas"/>
                <a:ea typeface="Consolas"/>
                <a:cs typeface="Consolas"/>
                <a:sym typeface="Consolas"/>
              </a:rPr>
              <a:t>FormData</a:t>
            </a:r>
            <a:r>
              <a:rPr lang="en-US" sz="1200" dirty="0">
                <a:latin typeface="Consolas"/>
                <a:ea typeface="Consolas"/>
                <a:cs typeface="Consolas"/>
                <a:sym typeface="Consolas"/>
              </a:rPr>
              <a:t>&lt;clean&gt;&gt; </a:t>
            </a:r>
            <a:r>
              <a:rPr lang="en-US" sz="1200" dirty="0" err="1">
                <a:latin typeface="Consolas"/>
                <a:ea typeface="Consolas"/>
                <a:cs typeface="Consolas"/>
                <a:sym typeface="Consolas"/>
              </a:rPr>
              <a:t>CleanData</a:t>
            </a:r>
            <a:r>
              <a:rPr lang="en-US" sz="1200" dirty="0">
                <a:latin typeface="Consolas"/>
                <a:ea typeface="Consolas"/>
                <a:cs typeface="Consolas"/>
                <a:sym typeface="Consolas"/>
              </a:rPr>
              <a:t>(</a:t>
            </a:r>
            <a:r>
              <a:rPr lang="en-US" sz="1200" dirty="0" err="1">
                <a:latin typeface="Consolas"/>
                <a:ea typeface="Consolas"/>
                <a:cs typeface="Consolas"/>
                <a:sym typeface="Consolas"/>
              </a:rPr>
              <a:t>const</a:t>
            </a:r>
            <a:r>
              <a:rPr lang="en-US" sz="1200" dirty="0">
                <a:latin typeface="Consolas"/>
                <a:ea typeface="Consolas"/>
                <a:cs typeface="Consolas"/>
                <a:sym typeface="Consolas"/>
              </a:rPr>
              <a:t> </a:t>
            </a:r>
            <a:r>
              <a:rPr lang="en-US" sz="1200" dirty="0" err="1">
                <a:latin typeface="Consolas"/>
                <a:ea typeface="Consolas"/>
                <a:cs typeface="Consolas"/>
                <a:sym typeface="Consolas"/>
              </a:rPr>
              <a:t>FormData</a:t>
            </a:r>
            <a:r>
              <a:rPr lang="en-US" sz="1200" dirty="0">
                <a:latin typeface="Consolas"/>
                <a:ea typeface="Consolas"/>
                <a:cs typeface="Consolas"/>
                <a:sym typeface="Consolas"/>
              </a:rPr>
              <a:t>&lt;dirty&gt;&amp; data);</a:t>
            </a:r>
          </a:p>
          <a:p>
            <a:pPr>
              <a:spcAft>
                <a:spcPts val="0"/>
              </a:spcAft>
            </a:pPr>
            <a:endParaRPr lang="en-US" sz="100" dirty="0">
              <a:latin typeface="Consolas"/>
              <a:ea typeface="Consolas"/>
              <a:cs typeface="Consolas"/>
              <a:sym typeface="Consolas"/>
            </a:endParaRPr>
          </a:p>
          <a:p>
            <a:pPr>
              <a:spcAft>
                <a:spcPts val="0"/>
              </a:spcAft>
            </a:pPr>
            <a:r>
              <a:rPr lang="en-US" sz="1200" dirty="0">
                <a:latin typeface="Consolas"/>
                <a:ea typeface="Consolas"/>
                <a:cs typeface="Consolas"/>
                <a:sym typeface="Consolas"/>
              </a:rPr>
              <a:t>void </a:t>
            </a:r>
            <a:r>
              <a:rPr lang="en-US" sz="1200" dirty="0" err="1">
                <a:latin typeface="Consolas"/>
                <a:ea typeface="Consolas"/>
                <a:cs typeface="Consolas"/>
                <a:sym typeface="Consolas"/>
              </a:rPr>
              <a:t>ExecuteQuery</a:t>
            </a:r>
            <a:r>
              <a:rPr lang="en-US" sz="1200" dirty="0">
                <a:latin typeface="Consolas"/>
                <a:ea typeface="Consolas"/>
                <a:cs typeface="Consolas"/>
                <a:sym typeface="Consolas"/>
              </a:rPr>
              <a:t>(</a:t>
            </a:r>
            <a:r>
              <a:rPr lang="en-US" sz="1200" dirty="0" err="1">
                <a:latin typeface="Consolas"/>
                <a:ea typeface="Consolas"/>
                <a:cs typeface="Consolas"/>
                <a:sym typeface="Consolas"/>
              </a:rPr>
              <a:t>const</a:t>
            </a:r>
            <a:r>
              <a:rPr lang="en-US" sz="1200" dirty="0">
                <a:latin typeface="Consolas"/>
                <a:ea typeface="Consolas"/>
                <a:cs typeface="Consolas"/>
                <a:sym typeface="Consolas"/>
              </a:rPr>
              <a:t> </a:t>
            </a:r>
            <a:r>
              <a:rPr lang="en-US" sz="1200" dirty="0" err="1">
                <a:latin typeface="Consolas"/>
                <a:ea typeface="Consolas"/>
                <a:cs typeface="Consolas"/>
                <a:sym typeface="Consolas"/>
              </a:rPr>
              <a:t>FormData</a:t>
            </a:r>
            <a:r>
              <a:rPr lang="en-US" sz="1200" dirty="0">
                <a:latin typeface="Consolas"/>
                <a:ea typeface="Consolas"/>
                <a:cs typeface="Consolas"/>
                <a:sym typeface="Consolas"/>
              </a:rPr>
              <a:t>&lt;clean&gt;&amp; query);</a:t>
            </a:r>
          </a:p>
        </p:txBody>
      </p:sp>
      <p:sp>
        <p:nvSpPr>
          <p:cNvPr id="10" name="Shape 135">
            <a:extLst>
              <a:ext uri="{FF2B5EF4-FFF2-40B4-BE49-F238E27FC236}">
                <a16:creationId xmlns:a16="http://schemas.microsoft.com/office/drawing/2014/main" id="{716E6954-C386-4CC6-8828-036A7FF1BA53}"/>
              </a:ext>
            </a:extLst>
          </p:cNvPr>
          <p:cNvSpPr txBox="1">
            <a:spLocks noGrp="1"/>
          </p:cNvSpPr>
          <p:nvPr>
            <p:ph type="title"/>
          </p:nvPr>
        </p:nvSpPr>
        <p:spPr>
          <a:xfrm>
            <a:off x="173841" y="104366"/>
            <a:ext cx="7335194" cy="707400"/>
          </a:xfrm>
          <a:prstGeom prst="rect">
            <a:avLst/>
          </a:prstGeom>
        </p:spPr>
        <p:txBody>
          <a:bodyPr lIns="91425" tIns="91425" rIns="91425" bIns="91425" anchor="t" anchorCtr="0">
            <a:noAutofit/>
          </a:bodyPr>
          <a:lstStyle/>
          <a:p>
            <a:pPr lvl="0"/>
            <a:r>
              <a:rPr lang="en" dirty="0"/>
              <a:t>3) </a:t>
            </a:r>
            <a:r>
              <a:rPr lang="en-US" dirty="0"/>
              <a:t>Código </a:t>
            </a:r>
            <a:r>
              <a:rPr lang="en-US" dirty="0" err="1"/>
              <a:t>libre</a:t>
            </a:r>
            <a:r>
              <a:rPr lang="en-US" dirty="0"/>
              <a:t> de </a:t>
            </a:r>
            <a:r>
              <a:rPr lang="en-US" dirty="0" err="1"/>
              <a:t>errores</a:t>
            </a:r>
            <a:r>
              <a:rPr lang="en-US" dirty="0"/>
              <a:t> </a:t>
            </a:r>
            <a:r>
              <a:rPr lang="en" sz="2400" dirty="0"/>
              <a:t>(</a:t>
            </a:r>
            <a:r>
              <a:rPr lang="en" sz="2400" u="sng" dirty="0"/>
              <a:t>P.4</a:t>
            </a:r>
            <a:r>
              <a:rPr lang="en" sz="2400" dirty="0"/>
              <a:t>, P.5, P.6 and P.7)</a:t>
            </a:r>
          </a:p>
        </p:txBody>
      </p:sp>
      <p:sp>
        <p:nvSpPr>
          <p:cNvPr id="11" name="Shape 94">
            <a:extLst>
              <a:ext uri="{FF2B5EF4-FFF2-40B4-BE49-F238E27FC236}">
                <a16:creationId xmlns:a16="http://schemas.microsoft.com/office/drawing/2014/main" id="{4D1FF351-970B-4F5A-B5E4-A4F46DC01F6B}"/>
              </a:ext>
            </a:extLst>
          </p:cNvPr>
          <p:cNvSpPr txBox="1">
            <a:spLocks/>
          </p:cNvSpPr>
          <p:nvPr/>
        </p:nvSpPr>
        <p:spPr>
          <a:xfrm>
            <a:off x="0" y="4618422"/>
            <a:ext cx="8472457"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lvl="0" algn="r">
              <a:lnSpc>
                <a:spcPct val="125000"/>
              </a:lnSpc>
              <a:spcBef>
                <a:spcPts val="1800"/>
              </a:spcBef>
              <a:spcAft>
                <a:spcPts val="1200"/>
              </a:spcAft>
            </a:pPr>
            <a:r>
              <a:rPr lang="en" sz="1600" b="1" dirty="0">
                <a:solidFill>
                  <a:srgbClr val="24292E"/>
                </a:solidFill>
              </a:rPr>
              <a:t>P.4: </a:t>
            </a:r>
            <a:r>
              <a:rPr lang="en-US" sz="1600" b="1" dirty="0">
                <a:solidFill>
                  <a:srgbClr val="24292E"/>
                </a:solidFill>
              </a:rPr>
              <a:t>Ideally, a program should be statically type safe</a:t>
            </a:r>
            <a:endParaRPr lang="en" sz="1600" b="1" dirty="0">
              <a:solidFill>
                <a:srgbClr val="24292E"/>
              </a:solidFill>
            </a:endParaRPr>
          </a:p>
          <a:p>
            <a:pPr algn="r">
              <a:spcAft>
                <a:spcPts val="0"/>
              </a:spcAft>
            </a:pPr>
            <a:endParaRPr lang="en-US" sz="1600" dirty="0"/>
          </a:p>
        </p:txBody>
      </p:sp>
      <p:sp>
        <p:nvSpPr>
          <p:cNvPr id="17" name="Shape 94">
            <a:extLst>
              <a:ext uri="{FF2B5EF4-FFF2-40B4-BE49-F238E27FC236}">
                <a16:creationId xmlns:a16="http://schemas.microsoft.com/office/drawing/2014/main" id="{A9367627-02AD-4622-B04C-981C76A89FD8}"/>
              </a:ext>
            </a:extLst>
          </p:cNvPr>
          <p:cNvSpPr txBox="1">
            <a:spLocks/>
          </p:cNvSpPr>
          <p:nvPr/>
        </p:nvSpPr>
        <p:spPr>
          <a:xfrm>
            <a:off x="60995" y="682181"/>
            <a:ext cx="4282800" cy="44215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Font typeface="Open Sans"/>
              <a:buNone/>
              <a:defRPr sz="1800" b="0" i="0" u="none" strike="noStrike" cap="none">
                <a:solidFill>
                  <a:schemeClr val="dk2"/>
                </a:solidFill>
                <a:latin typeface="Open Sans"/>
                <a:ea typeface="Open Sans"/>
                <a:cs typeface="Open Sans"/>
                <a:sym typeface="Open Sans"/>
              </a:defRPr>
            </a:lvl1pPr>
            <a:lvl2pPr marR="0" lvl="1"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2pPr>
            <a:lvl3pPr marR="0" lvl="2"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3pPr>
            <a:lvl4pPr marR="0" lvl="3"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4pPr>
            <a:lvl5pPr marR="0" lvl="4"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5pPr>
            <a:lvl6pPr marR="0" lvl="5"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6pPr>
            <a:lvl7pPr marR="0" lvl="6"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7pPr>
            <a:lvl8pPr marR="0" lvl="7"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8pPr>
            <a:lvl9pPr marR="0" lvl="8" algn="l" rtl="0">
              <a:lnSpc>
                <a:spcPct val="115000"/>
              </a:lnSpc>
              <a:spcBef>
                <a:spcPts val="0"/>
              </a:spcBef>
              <a:spcAft>
                <a:spcPts val="1600"/>
              </a:spcAft>
              <a:buClr>
                <a:schemeClr val="dk2"/>
              </a:buClr>
              <a:buFont typeface="Open Sans"/>
              <a:buNone/>
              <a:defRPr sz="1400" b="0" i="0" u="none" strike="noStrike" cap="none">
                <a:solidFill>
                  <a:schemeClr val="dk2"/>
                </a:solidFill>
                <a:latin typeface="Open Sans"/>
                <a:ea typeface="Open Sans"/>
                <a:cs typeface="Open Sans"/>
                <a:sym typeface="Open Sans"/>
              </a:defRPr>
            </a:lvl9pPr>
          </a:lstStyle>
          <a:p>
            <a:pPr>
              <a:spcAft>
                <a:spcPts val="0"/>
              </a:spcAft>
            </a:pPr>
            <a:r>
              <a:rPr lang="en-US" sz="1600" dirty="0" err="1"/>
              <a:t>Conoce</a:t>
            </a:r>
            <a:r>
              <a:rPr lang="en-US" sz="1600" dirty="0"/>
              <a:t> lo que </a:t>
            </a:r>
            <a:r>
              <a:rPr lang="en-US" sz="1600" dirty="0" err="1"/>
              <a:t>estás</a:t>
            </a:r>
            <a:r>
              <a:rPr lang="en-US" sz="1600" dirty="0"/>
              <a:t> </a:t>
            </a:r>
            <a:r>
              <a:rPr lang="en-US" sz="1600" dirty="0" err="1"/>
              <a:t>usando</a:t>
            </a:r>
            <a:r>
              <a:rPr lang="en-US" sz="1600" dirty="0"/>
              <a:t>.</a:t>
            </a:r>
          </a:p>
          <a:p>
            <a:pPr>
              <a:spcAft>
                <a:spcPts val="0"/>
              </a:spcAft>
            </a:pPr>
            <a:endParaRPr lang="en-US" sz="1600" dirty="0"/>
          </a:p>
        </p:txBody>
      </p:sp>
      <p:sp>
        <p:nvSpPr>
          <p:cNvPr id="2" name="Slide Number Placeholder 1">
            <a:extLst>
              <a:ext uri="{FF2B5EF4-FFF2-40B4-BE49-F238E27FC236}">
                <a16:creationId xmlns:a16="http://schemas.microsoft.com/office/drawing/2014/main" id="{DE38A4DD-7431-4CDD-BD17-F000B47CA115}"/>
              </a:ext>
            </a:extLst>
          </p:cNvPr>
          <p:cNvSpPr>
            <a:spLocks noGrp="1"/>
          </p:cNvSpPr>
          <p:nvPr>
            <p:ph type="sldNum" idx="12"/>
          </p:nvPr>
        </p:nvSpPr>
        <p:spPr>
          <a:xfrm>
            <a:off x="8472457" y="4663216"/>
            <a:ext cx="548700" cy="393600"/>
          </a:xfrm>
        </p:spPr>
        <p:txBody>
          <a:bodyPr/>
          <a:lstStyle/>
          <a:p>
            <a:pPr lvl="0">
              <a:spcBef>
                <a:spcPts val="0"/>
              </a:spcBef>
              <a:buNone/>
            </a:pPr>
            <a:fld id="{00000000-1234-1234-1234-123412341234}" type="slidenum">
              <a:rPr lang="en" smtClean="0"/>
              <a:t>9</a:t>
            </a:fld>
            <a:endParaRPr lang="en"/>
          </a:p>
        </p:txBody>
      </p:sp>
      <p:sp>
        <p:nvSpPr>
          <p:cNvPr id="18" name="Slide Number Placeholder 1">
            <a:extLst>
              <a:ext uri="{FF2B5EF4-FFF2-40B4-BE49-F238E27FC236}">
                <a16:creationId xmlns:a16="http://schemas.microsoft.com/office/drawing/2014/main" id="{8E215187-8E44-4A7D-9E97-937A59418C66}"/>
              </a:ext>
            </a:extLst>
          </p:cNvPr>
          <p:cNvSpPr txBox="1">
            <a:spLocks/>
          </p:cNvSpPr>
          <p:nvPr/>
        </p:nvSpPr>
        <p:spPr>
          <a:xfrm>
            <a:off x="8592158" y="4663216"/>
            <a:ext cx="548700" cy="39360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 dirty="0"/>
              <a:t>/16</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p:bldP spid="14" grpId="0" uiExpand="1" build="p" animBg="1"/>
      <p:bldP spid="15" grpId="0" animBg="1"/>
      <p:bldP spid="16" grpId="0" uiExpand="1"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9|27.3|1.6|0.6"/>
</p:tagLst>
</file>

<file path=ppt/tags/tag10.xml><?xml version="1.0" encoding="utf-8"?>
<p:tagLst xmlns:a="http://schemas.openxmlformats.org/drawingml/2006/main" xmlns:r="http://schemas.openxmlformats.org/officeDocument/2006/relationships" xmlns:p="http://schemas.openxmlformats.org/presentationml/2006/main">
  <p:tag name="TIMING" val="|1.3|1.3|0.9|10.1|4.1|0.4|0.3|0.3|0.5|3.3|2.9|0.7|13.8"/>
</p:tagLst>
</file>

<file path=ppt/tags/tag11.xml><?xml version="1.0" encoding="utf-8"?>
<p:tagLst xmlns:a="http://schemas.openxmlformats.org/drawingml/2006/main" xmlns:r="http://schemas.openxmlformats.org/officeDocument/2006/relationships" xmlns:p="http://schemas.openxmlformats.org/presentationml/2006/main">
  <p:tag name="TIMING" val="|1|2.1|16.4|0.2|0.2|5|3.7|2|5.3|2.5|1.4|1.8|1|0.6|5.8|1.1|0.7|0.3|4.7|4|3.9|9.4|5.9"/>
</p:tagLst>
</file>

<file path=ppt/tags/tag12.xml><?xml version="1.0" encoding="utf-8"?>
<p:tagLst xmlns:a="http://schemas.openxmlformats.org/drawingml/2006/main" xmlns:r="http://schemas.openxmlformats.org/officeDocument/2006/relationships" xmlns:p="http://schemas.openxmlformats.org/presentationml/2006/main">
  <p:tag name="TIMING" val="|3.2|1|0.4|0.7|0.9|0.2|0.2|0.2|3.4|0.8|2.4|26.3|15"/>
</p:tagLst>
</file>

<file path=ppt/tags/tag13.xml><?xml version="1.0" encoding="utf-8"?>
<p:tagLst xmlns:a="http://schemas.openxmlformats.org/drawingml/2006/main" xmlns:r="http://schemas.openxmlformats.org/officeDocument/2006/relationships" xmlns:p="http://schemas.openxmlformats.org/presentationml/2006/main">
  <p:tag name="TIMING" val="|4.4|3.4|1.5|6|0.9|5.2|1.7"/>
</p:tagLst>
</file>

<file path=ppt/tags/tag14.xml><?xml version="1.0" encoding="utf-8"?>
<p:tagLst xmlns:a="http://schemas.openxmlformats.org/drawingml/2006/main" xmlns:r="http://schemas.openxmlformats.org/officeDocument/2006/relationships" xmlns:p="http://schemas.openxmlformats.org/presentationml/2006/main">
  <p:tag name="TIMING" val="|0.5|1|1.4|0.3|0.2|0.1|0.1|1.3|1.2|0.9|3.9|2.5|1.8|4.2"/>
</p:tagLst>
</file>

<file path=ppt/tags/tag15.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1.9|5.9"/>
</p:tagLst>
</file>

<file path=ppt/tags/tag3.xml><?xml version="1.0" encoding="utf-8"?>
<p:tagLst xmlns:a="http://schemas.openxmlformats.org/drawingml/2006/main" xmlns:r="http://schemas.openxmlformats.org/officeDocument/2006/relationships" xmlns:p="http://schemas.openxmlformats.org/presentationml/2006/main">
  <p:tag name="TIMING" val="|7.1|7.1|3.9|9.4|0.3|10.4|1.5|7.3|18.3|8.4|1.2"/>
</p:tagLst>
</file>

<file path=ppt/tags/tag4.xml><?xml version="1.0" encoding="utf-8"?>
<p:tagLst xmlns:a="http://schemas.openxmlformats.org/drawingml/2006/main" xmlns:r="http://schemas.openxmlformats.org/officeDocument/2006/relationships" xmlns:p="http://schemas.openxmlformats.org/presentationml/2006/main">
  <p:tag name="TIMING" val="|1.6|10"/>
</p:tagLst>
</file>

<file path=ppt/tags/tag5.xml><?xml version="1.0" encoding="utf-8"?>
<p:tagLst xmlns:a="http://schemas.openxmlformats.org/drawingml/2006/main" xmlns:r="http://schemas.openxmlformats.org/officeDocument/2006/relationships" xmlns:p="http://schemas.openxmlformats.org/presentationml/2006/main">
  <p:tag name="TIMING" val="|0.6|0.9|7.2|1.8|3.2|0.8|3.6|13.1|1.6|6.8|2.5|2.4"/>
</p:tagLst>
</file>

<file path=ppt/tags/tag6.xml><?xml version="1.0" encoding="utf-8"?>
<p:tagLst xmlns:a="http://schemas.openxmlformats.org/drawingml/2006/main" xmlns:r="http://schemas.openxmlformats.org/officeDocument/2006/relationships" xmlns:p="http://schemas.openxmlformats.org/presentationml/2006/main">
  <p:tag name="TIMING" val="|0.7|1.6|3.7|5.3|3.8|2.3|1.3|2.1|1.4|12.6|3.7|4.5|0.6|3.3|5.5|0.4|1.3|1.5|2.1|1|8.1"/>
</p:tagLst>
</file>

<file path=ppt/tags/tag7.xml><?xml version="1.0" encoding="utf-8"?>
<p:tagLst xmlns:a="http://schemas.openxmlformats.org/drawingml/2006/main" xmlns:r="http://schemas.openxmlformats.org/officeDocument/2006/relationships" xmlns:p="http://schemas.openxmlformats.org/presentationml/2006/main">
  <p:tag name="TIMING" val="|3.2|1.2|1.7|1.2|0.4|0.4|0.2|0.3|1.3|2.7|0.4|3.7|1.4|5|0.5|0.4|1.3|6.1|13.4|0.5|0.6"/>
</p:tagLst>
</file>

<file path=ppt/tags/tag8.xml><?xml version="1.0" encoding="utf-8"?>
<p:tagLst xmlns:a="http://schemas.openxmlformats.org/drawingml/2006/main" xmlns:r="http://schemas.openxmlformats.org/officeDocument/2006/relationships" xmlns:p="http://schemas.openxmlformats.org/presentationml/2006/main">
  <p:tag name="TIMING" val="|0.7|0.4|0.2|17.9|0.8|0.2|0.4|0.3|4.4|0.4|1.5|2|3.4|3.6"/>
</p:tagLst>
</file>

<file path=ppt/tags/tag9.xml><?xml version="1.0" encoding="utf-8"?>
<p:tagLst xmlns:a="http://schemas.openxmlformats.org/drawingml/2006/main" xmlns:r="http://schemas.openxmlformats.org/officeDocument/2006/relationships" xmlns:p="http://schemas.openxmlformats.org/presentationml/2006/main">
  <p:tag name="TIMING" val="|2.4|0.8|0.9|0.7|1.5|1.5|0.5|2.2|0.3|0.3|1|0.3|1.1|0.6|0.3|0.4|1.1|1.1"/>
</p:tagLst>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4786</TotalTime>
  <Words>4968</Words>
  <Application>Microsoft Office PowerPoint</Application>
  <PresentationFormat>On-screen Show (16:9)</PresentationFormat>
  <Paragraphs>689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PT Sans Narrow</vt:lpstr>
      <vt:lpstr>Open Sans</vt:lpstr>
      <vt:lpstr>Consolas</vt:lpstr>
      <vt:lpstr>Arial</vt:lpstr>
      <vt:lpstr>tropic</vt:lpstr>
      <vt:lpstr>CppCoreGuidelines, Part 1</vt:lpstr>
      <vt:lpstr>PowerPoint Presentation</vt:lpstr>
      <vt:lpstr>PowerPoint Presentation</vt:lpstr>
      <vt:lpstr>1) Código autexplicado (P.1 and P.3)</vt:lpstr>
      <vt:lpstr>1) Código autexplicado (P.1 and P.3)</vt:lpstr>
      <vt:lpstr>1) Código autexplicado (P.1 and P.3)</vt:lpstr>
      <vt:lpstr>2) Código legible (P.11)</vt:lpstr>
      <vt:lpstr>3) Código libre de errores (P.4, P.5, P.6 and P.7)</vt:lpstr>
      <vt:lpstr>3) Código libre de errores (P.4, P.5, P.6 and P.7)</vt:lpstr>
      <vt:lpstr>3) Código libre de errores (P.4, P.5, P.6 and P.7)</vt:lpstr>
      <vt:lpstr>4) Código ‘barato’ (P.8, P.9 and P.10)</vt:lpstr>
      <vt:lpstr>PowerPoint Presentation</vt:lpstr>
      <vt:lpstr>4) Código ‘barato’ (P.8, P.9 and P.10)</vt:lpstr>
      <vt:lpstr>5) Código estándar (P.2, P.13 and P.12)</vt:lpstr>
      <vt:lpstr>5) Código estandar (P.2, P.13 and P.12)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CppCoreGuidelines, part 1</dc:title>
  <dc:creator>Huertas Delgado, Juan Miguel</dc:creator>
  <cp:lastModifiedBy>Huertas Delgado, Juan Miguel</cp:lastModifiedBy>
  <cp:revision>102</cp:revision>
  <dcterms:modified xsi:type="dcterms:W3CDTF">2017-12-04T09:29:07Z</dcterms:modified>
</cp:coreProperties>
</file>