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468" r:id="rId2"/>
    <p:sldId id="435" r:id="rId3"/>
    <p:sldId id="476" r:id="rId4"/>
    <p:sldId id="477" r:id="rId5"/>
    <p:sldId id="475" r:id="rId6"/>
    <p:sldId id="470" r:id="rId7"/>
    <p:sldId id="538" r:id="rId8"/>
    <p:sldId id="537"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sy Arguello Ayala" initials="BAA" lastIdx="1" clrIdx="0">
    <p:extLst>
      <p:ext uri="{19B8F6BF-5375-455C-9EA6-DF929625EA0E}">
        <p15:presenceInfo xmlns:p15="http://schemas.microsoft.com/office/powerpoint/2012/main" userId="S::barguello@sena.edu.co::4c91cbdc-1b66-44bc-b777-1d0e5c85c3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00324D"/>
    <a:srgbClr val="766363"/>
    <a:srgbClr val="FFF5EA"/>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4"/>
    <p:restoredTop sz="86369"/>
  </p:normalViewPr>
  <p:slideViewPr>
    <p:cSldViewPr snapToGrid="0">
      <p:cViewPr varScale="1">
        <p:scale>
          <a:sx n="59" d="100"/>
          <a:sy n="59" d="100"/>
        </p:scale>
        <p:origin x="108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28/10/2024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28/10/2024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75"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9;p1">
            <a:extLst>
              <a:ext uri="{FF2B5EF4-FFF2-40B4-BE49-F238E27FC236}">
                <a16:creationId xmlns:a16="http://schemas.microsoft.com/office/drawing/2014/main" id="{9220AFA1-DDCF-4F10-A20E-51204418D375}"/>
              </a:ext>
            </a:extLst>
          </p:cNvPr>
          <p:cNvSpPr txBox="1"/>
          <p:nvPr/>
        </p:nvSpPr>
        <p:spPr>
          <a:xfrm>
            <a:off x="2237575" y="2432921"/>
            <a:ext cx="8468524" cy="1681879"/>
          </a:xfrm>
          <a:prstGeom prst="rect">
            <a:avLst/>
          </a:prstGeom>
          <a:noFill/>
          <a:ln>
            <a:noFill/>
          </a:ln>
        </p:spPr>
        <p:txBody>
          <a:bodyPr spcFirstLastPara="1" wrap="square" lIns="31104" tIns="31104" rIns="31104" bIns="31104" anchor="b" anchorCtr="0">
            <a:noAutofit/>
          </a:bodyPr>
          <a:lstStyle/>
          <a:p>
            <a:pPr algn="ctr">
              <a:lnSpc>
                <a:spcPct val="115000"/>
              </a:lnSpc>
              <a:spcBef>
                <a:spcPts val="87"/>
              </a:spcBef>
              <a:buClr>
                <a:schemeClr val="dk1"/>
              </a:buClr>
              <a:buSzPts val="1100"/>
            </a:pPr>
            <a:r>
              <a:rPr lang="es-ES" sz="3200" b="1" dirty="0">
                <a:solidFill>
                  <a:schemeClr val="bg2">
                    <a:lumMod val="25000"/>
                  </a:schemeClr>
                </a:solidFill>
                <a:latin typeface="Calibri"/>
                <a:cs typeface="Calibri"/>
              </a:rPr>
              <a:t>Herramientas de </a:t>
            </a:r>
            <a:r>
              <a:rPr lang="es-ES" sz="3200" b="1" dirty="0" err="1">
                <a:solidFill>
                  <a:schemeClr val="bg2">
                    <a:lumMod val="25000"/>
                  </a:schemeClr>
                </a:solidFill>
                <a:latin typeface="Calibri"/>
                <a:cs typeface="Calibri"/>
              </a:rPr>
              <a:t>Versionamiento</a:t>
            </a:r>
            <a:endParaRPr lang="es-ES" sz="3200" b="1" dirty="0">
              <a:solidFill>
                <a:schemeClr val="bg2">
                  <a:lumMod val="25000"/>
                </a:schemeClr>
              </a:solidFill>
              <a:latin typeface="Calibri"/>
              <a:cs typeface="Calibri"/>
              <a:sym typeface="Calibri"/>
            </a:endParaRPr>
          </a:p>
        </p:txBody>
      </p:sp>
      <p:sp>
        <p:nvSpPr>
          <p:cNvPr id="4" name="CuadroTexto 3">
            <a:extLst>
              <a:ext uri="{FF2B5EF4-FFF2-40B4-BE49-F238E27FC236}">
                <a16:creationId xmlns:a16="http://schemas.microsoft.com/office/drawing/2014/main" id="{414FC4A8-66EE-4894-B258-20EB8D51A73F}"/>
              </a:ext>
            </a:extLst>
          </p:cNvPr>
          <p:cNvSpPr txBox="1"/>
          <p:nvPr/>
        </p:nvSpPr>
        <p:spPr>
          <a:xfrm>
            <a:off x="5923197" y="5326675"/>
            <a:ext cx="5461083" cy="583878"/>
          </a:xfrm>
          <a:prstGeom prst="rect">
            <a:avLst/>
          </a:prstGeom>
          <a:noFill/>
        </p:spPr>
        <p:txBody>
          <a:bodyPr wrap="square" rtlCol="0">
            <a:spAutoFit/>
          </a:bodyPr>
          <a:lstStyle/>
          <a:p>
            <a:pPr algn="r"/>
            <a:r>
              <a:rPr lang="es-ES" b="1" dirty="0">
                <a:solidFill>
                  <a:srgbClr val="38AA00"/>
                </a:solidFill>
              </a:rPr>
              <a:t>Centro de Servicios Empresariales y Turísticos</a:t>
            </a:r>
          </a:p>
          <a:p>
            <a:pPr algn="r"/>
            <a:r>
              <a:rPr lang="es-ES" sz="1394" b="1" dirty="0">
                <a:solidFill>
                  <a:srgbClr val="38AA00"/>
                </a:solidFill>
              </a:rPr>
              <a:t>Regional Santander</a:t>
            </a:r>
            <a:endParaRPr lang="es-CO" sz="1394" b="1" dirty="0">
              <a:solidFill>
                <a:srgbClr val="38AA00"/>
              </a:solidFill>
            </a:endParaRPr>
          </a:p>
        </p:txBody>
      </p:sp>
      <p:sp>
        <p:nvSpPr>
          <p:cNvPr id="5" name="CuadroTexto 4">
            <a:extLst>
              <a:ext uri="{FF2B5EF4-FFF2-40B4-BE49-F238E27FC236}">
                <a16:creationId xmlns:a16="http://schemas.microsoft.com/office/drawing/2014/main" id="{7FEC31E9-A241-4742-9DFA-F497D9BA0E32}"/>
              </a:ext>
            </a:extLst>
          </p:cNvPr>
          <p:cNvSpPr txBox="1"/>
          <p:nvPr/>
        </p:nvSpPr>
        <p:spPr>
          <a:xfrm>
            <a:off x="-201712" y="4728368"/>
            <a:ext cx="6460189" cy="411459"/>
          </a:xfrm>
          <a:prstGeom prst="rect">
            <a:avLst/>
          </a:prstGeom>
          <a:noFill/>
        </p:spPr>
        <p:txBody>
          <a:bodyPr wrap="square">
            <a:spAutoFit/>
          </a:bodyPr>
          <a:lstStyle/>
          <a:p>
            <a:pPr algn="ctr">
              <a:lnSpc>
                <a:spcPct val="115000"/>
              </a:lnSpc>
              <a:spcBef>
                <a:spcPts val="87"/>
              </a:spcBef>
              <a:buClr>
                <a:schemeClr val="dk1"/>
              </a:buClr>
              <a:buSzPts val="1100"/>
            </a:pPr>
            <a:r>
              <a:rPr lang="es-ES" sz="1916" b="1" dirty="0">
                <a:solidFill>
                  <a:schemeClr val="bg2">
                    <a:lumMod val="25000"/>
                  </a:schemeClr>
                </a:solidFill>
                <a:latin typeface="Calibri"/>
                <a:ea typeface="Calibri"/>
                <a:cs typeface="Calibri"/>
                <a:sym typeface="Calibri"/>
              </a:rPr>
              <a:t>ADSO (Análisis y Desarrollo de Software)</a:t>
            </a:r>
            <a:endParaRPr lang="es-ES" sz="1916" dirty="0">
              <a:solidFill>
                <a:schemeClr val="bg2">
                  <a:lumMod val="25000"/>
                </a:schemeClr>
              </a:solidFill>
              <a:latin typeface="Calibri"/>
              <a:ea typeface="Calibri"/>
              <a:cs typeface="Calibri"/>
              <a:sym typeface="Calibri"/>
            </a:endParaRPr>
          </a:p>
        </p:txBody>
      </p:sp>
    </p:spTree>
    <p:extLst>
      <p:ext uri="{BB962C8B-B14F-4D97-AF65-F5344CB8AC3E}">
        <p14:creationId xmlns:p14="http://schemas.microsoft.com/office/powerpoint/2010/main" val="30796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7FAFD8-BBC7-7044-A5C5-CFC846D96C25}"/>
              </a:ext>
            </a:extLst>
          </p:cNvPr>
          <p:cNvSpPr txBox="1"/>
          <p:nvPr/>
        </p:nvSpPr>
        <p:spPr>
          <a:xfrm>
            <a:off x="2536101" y="1047984"/>
            <a:ext cx="7322914" cy="360420"/>
          </a:xfrm>
          <a:prstGeom prst="rect">
            <a:avLst/>
          </a:prstGeom>
          <a:noFill/>
        </p:spPr>
        <p:txBody>
          <a:bodyPr wrap="square" rtlCol="0" anchor="t">
            <a:spAutoFit/>
          </a:bodyPr>
          <a:lstStyle/>
          <a:p>
            <a:pPr algn="ctr"/>
            <a:r>
              <a:rPr lang="es-CO" sz="1742" b="1" dirty="0">
                <a:solidFill>
                  <a:schemeClr val="tx1">
                    <a:lumMod val="85000"/>
                    <a:lumOff val="15000"/>
                  </a:schemeClr>
                </a:solidFill>
              </a:rPr>
              <a:t>INTEGRACIÓN CONTINUA</a:t>
            </a:r>
            <a:endParaRPr lang="es-ES" sz="1742" b="1" dirty="0">
              <a:solidFill>
                <a:schemeClr val="tx1">
                  <a:lumMod val="85000"/>
                  <a:lumOff val="15000"/>
                </a:schemeClr>
              </a:solidFill>
            </a:endParaRPr>
          </a:p>
        </p:txBody>
      </p:sp>
      <p:sp>
        <p:nvSpPr>
          <p:cNvPr id="3" name="Rectángulo 2">
            <a:extLst>
              <a:ext uri="{FF2B5EF4-FFF2-40B4-BE49-F238E27FC236}">
                <a16:creationId xmlns:a16="http://schemas.microsoft.com/office/drawing/2014/main" id="{EB79FC59-B528-FB42-9670-746209EAD966}"/>
              </a:ext>
            </a:extLst>
          </p:cNvPr>
          <p:cNvSpPr/>
          <p:nvPr/>
        </p:nvSpPr>
        <p:spPr>
          <a:xfrm>
            <a:off x="3611634" y="1411525"/>
            <a:ext cx="5171850" cy="53093"/>
          </a:xfrm>
          <a:prstGeom prst="rect">
            <a:avLst/>
          </a:prstGeom>
          <a:solidFill>
            <a:srgbClr val="38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26"/>
          </a:p>
        </p:txBody>
      </p:sp>
      <p:sp>
        <p:nvSpPr>
          <p:cNvPr id="11" name="CuadroTexto 10">
            <a:extLst>
              <a:ext uri="{FF2B5EF4-FFF2-40B4-BE49-F238E27FC236}">
                <a16:creationId xmlns:a16="http://schemas.microsoft.com/office/drawing/2014/main" id="{A6F5BFEA-23C3-4308-9D39-350E3D6EEAAE}"/>
              </a:ext>
            </a:extLst>
          </p:cNvPr>
          <p:cNvSpPr txBox="1"/>
          <p:nvPr/>
        </p:nvSpPr>
        <p:spPr>
          <a:xfrm>
            <a:off x="888181" y="1796510"/>
            <a:ext cx="9753852" cy="18912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defPPr marR="0" lvl="0" algn="l" rtl="0">
              <a:lnSpc>
                <a:spcPct val="100000"/>
              </a:lnSpc>
              <a:spcBef>
                <a:spcPts val="0"/>
              </a:spcBef>
              <a:spcAft>
                <a:spcPts val="0"/>
              </a:spcAft>
              <a:defRPr lang="es-CO"/>
            </a:defPPr>
            <a:lvl1pPr algn="just">
              <a:defRPr sz="1742" b="1" i="1" baseline="0">
                <a:solidFill>
                  <a:schemeClr val="tx1">
                    <a:lumMod val="85000"/>
                    <a:lumOff val="15000"/>
                  </a:schemeClr>
                </a:solidFill>
                <a:latin typeface="Arial" panose="020B0604020202020204" pitchFamily="34" charset="0"/>
              </a:defRPr>
            </a:lvl1pPr>
            <a:lvl2pPr>
              <a:defRPr sz="4000">
                <a:solidFill>
                  <a:schemeClr val="tx1">
                    <a:lumMod val="85000"/>
                    <a:lumOff val="15000"/>
                  </a:schemeClr>
                </a:solidFill>
                <a:latin typeface="Arial" panose="020B0604020202020204" pitchFamily="34" charset="0"/>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lnSpc>
                <a:spcPct val="150000"/>
              </a:lnSpc>
            </a:pPr>
            <a:r>
              <a:rPr lang="es-ES" sz="2000" b="0" i="0" dirty="0">
                <a:latin typeface="+mn-lt"/>
              </a:rPr>
              <a:t>La integración continua es una de las prácticas fundamentales de DevOps y al realizar su implementación se garantiza la disponibilidad de un espacio compartido en el que todo el grupo podrá ver y gestionar, de forma unificada, el trabajo propio y el de los compañeros de proyecto por medio de sistemas conocidos como control de versiones</a:t>
            </a:r>
            <a:r>
              <a:rPr lang="es-ES" sz="1800" b="0" i="0" dirty="0"/>
              <a:t>.</a:t>
            </a:r>
          </a:p>
        </p:txBody>
      </p:sp>
      <p:sp>
        <p:nvSpPr>
          <p:cNvPr id="4" name="Rectángulo 3">
            <a:extLst>
              <a:ext uri="{FF2B5EF4-FFF2-40B4-BE49-F238E27FC236}">
                <a16:creationId xmlns:a16="http://schemas.microsoft.com/office/drawing/2014/main" id="{3ACA299D-EE6B-454A-B82D-A89817B0B856}"/>
              </a:ext>
            </a:extLst>
          </p:cNvPr>
          <p:cNvSpPr/>
          <p:nvPr/>
        </p:nvSpPr>
        <p:spPr>
          <a:xfrm>
            <a:off x="2084361" y="4199749"/>
            <a:ext cx="9753853" cy="18912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fontAlgn="base">
              <a:lnSpc>
                <a:spcPct val="150000"/>
              </a:lnSpc>
            </a:pPr>
            <a:r>
              <a:rPr lang="es-ES" sz="2000" b="1" dirty="0" err="1">
                <a:solidFill>
                  <a:srgbClr val="38AA00"/>
                </a:solidFill>
              </a:rPr>
              <a:t>Development</a:t>
            </a:r>
            <a:r>
              <a:rPr lang="es-ES" sz="2000" b="1" dirty="0">
                <a:solidFill>
                  <a:srgbClr val="38AA00"/>
                </a:solidFill>
              </a:rPr>
              <a:t>" (desarrollo) y "</a:t>
            </a:r>
            <a:r>
              <a:rPr lang="es-ES" sz="2000" b="1" dirty="0" err="1">
                <a:solidFill>
                  <a:srgbClr val="38AA00"/>
                </a:solidFill>
              </a:rPr>
              <a:t>operations</a:t>
            </a:r>
            <a:r>
              <a:rPr lang="es-ES" sz="2000" b="1" dirty="0">
                <a:solidFill>
                  <a:srgbClr val="38AA00"/>
                </a:solidFill>
              </a:rPr>
              <a:t>" (operaciones):</a:t>
            </a:r>
          </a:p>
          <a:p>
            <a:pPr algn="just" fontAlgn="base">
              <a:lnSpc>
                <a:spcPct val="150000"/>
              </a:lnSpc>
            </a:pPr>
            <a:r>
              <a:rPr lang="es-ES" sz="2000" dirty="0"/>
              <a:t>es un conjunto de prácticas que agrupan el desarrollo de software y las operaciones de TI. Su objetivo es hacer más rápido el ciclo de vida del desarrollo de software y proporcionar una entrega continua de alta calidad</a:t>
            </a:r>
            <a:r>
              <a:rPr lang="es-ES" sz="2000" dirty="0">
                <a:solidFill>
                  <a:schemeClr val="tx1">
                    <a:lumMod val="85000"/>
                    <a:lumOff val="15000"/>
                  </a:schemeClr>
                </a:solidFill>
              </a:rPr>
              <a:t>,</a:t>
            </a:r>
            <a:endParaRPr lang="es-CO" sz="2000" dirty="0">
              <a:solidFill>
                <a:schemeClr val="tx1">
                  <a:lumMod val="85000"/>
                  <a:lumOff val="15000"/>
                </a:schemeClr>
              </a:solidFill>
            </a:endParaRPr>
          </a:p>
        </p:txBody>
      </p:sp>
    </p:spTree>
    <p:extLst>
      <p:ext uri="{BB962C8B-B14F-4D97-AF65-F5344CB8AC3E}">
        <p14:creationId xmlns:p14="http://schemas.microsoft.com/office/powerpoint/2010/main" val="311967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7FAFD8-BBC7-7044-A5C5-CFC846D96C25}"/>
              </a:ext>
            </a:extLst>
          </p:cNvPr>
          <p:cNvSpPr txBox="1"/>
          <p:nvPr/>
        </p:nvSpPr>
        <p:spPr>
          <a:xfrm>
            <a:off x="2536101" y="1047984"/>
            <a:ext cx="7322914" cy="360420"/>
          </a:xfrm>
          <a:prstGeom prst="rect">
            <a:avLst/>
          </a:prstGeom>
          <a:noFill/>
        </p:spPr>
        <p:txBody>
          <a:bodyPr wrap="square" rtlCol="0" anchor="t">
            <a:spAutoFit/>
          </a:bodyPr>
          <a:lstStyle/>
          <a:p>
            <a:pPr algn="ctr"/>
            <a:r>
              <a:rPr lang="es-CO" sz="1742" b="1" dirty="0">
                <a:solidFill>
                  <a:schemeClr val="tx1">
                    <a:lumMod val="85000"/>
                    <a:lumOff val="15000"/>
                  </a:schemeClr>
                </a:solidFill>
              </a:rPr>
              <a:t>INTEGRACIÓN CONTINUA</a:t>
            </a:r>
            <a:endParaRPr lang="es-ES" sz="1742" b="1" dirty="0">
              <a:solidFill>
                <a:schemeClr val="tx1">
                  <a:lumMod val="85000"/>
                  <a:lumOff val="15000"/>
                </a:schemeClr>
              </a:solidFill>
            </a:endParaRPr>
          </a:p>
        </p:txBody>
      </p:sp>
      <p:sp>
        <p:nvSpPr>
          <p:cNvPr id="3" name="Rectángulo 2">
            <a:extLst>
              <a:ext uri="{FF2B5EF4-FFF2-40B4-BE49-F238E27FC236}">
                <a16:creationId xmlns:a16="http://schemas.microsoft.com/office/drawing/2014/main" id="{EB79FC59-B528-FB42-9670-746209EAD966}"/>
              </a:ext>
            </a:extLst>
          </p:cNvPr>
          <p:cNvSpPr/>
          <p:nvPr/>
        </p:nvSpPr>
        <p:spPr>
          <a:xfrm>
            <a:off x="3611634" y="1411525"/>
            <a:ext cx="5171850" cy="53093"/>
          </a:xfrm>
          <a:prstGeom prst="rect">
            <a:avLst/>
          </a:prstGeom>
          <a:solidFill>
            <a:srgbClr val="38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26"/>
          </a:p>
        </p:txBody>
      </p:sp>
      <p:sp>
        <p:nvSpPr>
          <p:cNvPr id="7" name="CuadroTexto 6">
            <a:extLst>
              <a:ext uri="{FF2B5EF4-FFF2-40B4-BE49-F238E27FC236}">
                <a16:creationId xmlns:a16="http://schemas.microsoft.com/office/drawing/2014/main" id="{BC27E474-E8AB-493F-85CD-52793E5EB32E}"/>
              </a:ext>
            </a:extLst>
          </p:cNvPr>
          <p:cNvSpPr txBox="1"/>
          <p:nvPr/>
        </p:nvSpPr>
        <p:spPr>
          <a:xfrm>
            <a:off x="1244423" y="2161986"/>
            <a:ext cx="9906270" cy="253402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defPPr marR="0" lvl="0" algn="l" rtl="0">
              <a:lnSpc>
                <a:spcPct val="100000"/>
              </a:lnSpc>
              <a:spcBef>
                <a:spcPts val="0"/>
              </a:spcBef>
              <a:spcAft>
                <a:spcPts val="0"/>
              </a:spcAft>
              <a:defRPr lang="es-CO"/>
            </a:defPPr>
            <a:lvl1pPr algn="just">
              <a:defRPr sz="1742" b="1" i="1" baseline="0">
                <a:solidFill>
                  <a:schemeClr val="tx1">
                    <a:lumMod val="85000"/>
                    <a:lumOff val="15000"/>
                  </a:schemeClr>
                </a:solidFill>
                <a:latin typeface="Arial" panose="020B0604020202020204" pitchFamily="34" charset="0"/>
              </a:defRPr>
            </a:lvl1pPr>
            <a:lvl2pPr>
              <a:defRPr sz="4000">
                <a:solidFill>
                  <a:schemeClr val="tx1">
                    <a:lumMod val="85000"/>
                    <a:lumOff val="15000"/>
                  </a:schemeClr>
                </a:solidFill>
                <a:latin typeface="Arial" panose="020B0604020202020204" pitchFamily="34" charset="0"/>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lnSpc>
                <a:spcPct val="150000"/>
              </a:lnSpc>
            </a:pPr>
            <a:r>
              <a:rPr lang="es-ES" sz="1800" b="0" i="0" dirty="0"/>
              <a:t>Estos espacios compartidos reciben el nombre de </a:t>
            </a:r>
            <a:r>
              <a:rPr lang="es-ES" sz="1800" i="0" dirty="0"/>
              <a:t>repositorios</a:t>
            </a:r>
            <a:r>
              <a:rPr lang="es-ES" sz="1800" b="0" i="0" dirty="0"/>
              <a:t> y son mucho más que simples espacios donde se agrupan todos los archivos, porque estos deben proveer mecanismos por medio de los cuales se puedan administrar un conjunto de metadatos asociados a cada proceso que involucre algún tipo de cambio sobre los archivos resguardados en el repositorio, estos metadatos incluyen, entre otras, información de los usuarios que han realizado un cambio sobre el repositorio e información de los cambios efectuados.</a:t>
            </a:r>
          </a:p>
        </p:txBody>
      </p:sp>
    </p:spTree>
    <p:extLst>
      <p:ext uri="{BB962C8B-B14F-4D97-AF65-F5344CB8AC3E}">
        <p14:creationId xmlns:p14="http://schemas.microsoft.com/office/powerpoint/2010/main" val="341318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7FAFD8-BBC7-7044-A5C5-CFC846D96C25}"/>
              </a:ext>
            </a:extLst>
          </p:cNvPr>
          <p:cNvSpPr txBox="1"/>
          <p:nvPr/>
        </p:nvSpPr>
        <p:spPr>
          <a:xfrm>
            <a:off x="2536101" y="1047984"/>
            <a:ext cx="7322914" cy="461665"/>
          </a:xfrm>
          <a:prstGeom prst="rect">
            <a:avLst/>
          </a:prstGeom>
          <a:noFill/>
        </p:spPr>
        <p:txBody>
          <a:bodyPr wrap="square" rtlCol="0" anchor="t">
            <a:spAutoFit/>
          </a:bodyPr>
          <a:lstStyle/>
          <a:p>
            <a:pPr algn="ctr" fontAlgn="base"/>
            <a:r>
              <a:rPr lang="es-ES" sz="2400" b="1" dirty="0">
                <a:solidFill>
                  <a:schemeClr val="tx2">
                    <a:lumMod val="50000"/>
                  </a:schemeClr>
                </a:solidFill>
              </a:rPr>
              <a:t>Sistemas de control de versiones</a:t>
            </a:r>
          </a:p>
        </p:txBody>
      </p:sp>
      <p:sp>
        <p:nvSpPr>
          <p:cNvPr id="3" name="Rectángulo 2">
            <a:extLst>
              <a:ext uri="{FF2B5EF4-FFF2-40B4-BE49-F238E27FC236}">
                <a16:creationId xmlns:a16="http://schemas.microsoft.com/office/drawing/2014/main" id="{EB79FC59-B528-FB42-9670-746209EAD966}"/>
              </a:ext>
            </a:extLst>
          </p:cNvPr>
          <p:cNvSpPr/>
          <p:nvPr/>
        </p:nvSpPr>
        <p:spPr>
          <a:xfrm>
            <a:off x="3611634" y="1411525"/>
            <a:ext cx="5171850" cy="53093"/>
          </a:xfrm>
          <a:prstGeom prst="rect">
            <a:avLst/>
          </a:prstGeom>
          <a:solidFill>
            <a:srgbClr val="38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26"/>
          </a:p>
        </p:txBody>
      </p:sp>
      <p:sp>
        <p:nvSpPr>
          <p:cNvPr id="4" name="Rectángulo 3">
            <a:extLst>
              <a:ext uri="{FF2B5EF4-FFF2-40B4-BE49-F238E27FC236}">
                <a16:creationId xmlns:a16="http://schemas.microsoft.com/office/drawing/2014/main" id="{582F1BF4-BFBB-4782-AD56-78A419039F06}"/>
              </a:ext>
            </a:extLst>
          </p:cNvPr>
          <p:cNvSpPr/>
          <p:nvPr/>
        </p:nvSpPr>
        <p:spPr>
          <a:xfrm>
            <a:off x="985157" y="1828159"/>
            <a:ext cx="10221686" cy="2956066"/>
          </a:xfrm>
          <a:prstGeom prst="rect">
            <a:avLst/>
          </a:prstGeom>
        </p:spPr>
        <p:txBody>
          <a:bodyPr wrap="square">
            <a:spAutoFit/>
          </a:bodyPr>
          <a:lstStyle/>
          <a:p>
            <a:pPr algn="just">
              <a:lnSpc>
                <a:spcPct val="150000"/>
              </a:lnSpc>
            </a:pPr>
            <a:r>
              <a:rPr lang="es-ES" dirty="0">
                <a:solidFill>
                  <a:schemeClr val="tx1">
                    <a:lumMod val="95000"/>
                    <a:lumOff val="5000"/>
                  </a:schemeClr>
                </a:solidFill>
                <a:latin typeface="Roboto"/>
              </a:rPr>
              <a:t>Un sistema de control de versiones se encarga del registro de los cambios realizados a lo largo del tiempo en uno o un conjunto de archivos (versiones), de forma tal que estos puedan ser recuperados con precisión de acuerdo a las necesidades de los usuarios.</a:t>
            </a:r>
          </a:p>
          <a:p>
            <a:pPr algn="just">
              <a:lnSpc>
                <a:spcPct val="150000"/>
              </a:lnSpc>
            </a:pPr>
            <a:endParaRPr lang="es-ES" dirty="0">
              <a:solidFill>
                <a:schemeClr val="tx1">
                  <a:lumMod val="95000"/>
                  <a:lumOff val="5000"/>
                </a:schemeClr>
              </a:solidFill>
              <a:latin typeface="Roboto"/>
            </a:endParaRPr>
          </a:p>
          <a:p>
            <a:pPr algn="just">
              <a:lnSpc>
                <a:spcPct val="150000"/>
              </a:lnSpc>
            </a:pPr>
            <a:r>
              <a:rPr lang="es-ES" dirty="0">
                <a:solidFill>
                  <a:schemeClr val="tx1">
                    <a:lumMod val="95000"/>
                    <a:lumOff val="5000"/>
                  </a:schemeClr>
                </a:solidFill>
                <a:latin typeface="Roboto"/>
              </a:rPr>
              <a:t>A este tipo de procesos se le puede denominar </a:t>
            </a:r>
            <a:r>
              <a:rPr lang="es-ES" dirty="0" err="1">
                <a:solidFill>
                  <a:schemeClr val="tx1">
                    <a:lumMod val="95000"/>
                    <a:lumOff val="5000"/>
                  </a:schemeClr>
                </a:solidFill>
                <a:latin typeface="Roboto"/>
              </a:rPr>
              <a:t>versionamiento</a:t>
            </a:r>
            <a:r>
              <a:rPr lang="es-ES" dirty="0">
                <a:solidFill>
                  <a:schemeClr val="tx1">
                    <a:lumMod val="95000"/>
                    <a:lumOff val="5000"/>
                  </a:schemeClr>
                </a:solidFill>
                <a:latin typeface="Roboto"/>
              </a:rPr>
              <a:t> y si bien este tipo de actividades son comunes en archivos o código fuente en la industria del desarrollo de software, este es un proceso aplicable a cualquier tipo de archivo.</a:t>
            </a:r>
            <a:endParaRPr lang="es-CO" dirty="0">
              <a:solidFill>
                <a:schemeClr val="tx1">
                  <a:lumMod val="95000"/>
                  <a:lumOff val="5000"/>
                </a:schemeClr>
              </a:solidFill>
            </a:endParaRPr>
          </a:p>
        </p:txBody>
      </p:sp>
    </p:spTree>
    <p:extLst>
      <p:ext uri="{BB962C8B-B14F-4D97-AF65-F5344CB8AC3E}">
        <p14:creationId xmlns:p14="http://schemas.microsoft.com/office/powerpoint/2010/main" val="15448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7FAFD8-BBC7-7044-A5C5-CFC846D96C25}"/>
              </a:ext>
            </a:extLst>
          </p:cNvPr>
          <p:cNvSpPr txBox="1"/>
          <p:nvPr/>
        </p:nvSpPr>
        <p:spPr>
          <a:xfrm>
            <a:off x="2536101" y="1047984"/>
            <a:ext cx="7322914" cy="360420"/>
          </a:xfrm>
          <a:prstGeom prst="rect">
            <a:avLst/>
          </a:prstGeom>
          <a:noFill/>
        </p:spPr>
        <p:txBody>
          <a:bodyPr wrap="square" rtlCol="0" anchor="t">
            <a:spAutoFit/>
          </a:bodyPr>
          <a:lstStyle/>
          <a:p>
            <a:pPr algn="ctr"/>
            <a:r>
              <a:rPr lang="es-CO" sz="1742" b="1" dirty="0">
                <a:solidFill>
                  <a:schemeClr val="tx1">
                    <a:lumMod val="85000"/>
                    <a:lumOff val="15000"/>
                  </a:schemeClr>
                </a:solidFill>
              </a:rPr>
              <a:t>HERRAMIENTAS DE VERSIONAMIENTO</a:t>
            </a:r>
            <a:endParaRPr lang="es-ES" sz="1742" b="1" dirty="0">
              <a:solidFill>
                <a:schemeClr val="tx1">
                  <a:lumMod val="85000"/>
                  <a:lumOff val="15000"/>
                </a:schemeClr>
              </a:solidFill>
            </a:endParaRPr>
          </a:p>
        </p:txBody>
      </p:sp>
      <p:sp>
        <p:nvSpPr>
          <p:cNvPr id="3" name="Rectángulo 2">
            <a:extLst>
              <a:ext uri="{FF2B5EF4-FFF2-40B4-BE49-F238E27FC236}">
                <a16:creationId xmlns:a16="http://schemas.microsoft.com/office/drawing/2014/main" id="{EB79FC59-B528-FB42-9670-746209EAD966}"/>
              </a:ext>
            </a:extLst>
          </p:cNvPr>
          <p:cNvSpPr/>
          <p:nvPr/>
        </p:nvSpPr>
        <p:spPr>
          <a:xfrm>
            <a:off x="3611634" y="1411525"/>
            <a:ext cx="5171850" cy="53093"/>
          </a:xfrm>
          <a:prstGeom prst="rect">
            <a:avLst/>
          </a:prstGeom>
          <a:solidFill>
            <a:srgbClr val="38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26"/>
          </a:p>
        </p:txBody>
      </p:sp>
      <p:sp>
        <p:nvSpPr>
          <p:cNvPr id="11" name="CuadroTexto 10">
            <a:extLst>
              <a:ext uri="{FF2B5EF4-FFF2-40B4-BE49-F238E27FC236}">
                <a16:creationId xmlns:a16="http://schemas.microsoft.com/office/drawing/2014/main" id="{A6F5BFEA-23C3-4308-9D39-350E3D6EEAAE}"/>
              </a:ext>
            </a:extLst>
          </p:cNvPr>
          <p:cNvSpPr txBox="1"/>
          <p:nvPr/>
        </p:nvSpPr>
        <p:spPr>
          <a:xfrm>
            <a:off x="765173" y="1998881"/>
            <a:ext cx="8987162" cy="132343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defPPr marR="0" lvl="0" algn="l" rtl="0">
              <a:lnSpc>
                <a:spcPct val="100000"/>
              </a:lnSpc>
              <a:spcBef>
                <a:spcPts val="0"/>
              </a:spcBef>
              <a:spcAft>
                <a:spcPts val="0"/>
              </a:spcAft>
              <a:defRPr lang="es-CO"/>
            </a:defPPr>
            <a:lvl1pPr algn="just">
              <a:defRPr sz="1742" b="1" i="1" baseline="0">
                <a:solidFill>
                  <a:schemeClr val="tx1">
                    <a:lumMod val="85000"/>
                    <a:lumOff val="15000"/>
                  </a:schemeClr>
                </a:solidFill>
                <a:latin typeface="Arial" panose="020B0604020202020204" pitchFamily="34" charset="0"/>
              </a:defRPr>
            </a:lvl1pPr>
            <a:lvl2pPr>
              <a:defRPr sz="4000">
                <a:solidFill>
                  <a:schemeClr val="tx1">
                    <a:lumMod val="85000"/>
                    <a:lumOff val="15000"/>
                  </a:schemeClr>
                </a:solidFill>
                <a:latin typeface="Arial" panose="020B0604020202020204" pitchFamily="34" charset="0"/>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sz="2000" b="0" i="0" dirty="0"/>
              <a:t>Un Sistema de Control de Versiones (SCV) es una aplicación que permite gestionar los cambios que se realizan sobre los elementos de un proyecto o repositorio, guardando así versiones del mismo en todas </a:t>
            </a:r>
            <a:r>
              <a:rPr lang="es-CO" sz="2000" b="0" i="0" dirty="0"/>
              <a:t>sus fases de desarrollo</a:t>
            </a:r>
            <a:endParaRPr lang="es-ES" sz="2000" b="0" i="0" dirty="0"/>
          </a:p>
        </p:txBody>
      </p:sp>
      <p:pic>
        <p:nvPicPr>
          <p:cNvPr id="6" name="Imagen 5">
            <a:extLst>
              <a:ext uri="{FF2B5EF4-FFF2-40B4-BE49-F238E27FC236}">
                <a16:creationId xmlns:a16="http://schemas.microsoft.com/office/drawing/2014/main" id="{4F3A9029-C147-41FD-8E7E-41AFCFFD201B}"/>
              </a:ext>
            </a:extLst>
          </p:cNvPr>
          <p:cNvPicPr>
            <a:picLocks noChangeAspect="1"/>
          </p:cNvPicPr>
          <p:nvPr/>
        </p:nvPicPr>
        <p:blipFill>
          <a:blip r:embed="rId2"/>
          <a:stretch>
            <a:fillRect/>
          </a:stretch>
        </p:blipFill>
        <p:spPr>
          <a:xfrm>
            <a:off x="4733925" y="3373835"/>
            <a:ext cx="5842636" cy="2921318"/>
          </a:xfrm>
          <a:prstGeom prst="rect">
            <a:avLst/>
          </a:prstGeom>
        </p:spPr>
      </p:pic>
    </p:spTree>
    <p:extLst>
      <p:ext uri="{BB962C8B-B14F-4D97-AF65-F5344CB8AC3E}">
        <p14:creationId xmlns:p14="http://schemas.microsoft.com/office/powerpoint/2010/main" val="90637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7FAFD8-BBC7-7044-A5C5-CFC846D96C25}"/>
              </a:ext>
            </a:extLst>
          </p:cNvPr>
          <p:cNvSpPr txBox="1"/>
          <p:nvPr/>
        </p:nvSpPr>
        <p:spPr>
          <a:xfrm>
            <a:off x="2536101" y="1047984"/>
            <a:ext cx="7322914" cy="360420"/>
          </a:xfrm>
          <a:prstGeom prst="rect">
            <a:avLst/>
          </a:prstGeom>
          <a:noFill/>
        </p:spPr>
        <p:txBody>
          <a:bodyPr wrap="square" rtlCol="0" anchor="t">
            <a:spAutoFit/>
          </a:bodyPr>
          <a:lstStyle/>
          <a:p>
            <a:pPr algn="ctr"/>
            <a:r>
              <a:rPr lang="es-CO" sz="1742" b="1" dirty="0">
                <a:solidFill>
                  <a:schemeClr val="tx1">
                    <a:lumMod val="85000"/>
                    <a:lumOff val="15000"/>
                  </a:schemeClr>
                </a:solidFill>
              </a:rPr>
              <a:t>HERRAMIENTAS DE VERSIONAMIENTO</a:t>
            </a:r>
            <a:endParaRPr lang="es-ES" sz="1742" b="1" dirty="0">
              <a:solidFill>
                <a:schemeClr val="tx1">
                  <a:lumMod val="85000"/>
                  <a:lumOff val="15000"/>
                </a:schemeClr>
              </a:solidFill>
            </a:endParaRPr>
          </a:p>
        </p:txBody>
      </p:sp>
      <p:sp>
        <p:nvSpPr>
          <p:cNvPr id="3" name="Rectángulo 2">
            <a:extLst>
              <a:ext uri="{FF2B5EF4-FFF2-40B4-BE49-F238E27FC236}">
                <a16:creationId xmlns:a16="http://schemas.microsoft.com/office/drawing/2014/main" id="{EB79FC59-B528-FB42-9670-746209EAD966}"/>
              </a:ext>
            </a:extLst>
          </p:cNvPr>
          <p:cNvSpPr/>
          <p:nvPr/>
        </p:nvSpPr>
        <p:spPr>
          <a:xfrm>
            <a:off x="3611634" y="1411525"/>
            <a:ext cx="5171850" cy="53093"/>
          </a:xfrm>
          <a:prstGeom prst="rect">
            <a:avLst/>
          </a:prstGeom>
          <a:solidFill>
            <a:srgbClr val="38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26"/>
          </a:p>
        </p:txBody>
      </p:sp>
      <p:sp>
        <p:nvSpPr>
          <p:cNvPr id="4" name="Rectángulo 3">
            <a:extLst>
              <a:ext uri="{FF2B5EF4-FFF2-40B4-BE49-F238E27FC236}">
                <a16:creationId xmlns:a16="http://schemas.microsoft.com/office/drawing/2014/main" id="{668C30D0-BF25-4AC0-BE79-A994ED12B771}"/>
              </a:ext>
            </a:extLst>
          </p:cNvPr>
          <p:cNvSpPr/>
          <p:nvPr/>
        </p:nvSpPr>
        <p:spPr>
          <a:xfrm>
            <a:off x="1000718" y="1792096"/>
            <a:ext cx="10393680" cy="4190314"/>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lgn="just">
              <a:lnSpc>
                <a:spcPct val="150000"/>
              </a:lnSpc>
              <a:buFont typeface="Arial" panose="020B0604020202020204" pitchFamily="34" charset="0"/>
              <a:buChar char="•"/>
            </a:pPr>
            <a:r>
              <a:rPr lang="es-ES" sz="2000" dirty="0">
                <a:solidFill>
                  <a:schemeClr val="tx1">
                    <a:lumMod val="85000"/>
                    <a:lumOff val="15000"/>
                  </a:schemeClr>
                </a:solidFill>
                <a:latin typeface="Arial" panose="020B0604020202020204" pitchFamily="34" charset="0"/>
              </a:rPr>
              <a:t>Registra cada cambio en el proyecto o repositorio, quién y cuándo lo hace, en una base de datos.</a:t>
            </a:r>
          </a:p>
          <a:p>
            <a:pPr marL="342900" indent="-342900" algn="just">
              <a:lnSpc>
                <a:spcPct val="150000"/>
              </a:lnSpc>
              <a:buFont typeface="Arial" panose="020B0604020202020204" pitchFamily="34" charset="0"/>
              <a:buChar char="•"/>
            </a:pPr>
            <a:r>
              <a:rPr lang="es-ES" sz="2000" dirty="0">
                <a:solidFill>
                  <a:schemeClr val="tx1">
                    <a:lumMod val="85000"/>
                    <a:lumOff val="15000"/>
                  </a:schemeClr>
                </a:solidFill>
                <a:latin typeface="Arial" panose="020B0604020202020204" pitchFamily="34" charset="0"/>
              </a:rPr>
              <a:t>Permite volver a estados previos del desarrollo.</a:t>
            </a:r>
          </a:p>
          <a:p>
            <a:pPr marL="342900" indent="-342900" algn="just">
              <a:lnSpc>
                <a:spcPct val="150000"/>
              </a:lnSpc>
              <a:buFont typeface="Arial" panose="020B0604020202020204" pitchFamily="34" charset="0"/>
              <a:buChar char="•"/>
            </a:pPr>
            <a:r>
              <a:rPr lang="es-ES" sz="2000" dirty="0">
                <a:solidFill>
                  <a:schemeClr val="tx1">
                    <a:lumMod val="85000"/>
                    <a:lumOff val="15000"/>
                  </a:schemeClr>
                </a:solidFill>
                <a:latin typeface="Arial" panose="020B0604020202020204" pitchFamily="34" charset="0"/>
              </a:rPr>
              <a:t>Permite gestionar diferentes versiones del proyecto (ramas) para trabajar en paralelo y luego fundirlas.</a:t>
            </a:r>
          </a:p>
          <a:p>
            <a:pPr marL="342900" indent="-342900" algn="just">
              <a:lnSpc>
                <a:spcPct val="150000"/>
              </a:lnSpc>
              <a:buFont typeface="Arial" panose="020B0604020202020204" pitchFamily="34" charset="0"/>
              <a:buChar char="•"/>
            </a:pPr>
            <a:r>
              <a:rPr lang="es-ES" sz="2000" dirty="0">
                <a:solidFill>
                  <a:schemeClr val="tx1">
                    <a:lumMod val="85000"/>
                    <a:lumOff val="15000"/>
                  </a:schemeClr>
                </a:solidFill>
                <a:latin typeface="Arial" panose="020B0604020202020204" pitchFamily="34" charset="0"/>
              </a:rPr>
              <a:t>Permite colaborar entre diferentes usuarios en un mismo repositorio, facilitando la resolución de conflictos.</a:t>
            </a:r>
          </a:p>
          <a:p>
            <a:pPr marL="342900" indent="-342900" algn="just">
              <a:lnSpc>
                <a:spcPct val="150000"/>
              </a:lnSpc>
              <a:buFont typeface="Arial" panose="020B0604020202020204" pitchFamily="34" charset="0"/>
              <a:buChar char="•"/>
            </a:pPr>
            <a:r>
              <a:rPr lang="es-ES" sz="2000" dirty="0">
                <a:solidFill>
                  <a:schemeClr val="tx1">
                    <a:lumMod val="85000"/>
                    <a:lumOff val="15000"/>
                  </a:schemeClr>
                </a:solidFill>
                <a:latin typeface="Arial" panose="020B0604020202020204" pitchFamily="34" charset="0"/>
              </a:rPr>
              <a:t>Se utiliza principalmente en proyectos de desarrollo de software, pero sirve para cualquier otro tipo de proyecto.</a:t>
            </a:r>
            <a:endParaRPr lang="es-CO" sz="2000" dirty="0">
              <a:solidFill>
                <a:schemeClr val="tx1">
                  <a:lumMod val="85000"/>
                  <a:lumOff val="15000"/>
                </a:schemeClr>
              </a:solidFill>
              <a:latin typeface="Arial" panose="020B0604020202020204" pitchFamily="34" charset="0"/>
            </a:endParaRPr>
          </a:p>
        </p:txBody>
      </p:sp>
    </p:spTree>
    <p:extLst>
      <p:ext uri="{BB962C8B-B14F-4D97-AF65-F5344CB8AC3E}">
        <p14:creationId xmlns:p14="http://schemas.microsoft.com/office/powerpoint/2010/main" val="316473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7FAFD8-BBC7-7044-A5C5-CFC846D96C25}"/>
              </a:ext>
            </a:extLst>
          </p:cNvPr>
          <p:cNvSpPr txBox="1"/>
          <p:nvPr/>
        </p:nvSpPr>
        <p:spPr>
          <a:xfrm>
            <a:off x="2536101" y="1047984"/>
            <a:ext cx="7322914" cy="360420"/>
          </a:xfrm>
          <a:prstGeom prst="rect">
            <a:avLst/>
          </a:prstGeom>
          <a:noFill/>
        </p:spPr>
        <p:txBody>
          <a:bodyPr wrap="square" rtlCol="0" anchor="t">
            <a:spAutoFit/>
          </a:bodyPr>
          <a:lstStyle/>
          <a:p>
            <a:pPr algn="ctr"/>
            <a:r>
              <a:rPr lang="es-CO" sz="1742" b="1" dirty="0">
                <a:solidFill>
                  <a:schemeClr val="tx1">
                    <a:lumMod val="85000"/>
                    <a:lumOff val="15000"/>
                  </a:schemeClr>
                </a:solidFill>
              </a:rPr>
              <a:t>HERRAMIENTAS DE VERSIONAMIENTO</a:t>
            </a:r>
            <a:endParaRPr lang="es-ES" sz="1742" b="1" dirty="0">
              <a:solidFill>
                <a:schemeClr val="tx1">
                  <a:lumMod val="85000"/>
                  <a:lumOff val="15000"/>
                </a:schemeClr>
              </a:solidFill>
            </a:endParaRPr>
          </a:p>
        </p:txBody>
      </p:sp>
      <p:sp>
        <p:nvSpPr>
          <p:cNvPr id="3" name="Rectángulo 2">
            <a:extLst>
              <a:ext uri="{FF2B5EF4-FFF2-40B4-BE49-F238E27FC236}">
                <a16:creationId xmlns:a16="http://schemas.microsoft.com/office/drawing/2014/main" id="{EB79FC59-B528-FB42-9670-746209EAD966}"/>
              </a:ext>
            </a:extLst>
          </p:cNvPr>
          <p:cNvSpPr/>
          <p:nvPr/>
        </p:nvSpPr>
        <p:spPr>
          <a:xfrm>
            <a:off x="3611634" y="1411525"/>
            <a:ext cx="5171850" cy="53093"/>
          </a:xfrm>
          <a:prstGeom prst="rect">
            <a:avLst/>
          </a:prstGeom>
          <a:solidFill>
            <a:srgbClr val="38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26"/>
          </a:p>
        </p:txBody>
      </p:sp>
      <p:sp>
        <p:nvSpPr>
          <p:cNvPr id="4" name="Rectángulo 3">
            <a:extLst>
              <a:ext uri="{FF2B5EF4-FFF2-40B4-BE49-F238E27FC236}">
                <a16:creationId xmlns:a16="http://schemas.microsoft.com/office/drawing/2014/main" id="{668C30D0-BF25-4AC0-BE79-A994ED12B771}"/>
              </a:ext>
            </a:extLst>
          </p:cNvPr>
          <p:cNvSpPr/>
          <p:nvPr/>
        </p:nvSpPr>
        <p:spPr>
          <a:xfrm>
            <a:off x="2961458" y="2033903"/>
            <a:ext cx="6269083" cy="2246769"/>
          </a:xfrm>
          <a:prstGeom prst="rect">
            <a:avLst/>
          </a:prstGeom>
          <a:ln w="57150">
            <a:solidFill>
              <a:srgbClr val="38AA00"/>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buAutoNum type="arabicPeriod"/>
            </a:pPr>
            <a:r>
              <a:rPr lang="es-CO" sz="2800" dirty="0"/>
              <a:t>GitHub</a:t>
            </a:r>
          </a:p>
          <a:p>
            <a:r>
              <a:rPr lang="es-CO" sz="2800" dirty="0"/>
              <a:t>2. </a:t>
            </a:r>
            <a:r>
              <a:rPr lang="es-CO" sz="2800" dirty="0" err="1"/>
              <a:t>GitLab</a:t>
            </a:r>
            <a:endParaRPr lang="es-CO" sz="2800" dirty="0"/>
          </a:p>
          <a:p>
            <a:r>
              <a:rPr lang="es-CO" sz="2800" dirty="0"/>
              <a:t>3. Subversión Apache</a:t>
            </a:r>
          </a:p>
          <a:p>
            <a:r>
              <a:rPr lang="es-CO" sz="2800" dirty="0"/>
              <a:t>4. AWS </a:t>
            </a:r>
            <a:r>
              <a:rPr lang="es-CO" sz="2800" dirty="0" err="1"/>
              <a:t>CodeCommit</a:t>
            </a:r>
            <a:endParaRPr lang="es-CO" sz="2800" dirty="0"/>
          </a:p>
          <a:p>
            <a:r>
              <a:rPr lang="en-US" sz="2800" dirty="0"/>
              <a:t>5. </a:t>
            </a:r>
            <a:r>
              <a:rPr lang="en-US" sz="2800" dirty="0" err="1"/>
              <a:t>Servidor</a:t>
            </a:r>
            <a:r>
              <a:rPr lang="en-US" sz="2800" dirty="0"/>
              <a:t> Microsoft Team Foundation</a:t>
            </a:r>
            <a:endParaRPr lang="es-CO" sz="2800" dirty="0"/>
          </a:p>
        </p:txBody>
      </p:sp>
    </p:spTree>
    <p:extLst>
      <p:ext uri="{BB962C8B-B14F-4D97-AF65-F5344CB8AC3E}">
        <p14:creationId xmlns:p14="http://schemas.microsoft.com/office/powerpoint/2010/main" val="243442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562255" y="381215"/>
            <a:ext cx="4688617" cy="1233324"/>
          </a:xfrm>
          <a:prstGeom prst="rect">
            <a:avLst/>
          </a:prstGeom>
        </p:spPr>
        <p:txBody>
          <a:bodyPr/>
          <a:lstStyle>
            <a:defPPr>
              <a:defRPr lang="es-CO"/>
            </a:defPPr>
            <a:lvl1pPr algn="just">
              <a:lnSpc>
                <a:spcPct val="90000"/>
              </a:lnSpc>
              <a:spcBef>
                <a:spcPct val="0"/>
              </a:spcBef>
              <a:buNone/>
              <a:defRPr sz="2000" b="1" i="1">
                <a:solidFill>
                  <a:srgbClr val="38AA00"/>
                </a:solidFill>
                <a:latin typeface="Arial" panose="020B0604020202020204" pitchFamily="34" charset="0"/>
                <a:ea typeface="+mj-ea"/>
                <a:cs typeface="Arial" panose="020B0604020202020204" pitchFamily="34" charset="0"/>
              </a:defRPr>
            </a:lvl1pPr>
          </a:lstStyle>
          <a:p>
            <a:r>
              <a:rPr lang="es-ES_tradnl" dirty="0"/>
              <a:t>Evidencias de conocimiento:  Informe técnico de plan de trabajo para construcción de software. GA7-220501096-AA1-EV01 </a:t>
            </a:r>
            <a:endParaRPr lang="es-CO" sz="3600" dirty="0">
              <a:solidFill>
                <a:srgbClr val="000000"/>
              </a:solidFill>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414690" y="1971758"/>
            <a:ext cx="4983745" cy="1477328"/>
          </a:xfrm>
          <a:prstGeom prst="rect">
            <a:avLst/>
          </a:prstGeom>
          <a:noFill/>
        </p:spPr>
        <p:txBody>
          <a:bodyPr wrap="square" rtlCol="0">
            <a:spAutoFit/>
          </a:bodyPr>
          <a:lstStyle/>
          <a:p>
            <a:pPr algn="just"/>
            <a:r>
              <a:rPr lang="es-ES" dirty="0"/>
              <a:t>Con base en las características del software a desarrollar, realice un informe técnico especificando herramientas y tecnologías de </a:t>
            </a:r>
            <a:r>
              <a:rPr lang="es-ES" dirty="0" err="1"/>
              <a:t>versionamiento</a:t>
            </a:r>
            <a:r>
              <a:rPr lang="es-ES" dirty="0"/>
              <a:t> a utilizar según lo visto en componentes Integración continua. </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562255" y="1793148"/>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pic>
        <p:nvPicPr>
          <p:cNvPr id="9" name="Imagen 8">
            <a:extLst>
              <a:ext uri="{FF2B5EF4-FFF2-40B4-BE49-F238E27FC236}">
                <a16:creationId xmlns:a16="http://schemas.microsoft.com/office/drawing/2014/main" id="{CBB8E863-134C-047E-564D-20E4D7521C87}"/>
              </a:ext>
            </a:extLst>
          </p:cNvPr>
          <p:cNvPicPr>
            <a:picLocks noChangeAspect="1"/>
          </p:cNvPicPr>
          <p:nvPr/>
        </p:nvPicPr>
        <p:blipFill rotWithShape="1">
          <a:blip r:embed="rId2"/>
          <a:srcRect l="13166" r="239"/>
          <a:stretch/>
        </p:blipFill>
        <p:spPr>
          <a:xfrm>
            <a:off x="6096000" y="0"/>
            <a:ext cx="6096000" cy="6858000"/>
          </a:xfrm>
          <a:prstGeom prst="rect">
            <a:avLst/>
          </a:prstGeom>
        </p:spPr>
      </p:pic>
      <p:sp>
        <p:nvSpPr>
          <p:cNvPr id="5" name="Rectángulo 4">
            <a:extLst>
              <a:ext uri="{FF2B5EF4-FFF2-40B4-BE49-F238E27FC236}">
                <a16:creationId xmlns:a16="http://schemas.microsoft.com/office/drawing/2014/main" id="{1040E041-0921-4179-9A6D-CA11C0412A40}"/>
              </a:ext>
            </a:extLst>
          </p:cNvPr>
          <p:cNvSpPr/>
          <p:nvPr/>
        </p:nvSpPr>
        <p:spPr>
          <a:xfrm>
            <a:off x="941162" y="5892010"/>
            <a:ext cx="4457273" cy="584775"/>
          </a:xfrm>
          <a:prstGeom prst="rect">
            <a:avLst/>
          </a:prstGeom>
        </p:spPr>
        <p:txBody>
          <a:bodyPr wrap="square">
            <a:spAutoFit/>
          </a:bodyPr>
          <a:lstStyle/>
          <a:p>
            <a:pPr algn="just"/>
            <a:r>
              <a:rPr lang="es-ES" sz="1400" b="1" dirty="0">
                <a:solidFill>
                  <a:srgbClr val="38AA00"/>
                </a:solidFill>
                <a:latin typeface="Arial" panose="020B0604020202020204" pitchFamily="34" charset="0"/>
              </a:rPr>
              <a:t>Documentos de apoyo : “</a:t>
            </a:r>
            <a:r>
              <a:rPr lang="es-ES" sz="1600" dirty="0">
                <a:solidFill>
                  <a:srgbClr val="002060"/>
                </a:solidFill>
              </a:rPr>
              <a:t>Aplicación del paradigma orientado a objetos” e “Integración continua”. </a:t>
            </a:r>
            <a:endParaRPr lang="es-CO" sz="1400" b="1" dirty="0">
              <a:solidFill>
                <a:srgbClr val="002060"/>
              </a:solidFill>
            </a:endParaRPr>
          </a:p>
        </p:txBody>
      </p:sp>
      <p:sp>
        <p:nvSpPr>
          <p:cNvPr id="7" name="CuadroTexto 6">
            <a:extLst>
              <a:ext uri="{FF2B5EF4-FFF2-40B4-BE49-F238E27FC236}">
                <a16:creationId xmlns:a16="http://schemas.microsoft.com/office/drawing/2014/main" id="{7DC48016-CD2C-4C15-9472-9CF077170F22}"/>
              </a:ext>
            </a:extLst>
          </p:cNvPr>
          <p:cNvSpPr txBox="1"/>
          <p:nvPr/>
        </p:nvSpPr>
        <p:spPr>
          <a:xfrm>
            <a:off x="379894" y="3734012"/>
            <a:ext cx="5534353" cy="1754326"/>
          </a:xfrm>
          <a:prstGeom prst="rect">
            <a:avLst/>
          </a:prstGeom>
          <a:noFill/>
        </p:spPr>
        <p:txBody>
          <a:bodyPr wrap="square" rtlCol="0">
            <a:spAutoFit/>
          </a:bodyPr>
          <a:lstStyle/>
          <a:p>
            <a:pPr algn="just"/>
            <a:r>
              <a:rPr lang="es-ES" dirty="0"/>
              <a:t>Documento en PDF con el informe técnico especificando herramientas, tecnologías de </a:t>
            </a:r>
            <a:r>
              <a:rPr lang="es-ES" dirty="0" err="1"/>
              <a:t>versionamiento</a:t>
            </a:r>
            <a:r>
              <a:rPr lang="es-ES" dirty="0"/>
              <a:t> a utilizar teniendo en cuenta las características del software a desarrollar. </a:t>
            </a:r>
          </a:p>
          <a:p>
            <a:pPr algn="just"/>
            <a:r>
              <a:rPr lang="es-ES" dirty="0"/>
              <a:t>• Describir la herramienta más adecuada para el control de versiones.</a:t>
            </a:r>
            <a:endParaRPr lang="es-CO" dirty="0"/>
          </a:p>
        </p:txBody>
      </p:sp>
    </p:spTree>
    <p:extLst>
      <p:ext uri="{BB962C8B-B14F-4D97-AF65-F5344CB8AC3E}">
        <p14:creationId xmlns:p14="http://schemas.microsoft.com/office/powerpoint/2010/main" val="303800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3728</TotalTime>
  <Words>562</Words>
  <Application>Microsoft Office PowerPoint</Application>
  <PresentationFormat>Panorámica</PresentationFormat>
  <Paragraphs>34</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Betsy Arguello Ayala</cp:lastModifiedBy>
  <cp:revision>52</cp:revision>
  <dcterms:created xsi:type="dcterms:W3CDTF">2020-10-01T23:51:28Z</dcterms:created>
  <dcterms:modified xsi:type="dcterms:W3CDTF">2024-10-28T23:57:09Z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