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1" r:id="rId3"/>
    <p:sldId id="257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381C15-2DCD-4367-A0FF-960E789569CC}">
          <p14:sldIdLst>
            <p14:sldId id="256"/>
            <p14:sldId id="261"/>
            <p14:sldId id="257"/>
            <p14:sldId id="258"/>
            <p14:sldId id="259"/>
            <p14:sldId id="262"/>
            <p14:sldId id="260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189B2F-D402-4B78-A23A-E400EA4C4A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6D518-1CBF-44C2-BEB4-6C30EB546792}">
      <dgm:prSet/>
      <dgm:spPr/>
      <dgm:t>
        <a:bodyPr/>
        <a:lstStyle/>
        <a:p>
          <a:r>
            <a:rPr lang="en-US" b="0" i="0" dirty="0"/>
            <a:t>Lower budget per student seems to correlate with higher average math and reading scores.</a:t>
          </a:r>
          <a:endParaRPr lang="en-US" dirty="0"/>
        </a:p>
      </dgm:t>
    </dgm:pt>
    <dgm:pt modelId="{C418FB5F-EB74-4A12-BCA3-4CF7F6D51CE6}" type="parTrans" cxnId="{7EDB711A-9AA5-4B4D-8C7A-B93ED3E8E649}">
      <dgm:prSet/>
      <dgm:spPr/>
      <dgm:t>
        <a:bodyPr/>
        <a:lstStyle/>
        <a:p>
          <a:endParaRPr lang="en-US"/>
        </a:p>
      </dgm:t>
    </dgm:pt>
    <dgm:pt modelId="{D9F8B00B-82A7-4184-A634-214AEDD6CF1A}" type="sibTrans" cxnId="{7EDB711A-9AA5-4B4D-8C7A-B93ED3E8E649}">
      <dgm:prSet/>
      <dgm:spPr/>
      <dgm:t>
        <a:bodyPr/>
        <a:lstStyle/>
        <a:p>
          <a:endParaRPr lang="en-US"/>
        </a:p>
      </dgm:t>
    </dgm:pt>
    <dgm:pt modelId="{6BD65B56-9B8F-4C7D-B5C9-151780BD180D}">
      <dgm:prSet/>
      <dgm:spPr/>
      <dgm:t>
        <a:bodyPr/>
        <a:lstStyle/>
        <a:p>
          <a:r>
            <a:rPr lang="en-US" b="0" i="0"/>
            <a:t>Charter schools outperform district schools across all metrics.</a:t>
          </a:r>
          <a:endParaRPr lang="en-US"/>
        </a:p>
      </dgm:t>
    </dgm:pt>
    <dgm:pt modelId="{0E7AC98C-C107-42C4-BFEA-2BC1321B0E26}" type="parTrans" cxnId="{3BD7B327-C188-4527-8241-B20EB7707950}">
      <dgm:prSet/>
      <dgm:spPr/>
      <dgm:t>
        <a:bodyPr/>
        <a:lstStyle/>
        <a:p>
          <a:endParaRPr lang="en-US"/>
        </a:p>
      </dgm:t>
    </dgm:pt>
    <dgm:pt modelId="{E494647E-D196-4FF9-998D-F107189D6A94}" type="sibTrans" cxnId="{3BD7B327-C188-4527-8241-B20EB7707950}">
      <dgm:prSet/>
      <dgm:spPr/>
      <dgm:t>
        <a:bodyPr/>
        <a:lstStyle/>
        <a:p>
          <a:endParaRPr lang="en-US"/>
        </a:p>
      </dgm:t>
    </dgm:pt>
    <dgm:pt modelId="{E6CD4C18-1F1E-424F-9791-6129ADA075FD}" type="pres">
      <dgm:prSet presAssocID="{FC189B2F-D402-4B78-A23A-E400EA4C4A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001AA4-5E95-4B37-A5AD-59C85C7B1650}" type="pres">
      <dgm:prSet presAssocID="{1EC6D518-1CBF-44C2-BEB4-6C30EB546792}" presName="hierRoot1" presStyleCnt="0"/>
      <dgm:spPr/>
    </dgm:pt>
    <dgm:pt modelId="{B213DE29-A427-4C7F-8F6B-42D1AEABA995}" type="pres">
      <dgm:prSet presAssocID="{1EC6D518-1CBF-44C2-BEB4-6C30EB546792}" presName="composite" presStyleCnt="0"/>
      <dgm:spPr/>
    </dgm:pt>
    <dgm:pt modelId="{EF67EEC5-E467-4C36-BCC5-66588A798DDE}" type="pres">
      <dgm:prSet presAssocID="{1EC6D518-1CBF-44C2-BEB4-6C30EB546792}" presName="background" presStyleLbl="node0" presStyleIdx="0" presStyleCnt="2"/>
      <dgm:spPr/>
    </dgm:pt>
    <dgm:pt modelId="{4B9432DE-29FF-4512-90A2-A404A389EDD3}" type="pres">
      <dgm:prSet presAssocID="{1EC6D518-1CBF-44C2-BEB4-6C30EB546792}" presName="text" presStyleLbl="fgAcc0" presStyleIdx="0" presStyleCnt="2">
        <dgm:presLayoutVars>
          <dgm:chPref val="3"/>
        </dgm:presLayoutVars>
      </dgm:prSet>
      <dgm:spPr/>
    </dgm:pt>
    <dgm:pt modelId="{E22B99C5-0085-4340-87A4-299E79397EC6}" type="pres">
      <dgm:prSet presAssocID="{1EC6D518-1CBF-44C2-BEB4-6C30EB546792}" presName="hierChild2" presStyleCnt="0"/>
      <dgm:spPr/>
    </dgm:pt>
    <dgm:pt modelId="{18498F9E-BED9-4A9F-9ACC-18A7CE57793F}" type="pres">
      <dgm:prSet presAssocID="{6BD65B56-9B8F-4C7D-B5C9-151780BD180D}" presName="hierRoot1" presStyleCnt="0"/>
      <dgm:spPr/>
    </dgm:pt>
    <dgm:pt modelId="{038AC94D-C91C-416C-843D-DDC324FA135A}" type="pres">
      <dgm:prSet presAssocID="{6BD65B56-9B8F-4C7D-B5C9-151780BD180D}" presName="composite" presStyleCnt="0"/>
      <dgm:spPr/>
    </dgm:pt>
    <dgm:pt modelId="{FA6B7387-262B-435D-A116-4910A8571D16}" type="pres">
      <dgm:prSet presAssocID="{6BD65B56-9B8F-4C7D-B5C9-151780BD180D}" presName="background" presStyleLbl="node0" presStyleIdx="1" presStyleCnt="2"/>
      <dgm:spPr/>
    </dgm:pt>
    <dgm:pt modelId="{53DCE6A0-0CC5-4FA9-B916-B41AEF8969F7}" type="pres">
      <dgm:prSet presAssocID="{6BD65B56-9B8F-4C7D-B5C9-151780BD180D}" presName="text" presStyleLbl="fgAcc0" presStyleIdx="1" presStyleCnt="2">
        <dgm:presLayoutVars>
          <dgm:chPref val="3"/>
        </dgm:presLayoutVars>
      </dgm:prSet>
      <dgm:spPr/>
    </dgm:pt>
    <dgm:pt modelId="{F7E1D329-E17B-459B-99C7-77605B346C7F}" type="pres">
      <dgm:prSet presAssocID="{6BD65B56-9B8F-4C7D-B5C9-151780BD180D}" presName="hierChild2" presStyleCnt="0"/>
      <dgm:spPr/>
    </dgm:pt>
  </dgm:ptLst>
  <dgm:cxnLst>
    <dgm:cxn modelId="{C21EAB03-6DD0-442A-B0C2-776CED3DC9D5}" type="presOf" srcId="{1EC6D518-1CBF-44C2-BEB4-6C30EB546792}" destId="{4B9432DE-29FF-4512-90A2-A404A389EDD3}" srcOrd="0" destOrd="0" presId="urn:microsoft.com/office/officeart/2005/8/layout/hierarchy1"/>
    <dgm:cxn modelId="{7EDB711A-9AA5-4B4D-8C7A-B93ED3E8E649}" srcId="{FC189B2F-D402-4B78-A23A-E400EA4C4AE0}" destId="{1EC6D518-1CBF-44C2-BEB4-6C30EB546792}" srcOrd="0" destOrd="0" parTransId="{C418FB5F-EB74-4A12-BCA3-4CF7F6D51CE6}" sibTransId="{D9F8B00B-82A7-4184-A634-214AEDD6CF1A}"/>
    <dgm:cxn modelId="{3BD7B327-C188-4527-8241-B20EB7707950}" srcId="{FC189B2F-D402-4B78-A23A-E400EA4C4AE0}" destId="{6BD65B56-9B8F-4C7D-B5C9-151780BD180D}" srcOrd="1" destOrd="0" parTransId="{0E7AC98C-C107-42C4-BFEA-2BC1321B0E26}" sibTransId="{E494647E-D196-4FF9-998D-F107189D6A94}"/>
    <dgm:cxn modelId="{80BE6660-AEFE-4C66-8B9C-C74F74E848DA}" type="presOf" srcId="{FC189B2F-D402-4B78-A23A-E400EA4C4AE0}" destId="{E6CD4C18-1F1E-424F-9791-6129ADA075FD}" srcOrd="0" destOrd="0" presId="urn:microsoft.com/office/officeart/2005/8/layout/hierarchy1"/>
    <dgm:cxn modelId="{AF6322E9-5B59-49E9-BB68-B30897FA9BD4}" type="presOf" srcId="{6BD65B56-9B8F-4C7D-B5C9-151780BD180D}" destId="{53DCE6A0-0CC5-4FA9-B916-B41AEF8969F7}" srcOrd="0" destOrd="0" presId="urn:microsoft.com/office/officeart/2005/8/layout/hierarchy1"/>
    <dgm:cxn modelId="{7EFAB72D-B083-484B-9C46-3D9E0D7EC76D}" type="presParOf" srcId="{E6CD4C18-1F1E-424F-9791-6129ADA075FD}" destId="{B2001AA4-5E95-4B37-A5AD-59C85C7B1650}" srcOrd="0" destOrd="0" presId="urn:microsoft.com/office/officeart/2005/8/layout/hierarchy1"/>
    <dgm:cxn modelId="{21B47C28-3AE8-4BEB-8752-E36C031F5688}" type="presParOf" srcId="{B2001AA4-5E95-4B37-A5AD-59C85C7B1650}" destId="{B213DE29-A427-4C7F-8F6B-42D1AEABA995}" srcOrd="0" destOrd="0" presId="urn:microsoft.com/office/officeart/2005/8/layout/hierarchy1"/>
    <dgm:cxn modelId="{240D61B6-F5C2-40E9-BE65-5A01D656A518}" type="presParOf" srcId="{B213DE29-A427-4C7F-8F6B-42D1AEABA995}" destId="{EF67EEC5-E467-4C36-BCC5-66588A798DDE}" srcOrd="0" destOrd="0" presId="urn:microsoft.com/office/officeart/2005/8/layout/hierarchy1"/>
    <dgm:cxn modelId="{97416D04-76AA-4694-85BC-95FD6D9AC98E}" type="presParOf" srcId="{B213DE29-A427-4C7F-8F6B-42D1AEABA995}" destId="{4B9432DE-29FF-4512-90A2-A404A389EDD3}" srcOrd="1" destOrd="0" presId="urn:microsoft.com/office/officeart/2005/8/layout/hierarchy1"/>
    <dgm:cxn modelId="{FE4BDF24-C8A1-44B9-B353-F98446E99A27}" type="presParOf" srcId="{B2001AA4-5E95-4B37-A5AD-59C85C7B1650}" destId="{E22B99C5-0085-4340-87A4-299E79397EC6}" srcOrd="1" destOrd="0" presId="urn:microsoft.com/office/officeart/2005/8/layout/hierarchy1"/>
    <dgm:cxn modelId="{4A189900-06FC-49D2-8CC0-5319B322DCC3}" type="presParOf" srcId="{E6CD4C18-1F1E-424F-9791-6129ADA075FD}" destId="{18498F9E-BED9-4A9F-9ACC-18A7CE57793F}" srcOrd="1" destOrd="0" presId="urn:microsoft.com/office/officeart/2005/8/layout/hierarchy1"/>
    <dgm:cxn modelId="{BB2C55C5-017C-4C3D-9FD2-54623C775E85}" type="presParOf" srcId="{18498F9E-BED9-4A9F-9ACC-18A7CE57793F}" destId="{038AC94D-C91C-416C-843D-DDC324FA135A}" srcOrd="0" destOrd="0" presId="urn:microsoft.com/office/officeart/2005/8/layout/hierarchy1"/>
    <dgm:cxn modelId="{52F4DAF9-EDB0-459B-8630-BA1A7D66930C}" type="presParOf" srcId="{038AC94D-C91C-416C-843D-DDC324FA135A}" destId="{FA6B7387-262B-435D-A116-4910A8571D16}" srcOrd="0" destOrd="0" presId="urn:microsoft.com/office/officeart/2005/8/layout/hierarchy1"/>
    <dgm:cxn modelId="{4FD2C0E5-3B45-44BC-8310-B8573419E7FC}" type="presParOf" srcId="{038AC94D-C91C-416C-843D-DDC324FA135A}" destId="{53DCE6A0-0CC5-4FA9-B916-B41AEF8969F7}" srcOrd="1" destOrd="0" presId="urn:microsoft.com/office/officeart/2005/8/layout/hierarchy1"/>
    <dgm:cxn modelId="{E0D58957-03BB-4A65-A6F9-57CC63D8F75F}" type="presParOf" srcId="{18498F9E-BED9-4A9F-9ACC-18A7CE57793F}" destId="{F7E1D329-E17B-459B-99C7-77605B346C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189B2F-D402-4B78-A23A-E400EA4C4A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4A590D-E5F5-41A8-B7CC-4978F2D799DC}">
      <dgm:prSet/>
      <dgm:spPr/>
      <dgm:t>
        <a:bodyPr/>
        <a:lstStyle/>
        <a:p>
          <a:r>
            <a:rPr lang="en-US" b="0" i="0" dirty="0"/>
            <a:t>Smaller the school, the better they perform</a:t>
          </a:r>
          <a:endParaRPr lang="en-US" dirty="0"/>
        </a:p>
      </dgm:t>
    </dgm:pt>
    <dgm:pt modelId="{1184A2DC-28B2-49D0-BFD6-DFBBD18C7FF2}" type="parTrans" cxnId="{32499EA8-A695-4A27-B7A9-F0F45A6BE0C8}">
      <dgm:prSet/>
      <dgm:spPr/>
      <dgm:t>
        <a:bodyPr/>
        <a:lstStyle/>
        <a:p>
          <a:endParaRPr lang="en-US"/>
        </a:p>
      </dgm:t>
    </dgm:pt>
    <dgm:pt modelId="{5F8BD6D7-56C5-4543-BD8E-35E56ED4684E}" type="sibTrans" cxnId="{32499EA8-A695-4A27-B7A9-F0F45A6BE0C8}">
      <dgm:prSet/>
      <dgm:spPr/>
      <dgm:t>
        <a:bodyPr/>
        <a:lstStyle/>
        <a:p>
          <a:endParaRPr lang="en-US"/>
        </a:p>
      </dgm:t>
    </dgm:pt>
    <dgm:pt modelId="{1EC6D518-1CBF-44C2-BEB4-6C30EB546792}">
      <dgm:prSet/>
      <dgm:spPr/>
      <dgm:t>
        <a:bodyPr/>
        <a:lstStyle/>
        <a:p>
          <a:r>
            <a:rPr lang="en-US" b="0" i="0" dirty="0"/>
            <a:t>Exceeding volumes of 2000 students at a school guarantees failure</a:t>
          </a:r>
          <a:endParaRPr lang="en-US" dirty="0"/>
        </a:p>
      </dgm:t>
    </dgm:pt>
    <dgm:pt modelId="{C418FB5F-EB74-4A12-BCA3-4CF7F6D51CE6}" type="parTrans" cxnId="{7EDB711A-9AA5-4B4D-8C7A-B93ED3E8E649}">
      <dgm:prSet/>
      <dgm:spPr/>
      <dgm:t>
        <a:bodyPr/>
        <a:lstStyle/>
        <a:p>
          <a:endParaRPr lang="en-US"/>
        </a:p>
      </dgm:t>
    </dgm:pt>
    <dgm:pt modelId="{D9F8B00B-82A7-4184-A634-214AEDD6CF1A}" type="sibTrans" cxnId="{7EDB711A-9AA5-4B4D-8C7A-B93ED3E8E649}">
      <dgm:prSet/>
      <dgm:spPr/>
      <dgm:t>
        <a:bodyPr/>
        <a:lstStyle/>
        <a:p>
          <a:endParaRPr lang="en-US"/>
        </a:p>
      </dgm:t>
    </dgm:pt>
    <dgm:pt modelId="{E6CD4C18-1F1E-424F-9791-6129ADA075FD}" type="pres">
      <dgm:prSet presAssocID="{FC189B2F-D402-4B78-A23A-E400EA4C4A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BB9C1A-50A1-451A-B856-2B39C92153C1}" type="pres">
      <dgm:prSet presAssocID="{2C4A590D-E5F5-41A8-B7CC-4978F2D799DC}" presName="hierRoot1" presStyleCnt="0"/>
      <dgm:spPr/>
    </dgm:pt>
    <dgm:pt modelId="{947032D1-60C0-40D6-8945-76488323AD5C}" type="pres">
      <dgm:prSet presAssocID="{2C4A590D-E5F5-41A8-B7CC-4978F2D799DC}" presName="composite" presStyleCnt="0"/>
      <dgm:spPr/>
    </dgm:pt>
    <dgm:pt modelId="{1834FB91-4FFE-4C0F-B446-9AF5515E46BA}" type="pres">
      <dgm:prSet presAssocID="{2C4A590D-E5F5-41A8-B7CC-4978F2D799DC}" presName="background" presStyleLbl="node0" presStyleIdx="0" presStyleCnt="2"/>
      <dgm:spPr/>
    </dgm:pt>
    <dgm:pt modelId="{6D4B10AC-8DFA-48D9-8A5F-A1D2D3B03120}" type="pres">
      <dgm:prSet presAssocID="{2C4A590D-E5F5-41A8-B7CC-4978F2D799DC}" presName="text" presStyleLbl="fgAcc0" presStyleIdx="0" presStyleCnt="2">
        <dgm:presLayoutVars>
          <dgm:chPref val="3"/>
        </dgm:presLayoutVars>
      </dgm:prSet>
      <dgm:spPr/>
    </dgm:pt>
    <dgm:pt modelId="{2A077615-E295-42EA-AD44-727F1FDC68B9}" type="pres">
      <dgm:prSet presAssocID="{2C4A590D-E5F5-41A8-B7CC-4978F2D799DC}" presName="hierChild2" presStyleCnt="0"/>
      <dgm:spPr/>
    </dgm:pt>
    <dgm:pt modelId="{B2001AA4-5E95-4B37-A5AD-59C85C7B1650}" type="pres">
      <dgm:prSet presAssocID="{1EC6D518-1CBF-44C2-BEB4-6C30EB546792}" presName="hierRoot1" presStyleCnt="0"/>
      <dgm:spPr/>
    </dgm:pt>
    <dgm:pt modelId="{B213DE29-A427-4C7F-8F6B-42D1AEABA995}" type="pres">
      <dgm:prSet presAssocID="{1EC6D518-1CBF-44C2-BEB4-6C30EB546792}" presName="composite" presStyleCnt="0"/>
      <dgm:spPr/>
    </dgm:pt>
    <dgm:pt modelId="{EF67EEC5-E467-4C36-BCC5-66588A798DDE}" type="pres">
      <dgm:prSet presAssocID="{1EC6D518-1CBF-44C2-BEB4-6C30EB546792}" presName="background" presStyleLbl="node0" presStyleIdx="1" presStyleCnt="2"/>
      <dgm:spPr/>
    </dgm:pt>
    <dgm:pt modelId="{4B9432DE-29FF-4512-90A2-A404A389EDD3}" type="pres">
      <dgm:prSet presAssocID="{1EC6D518-1CBF-44C2-BEB4-6C30EB546792}" presName="text" presStyleLbl="fgAcc0" presStyleIdx="1" presStyleCnt="2">
        <dgm:presLayoutVars>
          <dgm:chPref val="3"/>
        </dgm:presLayoutVars>
      </dgm:prSet>
      <dgm:spPr/>
    </dgm:pt>
    <dgm:pt modelId="{E22B99C5-0085-4340-87A4-299E79397EC6}" type="pres">
      <dgm:prSet presAssocID="{1EC6D518-1CBF-44C2-BEB4-6C30EB546792}" presName="hierChild2" presStyleCnt="0"/>
      <dgm:spPr/>
    </dgm:pt>
  </dgm:ptLst>
  <dgm:cxnLst>
    <dgm:cxn modelId="{C21EAB03-6DD0-442A-B0C2-776CED3DC9D5}" type="presOf" srcId="{1EC6D518-1CBF-44C2-BEB4-6C30EB546792}" destId="{4B9432DE-29FF-4512-90A2-A404A389EDD3}" srcOrd="0" destOrd="0" presId="urn:microsoft.com/office/officeart/2005/8/layout/hierarchy1"/>
    <dgm:cxn modelId="{7EDB711A-9AA5-4B4D-8C7A-B93ED3E8E649}" srcId="{FC189B2F-D402-4B78-A23A-E400EA4C4AE0}" destId="{1EC6D518-1CBF-44C2-BEB4-6C30EB546792}" srcOrd="1" destOrd="0" parTransId="{C418FB5F-EB74-4A12-BCA3-4CF7F6D51CE6}" sibTransId="{D9F8B00B-82A7-4184-A634-214AEDD6CF1A}"/>
    <dgm:cxn modelId="{80BE6660-AEFE-4C66-8B9C-C74F74E848DA}" type="presOf" srcId="{FC189B2F-D402-4B78-A23A-E400EA4C4AE0}" destId="{E6CD4C18-1F1E-424F-9791-6129ADA075FD}" srcOrd="0" destOrd="0" presId="urn:microsoft.com/office/officeart/2005/8/layout/hierarchy1"/>
    <dgm:cxn modelId="{52E0296F-4498-4033-BB41-B9DBAF98840F}" type="presOf" srcId="{2C4A590D-E5F5-41A8-B7CC-4978F2D799DC}" destId="{6D4B10AC-8DFA-48D9-8A5F-A1D2D3B03120}" srcOrd="0" destOrd="0" presId="urn:microsoft.com/office/officeart/2005/8/layout/hierarchy1"/>
    <dgm:cxn modelId="{32499EA8-A695-4A27-B7A9-F0F45A6BE0C8}" srcId="{FC189B2F-D402-4B78-A23A-E400EA4C4AE0}" destId="{2C4A590D-E5F5-41A8-B7CC-4978F2D799DC}" srcOrd="0" destOrd="0" parTransId="{1184A2DC-28B2-49D0-BFD6-DFBBD18C7FF2}" sibTransId="{5F8BD6D7-56C5-4543-BD8E-35E56ED4684E}"/>
    <dgm:cxn modelId="{77E30113-669D-40A5-99FF-0675A884E211}" type="presParOf" srcId="{E6CD4C18-1F1E-424F-9791-6129ADA075FD}" destId="{C7BB9C1A-50A1-451A-B856-2B39C92153C1}" srcOrd="0" destOrd="0" presId="urn:microsoft.com/office/officeart/2005/8/layout/hierarchy1"/>
    <dgm:cxn modelId="{1F03918E-C625-408F-89D8-09D64AEE047F}" type="presParOf" srcId="{C7BB9C1A-50A1-451A-B856-2B39C92153C1}" destId="{947032D1-60C0-40D6-8945-76488323AD5C}" srcOrd="0" destOrd="0" presId="urn:microsoft.com/office/officeart/2005/8/layout/hierarchy1"/>
    <dgm:cxn modelId="{828EA335-0B50-4BFB-BF8D-4C912B8DF9FB}" type="presParOf" srcId="{947032D1-60C0-40D6-8945-76488323AD5C}" destId="{1834FB91-4FFE-4C0F-B446-9AF5515E46BA}" srcOrd="0" destOrd="0" presId="urn:microsoft.com/office/officeart/2005/8/layout/hierarchy1"/>
    <dgm:cxn modelId="{B443D256-D4CA-4155-8D35-22F60FFF2D92}" type="presParOf" srcId="{947032D1-60C0-40D6-8945-76488323AD5C}" destId="{6D4B10AC-8DFA-48D9-8A5F-A1D2D3B03120}" srcOrd="1" destOrd="0" presId="urn:microsoft.com/office/officeart/2005/8/layout/hierarchy1"/>
    <dgm:cxn modelId="{EE284392-17A2-49DD-8464-F6BB27215652}" type="presParOf" srcId="{C7BB9C1A-50A1-451A-B856-2B39C92153C1}" destId="{2A077615-E295-42EA-AD44-727F1FDC68B9}" srcOrd="1" destOrd="0" presId="urn:microsoft.com/office/officeart/2005/8/layout/hierarchy1"/>
    <dgm:cxn modelId="{7EFAB72D-B083-484B-9C46-3D9E0D7EC76D}" type="presParOf" srcId="{E6CD4C18-1F1E-424F-9791-6129ADA075FD}" destId="{B2001AA4-5E95-4B37-A5AD-59C85C7B1650}" srcOrd="1" destOrd="0" presId="urn:microsoft.com/office/officeart/2005/8/layout/hierarchy1"/>
    <dgm:cxn modelId="{21B47C28-3AE8-4BEB-8752-E36C031F5688}" type="presParOf" srcId="{B2001AA4-5E95-4B37-A5AD-59C85C7B1650}" destId="{B213DE29-A427-4C7F-8F6B-42D1AEABA995}" srcOrd="0" destOrd="0" presId="urn:microsoft.com/office/officeart/2005/8/layout/hierarchy1"/>
    <dgm:cxn modelId="{240D61B6-F5C2-40E9-BE65-5A01D656A518}" type="presParOf" srcId="{B213DE29-A427-4C7F-8F6B-42D1AEABA995}" destId="{EF67EEC5-E467-4C36-BCC5-66588A798DDE}" srcOrd="0" destOrd="0" presId="urn:microsoft.com/office/officeart/2005/8/layout/hierarchy1"/>
    <dgm:cxn modelId="{97416D04-76AA-4694-85BC-95FD6D9AC98E}" type="presParOf" srcId="{B213DE29-A427-4C7F-8F6B-42D1AEABA995}" destId="{4B9432DE-29FF-4512-90A2-A404A389EDD3}" srcOrd="1" destOrd="0" presId="urn:microsoft.com/office/officeart/2005/8/layout/hierarchy1"/>
    <dgm:cxn modelId="{FE4BDF24-C8A1-44B9-B353-F98446E99A27}" type="presParOf" srcId="{B2001AA4-5E95-4B37-A5AD-59C85C7B1650}" destId="{E22B99C5-0085-4340-87A4-299E79397E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7EEC5-E467-4C36-BCC5-66588A798DDE}">
      <dsp:nvSpPr>
        <dsp:cNvPr id="0" name=""/>
        <dsp:cNvSpPr/>
      </dsp:nvSpPr>
      <dsp:spPr>
        <a:xfrm>
          <a:off x="1497894" y="604"/>
          <a:ext cx="3105819" cy="19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432DE-29FF-4512-90A2-A404A389EDD3}">
      <dsp:nvSpPr>
        <dsp:cNvPr id="0" name=""/>
        <dsp:cNvSpPr/>
      </dsp:nvSpPr>
      <dsp:spPr>
        <a:xfrm>
          <a:off x="1842985" y="328440"/>
          <a:ext cx="3105819" cy="19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Lower budget per student seems to correlate with higher average math and reading scores.</a:t>
          </a:r>
          <a:endParaRPr lang="en-US" sz="2300" kern="1200" dirty="0"/>
        </a:p>
      </dsp:txBody>
      <dsp:txXfrm>
        <a:off x="1900749" y="386204"/>
        <a:ext cx="2990291" cy="1856667"/>
      </dsp:txXfrm>
    </dsp:sp>
    <dsp:sp modelId="{FA6B7387-262B-435D-A116-4910A8571D16}">
      <dsp:nvSpPr>
        <dsp:cNvPr id="0" name=""/>
        <dsp:cNvSpPr/>
      </dsp:nvSpPr>
      <dsp:spPr>
        <a:xfrm>
          <a:off x="5293896" y="604"/>
          <a:ext cx="3105819" cy="19721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E6A0-0CC5-4FA9-B916-B41AEF8969F7}">
      <dsp:nvSpPr>
        <dsp:cNvPr id="0" name=""/>
        <dsp:cNvSpPr/>
      </dsp:nvSpPr>
      <dsp:spPr>
        <a:xfrm>
          <a:off x="5638987" y="328440"/>
          <a:ext cx="3105819" cy="1972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Charter schools outperform district schools across all metrics.</a:t>
          </a:r>
          <a:endParaRPr lang="en-US" sz="2300" kern="1200"/>
        </a:p>
      </dsp:txBody>
      <dsp:txXfrm>
        <a:off x="5696751" y="386204"/>
        <a:ext cx="2990291" cy="1856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4FB91-4FFE-4C0F-B446-9AF5515E46BA}">
      <dsp:nvSpPr>
        <dsp:cNvPr id="0" name=""/>
        <dsp:cNvSpPr/>
      </dsp:nvSpPr>
      <dsp:spPr>
        <a:xfrm>
          <a:off x="659613" y="661"/>
          <a:ext cx="2897249" cy="183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B10AC-8DFA-48D9-8A5F-A1D2D3B03120}">
      <dsp:nvSpPr>
        <dsp:cNvPr id="0" name=""/>
        <dsp:cNvSpPr/>
      </dsp:nvSpPr>
      <dsp:spPr>
        <a:xfrm>
          <a:off x="981530" y="306482"/>
          <a:ext cx="2897249" cy="1839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Smaller the school, the better they perform</a:t>
          </a:r>
          <a:endParaRPr lang="en-US" sz="2200" kern="1200" dirty="0"/>
        </a:p>
      </dsp:txBody>
      <dsp:txXfrm>
        <a:off x="1035415" y="360367"/>
        <a:ext cx="2789479" cy="1731983"/>
      </dsp:txXfrm>
    </dsp:sp>
    <dsp:sp modelId="{EF67EEC5-E467-4C36-BCC5-66588A798DDE}">
      <dsp:nvSpPr>
        <dsp:cNvPr id="0" name=""/>
        <dsp:cNvSpPr/>
      </dsp:nvSpPr>
      <dsp:spPr>
        <a:xfrm>
          <a:off x="4200696" y="661"/>
          <a:ext cx="2897249" cy="1839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432DE-29FF-4512-90A2-A404A389EDD3}">
      <dsp:nvSpPr>
        <dsp:cNvPr id="0" name=""/>
        <dsp:cNvSpPr/>
      </dsp:nvSpPr>
      <dsp:spPr>
        <a:xfrm>
          <a:off x="4522612" y="306482"/>
          <a:ext cx="2897249" cy="18397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Exceeding volumes of 2000 students at a school guarantees failure</a:t>
          </a:r>
          <a:endParaRPr lang="en-US" sz="2200" kern="1200" dirty="0"/>
        </a:p>
      </dsp:txBody>
      <dsp:txXfrm>
        <a:off x="4576497" y="360367"/>
        <a:ext cx="2789479" cy="1731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10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0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2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1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3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94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8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3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FF9BB-B455-4B8A-234C-0AED4C3E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8719" y="768334"/>
            <a:ext cx="7324460" cy="2866405"/>
          </a:xfrm>
        </p:spPr>
        <p:txBody>
          <a:bodyPr>
            <a:normAutofit/>
          </a:bodyPr>
          <a:lstStyle/>
          <a:p>
            <a:r>
              <a:rPr lang="en-US" dirty="0" err="1"/>
              <a:t>PyCitySchools</a:t>
            </a:r>
            <a:br>
              <a:rPr lang="en-US" dirty="0"/>
            </a:br>
            <a:r>
              <a:rPr lang="en-US" dirty="0"/>
              <a:t>Pandas-Challenge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21748-2DE2-FBCA-42EB-CEF936B5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Chief Data Scientist -  helping the school board and mayor make strategic decisions regarding future school budgets and priorities</a:t>
            </a:r>
            <a:endParaRPr lang="en-US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E191F96A-6F90-5D0E-7414-4281D3DC54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23" r="46337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8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57AF-1622-492A-AB62-048246E3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853F-AA16-AA4C-9EA7-254F060A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52456"/>
              </p:ext>
            </p:extLst>
          </p:nvPr>
        </p:nvGraphicFramePr>
        <p:xfrm>
          <a:off x="0" y="1"/>
          <a:ext cx="12192000" cy="6857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4008129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851349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15888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809883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4677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7883235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057138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12904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204778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58953910"/>
                    </a:ext>
                  </a:extLst>
                </a:gridCol>
              </a:tblGrid>
              <a:tr h="48474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School Name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School 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Total Students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Total School Budget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Per Student Budget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Average Math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Average Reading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% Passing Math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% Passing Reading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50" dirty="0">
                          <a:effectLst/>
                        </a:rPr>
                        <a:t>% Overall Passing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40363923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Bailey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4976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$3,124,928.00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$628.00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77.048432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81.033963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66.680064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81.933280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54.642283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2044793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Cabrera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1858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$1,081,356.00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$582.00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83.061895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83.975780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94.133477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97.039828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91.334769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8693899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Figueroa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2949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$1,884,411.00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$639.00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76.711767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81.158020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65.988471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80.739234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53.204476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68226428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Ford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2739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$1,763,916.00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$644.00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77.102592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80.746258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68.309602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79.299014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54.289887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87039131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Griffin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1468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$917,500.00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$625.00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83.351499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83.816757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93.392371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97.138965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90.599455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760163619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Hernandez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4635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$3,022,020.00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$652.00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77.289752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80.934412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66.752967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80.862999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53.527508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90463292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Holden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427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$248,087.00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$581.00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83.803279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83.814988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92.505855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96.252927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89.227166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85761452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Huang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2917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$1,910,635.00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$655.00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76.629414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81.182722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65.683922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81.316421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53.513884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68307522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Johnson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4761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$3,094,650.00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$650.00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77.072464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80.966394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66.057551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81.222432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53.539172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37789759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Pena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962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$585,858.00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$609.00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83.839917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84.044699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94.594595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95.945946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90.540541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1012549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Rodriguez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District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3999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$2,547,363.00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$637.00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76.842711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80.744686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66.366592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80.220055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52.988247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62299623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Shelton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1761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$1,056,600.00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$600.00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83.359455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83.725724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93.867121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95.854628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89.892107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95703758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Thomas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1635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$1,043,130.00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$638.00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83.418349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83.848930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93.272171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97.308869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90.948012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893775669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Wilson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2283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$1,319,574.00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$578.00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83.274201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83.989488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93.867718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96.539641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90.582567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14828185"/>
                  </a:ext>
                </a:extLst>
              </a:tr>
              <a:tr h="424883"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Wright High School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Charter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1800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$1,049,400.00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$583.00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83.682222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83.955000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93.333333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effectLst/>
                        </a:rPr>
                        <a:t>96.611111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effectLst/>
                        </a:rPr>
                        <a:t>90.333333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853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26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47FB8D-CD99-B67E-37C4-FC36362B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18"/>
            <a:ext cx="8728957" cy="5834075"/>
          </a:xfrm>
          <a:prstGeom prst="rect">
            <a:avLst/>
          </a:prstGeom>
        </p:spPr>
      </p:pic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76207B-4E9A-AECD-B8D0-02C7C6D6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2847" y="2013358"/>
            <a:ext cx="2780738" cy="4063536"/>
          </a:xfrm>
        </p:spPr>
        <p:txBody>
          <a:bodyPr/>
          <a:lstStyle/>
          <a:p>
            <a:r>
              <a:rPr lang="en-US" dirty="0"/>
              <a:t>On average regardless of student effort the chart suggests that if they are not in charter, there will be at a minimum, a 5-point deficit. </a:t>
            </a:r>
          </a:p>
        </p:txBody>
      </p:sp>
    </p:spTree>
    <p:extLst>
      <p:ext uri="{BB962C8B-B14F-4D97-AF65-F5344CB8AC3E}">
        <p14:creationId xmlns:p14="http://schemas.microsoft.com/office/powerpoint/2010/main" val="38448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DE33-1089-59D4-B583-B188AD5E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15B6E-E874-0F32-24E0-BC278ED8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07"/>
            <a:ext cx="8728958" cy="58340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B1923D6-D5DB-72F9-5273-902D9F80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2847" y="2013358"/>
            <a:ext cx="2780738" cy="4063536"/>
          </a:xfrm>
        </p:spPr>
        <p:txBody>
          <a:bodyPr/>
          <a:lstStyle/>
          <a:p>
            <a:r>
              <a:rPr lang="en-US" dirty="0"/>
              <a:t>Dramatic differences are found in the last two years of high school, where the charter students really take a large lead on the district students.</a:t>
            </a:r>
          </a:p>
        </p:txBody>
      </p:sp>
    </p:spTree>
    <p:extLst>
      <p:ext uri="{BB962C8B-B14F-4D97-AF65-F5344CB8AC3E}">
        <p14:creationId xmlns:p14="http://schemas.microsoft.com/office/powerpoint/2010/main" val="557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9CEF-89BD-6127-FA67-2DB8DA41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F2FA-2162-D9EF-FF77-57AA1664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50"/>
            <a:ext cx="8812847" cy="5890143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EE55BE-8745-8C06-D9B2-5F9533786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2847" y="2013358"/>
            <a:ext cx="2780738" cy="4063536"/>
          </a:xfrm>
        </p:spPr>
        <p:txBody>
          <a:bodyPr/>
          <a:lstStyle/>
          <a:p>
            <a:r>
              <a:rPr lang="en-US" dirty="0"/>
              <a:t>Although the averages are nearly identical the extremes are more consistently negative on the district students than the charter students.</a:t>
            </a:r>
          </a:p>
        </p:txBody>
      </p:sp>
    </p:spTree>
    <p:extLst>
      <p:ext uri="{BB962C8B-B14F-4D97-AF65-F5344CB8AC3E}">
        <p14:creationId xmlns:p14="http://schemas.microsoft.com/office/powerpoint/2010/main" val="246346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7956-7D95-AD04-F1F0-23C06F18A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F990939-E2A1-B1D3-A9F9-02514429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2847" y="2013358"/>
            <a:ext cx="2780738" cy="4063536"/>
          </a:xfrm>
        </p:spPr>
        <p:txBody>
          <a:bodyPr/>
          <a:lstStyle/>
          <a:p>
            <a:r>
              <a:rPr lang="en-US" dirty="0"/>
              <a:t>Large indicator that the students desire for reading is far higher than any other subjects considered during this sampling.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3EF64-A7E5-AAFA-FFD3-73ABE2557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46"/>
            <a:ext cx="8137321" cy="60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0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44D4BC-43FC-29AD-CF8F-26B432AE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6397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Spending 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DA00F6BD-C5AE-E775-C36B-BAE35EBBC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593286"/>
              </p:ext>
            </p:extLst>
          </p:nvPr>
        </p:nvGraphicFramePr>
        <p:xfrm>
          <a:off x="974649" y="3782801"/>
          <a:ext cx="10242701" cy="2301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48FE48-9D83-3CBC-A72A-949D019DB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79459"/>
              </p:ext>
            </p:extLst>
          </p:nvPr>
        </p:nvGraphicFramePr>
        <p:xfrm>
          <a:off x="967563" y="1051493"/>
          <a:ext cx="10242702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17">
                  <a:extLst>
                    <a:ext uri="{9D8B030D-6E8A-4147-A177-3AD203B41FA5}">
                      <a16:colId xmlns:a16="http://schemas.microsoft.com/office/drawing/2014/main" val="1394381706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1853034221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694040215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100266916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2740221250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83501205"/>
                    </a:ext>
                  </a:extLst>
                </a:gridCol>
              </a:tblGrid>
              <a:tr h="47312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Spending Ranges (Per Student)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Average Math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Average Reading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Passing Math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Passing Reading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Overall Passing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77308031"/>
                  </a:ext>
                </a:extLst>
              </a:tr>
              <a:tr h="242536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&lt;$585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83.455399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83.933814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93.460096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96.610877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90.369459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78722680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$585-630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81.899826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83.155286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87.133538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92.718205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81.418596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18664570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$630-645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78.518855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81.624473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73.484209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84.391793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62.857656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07688310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$645-680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76.997210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81.027843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66.164813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81.133951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53.526855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7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6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D408F-3A10-8EDD-A408-7A22DB05D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4CF96-72E3-0843-E25E-B5DE3F7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36397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School Size Summary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78C4155-54AE-D34F-E212-A02579AA1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909116"/>
              </p:ext>
            </p:extLst>
          </p:nvPr>
        </p:nvGraphicFramePr>
        <p:xfrm>
          <a:off x="2049176" y="3862810"/>
          <a:ext cx="8079476" cy="214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E0DAD6-9878-7B5A-D862-447F0D99F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491161"/>
              </p:ext>
            </p:extLst>
          </p:nvPr>
        </p:nvGraphicFramePr>
        <p:xfrm>
          <a:off x="967563" y="1051493"/>
          <a:ext cx="1024270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117">
                  <a:extLst>
                    <a:ext uri="{9D8B030D-6E8A-4147-A177-3AD203B41FA5}">
                      <a16:colId xmlns:a16="http://schemas.microsoft.com/office/drawing/2014/main" val="1394381706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1853034221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694040215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100266916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2740221250"/>
                    </a:ext>
                  </a:extLst>
                </a:gridCol>
                <a:gridCol w="1707117">
                  <a:extLst>
                    <a:ext uri="{9D8B030D-6E8A-4147-A177-3AD203B41FA5}">
                      <a16:colId xmlns:a16="http://schemas.microsoft.com/office/drawing/2014/main" val="383501205"/>
                    </a:ext>
                  </a:extLst>
                </a:gridCol>
              </a:tblGrid>
              <a:tr h="473128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School Size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Average Math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Average Reading Score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Passing Math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Passing Reading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% Overall Passing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377308031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Small (&lt;1000)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83.821598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83.929843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93.550225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96.099437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89.883853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18664570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Medium (1000-2000)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83.374684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83.864438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93.599695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96.790680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90.621535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207688310"/>
                  </a:ext>
                </a:extLst>
              </a:tr>
              <a:tr h="184440">
                <a:tc>
                  <a:txBody>
                    <a:bodyPr/>
                    <a:lstStyle/>
                    <a:p>
                      <a:pPr algn="r" fontAlgn="ctr"/>
                      <a:r>
                        <a:rPr lang="en-US" b="0">
                          <a:effectLst/>
                        </a:rPr>
                        <a:t>Large (2000-5000)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77.746417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81.344493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69.963361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82.766634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58.286003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07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0092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497</Words>
  <Application>Microsoft Office PowerPoint</Application>
  <PresentationFormat>Widescreen</PresentationFormat>
  <Paragraphs>226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Roboto</vt:lpstr>
      <vt:lpstr>PunchcardVTI</vt:lpstr>
      <vt:lpstr>PyCitySchools Pandas-Challenge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Spending Summary</vt:lpstr>
      <vt:lpstr>School Size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PyCitySchools Pandas-Challenge</dc:title>
  <dc:creator>Juan Herrera Sebastian</dc:creator>
  <cp:lastModifiedBy>Juan Herrera Sebastian</cp:lastModifiedBy>
  <cp:revision>16</cp:revision>
  <dcterms:created xsi:type="dcterms:W3CDTF">2024-03-07T06:22:25Z</dcterms:created>
  <dcterms:modified xsi:type="dcterms:W3CDTF">2024-03-07T06:56:32Z</dcterms:modified>
</cp:coreProperties>
</file>