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10"/>
  </p:notesMasterIdLst>
  <p:sldIdLst>
    <p:sldId id="256" r:id="rId2"/>
    <p:sldId id="263" r:id="rId3"/>
    <p:sldId id="258" r:id="rId4"/>
    <p:sldId id="259" r:id="rId5"/>
    <p:sldId id="260" r:id="rId6"/>
    <p:sldId id="264" r:id="rId7"/>
    <p:sldId id="261" r:id="rId8"/>
    <p:sldId id="262" r:id="rId9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>
          <p15:clr>
            <a:srgbClr val="A4A3A4"/>
          </p15:clr>
        </p15:guide>
        <p15:guide id="2" pos="7673">
          <p15:clr>
            <a:srgbClr val="A4A3A4"/>
          </p15:clr>
        </p15:guide>
        <p15:guide id="3" orient="horz">
          <p15:clr>
            <a:srgbClr val="A4A3A4"/>
          </p15:clr>
        </p15:guide>
        <p15:guide id="4" orient="horz" pos="432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41AD4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6DC4EA-287D-48C2-B2DA-6CEC185D36A0}" v="372" dt="2025-08-18T21:12:45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2017" autoAdjust="0"/>
    <p:restoredTop sz="94660"/>
  </p:normalViewPr>
  <p:slideViewPr>
    <p:cSldViewPr snapToGrid="0">
      <p:cViewPr>
        <p:scale>
          <a:sx n="100" d="100"/>
          <a:sy n="100" d="100"/>
        </p:scale>
        <p:origin x="-232" y="-556"/>
      </p:cViewPr>
      <p:guideLst>
        <p:guide/>
        <p:guide pos="7673"/>
        <p:guide orient="horz"/>
        <p:guide orient="horz" pos="43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Эскобар ⭐" userId="b3ebf4fa3944c437" providerId="LiveId" clId="{5C821BBE-04F9-4F60-A1AB-F6D29A850D91}"/>
    <pc:docChg chg="modSld">
      <pc:chgData name="Эскобар ⭐" userId="b3ebf4fa3944c437" providerId="LiveId" clId="{5C821BBE-04F9-4F60-A1AB-F6D29A850D91}" dt="2025-08-18T21:34:00.211" v="62" actId="20577"/>
      <pc:docMkLst>
        <pc:docMk/>
      </pc:docMkLst>
      <pc:sldChg chg="modSp mod">
        <pc:chgData name="Эскобар ⭐" userId="b3ebf4fa3944c437" providerId="LiveId" clId="{5C821BBE-04F9-4F60-A1AB-F6D29A850D91}" dt="2025-08-18T21:34:00.211" v="62" actId="20577"/>
        <pc:sldMkLst>
          <pc:docMk/>
          <pc:sldMk cId="3599054870" sldId="263"/>
        </pc:sldMkLst>
        <pc:spChg chg="mod">
          <ac:chgData name="Эскобар ⭐" userId="b3ebf4fa3944c437" providerId="LiveId" clId="{5C821BBE-04F9-4F60-A1AB-F6D29A850D91}" dt="2025-08-18T21:34:00.211" v="62" actId="20577"/>
          <ac:spMkLst>
            <pc:docMk/>
            <pc:sldMk cId="3599054870" sldId="263"/>
            <ac:spMk id="92" creationId="{2FDBBEC7-6B2D-9443-0F1F-4676719E1E3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>
          <a:extLst>
            <a:ext uri="{FF2B5EF4-FFF2-40B4-BE49-F238E27FC236}">
              <a16:creationId xmlns:a16="http://schemas.microsoft.com/office/drawing/2014/main" id="{DBE89FB4-3EB9-5829-0338-DB369E3E5D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644baa2b7f_0_8:notes">
            <a:extLst>
              <a:ext uri="{FF2B5EF4-FFF2-40B4-BE49-F238E27FC236}">
                <a16:creationId xmlns:a16="http://schemas.microsoft.com/office/drawing/2014/main" id="{2A1B32F2-C24F-3923-B98B-5080C709D2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89" name="Google Shape;89;g3644baa2b7f_0_8:notes">
            <a:extLst>
              <a:ext uri="{FF2B5EF4-FFF2-40B4-BE49-F238E27FC236}">
                <a16:creationId xmlns:a16="http://schemas.microsoft.com/office/drawing/2014/main" id="{32160C90-2BA4-7371-73FB-8E91595F9F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2369808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0" name="Google Shape;10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644baa2b7f_0_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9" name="Google Shape;109;g3644baa2b7f_0_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44baa2b7f_0_2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644baa2b7f_0_2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>
          <a:extLst>
            <a:ext uri="{FF2B5EF4-FFF2-40B4-BE49-F238E27FC236}">
              <a16:creationId xmlns:a16="http://schemas.microsoft.com/office/drawing/2014/main" id="{C4F165BF-BD5F-A455-BD95-50BD22BBE9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644baa2b7f_0_24:notes">
            <a:extLst>
              <a:ext uri="{FF2B5EF4-FFF2-40B4-BE49-F238E27FC236}">
                <a16:creationId xmlns:a16="http://schemas.microsoft.com/office/drawing/2014/main" id="{0FEA94EC-CD41-9B31-104F-2DCFDA9A70B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g3644baa2b7f_0_24:notes">
            <a:extLst>
              <a:ext uri="{FF2B5EF4-FFF2-40B4-BE49-F238E27FC236}">
                <a16:creationId xmlns:a16="http://schemas.microsoft.com/office/drawing/2014/main" id="{AAE4EB58-EEA7-6E78-CAD8-0E84DB14BB5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38549567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44baa2b7f_0_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644baa2b7f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6" name="Google Shape;136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a de título" type="title">
  <p:cSld name="TITLE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sz="4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-E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10" Type="http://schemas.openxmlformats.org/officeDocument/2006/relationships/image" Target="../media/image14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gif"/><Relationship Id="rId5" Type="http://schemas.openxmlformats.org/officeDocument/2006/relationships/image" Target="../media/image18.gif"/><Relationship Id="rId4" Type="http://schemas.openxmlformats.org/officeDocument/2006/relationships/image" Target="../media/image1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/>
          <p:nvPr/>
        </p:nvSpPr>
        <p:spPr>
          <a:xfrm>
            <a:off x="0" y="1638300"/>
            <a:ext cx="12180888" cy="35814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5" name="Google Shape;85;p13"/>
          <p:cNvSpPr txBox="1"/>
          <p:nvPr/>
        </p:nvSpPr>
        <p:spPr>
          <a:xfrm>
            <a:off x="-669584" y="1869752"/>
            <a:ext cx="8403771" cy="287897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40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Trayectoria de un proyectil</a:t>
            </a:r>
            <a:endParaRPr sz="40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sujeto a condiciones 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naturales realistas</a:t>
            </a: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2000" b="1" dirty="0">
              <a:solidFill>
                <a:schemeClr val="lt1"/>
              </a:solidFill>
            </a:endParaRPr>
          </a:p>
          <a:p>
            <a:pPr marL="0" marR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2400" b="1" dirty="0">
                <a:solidFill>
                  <a:schemeClr val="l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Martín Calvo - Benjamín Escobar</a:t>
            </a:r>
            <a:endParaRPr sz="2400" b="1" dirty="0">
              <a:solidFill>
                <a:schemeClr val="lt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6" name="Google Shape;86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977743" y="2691814"/>
            <a:ext cx="5029200" cy="14743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>
          <a:extLst>
            <a:ext uri="{FF2B5EF4-FFF2-40B4-BE49-F238E27FC236}">
              <a16:creationId xmlns:a16="http://schemas.microsoft.com/office/drawing/2014/main" id="{3E66060B-49C8-C52A-C26B-1A65BE6EE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>
            <a:extLst>
              <a:ext uri="{FF2B5EF4-FFF2-40B4-BE49-F238E27FC236}">
                <a16:creationId xmlns:a16="http://schemas.microsoft.com/office/drawing/2014/main" id="{47AD7AD3-B9B8-782D-77BD-CB5799210C59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Marco Teórico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2" name="Google Shape;92;p14">
            <a:extLst>
              <a:ext uri="{FF2B5EF4-FFF2-40B4-BE49-F238E27FC236}">
                <a16:creationId xmlns:a16="http://schemas.microsoft.com/office/drawing/2014/main" id="{2FDBBEC7-6B2D-9443-0F1F-4676719E1E3A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34068" y="1853261"/>
            <a:ext cx="11523861" cy="374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just">
              <a:spcBef>
                <a:spcPts val="0"/>
              </a:spcBef>
              <a:buSzPts val="1600"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 la vida real, al lanzar un proyectil a largas distancias, este se ve sujeto a muchas interacciones, como lo son pérdidas de masa, cambios de la gravedad y la fuerza de arrastre ejercida por el aire. Se empleó la segunda ley de Newton y la ecuación del cohete de Tsiolkovski, que consideran todas las fuerzas sobre el proyectil, que se asume esférico para simplificar algunos cálculos. </a:t>
            </a:r>
            <a:r>
              <a:rPr lang="es-ES" sz="1600">
                <a:latin typeface="Times New Roman" panose="02020603050405020304" pitchFamily="18" charset="0"/>
                <a:cs typeface="Times New Roman" panose="02020603050405020304" pitchFamily="18" charset="0"/>
              </a:rPr>
              <a:t>Se obtuvieron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las ecuaciones presentadas a continuación, y se separó el movimiento del proyectil en tres etapas:</a:t>
            </a: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La etapa 1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comprende desde el despegue hasta consumir por completo el combustible disponible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La etapa 2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ya sin combustible, va hasta la altura máxima, en la que el proyectil empieza a descender.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La etapa 3 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comprende la caída desde la altura máxima hasta el suelo.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</a:pP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Además, se tiene que la tasa de pérdida de combustible fue calculada para ser la mínima posible. T (</a:t>
            </a:r>
            <a:r>
              <a:rPr lang="es-ES" sz="16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Thrust</a:t>
            </a:r>
            <a:r>
              <a:rPr lang="es-E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fue calculada como la tasa de pérdida de combustible multiplicada por la velocidad de escape, que asumimos como 4500m/s, que suele ser la de misiles a larga distancia. El coeficiente de arrastre es propio de la geometría del objeto, y como consideramos una esfera rugosa de área superficial A, el coeficiente de arrastre se tomó como 0.48 (adimensional). Todas las unidades son sistema de medición MKS, y el ángulo de  lanzamiento se tomó como 30°</a:t>
            </a:r>
            <a:endParaRPr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3" name="Google Shape;93;p14">
            <a:extLst>
              <a:ext uri="{FF2B5EF4-FFF2-40B4-BE49-F238E27FC236}">
                <a16:creationId xmlns:a16="http://schemas.microsoft.com/office/drawing/2014/main" id="{DA846ABB-A611-C7FC-AFC6-7084384271E2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pic>
        <p:nvPicPr>
          <p:cNvPr id="96" name="Google Shape;96;p14">
            <a:extLst>
              <a:ext uri="{FF2B5EF4-FFF2-40B4-BE49-F238E27FC236}">
                <a16:creationId xmlns:a16="http://schemas.microsoft.com/office/drawing/2014/main" id="{ECBA4C3B-91D1-1199-AC27-D28AB6132C5B}"/>
              </a:ext>
            </a:extLst>
          </p:cNvPr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 rot="5400008">
            <a:off x="-422650" y="5857952"/>
            <a:ext cx="1295725" cy="450422"/>
          </a:xfrm>
          <a:prstGeom prst="rect">
            <a:avLst/>
          </a:prstGeom>
          <a:noFill/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F31D90-00D8-7594-3DAD-36626E37E7FC}"/>
                  </a:ext>
                </a:extLst>
              </p:cNvPr>
              <p:cNvSpPr txBox="1"/>
              <p:nvPr/>
            </p:nvSpPr>
            <p:spPr>
              <a:xfrm>
                <a:off x="2112837" y="-879457"/>
                <a:ext cx="60633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endParaRPr/>
              </a:p>
              <a:p>
                <a:endParaRPr lang="es-CO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2FF31D90-00D8-7594-3DAD-36626E37E7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12837" y="-879457"/>
                <a:ext cx="6063343" cy="523220"/>
              </a:xfrm>
              <a:prstGeom prst="rect">
                <a:avLst/>
              </a:prstGeom>
              <a:blipFill>
                <a:blip r:embed="rId5"/>
                <a:stretch>
                  <a:fillRect l="-302" t="-348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Rectangle 12">
            <a:extLst>
              <a:ext uri="{FF2B5EF4-FFF2-40B4-BE49-F238E27FC236}">
                <a16:creationId xmlns:a16="http://schemas.microsoft.com/office/drawing/2014/main" id="{B2EED9AC-9693-BE25-3E96-C133C6DCEDD4}"/>
              </a:ext>
            </a:extLst>
          </p:cNvPr>
          <p:cNvSpPr/>
          <p:nvPr/>
        </p:nvSpPr>
        <p:spPr>
          <a:xfrm>
            <a:off x="-1" y="5480832"/>
            <a:ext cx="12192001" cy="137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10" name="Picture 9" descr="A math equation with a equal sign&#10;&#10;AI-generated content may be incorrect.">
            <a:extLst>
              <a:ext uri="{FF2B5EF4-FFF2-40B4-BE49-F238E27FC236}">
                <a16:creationId xmlns:a16="http://schemas.microsoft.com/office/drawing/2014/main" id="{04DEF6D8-FB3A-2CBD-3AAF-36F3B3D46AB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29663" y="5264175"/>
            <a:ext cx="5589110" cy="574224"/>
          </a:xfrm>
          <a:prstGeom prst="rect">
            <a:avLst/>
          </a:prstGeom>
          <a:ln>
            <a:noFill/>
          </a:ln>
        </p:spPr>
      </p:pic>
      <p:pic>
        <p:nvPicPr>
          <p:cNvPr id="12" name="Picture 11" descr="A black math equation&#10;&#10;AI-generated content may be incorrect.">
            <a:extLst>
              <a:ext uri="{FF2B5EF4-FFF2-40B4-BE49-F238E27FC236}">
                <a16:creationId xmlns:a16="http://schemas.microsoft.com/office/drawing/2014/main" id="{A2732E6D-E913-4035-7D9A-5CACC93F3DE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14128" y="5915491"/>
            <a:ext cx="7514129" cy="574224"/>
          </a:xfrm>
          <a:prstGeom prst="rect">
            <a:avLst/>
          </a:prstGeom>
          <a:ln>
            <a:noFill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BEB290-ECC6-F35F-6A82-62E9FFFF3B3B}"/>
                  </a:ext>
                </a:extLst>
              </p:cNvPr>
              <p:cNvSpPr txBox="1"/>
              <p:nvPr/>
            </p:nvSpPr>
            <p:spPr>
              <a:xfrm>
                <a:off x="8430879" y="4915145"/>
                <a:ext cx="3258499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𝑻</m:t>
                    </m:r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Thrust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𝒈</m:t>
                    </m:r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Gravedad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 </a:t>
                </a:r>
                <a14:m>
                  <m:oMath xmlns:m="http://schemas.openxmlformats.org/officeDocument/2006/math"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𝜽</m:t>
                    </m:r>
                    <m:r>
                      <a:rPr lang="es-ES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Ángulo de lanzamiento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s-ES" b="1" i="1" dirty="0" err="1" smtClean="0">
                            <a:latin typeface="Cambria Math" panose="02040503050406030204" pitchFamily="18" charset="0"/>
                          </a:rPr>
                          <m:t>𝒃</m:t>
                        </m:r>
                      </m:sub>
                    </m:sSub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Masa del proyectil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  <m:sub>
                        <m:r>
                          <a:rPr lang="es-ES" b="1" i="1" dirty="0" err="1" smtClean="0">
                            <a:latin typeface="Cambria Math" panose="02040503050406030204" pitchFamily="18" charset="0"/>
                          </a:rPr>
                          <m:t>𝒄</m:t>
                        </m:r>
                      </m:sub>
                    </m:sSub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Masa del combustible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Área superficial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dirty="0" smtClean="0">
                            <a:latin typeface="Cambria Math" panose="02040503050406030204" pitchFamily="18" charset="0"/>
                          </a:rPr>
                          <m:t>𝑪</m:t>
                        </m:r>
                      </m:e>
                      <m:sub>
                        <m:r>
                          <a:rPr lang="es-ES" b="1" i="1" dirty="0" err="1" smtClean="0">
                            <a:latin typeface="Cambria Math" panose="02040503050406030204" pitchFamily="18" charset="0"/>
                          </a:rPr>
                          <m:t>𝒅</m:t>
                        </m:r>
                      </m:sub>
                    </m:sSub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Coeficiente de arrastre</a:t>
                </a:r>
              </a:p>
              <a:p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-</a:t>
                </a:r>
                <a14:m>
                  <m:oMath xmlns:m="http://schemas.openxmlformats.org/officeDocument/2006/math">
                    <m:acc>
                      <m:accPr>
                        <m:chr m:val="̇"/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𝒎</m:t>
                        </m:r>
                      </m:e>
                    </m:acc>
                  </m:oMath>
                </a14:m>
                <a:r>
                  <a:rPr lang="es-ES" b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   </a:t>
                </a:r>
                <a:r>
                  <a:rPr lang="es-E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Tasa de pérdida de combustible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45BEB290-ECC6-F35F-6A82-62E9FFFF3B3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30879" y="4915145"/>
                <a:ext cx="3258499" cy="1815882"/>
              </a:xfrm>
              <a:prstGeom prst="rect">
                <a:avLst/>
              </a:prstGeom>
              <a:blipFill>
                <a:blip r:embed="rId8"/>
                <a:stretch>
                  <a:fillRect l="-561" t="-336" b="-2685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076974F-72D1-1478-29F9-6E072CDDD68E}"/>
              </a:ext>
            </a:extLst>
          </p:cNvPr>
          <p:cNvCxnSpPr/>
          <p:nvPr/>
        </p:nvCxnSpPr>
        <p:spPr>
          <a:xfrm>
            <a:off x="8255000" y="4864100"/>
            <a:ext cx="0" cy="1866927"/>
          </a:xfrm>
          <a:prstGeom prst="line">
            <a:avLst/>
          </a:prstGeom>
          <a:ln w="57150">
            <a:solidFill>
              <a:srgbClr val="41AD48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990548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5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089" cy="8524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Objetivos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9A176C16-E29E-95A2-B02C-42BD7BAF1477}"/>
              </a:ext>
            </a:extLst>
          </p:cNvPr>
          <p:cNvSpPr/>
          <p:nvPr/>
        </p:nvSpPr>
        <p:spPr>
          <a:xfrm>
            <a:off x="-1" y="5480832"/>
            <a:ext cx="12192001" cy="137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03" name="Google Shape;103;p15"/>
          <p:cNvSpPr txBox="1">
            <a:spLocks noGrp="1"/>
          </p:cNvSpPr>
          <p:nvPr>
            <p:ph type="subTitle" idx="1"/>
          </p:nvPr>
        </p:nvSpPr>
        <p:spPr>
          <a:xfrm>
            <a:off x="624804" y="1814298"/>
            <a:ext cx="10942389" cy="48913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es-E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 General </a:t>
            </a:r>
            <a:br>
              <a:rPr 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Hallar los componentes más óptimos como lo son la masa (distribuidas en combustible y objeto), el tiempo mínimo en  llegar al objetivo, como su mejor trayectoria asociada, a la hora de lanzar un misil esférico hacia un punto coordenado específico. </a:t>
            </a:r>
          </a:p>
          <a:p>
            <a:endParaRPr lang="es-E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s-ES" sz="28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Objetivos Específicos</a:t>
            </a:r>
            <a:br>
              <a:rPr 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s-ES" sz="2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Analizar descomposiciones del sistema coordenado (el planeta) de modo que se pueda calcular una trayectoria parabólica en un plano sin perder rigurosidad del fenómeno natural. </a:t>
            </a:r>
          </a:p>
          <a:p>
            <a:pPr marL="50800" indent="0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Minimizar los parámetros proporcionados para obtener un alcance dado, con la menor cantidad de combustible y en el menor tiempo posible.</a:t>
            </a:r>
          </a:p>
          <a:p>
            <a:pPr marL="50800" indent="0"/>
            <a:r>
              <a:rPr lang="es-E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Proporcionar una gráfica de la trayectoria, asociada tanto a su movimiento, como su evolución en el sistema coordenado geográfico, al igual que sus parámetros mínimos.</a:t>
            </a:r>
            <a:endParaRPr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4" name="Google Shape;104;p1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3" cy="63685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00C5E53-9F1F-3284-5479-9005237492F3}"/>
              </a:ext>
            </a:extLst>
          </p:cNvPr>
          <p:cNvSpPr/>
          <p:nvPr/>
        </p:nvSpPr>
        <p:spPr>
          <a:xfrm>
            <a:off x="-1" y="5480832"/>
            <a:ext cx="12192001" cy="137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sp>
        <p:nvSpPr>
          <p:cNvPr id="111" name="Google Shape;111;p16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Resultados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13" name="Google Shape;11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9CCA0F80-BEA2-EB83-FF71-9A97BA2595E5}"/>
              </a:ext>
            </a:extLst>
          </p:cNvPr>
          <p:cNvSpPr txBox="1"/>
          <p:nvPr/>
        </p:nvSpPr>
        <p:spPr>
          <a:xfrm>
            <a:off x="279734" y="2199908"/>
            <a:ext cx="22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1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B4B05B-747E-F139-1B20-E47CD886BB5F}"/>
              </a:ext>
            </a:extLst>
          </p:cNvPr>
          <p:cNvSpPr txBox="1"/>
          <p:nvPr/>
        </p:nvSpPr>
        <p:spPr>
          <a:xfrm>
            <a:off x="279732" y="3952824"/>
            <a:ext cx="22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2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AD2CBAD-A03D-2E67-A3C0-ED1617DE3C61}"/>
              </a:ext>
            </a:extLst>
          </p:cNvPr>
          <p:cNvSpPr txBox="1"/>
          <p:nvPr/>
        </p:nvSpPr>
        <p:spPr>
          <a:xfrm>
            <a:off x="279732" y="5672616"/>
            <a:ext cx="220418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Etapa 3</a:t>
            </a:r>
          </a:p>
        </p:txBody>
      </p:sp>
      <p:pic>
        <p:nvPicPr>
          <p:cNvPr id="10" name="Picture 9" descr="A math equations with numbers&#10;&#10;AI-generated content may be incorrect.">
            <a:extLst>
              <a:ext uri="{FF2B5EF4-FFF2-40B4-BE49-F238E27FC236}">
                <a16:creationId xmlns:a16="http://schemas.microsoft.com/office/drawing/2014/main" id="{DA7F93CF-0F52-3197-87E4-26C5F47AEDF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83918" y="1911398"/>
            <a:ext cx="4926326" cy="1338676"/>
          </a:xfrm>
          <a:prstGeom prst="rect">
            <a:avLst/>
          </a:prstGeom>
        </p:spPr>
      </p:pic>
      <p:pic>
        <p:nvPicPr>
          <p:cNvPr id="12" name="Picture 11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7329056A-933A-7ED1-4516-8FF075747E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47961" y="3730255"/>
            <a:ext cx="2204185" cy="1262677"/>
          </a:xfrm>
          <a:prstGeom prst="rect">
            <a:avLst/>
          </a:prstGeom>
          <a:ln>
            <a:noFill/>
          </a:ln>
        </p:spPr>
      </p:pic>
      <p:pic>
        <p:nvPicPr>
          <p:cNvPr id="14" name="Picture 13" descr="A mathematical equation with numbers and symbols&#10;&#10;AI-generated content may be incorrect.">
            <a:extLst>
              <a:ext uri="{FF2B5EF4-FFF2-40B4-BE49-F238E27FC236}">
                <a16:creationId xmlns:a16="http://schemas.microsoft.com/office/drawing/2014/main" id="{992AF8C2-E1C6-90B5-EEF9-5DCE32BB1F4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47962" y="5423207"/>
            <a:ext cx="2204185" cy="1262677"/>
          </a:xfrm>
          <a:prstGeom prst="rect">
            <a:avLst/>
          </a:prstGeom>
          <a:ln>
            <a:noFill/>
          </a:ln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CEF7A9D-E260-EDB9-2BF0-D59AC5F55A7F}"/>
              </a:ext>
            </a:extLst>
          </p:cNvPr>
          <p:cNvCxnSpPr/>
          <p:nvPr/>
        </p:nvCxnSpPr>
        <p:spPr>
          <a:xfrm>
            <a:off x="0" y="3429000"/>
            <a:ext cx="11762071" cy="0"/>
          </a:xfrm>
          <a:prstGeom prst="line">
            <a:avLst/>
          </a:prstGeom>
          <a:ln w="57150">
            <a:solidFill>
              <a:srgbClr val="41A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292440-E058-7DE8-98FE-03A9C27EDC2A}"/>
              </a:ext>
            </a:extLst>
          </p:cNvPr>
          <p:cNvCxnSpPr/>
          <p:nvPr/>
        </p:nvCxnSpPr>
        <p:spPr>
          <a:xfrm>
            <a:off x="-1" y="5208069"/>
            <a:ext cx="11762071" cy="0"/>
          </a:xfrm>
          <a:prstGeom prst="line">
            <a:avLst/>
          </a:prstGeom>
          <a:ln w="57150">
            <a:solidFill>
              <a:srgbClr val="41AD48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8" name="Picture 4">
            <a:extLst>
              <a:ext uri="{FF2B5EF4-FFF2-40B4-BE49-F238E27FC236}">
                <a16:creationId xmlns:a16="http://schemas.microsoft.com/office/drawing/2014/main" id="{AB9F9BE2-9B2E-84A1-2E80-E641525DC8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9492" y="1767709"/>
            <a:ext cx="2048444" cy="15107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D2350495-F717-9610-FC33-8D2D5F6AD0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25222" y="3563172"/>
            <a:ext cx="2085022" cy="15107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E0BBF8EF-8E84-F32F-E138-2386D6155E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47906" y="5301905"/>
            <a:ext cx="2066733" cy="15107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6D369CBA-BDAA-EF48-8337-B37A12754DE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802" b="9868"/>
          <a:stretch>
            <a:fillRect/>
          </a:stretch>
        </p:blipFill>
        <p:spPr bwMode="auto">
          <a:xfrm>
            <a:off x="8039100" y="3683463"/>
            <a:ext cx="3804992" cy="30024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Resultados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F159803-3AF9-7802-62D6-88E09FEBD6CF}"/>
              </a:ext>
            </a:extLst>
          </p:cNvPr>
          <p:cNvSpPr txBox="1"/>
          <p:nvPr/>
        </p:nvSpPr>
        <p:spPr>
          <a:xfrm>
            <a:off x="182068" y="1647715"/>
            <a:ext cx="307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A) Trayectoria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5267D-95D6-1D8F-CAB1-B8DACEB57274}"/>
                  </a:ext>
                </a:extLst>
              </p:cNvPr>
              <p:cNvSpPr txBox="1"/>
              <p:nvPr/>
            </p:nvSpPr>
            <p:spPr>
              <a:xfrm>
                <a:off x="3254830" y="1647715"/>
                <a:ext cx="30727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 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𝑪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𝒕𝒐𝒍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O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955267D-95D6-1D8F-CAB1-B8DACEB572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54830" y="1647715"/>
                <a:ext cx="3072762" cy="646331"/>
              </a:xfrm>
              <a:prstGeom prst="rect">
                <a:avLst/>
              </a:prstGeom>
              <a:blipFill>
                <a:blip r:embed="rId4"/>
                <a:stretch>
                  <a:fillRect r="-28968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2B74BA36-2D0B-7C87-EA6A-C54781C81077}"/>
              </a:ext>
            </a:extLst>
          </p:cNvPr>
          <p:cNvSpPr/>
          <p:nvPr/>
        </p:nvSpPr>
        <p:spPr>
          <a:xfrm>
            <a:off x="-1" y="5480832"/>
            <a:ext cx="12192001" cy="137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C2D9E523-1858-6EAE-D4C2-3FCA80490F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1668" y="2300944"/>
            <a:ext cx="4354174" cy="45570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6" name="Picture 8">
            <a:extLst>
              <a:ext uri="{FF2B5EF4-FFF2-40B4-BE49-F238E27FC236}">
                <a16:creationId xmlns:a16="http://schemas.microsoft.com/office/drawing/2014/main" id="{8AC75E8E-DD7E-A160-443D-B46E4D2FD6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28544" y="2581408"/>
            <a:ext cx="5646284" cy="42765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>
          <a:extLst>
            <a:ext uri="{FF2B5EF4-FFF2-40B4-BE49-F238E27FC236}">
              <a16:creationId xmlns:a16="http://schemas.microsoft.com/office/drawing/2014/main" id="{7F8C931B-8698-ACE2-7D44-2D03F68F13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>
            <a:extLst>
              <a:ext uri="{FF2B5EF4-FFF2-40B4-BE49-F238E27FC236}">
                <a16:creationId xmlns:a16="http://schemas.microsoft.com/office/drawing/2014/main" id="{5953420C-19C9-1C1C-1DCF-9EC834713476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>
                <a:solidFill>
                  <a:schemeClr val="lt1"/>
                </a:solidFill>
              </a:rPr>
              <a:t>Resultados</a:t>
            </a:r>
            <a:endParaRPr sz="3200" b="1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22" name="Google Shape;122;p17">
            <a:extLst>
              <a:ext uri="{FF2B5EF4-FFF2-40B4-BE49-F238E27FC236}">
                <a16:creationId xmlns:a16="http://schemas.microsoft.com/office/drawing/2014/main" id="{03203551-2570-8D51-FBF6-A17732086526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BFD6E93-0F9D-06F2-ABA4-F166FE798FB0}"/>
              </a:ext>
            </a:extLst>
          </p:cNvPr>
          <p:cNvSpPr txBox="1"/>
          <p:nvPr/>
        </p:nvSpPr>
        <p:spPr>
          <a:xfrm>
            <a:off x="182068" y="1647715"/>
            <a:ext cx="30727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6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B) Raíces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A924E-F5AB-8B78-D5CA-3AF20F593D2D}"/>
                  </a:ext>
                </a:extLst>
              </p:cNvPr>
              <p:cNvSpPr txBox="1"/>
              <p:nvPr/>
            </p:nvSpPr>
            <p:spPr>
              <a:xfrm>
                <a:off x="2351316" y="1647714"/>
                <a:ext cx="3072762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𝒇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𝒎</m:t>
                          </m:r>
                        </m:e>
                        <m:sub>
                          <m:r>
                            <a:rPr lang="en-US" sz="3600" b="1" i="1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𝑩</m:t>
                          </m:r>
                        </m:sub>
                      </m:sSub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 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𝑪𝒐𝒐𝒓𝒅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𝟎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𝑪𝒐𝒐𝒓𝒅𝒇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 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𝒓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𝜽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,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Times New Roman" panose="02020603050405020304" pitchFamily="18" charset="0"/>
                        </a:rPr>
                        <m:t>𝒕𝒐𝒍</m:t>
                      </m:r>
                      <m:r>
                        <a:rPr lang="en-US" sz="3600" b="1" i="1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)</m:t>
                      </m:r>
                    </m:oMath>
                  </m:oMathPara>
                </a14:m>
                <a:endParaRPr lang="es-CO" sz="3600" b="1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E52A924E-F5AB-8B78-D5CA-3AF20F593D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51316" y="1647714"/>
                <a:ext cx="3072762" cy="646331"/>
              </a:xfrm>
              <a:prstGeom prst="rect">
                <a:avLst/>
              </a:prstGeom>
              <a:blipFill>
                <a:blip r:embed="rId4"/>
                <a:stretch>
                  <a:fillRect r="-118651"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F297D86-FD8E-D8E4-E857-192C26E1993D}"/>
              </a:ext>
            </a:extLst>
          </p:cNvPr>
          <p:cNvSpPr/>
          <p:nvPr/>
        </p:nvSpPr>
        <p:spPr>
          <a:xfrm>
            <a:off x="0" y="5480832"/>
            <a:ext cx="12192001" cy="137716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22" name="Picture 21" descr="A map of the central america&#10;&#10;AI-generated content may be incorrect.">
            <a:extLst>
              <a:ext uri="{FF2B5EF4-FFF2-40B4-BE49-F238E27FC236}">
                <a16:creationId xmlns:a16="http://schemas.microsoft.com/office/drawing/2014/main" id="{1C450C4F-BC45-E205-607C-F5CC7A59B6FE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7133" t="5892" r="24462" b="8836"/>
          <a:stretch>
            <a:fillRect/>
          </a:stretch>
        </p:blipFill>
        <p:spPr>
          <a:xfrm>
            <a:off x="301512" y="2294045"/>
            <a:ext cx="5198454" cy="3663199"/>
          </a:xfrm>
          <a:prstGeom prst="rect">
            <a:avLst/>
          </a:prstGeom>
        </p:spPr>
      </p:pic>
      <p:pic>
        <p:nvPicPr>
          <p:cNvPr id="24" name="Picture 23" descr="A graph of a graph&#10;&#10;AI-generated content may be incorrect.">
            <a:extLst>
              <a:ext uri="{FF2B5EF4-FFF2-40B4-BE49-F238E27FC236}">
                <a16:creationId xmlns:a16="http://schemas.microsoft.com/office/drawing/2014/main" id="{0816DAAD-9819-FE5F-26C5-22F73B2FA1EB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t="7087" r="7380"/>
          <a:stretch>
            <a:fillRect/>
          </a:stretch>
        </p:blipFill>
        <p:spPr>
          <a:xfrm>
            <a:off x="5499966" y="2463633"/>
            <a:ext cx="5646089" cy="424797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7749E-DA70-172B-FACB-5FC1C3A2B36E}"/>
                  </a:ext>
                </a:extLst>
              </p:cNvPr>
              <p:cNvSpPr txBox="1"/>
              <p:nvPr/>
            </p:nvSpPr>
            <p:spPr>
              <a:xfrm>
                <a:off x="509848" y="6080102"/>
                <a:ext cx="4914230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n-US" sz="2800" i="1">
                          <a:latin typeface="Cambria Math" panose="02040503050406030204" pitchFamily="18" charset="0"/>
                        </a:rPr>
                        <m:t>=39552925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𝑘𝑔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=2424 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s-CO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F0E7749E-DA70-172B-FACB-5FC1C3A2B36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9848" y="6080102"/>
                <a:ext cx="4914230" cy="43088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O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43614161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18"/>
          <p:cNvSpPr txBox="1">
            <a:spLocks noGrp="1"/>
          </p:cNvSpPr>
          <p:nvPr>
            <p:ph type="ctrTitle"/>
          </p:nvPr>
        </p:nvSpPr>
        <p:spPr>
          <a:xfrm>
            <a:off x="1440111" y="548534"/>
            <a:ext cx="5875200" cy="852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s-ES" sz="3200" b="1" dirty="0">
                <a:solidFill>
                  <a:schemeClr val="lt1"/>
                </a:solidFill>
              </a:rPr>
              <a:t>Referencias</a:t>
            </a:r>
            <a:endParaRPr sz="3200" b="1" dirty="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0" name="Google Shape;130;p18"/>
          <p:cNvSpPr txBox="1">
            <a:spLocks noGrp="1"/>
          </p:cNvSpPr>
          <p:nvPr>
            <p:ph type="subTitle" idx="1"/>
          </p:nvPr>
        </p:nvSpPr>
        <p:spPr>
          <a:xfrm>
            <a:off x="516086" y="2113951"/>
            <a:ext cx="11505868" cy="29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algn="justLow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NASA Glenn Research Center. (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s.f.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Drag of a sphere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NASA Glenn Research Center – Beginner’s Guide to Aeronautics. https://www1.grc.nasa.gov/beginners-guide-to-aeronautics/drag-of-a-sphere/ </a:t>
            </a:r>
          </a:p>
          <a:p>
            <a:pPr algn="justLow"/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Franco García, Á. (s.f.). </a:t>
            </a:r>
            <a:r>
              <a:rPr lang="es-E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Movimiento vertical de un cohete</a:t>
            </a:r>
            <a:r>
              <a:rPr lang="es-E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Universidad del País Vasco. Extraído de http://www.sc.ehu.es/sbweb/fisica/dinamica/cohete3/cohete3.html </a:t>
            </a:r>
          </a:p>
          <a:p>
            <a:pPr algn="justLow"/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Met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Office (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SciTools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 (</a:t>
            </a:r>
            <a:r>
              <a:rPr lang="es-CO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n.d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.). </a:t>
            </a:r>
            <a:r>
              <a:rPr lang="es-C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Cartopy: a </a:t>
            </a:r>
            <a:r>
              <a:rPr lang="es-CO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cartographic</a:t>
            </a:r>
            <a:r>
              <a:rPr lang="es-C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Python </a:t>
            </a:r>
            <a:r>
              <a:rPr lang="es-CO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library</a:t>
            </a:r>
            <a:r>
              <a:rPr lang="es-C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O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with</a:t>
            </a:r>
            <a:r>
              <a:rPr lang="es-C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lang="es-CO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Matplotlib</a:t>
            </a:r>
            <a:r>
              <a:rPr lang="es-CO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interface</a:t>
            </a:r>
            <a:r>
              <a:rPr lang="es-CO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Extraído de https://scitools.org.uk/cartopy/docs/latest/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31" name="Google Shape;131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793801" y="548534"/>
            <a:ext cx="2532657" cy="6368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41AD49"/>
        </a:solidFill>
        <a:effectLst/>
      </p:bgPr>
    </p:bg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9"/>
          <p:cNvSpPr/>
          <p:nvPr/>
        </p:nvSpPr>
        <p:spPr>
          <a:xfrm>
            <a:off x="0" y="2457450"/>
            <a:ext cx="12180888" cy="1943100"/>
          </a:xfrm>
          <a:prstGeom prst="rect">
            <a:avLst/>
          </a:prstGeom>
          <a:solidFill>
            <a:srgbClr val="069A7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39" name="Google Shape;139;p19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152900" y="2938997"/>
            <a:ext cx="3897312" cy="980006"/>
          </a:xfrm>
          <a:prstGeom prst="rect">
            <a:avLst/>
          </a:prstGeom>
          <a:noFill/>
          <a:ln>
            <a:noFill/>
          </a:ln>
        </p:spPr>
      </p:pic>
      <p:pic>
        <p:nvPicPr>
          <p:cNvPr id="140" name="Google Shape;140;p19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164012" y="4637023"/>
            <a:ext cx="3886200" cy="2450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635</Words>
  <Application>Microsoft Office PowerPoint</Application>
  <PresentationFormat>Widescreen</PresentationFormat>
  <Paragraphs>42</Paragraphs>
  <Slides>8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Arial</vt:lpstr>
      <vt:lpstr>Cambria Math</vt:lpstr>
      <vt:lpstr>Times New Roman</vt:lpstr>
      <vt:lpstr>Tema de Office</vt:lpstr>
      <vt:lpstr>PowerPoint Presentation</vt:lpstr>
      <vt:lpstr>Marco Teórico</vt:lpstr>
      <vt:lpstr>Objetivos</vt:lpstr>
      <vt:lpstr>Resultados</vt:lpstr>
      <vt:lpstr>Resultados</vt:lpstr>
      <vt:lpstr>Resultados</vt:lpstr>
      <vt:lpstr>Referencias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Эскобар ⭐</dc:creator>
  <cp:lastModifiedBy>Эскобар ⭐</cp:lastModifiedBy>
  <cp:revision>3</cp:revision>
  <dcterms:modified xsi:type="dcterms:W3CDTF">2025-08-18T21:34:04Z</dcterms:modified>
</cp:coreProperties>
</file>