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5"/>
  </p:notesMasterIdLst>
  <p:sldIdLst>
    <p:sldId id="256" r:id="rId5"/>
    <p:sldId id="257" r:id="rId6"/>
    <p:sldId id="268" r:id="rId7"/>
    <p:sldId id="270" r:id="rId8"/>
    <p:sldId id="258" r:id="rId9"/>
    <p:sldId id="260" r:id="rId10"/>
    <p:sldId id="272" r:id="rId11"/>
    <p:sldId id="259" r:id="rId12"/>
    <p:sldId id="273"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7673">
          <p15:clr>
            <a:srgbClr val="A4A3A4"/>
          </p15:clr>
        </p15:guide>
        <p15:guide id="3" orient="horz">
          <p15:clr>
            <a:srgbClr val="A4A3A4"/>
          </p15:clr>
        </p15:guide>
        <p15:guide id="4" orient="horz"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08332-8342-31EF-6D88-567394992E23}" v="2370" dt="2025-08-19T00:15:36.792"/>
    <p1510:client id="{B3637A24-3B9E-4780-BA7A-B58E9B98E3E3}" v="2780" dt="2025-08-19T14:07:29.5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p:guide pos="7673"/>
        <p:guide orient="horz"/>
        <p:guide orient="horz"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44baa2b7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3644baa2b7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144C88B-3747-404D-46EB-8DD0307A7027}"/>
            </a:ext>
          </a:extLst>
        </p:cNvPr>
        <p:cNvGrpSpPr/>
        <p:nvPr/>
      </p:nvGrpSpPr>
      <p:grpSpPr>
        <a:xfrm>
          <a:off x="0" y="0"/>
          <a:ext cx="0" cy="0"/>
          <a:chOff x="0" y="0"/>
          <a:chExt cx="0" cy="0"/>
        </a:xfrm>
      </p:grpSpPr>
      <p:sp>
        <p:nvSpPr>
          <p:cNvPr id="89" name="Google Shape;89;g3644baa2b7f_0_8:notes">
            <a:extLst>
              <a:ext uri="{FF2B5EF4-FFF2-40B4-BE49-F238E27FC236}">
                <a16:creationId xmlns:a16="http://schemas.microsoft.com/office/drawing/2014/main" id="{026FBE07-DB1D-88DF-B2A9-35581D9691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3644baa2b7f_0_8:notes">
            <a:extLst>
              <a:ext uri="{FF2B5EF4-FFF2-40B4-BE49-F238E27FC236}">
                <a16:creationId xmlns:a16="http://schemas.microsoft.com/office/drawing/2014/main" id="{75BACB12-8332-6FD9-3B4F-D4CFA2321F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248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792ED9E2-5095-07C9-94E1-FE3603353380}"/>
            </a:ext>
          </a:extLst>
        </p:cNvPr>
        <p:cNvGrpSpPr/>
        <p:nvPr/>
      </p:nvGrpSpPr>
      <p:grpSpPr>
        <a:xfrm>
          <a:off x="0" y="0"/>
          <a:ext cx="0" cy="0"/>
          <a:chOff x="0" y="0"/>
          <a:chExt cx="0" cy="0"/>
        </a:xfrm>
      </p:grpSpPr>
      <p:sp>
        <p:nvSpPr>
          <p:cNvPr id="89" name="Google Shape;89;g3644baa2b7f_0_8:notes">
            <a:extLst>
              <a:ext uri="{FF2B5EF4-FFF2-40B4-BE49-F238E27FC236}">
                <a16:creationId xmlns:a16="http://schemas.microsoft.com/office/drawing/2014/main" id="{EB8BCE35-07D3-D0B3-26D9-250E795018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3644baa2b7f_0_8:notes">
            <a:extLst>
              <a:ext uri="{FF2B5EF4-FFF2-40B4-BE49-F238E27FC236}">
                <a16:creationId xmlns:a16="http://schemas.microsoft.com/office/drawing/2014/main" id="{B050EAA9-BF49-B218-DB5D-D276F9BA05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05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644baa2b7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3644baa2b7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2A959BFB-3A66-A4D4-8381-DEF977525F81}"/>
            </a:ext>
          </a:extLst>
        </p:cNvPr>
        <p:cNvGrpSpPr/>
        <p:nvPr/>
      </p:nvGrpSpPr>
      <p:grpSpPr>
        <a:xfrm>
          <a:off x="0" y="0"/>
          <a:ext cx="0" cy="0"/>
          <a:chOff x="0" y="0"/>
          <a:chExt cx="0" cy="0"/>
        </a:xfrm>
      </p:grpSpPr>
      <p:sp>
        <p:nvSpPr>
          <p:cNvPr id="116" name="Google Shape;116;g3644baa2b7f_0_24:notes">
            <a:extLst>
              <a:ext uri="{FF2B5EF4-FFF2-40B4-BE49-F238E27FC236}">
                <a16:creationId xmlns:a16="http://schemas.microsoft.com/office/drawing/2014/main" id="{D8A043B8-0073-5F06-66DD-A0C1D91838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g3644baa2b7f_0_24:notes">
            <a:extLst>
              <a:ext uri="{FF2B5EF4-FFF2-40B4-BE49-F238E27FC236}">
                <a16:creationId xmlns:a16="http://schemas.microsoft.com/office/drawing/2014/main" id="{8119BD9D-96AA-E0FC-CEA7-3D16A0D94D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66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44baa2b7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3644baa2b7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A3169F1-60F4-B0D3-AF56-773575EB684C}"/>
            </a:ext>
          </a:extLst>
        </p:cNvPr>
        <p:cNvGrpSpPr/>
        <p:nvPr/>
      </p:nvGrpSpPr>
      <p:grpSpPr>
        <a:xfrm>
          <a:off x="0" y="0"/>
          <a:ext cx="0" cy="0"/>
          <a:chOff x="0" y="0"/>
          <a:chExt cx="0" cy="0"/>
        </a:xfrm>
      </p:grpSpPr>
      <p:sp>
        <p:nvSpPr>
          <p:cNvPr id="107" name="Google Shape;107;g3644baa2b7f_0_16:notes">
            <a:extLst>
              <a:ext uri="{FF2B5EF4-FFF2-40B4-BE49-F238E27FC236}">
                <a16:creationId xmlns:a16="http://schemas.microsoft.com/office/drawing/2014/main" id="{8528F4D0-7724-A642-69FA-BCEFFAB9BC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3644baa2b7f_0_16:notes">
            <a:extLst>
              <a:ext uri="{FF2B5EF4-FFF2-40B4-BE49-F238E27FC236}">
                <a16:creationId xmlns:a16="http://schemas.microsoft.com/office/drawing/2014/main" id="{D8C9483B-D52B-CAA1-391A-EB68A4FCCD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07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AD49"/>
        </a:solidFill>
        <a:effectLst/>
      </p:bgPr>
    </p:bg>
    <p:spTree>
      <p:nvGrpSpPr>
        <p:cNvPr id="1" name="Shape 83"/>
        <p:cNvGrpSpPr/>
        <p:nvPr/>
      </p:nvGrpSpPr>
      <p:grpSpPr>
        <a:xfrm>
          <a:off x="0" y="0"/>
          <a:ext cx="0" cy="0"/>
          <a:chOff x="0" y="0"/>
          <a:chExt cx="0" cy="0"/>
        </a:xfrm>
      </p:grpSpPr>
      <p:sp>
        <p:nvSpPr>
          <p:cNvPr id="84" name="Google Shape;84;p13"/>
          <p:cNvSpPr/>
          <p:nvPr/>
        </p:nvSpPr>
        <p:spPr>
          <a:xfrm>
            <a:off x="0" y="2362201"/>
            <a:ext cx="12180888" cy="2133598"/>
          </a:xfrm>
          <a:prstGeom prst="rect">
            <a:avLst/>
          </a:prstGeom>
          <a:solidFill>
            <a:srgbClr val="069A7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13"/>
          <p:cNvSpPr txBox="1"/>
          <p:nvPr/>
        </p:nvSpPr>
        <p:spPr>
          <a:xfrm>
            <a:off x="463230" y="2657475"/>
            <a:ext cx="6681913" cy="1533524"/>
          </a:xfrm>
          <a:prstGeom prst="rect">
            <a:avLst/>
          </a:prstGeom>
          <a:noFill/>
          <a:ln>
            <a:noFill/>
          </a:ln>
        </p:spPr>
        <p:txBody>
          <a:bodyPr spcFirstLastPara="1" wrap="square" lIns="91425" tIns="45700" rIns="91425" bIns="45700" anchor="ctr" anchorCtr="0">
            <a:normAutofit/>
          </a:bodyPr>
          <a:lstStyle/>
          <a:p>
            <a:pPr>
              <a:lnSpc>
                <a:spcPct val="90000"/>
              </a:lnSpc>
              <a:buClr>
                <a:schemeClr val="lt1"/>
              </a:buClr>
              <a:buSzPts val="3200"/>
            </a:pPr>
            <a:r>
              <a:rPr lang="es-ES" sz="2500" b="1">
                <a:solidFill>
                  <a:schemeClr val="bg1"/>
                </a:solidFill>
                <a:latin typeface="Cambria"/>
                <a:ea typeface="Cambria"/>
              </a:rPr>
              <a:t>Trayectorias gravitacionales: Explorando el problema de los dos cuerpos con métodos computacionales</a:t>
            </a:r>
          </a:p>
        </p:txBody>
      </p:sp>
      <p:pic>
        <p:nvPicPr>
          <p:cNvPr id="87" name="Google Shape;87;p13"/>
          <p:cNvPicPr preferRelativeResize="0"/>
          <p:nvPr/>
        </p:nvPicPr>
        <p:blipFill rotWithShape="1">
          <a:blip r:embed="rId3">
            <a:alphaModFix/>
          </a:blip>
          <a:srcRect/>
          <a:stretch/>
        </p:blipFill>
        <p:spPr>
          <a:xfrm>
            <a:off x="7343775" y="2976322"/>
            <a:ext cx="3562569" cy="8958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1AD49"/>
        </a:solidFill>
        <a:effectLst/>
      </p:bgPr>
    </p:bg>
    <p:spTree>
      <p:nvGrpSpPr>
        <p:cNvPr id="1" name="Shape 136"/>
        <p:cNvGrpSpPr/>
        <p:nvPr/>
      </p:nvGrpSpPr>
      <p:grpSpPr>
        <a:xfrm>
          <a:off x="0" y="0"/>
          <a:ext cx="0" cy="0"/>
          <a:chOff x="0" y="0"/>
          <a:chExt cx="0" cy="0"/>
        </a:xfrm>
      </p:grpSpPr>
      <p:sp>
        <p:nvSpPr>
          <p:cNvPr id="137" name="Google Shape;137;p19"/>
          <p:cNvSpPr/>
          <p:nvPr/>
        </p:nvSpPr>
        <p:spPr>
          <a:xfrm>
            <a:off x="0" y="2457450"/>
            <a:ext cx="12180888" cy="1943100"/>
          </a:xfrm>
          <a:prstGeom prst="rect">
            <a:avLst/>
          </a:prstGeom>
          <a:solidFill>
            <a:srgbClr val="069A7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38" name="Google Shape;138;p19"/>
          <p:cNvPicPr preferRelativeResize="0"/>
          <p:nvPr/>
        </p:nvPicPr>
        <p:blipFill rotWithShape="1">
          <a:blip r:embed="rId3">
            <a:alphaModFix/>
          </a:blip>
          <a:srcRect/>
          <a:stretch/>
        </p:blipFill>
        <p:spPr>
          <a:xfrm>
            <a:off x="4152900" y="2938997"/>
            <a:ext cx="3897312" cy="980006"/>
          </a:xfrm>
          <a:prstGeom prst="rect">
            <a:avLst/>
          </a:prstGeom>
          <a:noFill/>
          <a:ln>
            <a:noFill/>
          </a:ln>
        </p:spPr>
      </p:pic>
      <p:pic>
        <p:nvPicPr>
          <p:cNvPr id="139" name="Google Shape;139;p19"/>
          <p:cNvPicPr preferRelativeResize="0"/>
          <p:nvPr/>
        </p:nvPicPr>
        <p:blipFill rotWithShape="1">
          <a:blip r:embed="rId4">
            <a:alphaModFix/>
          </a:blip>
          <a:srcRect/>
          <a:stretch/>
        </p:blipFill>
        <p:spPr>
          <a:xfrm>
            <a:off x="4164012" y="4637023"/>
            <a:ext cx="3886200" cy="245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1440111" y="548534"/>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Marco Teórico</a:t>
            </a:r>
            <a:endParaRPr sz="3200" b="1">
              <a:solidFill>
                <a:schemeClr val="lt1"/>
              </a:solidFill>
              <a:latin typeface="Arial"/>
              <a:ea typeface="Arial"/>
              <a:cs typeface="Arial"/>
              <a:sym typeface="Arial"/>
            </a:endParaRPr>
          </a:p>
        </p:txBody>
      </p:sp>
      <p:sp>
        <p:nvSpPr>
          <p:cNvPr id="93" name="Google Shape;93;p14"/>
          <p:cNvSpPr txBox="1">
            <a:spLocks noGrp="1"/>
          </p:cNvSpPr>
          <p:nvPr>
            <p:ph type="subTitle" idx="1"/>
          </p:nvPr>
        </p:nvSpPr>
        <p:spPr>
          <a:xfrm>
            <a:off x="799063" y="2026559"/>
            <a:ext cx="7236519" cy="3424314"/>
          </a:xfrm>
          <a:prstGeom prst="rect">
            <a:avLst/>
          </a:prstGeom>
          <a:noFill/>
          <a:ln>
            <a:noFill/>
          </a:ln>
        </p:spPr>
        <p:txBody>
          <a:bodyPr spcFirstLastPara="1" wrap="square" lIns="91425" tIns="45700" rIns="91425" bIns="45700" anchor="t" anchorCtr="0">
            <a:normAutofit/>
          </a:bodyPr>
          <a:lstStyle/>
          <a:p>
            <a:pPr marL="0" indent="0" algn="just">
              <a:spcBef>
                <a:spcPts val="0"/>
              </a:spcBef>
              <a:buSzPts val="1600"/>
            </a:pPr>
            <a:r>
              <a:rPr lang="es-ES" sz="1600"/>
              <a:t>El problema </a:t>
            </a:r>
            <a:r>
              <a:rPr lang="es-ES" sz="1600">
                <a:latin typeface="Arial"/>
                <a:ea typeface="Arial"/>
                <a:cs typeface="Arial"/>
                <a:sym typeface="Arial"/>
              </a:rPr>
              <a:t>de los </a:t>
            </a:r>
            <a:r>
              <a:rPr lang="es-ES" sz="1600"/>
              <a:t>dos cuerpos es un modelo fundamental que busca describir el movimiento de dos objetos celestes que se atraen por la gravedad mutua. En nuestro caso, implementamos:</a:t>
            </a:r>
          </a:p>
          <a:p>
            <a:pPr marL="0" indent="0" algn="just">
              <a:spcBef>
                <a:spcPts val="0"/>
              </a:spcBef>
              <a:buSzPts val="1600"/>
            </a:pPr>
            <a:endParaRPr lang="es-ES" sz="1600"/>
          </a:p>
          <a:p>
            <a:pPr marL="285750" indent="-285750" algn="just">
              <a:spcBef>
                <a:spcPts val="0"/>
              </a:spcBef>
              <a:buSzPts val="1600"/>
              <a:buFont typeface="Wingdings" panose="05000000000000000000" pitchFamily="2" charset="2"/>
              <a:buChar char="§"/>
            </a:pPr>
            <a:r>
              <a:rPr lang="es-ES" sz="1600"/>
              <a:t>Planetas</a:t>
            </a:r>
          </a:p>
          <a:p>
            <a:pPr marL="285750" indent="-285750" algn="just">
              <a:spcBef>
                <a:spcPts val="0"/>
              </a:spcBef>
              <a:buSzPts val="1600"/>
              <a:buFont typeface="Wingdings" panose="05000000000000000000" pitchFamily="2" charset="2"/>
              <a:buChar char="§"/>
            </a:pPr>
            <a:r>
              <a:rPr lang="es-ES" sz="1600"/>
              <a:t>Lunas</a:t>
            </a:r>
          </a:p>
          <a:p>
            <a:pPr marL="285750" indent="-285750" algn="just">
              <a:spcBef>
                <a:spcPts val="0"/>
              </a:spcBef>
              <a:buSzPts val="1600"/>
              <a:buFont typeface="Wingdings" panose="05000000000000000000" pitchFamily="2" charset="2"/>
              <a:buChar char="§"/>
            </a:pPr>
            <a:r>
              <a:rPr lang="es-ES" sz="1600"/>
              <a:t>Estrellas</a:t>
            </a:r>
          </a:p>
          <a:p>
            <a:pPr marL="285750" indent="-285750" algn="just">
              <a:spcBef>
                <a:spcPts val="0"/>
              </a:spcBef>
              <a:buSzPts val="1600"/>
              <a:buFont typeface="Calibri"/>
              <a:buChar char="-"/>
            </a:pPr>
            <a:endParaRPr lang="es-ES" sz="1600"/>
          </a:p>
          <a:p>
            <a:pPr marL="0" indent="0" algn="just">
              <a:spcBef>
                <a:spcPts val="0"/>
              </a:spcBef>
              <a:buSzPts val="1600"/>
            </a:pPr>
            <a:r>
              <a:rPr lang="es-ES" sz="1600"/>
              <a:t>Para la resolución de este problema se usa la Ley de gravitación Universal de Newton. Dada por la siguiente EDO:</a:t>
            </a:r>
          </a:p>
        </p:txBody>
      </p:sp>
      <p:pic>
        <p:nvPicPr>
          <p:cNvPr id="94" name="Google Shape;94;p14"/>
          <p:cNvPicPr preferRelativeResize="0"/>
          <p:nvPr/>
        </p:nvPicPr>
        <p:blipFill rotWithShape="1">
          <a:blip r:embed="rId3">
            <a:alphaModFix/>
          </a:blip>
          <a:srcRect/>
          <a:stretch/>
        </p:blipFill>
        <p:spPr>
          <a:xfrm>
            <a:off x="8793801" y="548534"/>
            <a:ext cx="2532657" cy="636851"/>
          </a:xfrm>
          <a:prstGeom prst="rect">
            <a:avLst/>
          </a:prstGeom>
          <a:noFill/>
          <a:ln>
            <a:noFill/>
          </a:ln>
        </p:spPr>
      </p:pic>
      <p:pic>
        <p:nvPicPr>
          <p:cNvPr id="3" name="Imagen 2" descr="Imagen en blanco y negro&#10;&#10;El contenido generado por IA puede ser incorrecto.">
            <a:extLst>
              <a:ext uri="{FF2B5EF4-FFF2-40B4-BE49-F238E27FC236}">
                <a16:creationId xmlns:a16="http://schemas.microsoft.com/office/drawing/2014/main" id="{8EAD2B78-F901-20D8-47EB-4494E4EC97E0}"/>
              </a:ext>
            </a:extLst>
          </p:cNvPr>
          <p:cNvPicPr>
            <a:picLocks noChangeAspect="1"/>
          </p:cNvPicPr>
          <p:nvPr/>
        </p:nvPicPr>
        <p:blipFill>
          <a:blip r:embed="rId4"/>
          <a:stretch>
            <a:fillRect/>
          </a:stretch>
        </p:blipFill>
        <p:spPr>
          <a:xfrm>
            <a:off x="9230957" y="2728839"/>
            <a:ext cx="2437245" cy="2138129"/>
          </a:xfrm>
          <a:prstGeom prst="rect">
            <a:avLst/>
          </a:prstGeom>
        </p:spPr>
      </p:pic>
      <p:cxnSp>
        <p:nvCxnSpPr>
          <p:cNvPr id="2" name="Conector recto de flecha 1">
            <a:extLst>
              <a:ext uri="{FF2B5EF4-FFF2-40B4-BE49-F238E27FC236}">
                <a16:creationId xmlns:a16="http://schemas.microsoft.com/office/drawing/2014/main" id="{3256A589-09D6-1BEE-99B5-54490B70CD38}"/>
              </a:ext>
            </a:extLst>
          </p:cNvPr>
          <p:cNvCxnSpPr/>
          <p:nvPr/>
        </p:nvCxnSpPr>
        <p:spPr>
          <a:xfrm>
            <a:off x="3022309" y="3430320"/>
            <a:ext cx="1239146" cy="1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16A9F2FF-7C4C-FE0B-A5EC-EEB1F9C88A9D}"/>
              </a:ext>
            </a:extLst>
          </p:cNvPr>
          <p:cNvSpPr txBox="1"/>
          <p:nvPr/>
        </p:nvSpPr>
        <p:spPr>
          <a:xfrm>
            <a:off x="4615084" y="3236827"/>
            <a:ext cx="29618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a:t>Masas</a:t>
            </a:r>
          </a:p>
          <a:p>
            <a:r>
              <a:rPr lang="es-ES"/>
              <a:t>Distancias</a:t>
            </a:r>
          </a:p>
        </p:txBody>
      </p:sp>
      <p:pic>
        <p:nvPicPr>
          <p:cNvPr id="7" name="Imagen 6">
            <a:extLst>
              <a:ext uri="{FF2B5EF4-FFF2-40B4-BE49-F238E27FC236}">
                <a16:creationId xmlns:a16="http://schemas.microsoft.com/office/drawing/2014/main" id="{25479605-70D8-25D7-3429-58CC74A31A46}"/>
              </a:ext>
            </a:extLst>
          </p:cNvPr>
          <p:cNvPicPr>
            <a:picLocks noChangeAspect="1"/>
          </p:cNvPicPr>
          <p:nvPr/>
        </p:nvPicPr>
        <p:blipFill>
          <a:blip r:embed="rId5"/>
          <a:stretch>
            <a:fillRect/>
          </a:stretch>
        </p:blipFill>
        <p:spPr>
          <a:xfrm>
            <a:off x="2022622" y="4572559"/>
            <a:ext cx="3850545" cy="87769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1F45581A-AF3D-37D1-D411-496CCF72E9A2}"/>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9DB2A96D-652F-D2AB-2C2B-8A0180AB913B}"/>
              </a:ext>
            </a:extLst>
          </p:cNvPr>
          <p:cNvSpPr txBox="1">
            <a:spLocks noGrp="1"/>
          </p:cNvSpPr>
          <p:nvPr>
            <p:ph type="ctrTitle"/>
          </p:nvPr>
        </p:nvSpPr>
        <p:spPr>
          <a:xfrm>
            <a:off x="1440111" y="548534"/>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Marco Teórico</a:t>
            </a:r>
            <a:endParaRPr sz="3200" b="1">
              <a:solidFill>
                <a:schemeClr val="lt1"/>
              </a:solidFill>
              <a:latin typeface="Arial"/>
              <a:ea typeface="Arial"/>
              <a:cs typeface="Arial"/>
              <a:sym typeface="Arial"/>
            </a:endParaRPr>
          </a:p>
        </p:txBody>
      </p:sp>
      <p:sp>
        <p:nvSpPr>
          <p:cNvPr id="93" name="Google Shape;93;p14">
            <a:extLst>
              <a:ext uri="{FF2B5EF4-FFF2-40B4-BE49-F238E27FC236}">
                <a16:creationId xmlns:a16="http://schemas.microsoft.com/office/drawing/2014/main" id="{2859F61C-587F-C682-8FFE-AF5ADEFD2801}"/>
              </a:ext>
            </a:extLst>
          </p:cNvPr>
          <p:cNvSpPr txBox="1">
            <a:spLocks noGrp="1"/>
          </p:cNvSpPr>
          <p:nvPr>
            <p:ph type="subTitle" idx="1"/>
          </p:nvPr>
        </p:nvSpPr>
        <p:spPr>
          <a:xfrm>
            <a:off x="799063" y="1833035"/>
            <a:ext cx="7236519" cy="3424314"/>
          </a:xfrm>
          <a:prstGeom prst="rect">
            <a:avLst/>
          </a:prstGeom>
          <a:noFill/>
          <a:ln>
            <a:noFill/>
          </a:ln>
        </p:spPr>
        <p:txBody>
          <a:bodyPr spcFirstLastPara="1" wrap="square" lIns="91425" tIns="45700" rIns="91425" bIns="45700" anchor="t" anchorCtr="0">
            <a:normAutofit/>
          </a:bodyPr>
          <a:lstStyle/>
          <a:p>
            <a:pPr marL="0" indent="0" algn="just">
              <a:spcBef>
                <a:spcPts val="0"/>
              </a:spcBef>
            </a:pPr>
            <a:r>
              <a:rPr lang="es-ES" sz="1600" b="1"/>
              <a:t>La ecuación del movimiento:</a:t>
            </a:r>
            <a:endParaRPr lang="es-ES" b="1"/>
          </a:p>
          <a:p>
            <a:pPr marL="0" indent="0" algn="just">
              <a:spcBef>
                <a:spcPts val="0"/>
              </a:spcBef>
            </a:pPr>
            <a:r>
              <a:rPr lang="es-ES" sz="1600"/>
              <a:t>La fuerza que el cuerpo 1 (masa m1) ejerce sobre el cuerpo 2 (masa m_2) viene dada por:</a:t>
            </a:r>
          </a:p>
          <a:p>
            <a:pPr marL="0" indent="0" algn="just">
              <a:spcBef>
                <a:spcPts val="0"/>
              </a:spcBef>
            </a:pPr>
            <a:endParaRPr lang="es-ES" sz="1600"/>
          </a:p>
        </p:txBody>
      </p:sp>
      <p:pic>
        <p:nvPicPr>
          <p:cNvPr id="94" name="Google Shape;94;p14">
            <a:extLst>
              <a:ext uri="{FF2B5EF4-FFF2-40B4-BE49-F238E27FC236}">
                <a16:creationId xmlns:a16="http://schemas.microsoft.com/office/drawing/2014/main" id="{3D5F7137-14F1-08C5-1C71-344BD89C5688}"/>
              </a:ext>
            </a:extLst>
          </p:cNvPr>
          <p:cNvPicPr preferRelativeResize="0"/>
          <p:nvPr/>
        </p:nvPicPr>
        <p:blipFill rotWithShape="1">
          <a:blip r:embed="rId3">
            <a:alphaModFix/>
          </a:blip>
          <a:srcRect/>
          <a:stretch/>
        </p:blipFill>
        <p:spPr>
          <a:xfrm>
            <a:off x="8793801" y="548534"/>
            <a:ext cx="2532657" cy="636851"/>
          </a:xfrm>
          <a:prstGeom prst="rect">
            <a:avLst/>
          </a:prstGeom>
          <a:noFill/>
          <a:ln>
            <a:noFill/>
          </a:ln>
        </p:spPr>
      </p:pic>
      <p:pic>
        <p:nvPicPr>
          <p:cNvPr id="6" name="Imagen 5">
            <a:extLst>
              <a:ext uri="{FF2B5EF4-FFF2-40B4-BE49-F238E27FC236}">
                <a16:creationId xmlns:a16="http://schemas.microsoft.com/office/drawing/2014/main" id="{D4A80906-0E48-22F3-EF19-A5D3F307031F}"/>
              </a:ext>
            </a:extLst>
          </p:cNvPr>
          <p:cNvPicPr>
            <a:picLocks noChangeAspect="1"/>
          </p:cNvPicPr>
          <p:nvPr/>
        </p:nvPicPr>
        <p:blipFill>
          <a:blip r:embed="rId4"/>
          <a:srcRect l="39643" t="39825" r="41292" b="49137"/>
          <a:stretch>
            <a:fillRect/>
          </a:stretch>
        </p:blipFill>
        <p:spPr>
          <a:xfrm>
            <a:off x="722241" y="2636341"/>
            <a:ext cx="2326957" cy="775170"/>
          </a:xfrm>
          <a:prstGeom prst="rect">
            <a:avLst/>
          </a:prstGeom>
        </p:spPr>
      </p:pic>
      <p:sp>
        <p:nvSpPr>
          <p:cNvPr id="14" name="CuadroTexto 13">
            <a:extLst>
              <a:ext uri="{FF2B5EF4-FFF2-40B4-BE49-F238E27FC236}">
                <a16:creationId xmlns:a16="http://schemas.microsoft.com/office/drawing/2014/main" id="{F2A222A0-C524-F08F-E9BF-C41408829F36}"/>
              </a:ext>
            </a:extLst>
          </p:cNvPr>
          <p:cNvSpPr txBox="1"/>
          <p:nvPr/>
        </p:nvSpPr>
        <p:spPr>
          <a:xfrm>
            <a:off x="3415209" y="2641354"/>
            <a:ext cx="42010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Donde </a:t>
            </a:r>
          </a:p>
        </p:txBody>
      </p:sp>
      <p:pic>
        <p:nvPicPr>
          <p:cNvPr id="16" name="Imagen 15" descr="Texto&#10;&#10;El contenido generado por IA puede ser incorrecto.">
            <a:extLst>
              <a:ext uri="{FF2B5EF4-FFF2-40B4-BE49-F238E27FC236}">
                <a16:creationId xmlns:a16="http://schemas.microsoft.com/office/drawing/2014/main" id="{ECE9522D-2F79-8E4A-E508-18C27F1C0BA7}"/>
              </a:ext>
            </a:extLst>
          </p:cNvPr>
          <p:cNvPicPr>
            <a:picLocks noChangeAspect="1"/>
          </p:cNvPicPr>
          <p:nvPr/>
        </p:nvPicPr>
        <p:blipFill>
          <a:blip r:embed="rId4"/>
          <a:srcRect l="4689" t="52191" r="55302" b="41521"/>
          <a:stretch>
            <a:fillRect/>
          </a:stretch>
        </p:blipFill>
        <p:spPr>
          <a:xfrm>
            <a:off x="3426371" y="2956708"/>
            <a:ext cx="4883289" cy="441598"/>
          </a:xfrm>
          <a:prstGeom prst="rect">
            <a:avLst/>
          </a:prstGeom>
        </p:spPr>
      </p:pic>
      <p:sp>
        <p:nvSpPr>
          <p:cNvPr id="17" name="CuadroTexto 16">
            <a:extLst>
              <a:ext uri="{FF2B5EF4-FFF2-40B4-BE49-F238E27FC236}">
                <a16:creationId xmlns:a16="http://schemas.microsoft.com/office/drawing/2014/main" id="{36EA8B65-F7A5-540F-39D7-45D1A4A41CBC}"/>
              </a:ext>
            </a:extLst>
          </p:cNvPr>
          <p:cNvSpPr txBox="1"/>
          <p:nvPr/>
        </p:nvSpPr>
        <p:spPr>
          <a:xfrm>
            <a:off x="803867" y="3602461"/>
            <a:ext cx="610506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Por la segunda ley de Newton (F = ma)   , la aceleración de cada cuerpo es:</a:t>
            </a:r>
          </a:p>
        </p:txBody>
      </p:sp>
      <p:pic>
        <p:nvPicPr>
          <p:cNvPr id="19" name="Imagen 18" descr="Texto&#10;&#10;El contenido generado por IA puede ser incorrecto.">
            <a:extLst>
              <a:ext uri="{FF2B5EF4-FFF2-40B4-BE49-F238E27FC236}">
                <a16:creationId xmlns:a16="http://schemas.microsoft.com/office/drawing/2014/main" id="{5B4A88EA-DD86-4D87-C3DC-66CD7FD69D80}"/>
              </a:ext>
            </a:extLst>
          </p:cNvPr>
          <p:cNvPicPr>
            <a:picLocks noChangeAspect="1"/>
          </p:cNvPicPr>
          <p:nvPr/>
        </p:nvPicPr>
        <p:blipFill>
          <a:blip r:embed="rId4"/>
          <a:srcRect l="25669" t="57867" r="28047" b="30311"/>
          <a:stretch>
            <a:fillRect/>
          </a:stretch>
        </p:blipFill>
        <p:spPr>
          <a:xfrm>
            <a:off x="806908" y="3923988"/>
            <a:ext cx="4875028" cy="721395"/>
          </a:xfrm>
          <a:prstGeom prst="rect">
            <a:avLst/>
          </a:prstGeom>
        </p:spPr>
      </p:pic>
      <p:pic>
        <p:nvPicPr>
          <p:cNvPr id="21" name="Imagen 20" descr="Texto&#10;&#10;El contenido generado por IA puede ser incorrecto.">
            <a:extLst>
              <a:ext uri="{FF2B5EF4-FFF2-40B4-BE49-F238E27FC236}">
                <a16:creationId xmlns:a16="http://schemas.microsoft.com/office/drawing/2014/main" id="{D15DA8BC-F537-6BC5-81C5-E1A9DC39B5B9}"/>
              </a:ext>
            </a:extLst>
          </p:cNvPr>
          <p:cNvPicPr>
            <a:picLocks noChangeAspect="1"/>
          </p:cNvPicPr>
          <p:nvPr/>
        </p:nvPicPr>
        <p:blipFill>
          <a:blip r:embed="rId4"/>
          <a:srcRect l="65575" t="51548" r="26984" b="42831"/>
          <a:stretch>
            <a:fillRect/>
          </a:stretch>
        </p:blipFill>
        <p:spPr>
          <a:xfrm>
            <a:off x="3322246" y="3576308"/>
            <a:ext cx="799166" cy="358451"/>
          </a:xfrm>
          <a:prstGeom prst="rect">
            <a:avLst/>
          </a:prstGeom>
        </p:spPr>
      </p:pic>
      <p:sp>
        <p:nvSpPr>
          <p:cNvPr id="22" name="CuadroTexto 21">
            <a:extLst>
              <a:ext uri="{FF2B5EF4-FFF2-40B4-BE49-F238E27FC236}">
                <a16:creationId xmlns:a16="http://schemas.microsoft.com/office/drawing/2014/main" id="{05A9C030-FC7E-2C92-5BFC-50AA5F38D588}"/>
              </a:ext>
            </a:extLst>
          </p:cNvPr>
          <p:cNvSpPr txBox="1"/>
          <p:nvPr/>
        </p:nvSpPr>
        <p:spPr>
          <a:xfrm>
            <a:off x="800911" y="4838621"/>
            <a:ext cx="799099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Este es un sistema de EDOs de segundo orden. Para resolverlo numéricamente, lo convertimos en un sistema de EDOs de primer orden definiendo el vector de estado del sistema, que contiene las posiciones y velocidades de ambos cuerpos. Para un sistema 2D, este vector tiene 8 componentes:</a:t>
            </a:r>
          </a:p>
        </p:txBody>
      </p:sp>
      <p:pic>
        <p:nvPicPr>
          <p:cNvPr id="24" name="Imagen 23">
            <a:extLst>
              <a:ext uri="{FF2B5EF4-FFF2-40B4-BE49-F238E27FC236}">
                <a16:creationId xmlns:a16="http://schemas.microsoft.com/office/drawing/2014/main" id="{175DFE40-3CD3-9B9F-DB07-21C7492C853C}"/>
              </a:ext>
            </a:extLst>
          </p:cNvPr>
          <p:cNvPicPr>
            <a:picLocks noChangeAspect="1"/>
          </p:cNvPicPr>
          <p:nvPr/>
        </p:nvPicPr>
        <p:blipFill>
          <a:blip r:embed="rId4"/>
          <a:srcRect l="34817" t="84678" r="37793" b="5975"/>
          <a:stretch>
            <a:fillRect/>
          </a:stretch>
        </p:blipFill>
        <p:spPr>
          <a:xfrm>
            <a:off x="806908" y="5798161"/>
            <a:ext cx="3343099" cy="656460"/>
          </a:xfrm>
          <a:prstGeom prst="rect">
            <a:avLst/>
          </a:prstGeom>
        </p:spPr>
      </p:pic>
      <p:pic>
        <p:nvPicPr>
          <p:cNvPr id="26" name="Imagen 25">
            <a:extLst>
              <a:ext uri="{FF2B5EF4-FFF2-40B4-BE49-F238E27FC236}">
                <a16:creationId xmlns:a16="http://schemas.microsoft.com/office/drawing/2014/main" id="{C5D009EE-4FEB-45E2-25C9-FB13413FC4B8}"/>
              </a:ext>
            </a:extLst>
          </p:cNvPr>
          <p:cNvPicPr>
            <a:picLocks noChangeAspect="1"/>
          </p:cNvPicPr>
          <p:nvPr/>
        </p:nvPicPr>
        <p:blipFill>
          <a:blip r:embed="rId4"/>
          <a:srcRect l="-369" t="93793" r="41132" b="862"/>
          <a:stretch>
            <a:fillRect/>
          </a:stretch>
        </p:blipFill>
        <p:spPr>
          <a:xfrm>
            <a:off x="4426784" y="5922102"/>
            <a:ext cx="7230130" cy="375394"/>
          </a:xfrm>
          <a:prstGeom prst="rect">
            <a:avLst/>
          </a:prstGeom>
        </p:spPr>
      </p:pic>
      <p:pic>
        <p:nvPicPr>
          <p:cNvPr id="8" name="Imagen 7" descr="Diagrama, Diagrama de Venn&#10;&#10;El contenido generado por IA puede ser incorrecto.">
            <a:extLst>
              <a:ext uri="{FF2B5EF4-FFF2-40B4-BE49-F238E27FC236}">
                <a16:creationId xmlns:a16="http://schemas.microsoft.com/office/drawing/2014/main" id="{F6D18D30-9CA7-35D6-FFB6-E8FC06F2AB11}"/>
              </a:ext>
            </a:extLst>
          </p:cNvPr>
          <p:cNvPicPr>
            <a:picLocks noChangeAspect="1"/>
          </p:cNvPicPr>
          <p:nvPr/>
        </p:nvPicPr>
        <p:blipFill>
          <a:blip r:embed="rId5"/>
          <a:stretch>
            <a:fillRect/>
          </a:stretch>
        </p:blipFill>
        <p:spPr>
          <a:xfrm>
            <a:off x="8800253" y="2774193"/>
            <a:ext cx="2856661" cy="1752951"/>
          </a:xfrm>
          <a:prstGeom prst="rect">
            <a:avLst/>
          </a:prstGeom>
        </p:spPr>
      </p:pic>
    </p:spTree>
    <p:extLst>
      <p:ext uri="{BB962C8B-B14F-4D97-AF65-F5344CB8AC3E}">
        <p14:creationId xmlns:p14="http://schemas.microsoft.com/office/powerpoint/2010/main" val="254770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1C7B9D43-91F7-2645-6340-B4DB5F883160}"/>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AF7982D4-F521-54EA-2142-1D7738C9B7BC}"/>
              </a:ext>
            </a:extLst>
          </p:cNvPr>
          <p:cNvSpPr txBox="1">
            <a:spLocks noGrp="1"/>
          </p:cNvSpPr>
          <p:nvPr>
            <p:ph type="ctrTitle"/>
          </p:nvPr>
        </p:nvSpPr>
        <p:spPr>
          <a:xfrm>
            <a:off x="1440111" y="548534"/>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Marco Teórico</a:t>
            </a:r>
            <a:endParaRPr sz="3200" b="1">
              <a:solidFill>
                <a:schemeClr val="lt1"/>
              </a:solidFill>
              <a:latin typeface="Arial"/>
              <a:ea typeface="Arial"/>
              <a:cs typeface="Arial"/>
              <a:sym typeface="Arial"/>
            </a:endParaRPr>
          </a:p>
        </p:txBody>
      </p:sp>
      <p:sp>
        <p:nvSpPr>
          <p:cNvPr id="93" name="Google Shape;93;p14">
            <a:extLst>
              <a:ext uri="{FF2B5EF4-FFF2-40B4-BE49-F238E27FC236}">
                <a16:creationId xmlns:a16="http://schemas.microsoft.com/office/drawing/2014/main" id="{566D8675-6623-C982-A836-B3AEFA082223}"/>
              </a:ext>
            </a:extLst>
          </p:cNvPr>
          <p:cNvSpPr txBox="1">
            <a:spLocks noGrp="1"/>
          </p:cNvSpPr>
          <p:nvPr>
            <p:ph type="subTitle" idx="1"/>
          </p:nvPr>
        </p:nvSpPr>
        <p:spPr>
          <a:xfrm>
            <a:off x="799063" y="1833035"/>
            <a:ext cx="7236519" cy="4004885"/>
          </a:xfrm>
          <a:prstGeom prst="rect">
            <a:avLst/>
          </a:prstGeom>
          <a:noFill/>
          <a:ln>
            <a:noFill/>
          </a:ln>
        </p:spPr>
        <p:txBody>
          <a:bodyPr spcFirstLastPara="1" wrap="square" lIns="91425" tIns="45700" rIns="91425" bIns="45700" anchor="t" anchorCtr="0">
            <a:normAutofit/>
          </a:bodyPr>
          <a:lstStyle/>
          <a:p>
            <a:pPr marL="0" indent="0" algn="just">
              <a:spcBef>
                <a:spcPts val="0"/>
              </a:spcBef>
            </a:pPr>
            <a:r>
              <a:rPr lang="es-ES" sz="1600" b="1"/>
              <a:t>Leyes de conservación para validación:</a:t>
            </a:r>
          </a:p>
          <a:p>
            <a:pPr marL="0" indent="0" algn="just">
              <a:spcBef>
                <a:spcPts val="0"/>
              </a:spcBef>
            </a:pPr>
            <a:endParaRPr lang="es-ES" sz="1600" b="1"/>
          </a:p>
          <a:p>
            <a:pPr marL="0" indent="0" algn="just">
              <a:spcBef>
                <a:spcPts val="0"/>
              </a:spcBef>
            </a:pPr>
            <a:r>
              <a:rPr lang="es-ES" sz="1600"/>
              <a:t>En un sistema aislado como este, ciertas cantidades físicas deben permanecer constantes a lo largo del tiempo. Verificar su conservación es la mejor manera de asegurar que nuestra simulación es físicamente correcta.</a:t>
            </a:r>
          </a:p>
          <a:p>
            <a:pPr marL="0" indent="0" algn="just">
              <a:spcBef>
                <a:spcPts val="0"/>
              </a:spcBef>
            </a:pPr>
            <a:endParaRPr lang="es-ES" sz="1600" b="1"/>
          </a:p>
          <a:p>
            <a:pPr marL="342900" indent="-342900" algn="just">
              <a:spcBef>
                <a:spcPts val="0"/>
              </a:spcBef>
              <a:buAutoNum type="arabicPeriod"/>
            </a:pPr>
            <a:r>
              <a:rPr lang="es-ES" sz="1600" b="1"/>
              <a:t>Energía Total (E): </a:t>
            </a:r>
            <a:r>
              <a:rPr lang="es-ES" sz="1600"/>
              <a:t>La suma de la energía cinética (K) y la energía potencial gravitacional (U) debe ser constante.</a:t>
            </a:r>
          </a:p>
          <a:p>
            <a:pPr marL="342900" indent="-342900" algn="just">
              <a:spcBef>
                <a:spcPts val="0"/>
              </a:spcBef>
              <a:buAutoNum type="arabicPeriod"/>
            </a:pPr>
            <a:endParaRPr lang="es-ES" sz="1600"/>
          </a:p>
          <a:p>
            <a:pPr marL="342900" indent="-342900" algn="just">
              <a:spcBef>
                <a:spcPts val="0"/>
              </a:spcBef>
              <a:buAutoNum type="arabicPeriod"/>
            </a:pPr>
            <a:endParaRPr lang="es-ES" sz="1600" b="1"/>
          </a:p>
          <a:p>
            <a:pPr marL="342900" indent="-342900" algn="just">
              <a:spcBef>
                <a:spcPts val="0"/>
              </a:spcBef>
              <a:buAutoNum type="arabicPeriod"/>
            </a:pPr>
            <a:endParaRPr lang="es-ES" sz="1600" b="1"/>
          </a:p>
          <a:p>
            <a:pPr marL="342900" indent="-342900" algn="just">
              <a:spcBef>
                <a:spcPts val="0"/>
              </a:spcBef>
              <a:buAutoNum type="arabicPeriod"/>
            </a:pPr>
            <a:endParaRPr lang="es-ES" sz="1600" b="1"/>
          </a:p>
          <a:p>
            <a:pPr marL="342900" indent="-342900" algn="just">
              <a:spcBef>
                <a:spcPts val="0"/>
              </a:spcBef>
              <a:buAutoNum type="arabicPeriod"/>
            </a:pPr>
            <a:endParaRPr lang="es-ES" sz="1600" b="1"/>
          </a:p>
          <a:p>
            <a:pPr marL="342900" indent="-342900" algn="just">
              <a:spcBef>
                <a:spcPts val="0"/>
              </a:spcBef>
              <a:buAutoNum type="arabicPeriod"/>
            </a:pPr>
            <a:r>
              <a:rPr lang="es-ES" sz="1600" b="1"/>
              <a:t>Momento angular total (L): </a:t>
            </a:r>
            <a:r>
              <a:rPr lang="es-ES" sz="1600"/>
              <a:t>El momento angular total del sistema, calculado respecto al origen (que en nuestra simulación es el centro de masas), también debe conservarse. </a:t>
            </a:r>
          </a:p>
          <a:p>
            <a:pPr marL="342900" indent="-342900" algn="just">
              <a:spcBef>
                <a:spcPts val="0"/>
              </a:spcBef>
              <a:buAutoNum type="arabicPeriod"/>
            </a:pPr>
            <a:endParaRPr lang="es-ES" sz="1600" b="1"/>
          </a:p>
          <a:p>
            <a:pPr marL="0" indent="0" algn="just">
              <a:spcBef>
                <a:spcPts val="0"/>
              </a:spcBef>
            </a:pPr>
            <a:endParaRPr lang="es-ES" sz="1600"/>
          </a:p>
        </p:txBody>
      </p:sp>
      <p:pic>
        <p:nvPicPr>
          <p:cNvPr id="94" name="Google Shape;94;p14">
            <a:extLst>
              <a:ext uri="{FF2B5EF4-FFF2-40B4-BE49-F238E27FC236}">
                <a16:creationId xmlns:a16="http://schemas.microsoft.com/office/drawing/2014/main" id="{A8472718-95EA-70B9-8013-037A31E0A677}"/>
              </a:ext>
            </a:extLst>
          </p:cNvPr>
          <p:cNvPicPr preferRelativeResize="0"/>
          <p:nvPr/>
        </p:nvPicPr>
        <p:blipFill rotWithShape="1">
          <a:blip r:embed="rId3">
            <a:alphaModFix/>
          </a:blip>
          <a:srcRect/>
          <a:stretch/>
        </p:blipFill>
        <p:spPr>
          <a:xfrm>
            <a:off x="8793801" y="548534"/>
            <a:ext cx="2532657" cy="636851"/>
          </a:xfrm>
          <a:prstGeom prst="rect">
            <a:avLst/>
          </a:prstGeom>
          <a:noFill/>
          <a:ln>
            <a:noFill/>
          </a:ln>
        </p:spPr>
      </p:pic>
      <p:pic>
        <p:nvPicPr>
          <p:cNvPr id="4" name="Imagen 3" descr="Texto, Carta&#10;&#10;El contenido generado por IA puede ser incorrecto.">
            <a:extLst>
              <a:ext uri="{FF2B5EF4-FFF2-40B4-BE49-F238E27FC236}">
                <a16:creationId xmlns:a16="http://schemas.microsoft.com/office/drawing/2014/main" id="{D37766D1-4CBF-8795-115B-79FA1B9D3BD1}"/>
              </a:ext>
            </a:extLst>
          </p:cNvPr>
          <p:cNvPicPr>
            <a:picLocks noChangeAspect="1"/>
          </p:cNvPicPr>
          <p:nvPr/>
        </p:nvPicPr>
        <p:blipFill>
          <a:blip r:embed="rId4"/>
          <a:srcRect l="26535" t="40235" r="25339" b="41490"/>
          <a:stretch>
            <a:fillRect/>
          </a:stretch>
        </p:blipFill>
        <p:spPr>
          <a:xfrm>
            <a:off x="1202311" y="3788932"/>
            <a:ext cx="5371491" cy="716998"/>
          </a:xfrm>
          <a:prstGeom prst="rect">
            <a:avLst/>
          </a:prstGeom>
        </p:spPr>
      </p:pic>
      <p:pic>
        <p:nvPicPr>
          <p:cNvPr id="9" name="Imagen 8" descr="Texto, Carta&#10;&#10;El contenido generado por IA puede ser incorrecto.">
            <a:extLst>
              <a:ext uri="{FF2B5EF4-FFF2-40B4-BE49-F238E27FC236}">
                <a16:creationId xmlns:a16="http://schemas.microsoft.com/office/drawing/2014/main" id="{9DEADE0D-75CD-CD6D-42EF-10B12D00EE5F}"/>
              </a:ext>
            </a:extLst>
          </p:cNvPr>
          <p:cNvPicPr>
            <a:picLocks noChangeAspect="1"/>
          </p:cNvPicPr>
          <p:nvPr/>
        </p:nvPicPr>
        <p:blipFill>
          <a:blip r:embed="rId4"/>
          <a:srcRect l="28673" t="76603" r="27150" b="10964"/>
          <a:stretch>
            <a:fillRect/>
          </a:stretch>
        </p:blipFill>
        <p:spPr>
          <a:xfrm>
            <a:off x="1196656" y="5414683"/>
            <a:ext cx="5734531" cy="532820"/>
          </a:xfrm>
          <a:prstGeom prst="rect">
            <a:avLst/>
          </a:prstGeom>
        </p:spPr>
      </p:pic>
      <p:pic>
        <p:nvPicPr>
          <p:cNvPr id="2" name="Imagen 1">
            <a:extLst>
              <a:ext uri="{FF2B5EF4-FFF2-40B4-BE49-F238E27FC236}">
                <a16:creationId xmlns:a16="http://schemas.microsoft.com/office/drawing/2014/main" id="{7B4FF548-C34B-A1C2-8F8F-DD0C2FA8BA57}"/>
              </a:ext>
            </a:extLst>
          </p:cNvPr>
          <p:cNvPicPr>
            <a:picLocks noChangeAspect="1"/>
          </p:cNvPicPr>
          <p:nvPr/>
        </p:nvPicPr>
        <p:blipFill>
          <a:blip r:embed="rId5"/>
          <a:srcRect l="49102" t="3407" r="2932" b="47704"/>
          <a:stretch>
            <a:fillRect/>
          </a:stretch>
        </p:blipFill>
        <p:spPr>
          <a:xfrm>
            <a:off x="8228591" y="2338437"/>
            <a:ext cx="3865085" cy="2994080"/>
          </a:xfrm>
          <a:prstGeom prst="rect">
            <a:avLst/>
          </a:prstGeom>
        </p:spPr>
      </p:pic>
    </p:spTree>
    <p:extLst>
      <p:ext uri="{BB962C8B-B14F-4D97-AF65-F5344CB8AC3E}">
        <p14:creationId xmlns:p14="http://schemas.microsoft.com/office/powerpoint/2010/main" val="280935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1440111" y="548534"/>
            <a:ext cx="5875089" cy="85242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Objetivos</a:t>
            </a:r>
            <a:endParaRPr sz="3200" b="1">
              <a:solidFill>
                <a:schemeClr val="lt1"/>
              </a:solidFill>
              <a:latin typeface="Arial"/>
              <a:ea typeface="Arial"/>
              <a:cs typeface="Arial"/>
              <a:sym typeface="Arial"/>
            </a:endParaRPr>
          </a:p>
        </p:txBody>
      </p:sp>
      <p:sp>
        <p:nvSpPr>
          <p:cNvPr id="102" name="Google Shape;102;p15"/>
          <p:cNvSpPr txBox="1">
            <a:spLocks noGrp="1"/>
          </p:cNvSpPr>
          <p:nvPr>
            <p:ph type="subTitle" idx="1"/>
          </p:nvPr>
        </p:nvSpPr>
        <p:spPr>
          <a:xfrm>
            <a:off x="609987" y="2235735"/>
            <a:ext cx="7001084" cy="3278963"/>
          </a:xfrm>
          <a:prstGeom prst="rect">
            <a:avLst/>
          </a:prstGeom>
          <a:noFill/>
          <a:ln>
            <a:noFill/>
          </a:ln>
        </p:spPr>
        <p:txBody>
          <a:bodyPr spcFirstLastPara="1" wrap="square" lIns="91425" tIns="45700" rIns="91425" bIns="45700" anchor="t" anchorCtr="0">
            <a:normAutofit fontScale="85000" lnSpcReduction="20000"/>
          </a:bodyPr>
          <a:lstStyle/>
          <a:p>
            <a:pPr marL="0" indent="0" algn="just">
              <a:spcBef>
                <a:spcPts val="0"/>
              </a:spcBef>
              <a:buSzPts val="1600"/>
            </a:pPr>
            <a:r>
              <a:rPr lang="es-ES" sz="1600" b="1"/>
              <a:t>Objetivo General: </a:t>
            </a:r>
            <a:endParaRPr lang="es-ES" b="1"/>
          </a:p>
          <a:p>
            <a:pPr marL="0" indent="0" algn="just">
              <a:spcBef>
                <a:spcPts val="0"/>
              </a:spcBef>
              <a:buSzPts val="1600"/>
            </a:pPr>
            <a:endParaRPr lang="es-ES" sz="1600"/>
          </a:p>
          <a:p>
            <a:pPr marL="0" indent="0" algn="just">
              <a:spcBef>
                <a:spcPts val="0"/>
              </a:spcBef>
              <a:buSzPts val="1600"/>
            </a:pPr>
            <a:r>
              <a:rPr lang="es-ES" sz="1600"/>
              <a:t>Desarrollar un programa en Python para simular la trayectoria de un cuerpo celeste en un sistema de dos cuerpos, calculando su posición, velocidad y aceleración a lo largo del tiempo mediante la integración numérica de las ecuaciones del movimiento. </a:t>
            </a:r>
            <a:endParaRPr lang="es-ES"/>
          </a:p>
          <a:p>
            <a:pPr marL="0" indent="0" algn="just">
              <a:spcBef>
                <a:spcPts val="0"/>
              </a:spcBef>
              <a:buSzPts val="1600"/>
            </a:pPr>
            <a:endParaRPr lang="es-ES" sz="1600"/>
          </a:p>
          <a:p>
            <a:pPr marL="0" indent="0" algn="just">
              <a:spcBef>
                <a:spcPts val="0"/>
              </a:spcBef>
              <a:buSzPts val="1600"/>
            </a:pPr>
            <a:endParaRPr lang="es-ES" sz="1600"/>
          </a:p>
          <a:p>
            <a:pPr marL="0" indent="0" algn="just">
              <a:spcBef>
                <a:spcPts val="0"/>
              </a:spcBef>
              <a:buSzPts val="1600"/>
            </a:pPr>
            <a:r>
              <a:rPr lang="es-ES" sz="1600" b="1"/>
              <a:t>Objetivos Específicos: </a:t>
            </a:r>
            <a:endParaRPr lang="es-ES" b="1"/>
          </a:p>
          <a:p>
            <a:pPr marL="0" indent="0" algn="just">
              <a:spcBef>
                <a:spcPts val="0"/>
              </a:spcBef>
              <a:buSzPts val="1600"/>
            </a:pPr>
            <a:endParaRPr lang="es-ES" sz="1600"/>
          </a:p>
          <a:p>
            <a:pPr marL="285750" indent="-285750" algn="just">
              <a:spcBef>
                <a:spcPts val="0"/>
              </a:spcBef>
              <a:buSzPts val="1600"/>
              <a:buFont typeface="Calibri"/>
              <a:buChar char="-"/>
            </a:pPr>
            <a:r>
              <a:rPr lang="es-ES" sz="1600"/>
              <a:t>Implementar la EDO del problema en una función de Python.</a:t>
            </a:r>
            <a:endParaRPr lang="es-ES"/>
          </a:p>
          <a:p>
            <a:pPr marL="285750" indent="-285750" algn="just">
              <a:spcBef>
                <a:spcPts val="0"/>
              </a:spcBef>
              <a:buSzPts val="1600"/>
              <a:buFont typeface="Calibri"/>
              <a:buChar char="-"/>
            </a:pPr>
            <a:endParaRPr lang="es-ES" sz="1600"/>
          </a:p>
          <a:p>
            <a:pPr marL="285750" indent="-285750" algn="just">
              <a:spcBef>
                <a:spcPts val="0"/>
              </a:spcBef>
              <a:buSzPts val="1600"/>
              <a:buFont typeface="Calibri"/>
              <a:buChar char="-"/>
            </a:pPr>
            <a:r>
              <a:rPr lang="es-ES" sz="1600"/>
              <a:t>Utilizar scipy.integrate.solve_ivp para integrar numéricamente el sistema a partir de condiciones iniciales dadas. </a:t>
            </a:r>
            <a:endParaRPr lang="es-ES"/>
          </a:p>
          <a:p>
            <a:pPr marL="285750" indent="-285750" algn="just">
              <a:spcBef>
                <a:spcPts val="0"/>
              </a:spcBef>
              <a:buSzPts val="1600"/>
              <a:buFont typeface="Calibri"/>
              <a:buChar char="-"/>
            </a:pPr>
            <a:endParaRPr lang="es-ES" sz="1600"/>
          </a:p>
          <a:p>
            <a:pPr marL="285750" indent="-285750" algn="just">
              <a:spcBef>
                <a:spcPts val="0"/>
              </a:spcBef>
              <a:buSzPts val="1600"/>
              <a:buFont typeface="Calibri"/>
              <a:buChar char="-"/>
            </a:pPr>
            <a:r>
              <a:rPr lang="es-ES" sz="1600"/>
              <a:t>Validar la simulación verificando la conservación de la energía total y el momento angular.</a:t>
            </a:r>
            <a:endParaRPr lang="es-ES"/>
          </a:p>
          <a:p>
            <a:pPr marL="285750" indent="-285750" algn="just">
              <a:spcBef>
                <a:spcPts val="0"/>
              </a:spcBef>
              <a:buSzPts val="1600"/>
              <a:buFont typeface="Calibri"/>
              <a:buChar char="-"/>
            </a:pPr>
            <a:endParaRPr lang="es-ES" sz="1600"/>
          </a:p>
          <a:p>
            <a:pPr marL="285750" indent="-285750" algn="just">
              <a:spcBef>
                <a:spcPts val="0"/>
              </a:spcBef>
              <a:buSzPts val="1600"/>
              <a:buFont typeface="Calibri"/>
              <a:buChar char="-"/>
            </a:pPr>
            <a:r>
              <a:rPr lang="es-ES" sz="1600"/>
              <a:t>Visualizar los resultados, incluyendo la órbita y las variables de estado y conservación. </a:t>
            </a:r>
            <a:endParaRPr lang="es-ES"/>
          </a:p>
        </p:txBody>
      </p:sp>
      <p:pic>
        <p:nvPicPr>
          <p:cNvPr id="103" name="Google Shape;103;p15"/>
          <p:cNvPicPr preferRelativeResize="0"/>
          <p:nvPr/>
        </p:nvPicPr>
        <p:blipFill rotWithShape="1">
          <a:blip r:embed="rId3">
            <a:alphaModFix/>
          </a:blip>
          <a:srcRect/>
          <a:stretch/>
        </p:blipFill>
        <p:spPr>
          <a:xfrm>
            <a:off x="8793801" y="548534"/>
            <a:ext cx="2532653" cy="636852"/>
          </a:xfrm>
          <a:prstGeom prst="rect">
            <a:avLst/>
          </a:prstGeom>
          <a:noFill/>
          <a:ln>
            <a:noFill/>
          </a:ln>
        </p:spPr>
      </p:pic>
      <p:pic>
        <p:nvPicPr>
          <p:cNvPr id="2" name="Imagen 1" descr="Problema de los dos cuerpos en la relatividad general - Wikipedia, la  enciclopedia libre">
            <a:extLst>
              <a:ext uri="{FF2B5EF4-FFF2-40B4-BE49-F238E27FC236}">
                <a16:creationId xmlns:a16="http://schemas.microsoft.com/office/drawing/2014/main" id="{E4292828-A767-16BB-AAFD-4CD1EF459293}"/>
              </a:ext>
            </a:extLst>
          </p:cNvPr>
          <p:cNvPicPr>
            <a:picLocks noChangeAspect="1"/>
          </p:cNvPicPr>
          <p:nvPr/>
        </p:nvPicPr>
        <p:blipFill>
          <a:blip r:embed="rId4"/>
          <a:srcRect l="5310" t="6069" r="10029" b="15412"/>
          <a:stretch>
            <a:fillRect/>
          </a:stretch>
        </p:blipFill>
        <p:spPr>
          <a:xfrm>
            <a:off x="8303381" y="2128762"/>
            <a:ext cx="3471340" cy="32782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ctrTitle"/>
          </p:nvPr>
        </p:nvSpPr>
        <p:spPr>
          <a:xfrm>
            <a:off x="1440111" y="548534"/>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Resultados</a:t>
            </a:r>
            <a:endParaRPr sz="3200" b="1">
              <a:solidFill>
                <a:schemeClr val="lt1"/>
              </a:solidFill>
              <a:latin typeface="Arial"/>
              <a:ea typeface="Arial"/>
              <a:cs typeface="Arial"/>
              <a:sym typeface="Arial"/>
            </a:endParaRPr>
          </a:p>
        </p:txBody>
      </p:sp>
      <p:sp>
        <p:nvSpPr>
          <p:cNvPr id="120" name="Google Shape;120;p17"/>
          <p:cNvSpPr txBox="1">
            <a:spLocks noGrp="1"/>
          </p:cNvSpPr>
          <p:nvPr>
            <p:ph type="subTitle" idx="1"/>
          </p:nvPr>
        </p:nvSpPr>
        <p:spPr>
          <a:xfrm>
            <a:off x="627965" y="1801603"/>
            <a:ext cx="11101917" cy="3446364"/>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s-ES" sz="1600"/>
              <a:t>Se obtiene un programa con interfaz sencilla de múltiples opciones precargadas en código para la simulación 2D de un sistema de dos cuerpos que recibe 6 inputs del usuario relacionadas a las opciones de simulación, las cuales son:</a:t>
            </a:r>
          </a:p>
          <a:p>
            <a:pPr marL="0" lvl="0" indent="0" algn="just" rtl="0">
              <a:lnSpc>
                <a:spcPct val="90000"/>
              </a:lnSpc>
              <a:spcBef>
                <a:spcPts val="0"/>
              </a:spcBef>
              <a:spcAft>
                <a:spcPts val="0"/>
              </a:spcAft>
              <a:buClr>
                <a:schemeClr val="dk1"/>
              </a:buClr>
              <a:buSzPts val="1600"/>
              <a:buNone/>
            </a:pPr>
            <a:endParaRPr lang="es-ES" sz="1600"/>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r>
              <a:rPr lang="es-ES" sz="1600"/>
              <a:t>Tipo de sistema (Estrellas binarias, Planeta-Luna, Estrella-Planeta)</a:t>
            </a:r>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r>
              <a:rPr lang="es-ES" sz="1600"/>
              <a:t>Tipo de trayectoria (Circular o Eclíptica) en el caso de la eclíptica se ingresa el valor de la excentricidad.</a:t>
            </a:r>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r>
              <a:rPr lang="es-ES" sz="1600"/>
              <a:t>Selección de los dos cuerpos a simular</a:t>
            </a:r>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r>
              <a:rPr lang="es-ES" sz="1600"/>
              <a:t>Distancia de separación inicial entre los dos cuerpos</a:t>
            </a:r>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endParaRPr lang="es-ES" sz="1600"/>
          </a:p>
          <a:p>
            <a:pPr marL="0" lvl="0" indent="0" algn="just" rtl="0">
              <a:lnSpc>
                <a:spcPct val="90000"/>
              </a:lnSpc>
              <a:spcBef>
                <a:spcPts val="0"/>
              </a:spcBef>
              <a:spcAft>
                <a:spcPts val="0"/>
              </a:spcAft>
              <a:buClr>
                <a:schemeClr val="dk1"/>
              </a:buClr>
              <a:buSzPts val="1600"/>
            </a:pPr>
            <a:r>
              <a:rPr lang="es-ES" sz="1600"/>
              <a:t>Finalmente el programa muestra un resumen de los datos seleccionados a simular y ejecuta la grafica de simulación.</a:t>
            </a:r>
            <a:br>
              <a:rPr lang="es-ES" sz="1600"/>
            </a:br>
            <a:r>
              <a:rPr lang="es-ES" sz="1600"/>
              <a:t>	</a:t>
            </a:r>
          </a:p>
          <a:p>
            <a:pPr marL="342900" lvl="0" indent="-342900" algn="just" rtl="0">
              <a:lnSpc>
                <a:spcPct val="90000"/>
              </a:lnSpc>
              <a:spcBef>
                <a:spcPts val="0"/>
              </a:spcBef>
              <a:spcAft>
                <a:spcPts val="0"/>
              </a:spcAft>
              <a:buClr>
                <a:schemeClr val="dk1"/>
              </a:buClr>
              <a:buSzPts val="1600"/>
              <a:buFont typeface="Arial" panose="020B0604020202020204" pitchFamily="34" charset="0"/>
              <a:buChar char="•"/>
            </a:pPr>
            <a:endParaRPr lang="es-ES"/>
          </a:p>
        </p:txBody>
      </p:sp>
      <p:pic>
        <p:nvPicPr>
          <p:cNvPr id="121" name="Google Shape;121;p17"/>
          <p:cNvPicPr preferRelativeResize="0"/>
          <p:nvPr/>
        </p:nvPicPr>
        <p:blipFill rotWithShape="1">
          <a:blip r:embed="rId3">
            <a:alphaModFix/>
          </a:blip>
          <a:srcRect/>
          <a:stretch/>
        </p:blipFill>
        <p:spPr>
          <a:xfrm>
            <a:off x="8793801" y="548534"/>
            <a:ext cx="2532657" cy="636851"/>
          </a:xfrm>
          <a:prstGeom prst="rect">
            <a:avLst/>
          </a:prstGeom>
          <a:noFill/>
          <a:ln>
            <a:noFill/>
          </a:ln>
        </p:spPr>
      </p:pic>
      <p:pic>
        <p:nvPicPr>
          <p:cNvPr id="4" name="Imagen 3">
            <a:extLst>
              <a:ext uri="{FF2B5EF4-FFF2-40B4-BE49-F238E27FC236}">
                <a16:creationId xmlns:a16="http://schemas.microsoft.com/office/drawing/2014/main" id="{7F298219-E836-454A-EE8E-4963D1CA9787}"/>
              </a:ext>
            </a:extLst>
          </p:cNvPr>
          <p:cNvPicPr>
            <a:picLocks noChangeAspect="1"/>
          </p:cNvPicPr>
          <p:nvPr/>
        </p:nvPicPr>
        <p:blipFill>
          <a:blip r:embed="rId4"/>
          <a:stretch>
            <a:fillRect/>
          </a:stretch>
        </p:blipFill>
        <p:spPr>
          <a:xfrm>
            <a:off x="462118" y="3916335"/>
            <a:ext cx="11502101" cy="18392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133F2032-EBAB-3F75-9740-2D4F82E45578}"/>
            </a:ext>
          </a:extLst>
        </p:cNvPr>
        <p:cNvGrpSpPr/>
        <p:nvPr/>
      </p:nvGrpSpPr>
      <p:grpSpPr>
        <a:xfrm>
          <a:off x="0" y="0"/>
          <a:ext cx="0" cy="0"/>
          <a:chOff x="0" y="0"/>
          <a:chExt cx="0" cy="0"/>
        </a:xfrm>
      </p:grpSpPr>
      <p:sp>
        <p:nvSpPr>
          <p:cNvPr id="119" name="Google Shape;119;p17">
            <a:extLst>
              <a:ext uri="{FF2B5EF4-FFF2-40B4-BE49-F238E27FC236}">
                <a16:creationId xmlns:a16="http://schemas.microsoft.com/office/drawing/2014/main" id="{630B0BF6-BD55-E8D2-D108-CF1047CCF65B}"/>
              </a:ext>
            </a:extLst>
          </p:cNvPr>
          <p:cNvSpPr txBox="1">
            <a:spLocks noGrp="1"/>
          </p:cNvSpPr>
          <p:nvPr>
            <p:ph type="ctrTitle"/>
          </p:nvPr>
        </p:nvSpPr>
        <p:spPr>
          <a:xfrm>
            <a:off x="1440111" y="548534"/>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Resultados</a:t>
            </a:r>
            <a:endParaRPr sz="3200" b="1">
              <a:solidFill>
                <a:schemeClr val="lt1"/>
              </a:solidFill>
              <a:latin typeface="Arial"/>
              <a:ea typeface="Arial"/>
              <a:cs typeface="Arial"/>
              <a:sym typeface="Arial"/>
            </a:endParaRPr>
          </a:p>
        </p:txBody>
      </p:sp>
      <p:pic>
        <p:nvPicPr>
          <p:cNvPr id="121" name="Google Shape;121;p17">
            <a:extLst>
              <a:ext uri="{FF2B5EF4-FFF2-40B4-BE49-F238E27FC236}">
                <a16:creationId xmlns:a16="http://schemas.microsoft.com/office/drawing/2014/main" id="{D466BBA9-4928-D541-B6D9-69A499DACAF8}"/>
              </a:ext>
            </a:extLst>
          </p:cNvPr>
          <p:cNvPicPr preferRelativeResize="0"/>
          <p:nvPr/>
        </p:nvPicPr>
        <p:blipFill rotWithShape="1">
          <a:blip r:embed="rId3">
            <a:alphaModFix/>
          </a:blip>
          <a:srcRect/>
          <a:stretch/>
        </p:blipFill>
        <p:spPr>
          <a:xfrm>
            <a:off x="8793801" y="548534"/>
            <a:ext cx="2532657" cy="636851"/>
          </a:xfrm>
          <a:prstGeom prst="rect">
            <a:avLst/>
          </a:prstGeom>
          <a:noFill/>
          <a:ln>
            <a:noFill/>
          </a:ln>
        </p:spPr>
      </p:pic>
      <p:pic>
        <p:nvPicPr>
          <p:cNvPr id="5" name="Imagen 4">
            <a:extLst>
              <a:ext uri="{FF2B5EF4-FFF2-40B4-BE49-F238E27FC236}">
                <a16:creationId xmlns:a16="http://schemas.microsoft.com/office/drawing/2014/main" id="{A7A6AF9E-BFCC-B6AC-A29A-A47EC4606017}"/>
              </a:ext>
            </a:extLst>
          </p:cNvPr>
          <p:cNvPicPr>
            <a:picLocks noChangeAspect="1"/>
          </p:cNvPicPr>
          <p:nvPr/>
        </p:nvPicPr>
        <p:blipFill>
          <a:blip r:embed="rId4"/>
          <a:srcRect l="288" t="-3" r="690" b="346"/>
          <a:stretch>
            <a:fillRect/>
          </a:stretch>
        </p:blipFill>
        <p:spPr>
          <a:xfrm>
            <a:off x="5496560" y="1689831"/>
            <a:ext cx="6695440" cy="5168169"/>
          </a:xfrm>
          <a:prstGeom prst="rect">
            <a:avLst/>
          </a:prstGeom>
        </p:spPr>
      </p:pic>
      <p:sp>
        <p:nvSpPr>
          <p:cNvPr id="6" name="Google Shape;120;p17">
            <a:extLst>
              <a:ext uri="{FF2B5EF4-FFF2-40B4-BE49-F238E27FC236}">
                <a16:creationId xmlns:a16="http://schemas.microsoft.com/office/drawing/2014/main" id="{9F6FDCAF-8D03-5F7B-75E3-A83C73A53414}"/>
              </a:ext>
            </a:extLst>
          </p:cNvPr>
          <p:cNvSpPr txBox="1">
            <a:spLocks noGrp="1"/>
          </p:cNvSpPr>
          <p:nvPr>
            <p:ph type="subTitle" idx="1"/>
          </p:nvPr>
        </p:nvSpPr>
        <p:spPr>
          <a:xfrm>
            <a:off x="293669" y="1998249"/>
            <a:ext cx="4868595" cy="3446364"/>
          </a:xfrm>
          <a:prstGeom prst="rect">
            <a:avLst/>
          </a:prstGeom>
          <a:noFill/>
          <a:ln>
            <a:noFill/>
          </a:ln>
        </p:spPr>
        <p:txBody>
          <a:bodyPr spcFirstLastPara="1" wrap="square" lIns="91425" tIns="45700" rIns="91425" bIns="45700" anchor="t" anchorCtr="0">
            <a:normAutofit fontScale="85000" lnSpcReduction="10000"/>
          </a:bodyPr>
          <a:lstStyle/>
          <a:p>
            <a:pPr marL="0" lvl="0" indent="0" algn="just" rtl="0">
              <a:lnSpc>
                <a:spcPct val="90000"/>
              </a:lnSpc>
              <a:spcBef>
                <a:spcPts val="0"/>
              </a:spcBef>
              <a:spcAft>
                <a:spcPts val="0"/>
              </a:spcAft>
              <a:buClr>
                <a:schemeClr val="dk1"/>
              </a:buClr>
              <a:buSzPts val="1600"/>
              <a:buNone/>
            </a:pPr>
            <a:r>
              <a:rPr lang="es-ES" sz="1600"/>
              <a:t>Completada la simulación se obtienen tres gráficos, por ecuación y función definida:</a:t>
            </a:r>
          </a:p>
          <a:p>
            <a:pPr marL="0" lvl="0" indent="0" algn="just" rtl="0">
              <a:lnSpc>
                <a:spcPct val="90000"/>
              </a:lnSpc>
              <a:spcBef>
                <a:spcPts val="0"/>
              </a:spcBef>
              <a:spcAft>
                <a:spcPts val="0"/>
              </a:spcAft>
              <a:buClr>
                <a:schemeClr val="dk1"/>
              </a:buClr>
              <a:buSzPts val="1600"/>
              <a:buNone/>
            </a:pPr>
            <a:endParaRPr lang="es-ES" sz="1600"/>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r>
              <a:rPr lang="es-ES" sz="1600"/>
              <a:t>Gráfico de trayectoria de los cuerpos</a:t>
            </a:r>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r>
              <a:rPr lang="es-ES" sz="1600"/>
              <a:t>Gráfico de cambio fraccional de la energía del sistema</a:t>
            </a:r>
          </a:p>
          <a:p>
            <a:pPr marL="285750" lvl="0" indent="-285750" algn="just" rtl="0">
              <a:lnSpc>
                <a:spcPct val="90000"/>
              </a:lnSpc>
              <a:spcBef>
                <a:spcPts val="0"/>
              </a:spcBef>
              <a:spcAft>
                <a:spcPts val="0"/>
              </a:spcAft>
              <a:buClr>
                <a:schemeClr val="dk1"/>
              </a:buClr>
              <a:buSzPts val="1600"/>
              <a:buFont typeface="Arial" panose="020B0604020202020204" pitchFamily="34" charset="0"/>
              <a:buChar char="•"/>
            </a:pPr>
            <a:r>
              <a:rPr lang="es-ES" sz="1600"/>
              <a:t>Gráfico del cambio fraccional del momentum angular</a:t>
            </a:r>
          </a:p>
          <a:p>
            <a:pPr marL="285750" indent="-285750" algn="just">
              <a:spcBef>
                <a:spcPts val="0"/>
              </a:spcBef>
              <a:buSzPts val="1600"/>
              <a:buFont typeface="Arial" panose="020B0604020202020204" pitchFamily="34" charset="0"/>
              <a:buChar char="•"/>
            </a:pPr>
            <a:endParaRPr lang="es-ES" sz="1600"/>
          </a:p>
          <a:p>
            <a:pPr marL="285750" indent="-285750" algn="just">
              <a:spcBef>
                <a:spcPts val="0"/>
              </a:spcBef>
              <a:buSzPts val="1600"/>
              <a:buFont typeface="Arial" panose="020B0604020202020204" pitchFamily="34" charset="0"/>
              <a:buChar char="•"/>
            </a:pPr>
            <a:endParaRPr lang="es-ES" sz="1600"/>
          </a:p>
          <a:p>
            <a:pPr marL="0" indent="0" algn="just">
              <a:spcBef>
                <a:spcPts val="0"/>
              </a:spcBef>
              <a:buSzPts val="1600"/>
            </a:pPr>
            <a:r>
              <a:rPr lang="es-ES" sz="1600"/>
              <a:t>En el gráfico de la trayectoria se observa como ambos cuerpos orbitan alrededor de un centro de masa común (baricentro). </a:t>
            </a:r>
          </a:p>
          <a:p>
            <a:pPr marL="0" indent="0" algn="just">
              <a:spcBef>
                <a:spcPts val="0"/>
              </a:spcBef>
              <a:buSzPts val="1600"/>
            </a:pPr>
            <a:endParaRPr lang="es-ES" sz="1600"/>
          </a:p>
          <a:p>
            <a:pPr marL="0" indent="0" algn="just">
              <a:spcBef>
                <a:spcPts val="0"/>
              </a:spcBef>
              <a:buSzPts val="1600"/>
            </a:pPr>
            <a:r>
              <a:rPr lang="es-ES" sz="1600"/>
              <a:t>Las trayectorias son regulares y periódicas, estas se mantienen estables en el tiempo, donde no existe algún comportamiento aleatorio. </a:t>
            </a:r>
          </a:p>
          <a:p>
            <a:pPr marL="0" indent="0" algn="just">
              <a:spcBef>
                <a:spcPts val="0"/>
              </a:spcBef>
              <a:buSzPts val="1600"/>
            </a:pPr>
            <a:endParaRPr lang="es-ES" sz="1600"/>
          </a:p>
          <a:p>
            <a:pPr marL="0" indent="0" algn="just">
              <a:spcBef>
                <a:spcPts val="0"/>
              </a:spcBef>
              <a:buSzPts val="1600"/>
            </a:pPr>
            <a:r>
              <a:rPr lang="es-ES" sz="1600"/>
              <a:t>Con esto, podemos confirmar que se trata de un sistema estable de dos cuerpos celestes, donde la interacción gravitacional produce órbitas cerradas definidas.	</a:t>
            </a:r>
          </a:p>
          <a:p>
            <a:pPr marL="342900" lvl="0" indent="-342900" algn="just" rtl="0">
              <a:lnSpc>
                <a:spcPct val="90000"/>
              </a:lnSpc>
              <a:spcBef>
                <a:spcPts val="0"/>
              </a:spcBef>
              <a:spcAft>
                <a:spcPts val="0"/>
              </a:spcAft>
              <a:buClr>
                <a:schemeClr val="dk1"/>
              </a:buClr>
              <a:buSzPts val="1600"/>
              <a:buFont typeface="Arial" panose="020B0604020202020204" pitchFamily="34" charset="0"/>
              <a:buChar char="•"/>
            </a:pPr>
            <a:endParaRPr lang="es-ES"/>
          </a:p>
        </p:txBody>
      </p:sp>
    </p:spTree>
    <p:extLst>
      <p:ext uri="{BB962C8B-B14F-4D97-AF65-F5344CB8AC3E}">
        <p14:creationId xmlns:p14="http://schemas.microsoft.com/office/powerpoint/2010/main" val="77167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ctrTitle"/>
          </p:nvPr>
        </p:nvSpPr>
        <p:spPr>
          <a:xfrm>
            <a:off x="1440111" y="548534"/>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Resultados</a:t>
            </a:r>
            <a:endParaRPr sz="3200" b="1">
              <a:solidFill>
                <a:schemeClr val="lt1"/>
              </a:solidFill>
              <a:latin typeface="Arial"/>
              <a:ea typeface="Arial"/>
              <a:cs typeface="Arial"/>
              <a:sym typeface="Arial"/>
            </a:endParaRPr>
          </a:p>
        </p:txBody>
      </p:sp>
      <mc:AlternateContent xmlns:mc="http://schemas.openxmlformats.org/markup-compatibility/2006" xmlns:a14="http://schemas.microsoft.com/office/drawing/2010/main">
        <mc:Choice Requires="a14">
          <p:sp>
            <p:nvSpPr>
              <p:cNvPr id="111" name="Google Shape;111;p16"/>
              <p:cNvSpPr txBox="1">
                <a:spLocks noGrp="1"/>
              </p:cNvSpPr>
              <p:nvPr>
                <p:ph type="subTitle" idx="1"/>
              </p:nvPr>
            </p:nvSpPr>
            <p:spPr>
              <a:xfrm>
                <a:off x="250407" y="1825700"/>
                <a:ext cx="11597463" cy="192912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1600"/>
                  <a:buNone/>
                </a:pPr>
                <a:r>
                  <a:rPr lang="es-ES" sz="1600" b="1">
                    <a:latin typeface="Arial"/>
                    <a:ea typeface="Arial"/>
                    <a:cs typeface="Arial"/>
                    <a:sym typeface="Arial"/>
                  </a:rPr>
                  <a:t>Cambio y variación de la energía por método de solución numérica:</a:t>
                </a:r>
              </a:p>
              <a:p>
                <a:pPr marL="0" lvl="0" indent="0" algn="just" rtl="0">
                  <a:lnSpc>
                    <a:spcPct val="90000"/>
                  </a:lnSpc>
                  <a:spcBef>
                    <a:spcPts val="0"/>
                  </a:spcBef>
                  <a:spcAft>
                    <a:spcPts val="0"/>
                  </a:spcAft>
                  <a:buClr>
                    <a:schemeClr val="dk1"/>
                  </a:buClr>
                  <a:buSzPts val="1600"/>
                  <a:buNone/>
                </a:pPr>
                <a:endParaRPr lang="es-ES" sz="1600" b="1">
                  <a:latin typeface="Arial"/>
                  <a:ea typeface="Arial"/>
                  <a:cs typeface="Arial"/>
                  <a:sym typeface="Arial"/>
                </a:endParaRPr>
              </a:p>
              <a:p>
                <a:pPr marL="0" lvl="0" indent="0" algn="just">
                  <a:spcBef>
                    <a:spcPts val="0"/>
                  </a:spcBef>
                  <a:buSzPts val="1600"/>
                </a:pPr>
                <a:r>
                  <a:rPr lang="es-ES" sz="1600">
                    <a:latin typeface="Arial"/>
                    <a:ea typeface="Arial"/>
                    <a:cs typeface="Arial"/>
                    <a:sym typeface="Arial"/>
                  </a:rPr>
                  <a:t>Gráficamente el sistema es exitoso al no haber variación mayor en la energía del sistema o del momentum angular como se denota en las graficas observando variaciones mínimas en la escala </a:t>
                </a:r>
                <a14:m>
                  <m:oMath xmlns:m="http://schemas.openxmlformats.org/officeDocument/2006/math">
                    <m:r>
                      <m:rPr>
                        <m:sty m:val="p"/>
                      </m:rPr>
                      <a:rPr lang="es-CO" sz="1600" b="0" i="0" smtClean="0">
                        <a:latin typeface="Cambria Math" panose="02040503050406030204" pitchFamily="18" charset="0"/>
                        <a:ea typeface="Arial"/>
                        <a:cs typeface="Arial"/>
                        <a:sym typeface="Arial"/>
                      </a:rPr>
                      <m:t>x</m:t>
                    </m:r>
                    <m:sSup>
                      <m:sSupPr>
                        <m:ctrlPr>
                          <a:rPr lang="es-ES" sz="1600" i="1" smtClean="0">
                            <a:latin typeface="Cambria Math" panose="02040503050406030204" pitchFamily="18" charset="0"/>
                            <a:ea typeface="Arial"/>
                            <a:cs typeface="Arial"/>
                            <a:sym typeface="Arial"/>
                          </a:rPr>
                        </m:ctrlPr>
                      </m:sSupPr>
                      <m:e>
                        <m:r>
                          <a:rPr lang="es-CO" sz="1600" b="0" i="1" smtClean="0">
                            <a:latin typeface="Cambria Math" panose="02040503050406030204" pitchFamily="18" charset="0"/>
                            <a:ea typeface="Arial"/>
                            <a:cs typeface="Arial"/>
                            <a:sym typeface="Arial"/>
                          </a:rPr>
                          <m:t>10</m:t>
                        </m:r>
                      </m:e>
                      <m:sup>
                        <m:r>
                          <a:rPr lang="es-CO" sz="1600" b="0" i="1" smtClean="0">
                            <a:latin typeface="Cambria Math" panose="02040503050406030204" pitchFamily="18" charset="0"/>
                            <a:ea typeface="Arial"/>
                            <a:cs typeface="Arial"/>
                            <a:sym typeface="Arial"/>
                          </a:rPr>
                          <m:t>−11</m:t>
                        </m:r>
                      </m:sup>
                    </m:sSup>
                  </m:oMath>
                </a14:m>
                <a:r>
                  <a:rPr lang="es-ES" sz="1600">
                    <a:latin typeface="Arial"/>
                    <a:ea typeface="Arial"/>
                    <a:cs typeface="Arial"/>
                    <a:sym typeface="Arial"/>
                  </a:rPr>
                  <a:t> y</a:t>
                </a:r>
                <a:r>
                  <a:rPr lang="es-CO" sz="1600"/>
                  <a:t> </a:t>
                </a:r>
                <a14:m>
                  <m:oMath xmlns:m="http://schemas.openxmlformats.org/officeDocument/2006/math">
                    <m:r>
                      <m:rPr>
                        <m:sty m:val="p"/>
                      </m:rPr>
                      <a:rPr lang="es-CO" sz="1600">
                        <a:latin typeface="Cambria Math" panose="02040503050406030204" pitchFamily="18" charset="0"/>
                      </a:rPr>
                      <m:t>x</m:t>
                    </m:r>
                    <m:sSup>
                      <m:sSupPr>
                        <m:ctrlPr>
                          <a:rPr lang="es-ES" sz="1600" i="1">
                            <a:latin typeface="Cambria Math" panose="02040503050406030204" pitchFamily="18" charset="0"/>
                          </a:rPr>
                        </m:ctrlPr>
                      </m:sSupPr>
                      <m:e>
                        <m:r>
                          <a:rPr lang="es-CO" sz="1600" i="1">
                            <a:latin typeface="Cambria Math" panose="02040503050406030204" pitchFamily="18" charset="0"/>
                          </a:rPr>
                          <m:t>10</m:t>
                        </m:r>
                      </m:e>
                      <m:sup>
                        <m:r>
                          <a:rPr lang="es-CO" sz="1600" i="1">
                            <a:latin typeface="Cambria Math" panose="02040503050406030204" pitchFamily="18" charset="0"/>
                          </a:rPr>
                          <m:t>−1</m:t>
                        </m:r>
                        <m:r>
                          <a:rPr lang="es-CO" sz="1600" b="0" i="1" smtClean="0">
                            <a:latin typeface="Cambria Math" panose="02040503050406030204" pitchFamily="18" charset="0"/>
                          </a:rPr>
                          <m:t>2</m:t>
                        </m:r>
                      </m:sup>
                    </m:sSup>
                  </m:oMath>
                </a14:m>
                <a:r>
                  <a:rPr lang="es-ES" sz="1600">
                    <a:latin typeface="Arial"/>
                    <a:ea typeface="Arial"/>
                    <a:cs typeface="Arial"/>
                    <a:sym typeface="Arial"/>
                  </a:rPr>
                  <a:t> , esto permite verificar que el método numérico implementado es correcto y la solución se apega a la conservación de la energía y momentum angular.</a:t>
                </a:r>
              </a:p>
              <a:p>
                <a:pPr marL="0" lvl="0" indent="0" algn="just" rtl="0">
                  <a:lnSpc>
                    <a:spcPct val="90000"/>
                  </a:lnSpc>
                  <a:spcBef>
                    <a:spcPts val="0"/>
                  </a:spcBef>
                  <a:spcAft>
                    <a:spcPts val="0"/>
                  </a:spcAft>
                  <a:buClr>
                    <a:schemeClr val="dk1"/>
                  </a:buClr>
                  <a:buSzPts val="1600"/>
                  <a:buNone/>
                </a:pPr>
                <a:endParaRPr lang="es-ES"/>
              </a:p>
            </p:txBody>
          </p:sp>
        </mc:Choice>
        <mc:Fallback xmlns="">
          <p:sp>
            <p:nvSpPr>
              <p:cNvPr id="111" name="Google Shape;111;p16"/>
              <p:cNvSpPr txBox="1">
                <a:spLocks noGrp="1" noRot="1" noChangeAspect="1" noMove="1" noResize="1" noEditPoints="1" noAdjustHandles="1" noChangeArrowheads="1" noChangeShapeType="1" noTextEdit="1"/>
              </p:cNvSpPr>
              <p:nvPr>
                <p:ph type="subTitle" idx="1"/>
              </p:nvPr>
            </p:nvSpPr>
            <p:spPr>
              <a:xfrm>
                <a:off x="250407" y="1825700"/>
                <a:ext cx="11597463" cy="1929125"/>
              </a:xfrm>
              <a:prstGeom prst="rect">
                <a:avLst/>
              </a:prstGeom>
              <a:blipFill>
                <a:blip r:embed="rId3"/>
                <a:stretch>
                  <a:fillRect l="-263" t="-2208" r="-263"/>
                </a:stretch>
              </a:blipFill>
              <a:ln>
                <a:noFill/>
              </a:ln>
            </p:spPr>
            <p:txBody>
              <a:bodyPr/>
              <a:lstStyle/>
              <a:p>
                <a:r>
                  <a:rPr lang="en-US">
                    <a:noFill/>
                  </a:rPr>
                  <a:t> </a:t>
                </a:r>
              </a:p>
            </p:txBody>
          </p:sp>
        </mc:Fallback>
      </mc:AlternateContent>
      <p:pic>
        <p:nvPicPr>
          <p:cNvPr id="112" name="Google Shape;112;p16"/>
          <p:cNvPicPr preferRelativeResize="0"/>
          <p:nvPr/>
        </p:nvPicPr>
        <p:blipFill rotWithShape="1">
          <a:blip r:embed="rId4">
            <a:alphaModFix/>
          </a:blip>
          <a:srcRect/>
          <a:stretch/>
        </p:blipFill>
        <p:spPr>
          <a:xfrm>
            <a:off x="8793801" y="548534"/>
            <a:ext cx="2532657" cy="636851"/>
          </a:xfrm>
          <a:prstGeom prst="rect">
            <a:avLst/>
          </a:prstGeom>
          <a:noFill/>
          <a:ln>
            <a:noFill/>
          </a:ln>
        </p:spPr>
      </p:pic>
      <p:pic>
        <p:nvPicPr>
          <p:cNvPr id="2" name="Imagen 1">
            <a:extLst>
              <a:ext uri="{FF2B5EF4-FFF2-40B4-BE49-F238E27FC236}">
                <a16:creationId xmlns:a16="http://schemas.microsoft.com/office/drawing/2014/main" id="{49A23D51-2C3E-B608-A79C-0CF53E1F990C}"/>
              </a:ext>
            </a:extLst>
          </p:cNvPr>
          <p:cNvPicPr>
            <a:picLocks noChangeAspect="1"/>
          </p:cNvPicPr>
          <p:nvPr/>
        </p:nvPicPr>
        <p:blipFill>
          <a:blip r:embed="rId5"/>
          <a:srcRect l="3501" t="51850" r="3382" b="1"/>
          <a:stretch>
            <a:fillRect/>
          </a:stretch>
        </p:blipFill>
        <p:spPr>
          <a:xfrm>
            <a:off x="4363855" y="3591913"/>
            <a:ext cx="7828145" cy="3076357"/>
          </a:xfrm>
          <a:prstGeom prst="rect">
            <a:avLst/>
          </a:prstGeom>
        </p:spPr>
      </p:pic>
      <p:pic>
        <p:nvPicPr>
          <p:cNvPr id="3" name="Imagen 2">
            <a:extLst>
              <a:ext uri="{FF2B5EF4-FFF2-40B4-BE49-F238E27FC236}">
                <a16:creationId xmlns:a16="http://schemas.microsoft.com/office/drawing/2014/main" id="{8B4E3F68-2790-7D89-7F7B-18178D5CD79A}"/>
              </a:ext>
            </a:extLst>
          </p:cNvPr>
          <p:cNvPicPr>
            <a:picLocks noChangeAspect="1"/>
          </p:cNvPicPr>
          <p:nvPr/>
        </p:nvPicPr>
        <p:blipFill>
          <a:blip r:embed="rId5"/>
          <a:srcRect l="51034" t="4952" r="3307" b="47839"/>
          <a:stretch>
            <a:fillRect/>
          </a:stretch>
        </p:blipFill>
        <p:spPr>
          <a:xfrm>
            <a:off x="0" y="3530002"/>
            <a:ext cx="3913239" cy="31031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BC0A0CE-C4AA-C7AD-CEB6-2286D9B0753E}"/>
            </a:ext>
          </a:extLst>
        </p:cNvPr>
        <p:cNvGrpSpPr/>
        <p:nvPr/>
      </p:nvGrpSpPr>
      <p:grpSpPr>
        <a:xfrm>
          <a:off x="0" y="0"/>
          <a:ext cx="0" cy="0"/>
          <a:chOff x="0" y="0"/>
          <a:chExt cx="0" cy="0"/>
        </a:xfrm>
      </p:grpSpPr>
      <p:sp>
        <p:nvSpPr>
          <p:cNvPr id="110" name="Google Shape;110;p16">
            <a:extLst>
              <a:ext uri="{FF2B5EF4-FFF2-40B4-BE49-F238E27FC236}">
                <a16:creationId xmlns:a16="http://schemas.microsoft.com/office/drawing/2014/main" id="{393E18B0-5779-24A2-FA2B-4623C313D39A}"/>
              </a:ext>
            </a:extLst>
          </p:cNvPr>
          <p:cNvSpPr txBox="1">
            <a:spLocks noGrp="1"/>
          </p:cNvSpPr>
          <p:nvPr>
            <p:ph type="ctrTitle"/>
          </p:nvPr>
        </p:nvSpPr>
        <p:spPr>
          <a:xfrm>
            <a:off x="1440111" y="548534"/>
            <a:ext cx="5875200" cy="8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ES" sz="3200" b="1">
                <a:solidFill>
                  <a:schemeClr val="lt1"/>
                </a:solidFill>
              </a:rPr>
              <a:t>Resultados</a:t>
            </a:r>
            <a:endParaRPr sz="3200" b="1">
              <a:solidFill>
                <a:schemeClr val="lt1"/>
              </a:solidFill>
              <a:latin typeface="Arial"/>
              <a:ea typeface="Arial"/>
              <a:cs typeface="Arial"/>
              <a:sym typeface="Arial"/>
            </a:endParaRPr>
          </a:p>
        </p:txBody>
      </p:sp>
      <p:sp>
        <p:nvSpPr>
          <p:cNvPr id="111" name="Google Shape;111;p16">
            <a:extLst>
              <a:ext uri="{FF2B5EF4-FFF2-40B4-BE49-F238E27FC236}">
                <a16:creationId xmlns:a16="http://schemas.microsoft.com/office/drawing/2014/main" id="{AA628294-0491-902B-7630-EE4C108B6558}"/>
              </a:ext>
            </a:extLst>
          </p:cNvPr>
          <p:cNvSpPr txBox="1">
            <a:spLocks noGrp="1"/>
          </p:cNvSpPr>
          <p:nvPr>
            <p:ph type="subTitle" idx="1"/>
          </p:nvPr>
        </p:nvSpPr>
        <p:spPr>
          <a:xfrm>
            <a:off x="250407" y="1825700"/>
            <a:ext cx="11597463" cy="258739"/>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chemeClr val="dk1"/>
              </a:buClr>
              <a:buSzPts val="1600"/>
              <a:buNone/>
            </a:pPr>
            <a:r>
              <a:rPr lang="es-ES" sz="1600" b="1"/>
              <a:t>Ejemplos de trayectorias Sistema de estrellas binario:</a:t>
            </a:r>
            <a:endParaRPr lang="es-ES" sz="1600" b="1">
              <a:latin typeface="Arial"/>
              <a:ea typeface="Arial"/>
              <a:cs typeface="Arial"/>
              <a:sym typeface="Arial"/>
            </a:endParaRPr>
          </a:p>
          <a:p>
            <a:pPr marL="0" lvl="0" indent="0" algn="just" rtl="0">
              <a:lnSpc>
                <a:spcPct val="90000"/>
              </a:lnSpc>
              <a:spcBef>
                <a:spcPts val="0"/>
              </a:spcBef>
              <a:spcAft>
                <a:spcPts val="0"/>
              </a:spcAft>
              <a:buClr>
                <a:schemeClr val="dk1"/>
              </a:buClr>
              <a:buSzPts val="1600"/>
              <a:buNone/>
            </a:pPr>
            <a:endParaRPr lang="es-ES" sz="1600" b="1">
              <a:latin typeface="Arial"/>
              <a:ea typeface="Arial"/>
              <a:cs typeface="Arial"/>
              <a:sym typeface="Arial"/>
            </a:endParaRPr>
          </a:p>
          <a:p>
            <a:pPr marL="0" lvl="0" indent="0" algn="just" rtl="0">
              <a:lnSpc>
                <a:spcPct val="90000"/>
              </a:lnSpc>
              <a:spcBef>
                <a:spcPts val="0"/>
              </a:spcBef>
              <a:spcAft>
                <a:spcPts val="0"/>
              </a:spcAft>
              <a:buClr>
                <a:schemeClr val="dk1"/>
              </a:buClr>
              <a:buSzPts val="1600"/>
              <a:buNone/>
            </a:pPr>
            <a:endParaRPr lang="es-ES"/>
          </a:p>
        </p:txBody>
      </p:sp>
      <p:pic>
        <p:nvPicPr>
          <p:cNvPr id="112" name="Google Shape;112;p16">
            <a:extLst>
              <a:ext uri="{FF2B5EF4-FFF2-40B4-BE49-F238E27FC236}">
                <a16:creationId xmlns:a16="http://schemas.microsoft.com/office/drawing/2014/main" id="{A480324A-59DF-3EBB-E59C-2958C327579F}"/>
              </a:ext>
            </a:extLst>
          </p:cNvPr>
          <p:cNvPicPr preferRelativeResize="0"/>
          <p:nvPr/>
        </p:nvPicPr>
        <p:blipFill rotWithShape="1">
          <a:blip r:embed="rId3">
            <a:alphaModFix/>
          </a:blip>
          <a:srcRect/>
          <a:stretch/>
        </p:blipFill>
        <p:spPr>
          <a:xfrm>
            <a:off x="8793801" y="548534"/>
            <a:ext cx="2532657" cy="636851"/>
          </a:xfrm>
          <a:prstGeom prst="rect">
            <a:avLst/>
          </a:prstGeom>
          <a:noFill/>
          <a:ln>
            <a:noFill/>
          </a:ln>
        </p:spPr>
      </p:pic>
      <p:pic>
        <p:nvPicPr>
          <p:cNvPr id="5" name="Imagen 4">
            <a:extLst>
              <a:ext uri="{FF2B5EF4-FFF2-40B4-BE49-F238E27FC236}">
                <a16:creationId xmlns:a16="http://schemas.microsoft.com/office/drawing/2014/main" id="{F520906F-D72D-A805-797D-6C29766FC23C}"/>
              </a:ext>
            </a:extLst>
          </p:cNvPr>
          <p:cNvPicPr>
            <a:picLocks noChangeAspect="1"/>
          </p:cNvPicPr>
          <p:nvPr/>
        </p:nvPicPr>
        <p:blipFill>
          <a:blip r:embed="rId4"/>
          <a:srcRect l="1695" b="265"/>
          <a:stretch>
            <a:fillRect/>
          </a:stretch>
        </p:blipFill>
        <p:spPr>
          <a:xfrm>
            <a:off x="225705" y="2397081"/>
            <a:ext cx="3894012" cy="3026175"/>
          </a:xfrm>
          <a:prstGeom prst="rect">
            <a:avLst/>
          </a:prstGeom>
        </p:spPr>
      </p:pic>
      <p:sp>
        <p:nvSpPr>
          <p:cNvPr id="6" name="Google Shape;111;p16">
            <a:extLst>
              <a:ext uri="{FF2B5EF4-FFF2-40B4-BE49-F238E27FC236}">
                <a16:creationId xmlns:a16="http://schemas.microsoft.com/office/drawing/2014/main" id="{3362F92F-92B9-950C-4D02-0FE4C7328C0C}"/>
              </a:ext>
            </a:extLst>
          </p:cNvPr>
          <p:cNvSpPr txBox="1">
            <a:spLocks/>
          </p:cNvSpPr>
          <p:nvPr/>
        </p:nvSpPr>
        <p:spPr>
          <a:xfrm>
            <a:off x="692861" y="5709810"/>
            <a:ext cx="3426856" cy="258739"/>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spcBef>
                <a:spcPts val="0"/>
              </a:spcBef>
              <a:buSzPts val="1600"/>
            </a:pPr>
            <a:r>
              <a:rPr lang="es-ES" sz="1600"/>
              <a:t>Sistema Binario Circular Mismo Cuerpo</a:t>
            </a:r>
          </a:p>
          <a:p>
            <a:pPr marL="0" indent="0" algn="just">
              <a:spcBef>
                <a:spcPts val="0"/>
              </a:spcBef>
              <a:buSzPts val="1600"/>
            </a:pPr>
            <a:endParaRPr lang="es-ES" sz="1600"/>
          </a:p>
          <a:p>
            <a:pPr marL="0" indent="0" algn="just">
              <a:spcBef>
                <a:spcPts val="0"/>
              </a:spcBef>
              <a:buSzPts val="1600"/>
            </a:pPr>
            <a:endParaRPr lang="es-ES" sz="1600" b="1"/>
          </a:p>
          <a:p>
            <a:pPr marL="0" indent="0" algn="just">
              <a:spcBef>
                <a:spcPts val="0"/>
              </a:spcBef>
              <a:buSzPts val="1600"/>
            </a:pPr>
            <a:endParaRPr lang="es-ES"/>
          </a:p>
        </p:txBody>
      </p:sp>
      <p:pic>
        <p:nvPicPr>
          <p:cNvPr id="8" name="Imagen 7">
            <a:extLst>
              <a:ext uri="{FF2B5EF4-FFF2-40B4-BE49-F238E27FC236}">
                <a16:creationId xmlns:a16="http://schemas.microsoft.com/office/drawing/2014/main" id="{7A2A6746-4DD8-0EEC-B347-AEEA99E61F4A}"/>
              </a:ext>
            </a:extLst>
          </p:cNvPr>
          <p:cNvPicPr>
            <a:picLocks noChangeAspect="1"/>
          </p:cNvPicPr>
          <p:nvPr/>
        </p:nvPicPr>
        <p:blipFill>
          <a:blip r:embed="rId5"/>
          <a:stretch>
            <a:fillRect/>
          </a:stretch>
        </p:blipFill>
        <p:spPr>
          <a:xfrm>
            <a:off x="4102132" y="2110527"/>
            <a:ext cx="3894012" cy="3031376"/>
          </a:xfrm>
          <a:prstGeom prst="rect">
            <a:avLst/>
          </a:prstGeom>
        </p:spPr>
      </p:pic>
      <p:pic>
        <p:nvPicPr>
          <p:cNvPr id="10" name="Imagen 9">
            <a:extLst>
              <a:ext uri="{FF2B5EF4-FFF2-40B4-BE49-F238E27FC236}">
                <a16:creationId xmlns:a16="http://schemas.microsoft.com/office/drawing/2014/main" id="{FEC2360E-AA97-C4A6-9625-42728AEB409E}"/>
              </a:ext>
            </a:extLst>
          </p:cNvPr>
          <p:cNvPicPr>
            <a:picLocks noChangeAspect="1"/>
          </p:cNvPicPr>
          <p:nvPr/>
        </p:nvPicPr>
        <p:blipFill>
          <a:blip r:embed="rId6"/>
          <a:stretch>
            <a:fillRect/>
          </a:stretch>
        </p:blipFill>
        <p:spPr>
          <a:xfrm>
            <a:off x="7996144" y="1955069"/>
            <a:ext cx="4053936" cy="2970823"/>
          </a:xfrm>
          <a:prstGeom prst="rect">
            <a:avLst/>
          </a:prstGeom>
        </p:spPr>
      </p:pic>
      <p:sp>
        <p:nvSpPr>
          <p:cNvPr id="11" name="Google Shape;111;p16">
            <a:extLst>
              <a:ext uri="{FF2B5EF4-FFF2-40B4-BE49-F238E27FC236}">
                <a16:creationId xmlns:a16="http://schemas.microsoft.com/office/drawing/2014/main" id="{FDB031A9-94AE-00F5-BAE8-3084D0DFF233}"/>
              </a:ext>
            </a:extLst>
          </p:cNvPr>
          <p:cNvSpPr txBox="1">
            <a:spLocks/>
          </p:cNvSpPr>
          <p:nvPr/>
        </p:nvSpPr>
        <p:spPr>
          <a:xfrm>
            <a:off x="4628282" y="5293886"/>
            <a:ext cx="3426856" cy="258739"/>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spcBef>
                <a:spcPts val="0"/>
              </a:spcBef>
              <a:buSzPts val="1600"/>
            </a:pPr>
            <a:r>
              <a:rPr lang="es-ES" sz="1600"/>
              <a:t>Sistema Binario Eclíptico Mismo Cuerpo</a:t>
            </a:r>
          </a:p>
          <a:p>
            <a:pPr marL="0" indent="0" algn="just">
              <a:spcBef>
                <a:spcPts val="0"/>
              </a:spcBef>
              <a:buSzPts val="1600"/>
            </a:pPr>
            <a:endParaRPr lang="es-ES" sz="1600"/>
          </a:p>
          <a:p>
            <a:pPr marL="0" indent="0" algn="just">
              <a:spcBef>
                <a:spcPts val="0"/>
              </a:spcBef>
              <a:buSzPts val="1600"/>
            </a:pPr>
            <a:endParaRPr lang="es-ES" sz="1600" b="1"/>
          </a:p>
          <a:p>
            <a:pPr marL="0" indent="0" algn="just">
              <a:spcBef>
                <a:spcPts val="0"/>
              </a:spcBef>
              <a:buSzPts val="1600"/>
            </a:pPr>
            <a:endParaRPr lang="es-ES"/>
          </a:p>
        </p:txBody>
      </p:sp>
      <p:sp>
        <p:nvSpPr>
          <p:cNvPr id="12" name="Google Shape;111;p16">
            <a:extLst>
              <a:ext uri="{FF2B5EF4-FFF2-40B4-BE49-F238E27FC236}">
                <a16:creationId xmlns:a16="http://schemas.microsoft.com/office/drawing/2014/main" id="{97B3470F-1C32-DF24-19A7-5E8613266536}"/>
              </a:ext>
            </a:extLst>
          </p:cNvPr>
          <p:cNvSpPr txBox="1">
            <a:spLocks/>
          </p:cNvSpPr>
          <p:nvPr/>
        </p:nvSpPr>
        <p:spPr>
          <a:xfrm>
            <a:off x="8539438" y="5012533"/>
            <a:ext cx="3583735" cy="281353"/>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spcBef>
                <a:spcPts val="0"/>
              </a:spcBef>
              <a:buSzPts val="1600"/>
            </a:pPr>
            <a:r>
              <a:rPr lang="es-ES" sz="1600"/>
              <a:t>Sistema Binario Eclíptico Diferente Cuerpo</a:t>
            </a:r>
          </a:p>
          <a:p>
            <a:pPr marL="0" indent="0" algn="just">
              <a:spcBef>
                <a:spcPts val="0"/>
              </a:spcBef>
              <a:buSzPts val="1600"/>
            </a:pPr>
            <a:endParaRPr lang="es-ES" sz="1600"/>
          </a:p>
          <a:p>
            <a:pPr marL="0" indent="0" algn="just">
              <a:spcBef>
                <a:spcPts val="0"/>
              </a:spcBef>
              <a:buSzPts val="1600"/>
            </a:pPr>
            <a:endParaRPr lang="es-ES" sz="1600" b="1"/>
          </a:p>
          <a:p>
            <a:pPr marL="0" indent="0" algn="just">
              <a:spcBef>
                <a:spcPts val="0"/>
              </a:spcBef>
              <a:buSzPts val="1600"/>
            </a:pPr>
            <a:endParaRPr lang="es-ES"/>
          </a:p>
        </p:txBody>
      </p:sp>
    </p:spTree>
    <p:extLst>
      <p:ext uri="{BB962C8B-B14F-4D97-AF65-F5344CB8AC3E}">
        <p14:creationId xmlns:p14="http://schemas.microsoft.com/office/powerpoint/2010/main" val="784902739"/>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6046A48BDFCF6A4BB3FE8713259F6ED4" ma:contentTypeVersion="13" ma:contentTypeDescription="Crear nuevo documento." ma:contentTypeScope="" ma:versionID="446c73fa9b1bcd1e8678646a73efcb2c">
  <xsd:schema xmlns:xsd="http://www.w3.org/2001/XMLSchema" xmlns:xs="http://www.w3.org/2001/XMLSchema" xmlns:p="http://schemas.microsoft.com/office/2006/metadata/properties" xmlns:ns3="751a9845-7231-47b2-a0dc-efb7635e73cc" xmlns:ns4="ab577b8c-102c-4a37-b792-1478a29048ad" targetNamespace="http://schemas.microsoft.com/office/2006/metadata/properties" ma:root="true" ma:fieldsID="b7718790c05d739d8e69a00bbf591824" ns3:_="" ns4:_="">
    <xsd:import namespace="751a9845-7231-47b2-a0dc-efb7635e73cc"/>
    <xsd:import namespace="ab577b8c-102c-4a37-b792-1478a29048a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SearchPropertie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1a9845-7231-47b2-a0dc-efb7635e73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577b8c-102c-4a37-b792-1478a29048ad"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SharingHintHash" ma:index="19"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51a9845-7231-47b2-a0dc-efb7635e73cc" xsi:nil="true"/>
  </documentManagement>
</p:properties>
</file>

<file path=customXml/itemProps1.xml><?xml version="1.0" encoding="utf-8"?>
<ds:datastoreItem xmlns:ds="http://schemas.openxmlformats.org/officeDocument/2006/customXml" ds:itemID="{CC287811-C0D4-417B-B141-743A8AD37482}">
  <ds:schemaRefs>
    <ds:schemaRef ds:uri="http://schemas.microsoft.com/sharepoint/v3/contenttype/forms"/>
  </ds:schemaRefs>
</ds:datastoreItem>
</file>

<file path=customXml/itemProps2.xml><?xml version="1.0" encoding="utf-8"?>
<ds:datastoreItem xmlns:ds="http://schemas.openxmlformats.org/officeDocument/2006/customXml" ds:itemID="{976BABC8-C2BC-4858-95DC-D5295382E971}">
  <ds:schemaRefs>
    <ds:schemaRef ds:uri="751a9845-7231-47b2-a0dc-efb7635e73cc"/>
    <ds:schemaRef ds:uri="ab577b8c-102c-4a37-b792-1478a29048a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54A4F6F-8732-4EB2-86F8-50CBD43FBD7E}">
  <ds:schemaRefs>
    <ds:schemaRef ds:uri="http://schemas.microsoft.com/office/2006/documentManagement/types"/>
    <ds:schemaRef ds:uri="http://purl.org/dc/terms/"/>
    <ds:schemaRef ds:uri="http://www.w3.org/XML/1998/namespace"/>
    <ds:schemaRef ds:uri="751a9845-7231-47b2-a0dc-efb7635e73cc"/>
    <ds:schemaRef ds:uri="ab577b8c-102c-4a37-b792-1478a29048ad"/>
    <ds:schemaRef ds:uri="http://purl.org/dc/dcmitype/"/>
    <ds:schemaRef ds:uri="http://purl.org/dc/elements/1.1/"/>
    <ds:schemaRef ds:uri="http://schemas.openxmlformats.org/package/2006/metadata/core-propertie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Panorámica</PresentationFormat>
  <Paragraphs>78</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Cambria</vt:lpstr>
      <vt:lpstr>Cambria Math</vt:lpstr>
      <vt:lpstr>Wingdings</vt:lpstr>
      <vt:lpstr>Tema de Office</vt:lpstr>
      <vt:lpstr>Presentación de PowerPoint</vt:lpstr>
      <vt:lpstr>Marco Teórico</vt:lpstr>
      <vt:lpstr>Marco Teórico</vt:lpstr>
      <vt:lpstr>Marco Teórico</vt:lpstr>
      <vt:lpstr>Objetivos</vt:lpstr>
      <vt:lpstr>Resultados</vt:lpstr>
      <vt:lpstr>Resultados</vt:lpstr>
      <vt:lpstr>Resultados</vt:lpstr>
      <vt:lpstr>Resultados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Juan Sebastián Novoa Ortiz</dc:creator>
  <cp:lastModifiedBy>JUAN SEBASTIAN NOVOA ORTIZ</cp:lastModifiedBy>
  <cp:revision>1</cp:revision>
  <dcterms:modified xsi:type="dcterms:W3CDTF">2025-08-19T14:07:29Z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0x0101006046A48BDFCF6A4BB3FE8713259F6ED4</vt:lpwstr>
  </property>
</Properties>
</file>