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7673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54"/>
      </p:cViewPr>
      <p:guideLst>
        <p:guide/>
        <p:guide pos="7673"/>
        <p:guide orient="horz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44baa2b7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3644baa2b7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44baa2b7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3644baa2b7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44baa2b7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3644baa2b7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D4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1112" y="1973168"/>
            <a:ext cx="12180888" cy="3020960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70682" y="2183487"/>
            <a:ext cx="5875089" cy="15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Calculadora</a:t>
            </a:r>
            <a:r>
              <a:rPr lang="es-E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s-E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campo </a:t>
            </a:r>
            <a:r>
              <a:rPr lang="es-ES" sz="3200" b="1" dirty="0">
                <a:solidFill>
                  <a:schemeClr val="lt1"/>
                </a:solidFill>
              </a:rPr>
              <a:t>y potencial eléctrico en sistemas con baja simetría</a:t>
            </a:r>
            <a:endParaRPr sz="3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3"/>
          <p:cNvCxnSpPr>
            <a:cxnSpLocks/>
          </p:cNvCxnSpPr>
          <p:nvPr/>
        </p:nvCxnSpPr>
        <p:spPr>
          <a:xfrm>
            <a:off x="220911" y="3722290"/>
            <a:ext cx="5514347" cy="49886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5799" y="2748018"/>
            <a:ext cx="5527496" cy="13619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27DA5468-3DF1-C020-89E5-E897DAF3D6DE}"/>
              </a:ext>
            </a:extLst>
          </p:cNvPr>
          <p:cNvSpPr txBox="1"/>
          <p:nvPr/>
        </p:nvSpPr>
        <p:spPr>
          <a:xfrm>
            <a:off x="220911" y="3429000"/>
            <a:ext cx="5875089" cy="15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Orly de Jesús </a:t>
            </a:r>
            <a:r>
              <a:rPr lang="es-E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Rivera Cruz - 1137977500</a:t>
            </a:r>
            <a:endParaRPr lang="es-ES"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2000" b="1" dirty="0">
                <a:solidFill>
                  <a:schemeClr val="lt1"/>
                </a:solidFill>
              </a:rPr>
              <a:t>María José </a:t>
            </a:r>
            <a:r>
              <a:rPr lang="es-ES" sz="2000" b="1" dirty="0" err="1">
                <a:solidFill>
                  <a:schemeClr val="lt1"/>
                </a:solidFill>
              </a:rPr>
              <a:t>Jaimes</a:t>
            </a:r>
            <a:r>
              <a:rPr lang="es-ES" sz="2000" b="1" dirty="0">
                <a:solidFill>
                  <a:schemeClr val="lt1"/>
                </a:solidFill>
              </a:rPr>
              <a:t> </a:t>
            </a:r>
            <a:r>
              <a:rPr lang="es-ES" sz="2000" b="1" dirty="0" err="1">
                <a:solidFill>
                  <a:schemeClr val="lt1"/>
                </a:solidFill>
              </a:rPr>
              <a:t>Gelvez</a:t>
            </a:r>
            <a:r>
              <a:rPr lang="es-ES" sz="2000" b="1" dirty="0">
                <a:solidFill>
                  <a:schemeClr val="lt1"/>
                </a:solidFill>
              </a:rPr>
              <a:t> - 1094247691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 dirty="0">
                <a:solidFill>
                  <a:schemeClr val="lt1"/>
                </a:solidFill>
              </a:rPr>
              <a:t>Marco Teórico</a:t>
            </a:r>
            <a:endParaRPr sz="3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Google Shape;93;p1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785363" y="2839330"/>
                <a:ext cx="3195410" cy="1859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85000" lnSpcReduction="10000"/>
              </a:bodyPr>
              <a:lstStyle/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None/>
                </a:pPr>
                <a:endParaRPr lang="es-MX" sz="2000" b="0" dirty="0"/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MX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9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MX" sz="19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9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1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19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MX" sz="19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9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MX" sz="1900" dirty="0"/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None/>
                </a:pPr>
                <a:endParaRPr lang="es-MX" sz="1900" dirty="0"/>
              </a:p>
              <a:p>
                <a:pPr marL="0" lvl="0" indent="0" algn="just">
                  <a:spcBef>
                    <a:spcPts val="0"/>
                  </a:spcBef>
                  <a:buSzPts val="16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CO" sz="19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s-MX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1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9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MX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9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acc>
                        <m:accPr>
                          <m:chr m:val="̂"/>
                          <m:ctrlPr>
                            <a:rPr lang="es-MX" sz="19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s-MX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s-MX" sz="19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CO" sz="19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MX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19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acc>
                        <m:accPr>
                          <m:chr m:val="̂"/>
                          <m:ctrlPr>
                            <a:rPr lang="es-MX" sz="19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1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s-MX" sz="1900" dirty="0"/>
              </a:p>
              <a:p>
                <a:pPr marL="0" lvl="0" indent="0" algn="just">
                  <a:spcBef>
                    <a:spcPts val="0"/>
                  </a:spcBef>
                  <a:buSzPts val="1600"/>
                </a:pPr>
                <a:endParaRPr lang="es-MX" sz="1900" dirty="0"/>
              </a:p>
              <a:p>
                <a:pPr marL="0" lvl="0" indent="0" algn="just">
                  <a:spcBef>
                    <a:spcPts val="0"/>
                  </a:spcBef>
                  <a:buSzPts val="16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900" i="1"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s-MX" sz="1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9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s-MX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900" i="1">
                          <a:latin typeface="Cambria Math" panose="02040503050406030204" pitchFamily="18" charset="0"/>
                        </a:rPr>
                        <m:t>𝑑𝐿</m:t>
                      </m:r>
                      <m:r>
                        <a:rPr lang="es-MX" sz="1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sz="1900" i="1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s-MX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s-MX" sz="1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sz="19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sz="1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MX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MX" sz="1900" i="1">
                                          <a:latin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num>
                                    <m:den>
                                      <m:r>
                                        <a:rPr lang="es-MX" sz="1900" i="1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MX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MX" sz="1900" dirty="0"/>
              </a:p>
            </p:txBody>
          </p:sp>
        </mc:Choice>
        <mc:Fallback>
          <p:sp>
            <p:nvSpPr>
              <p:cNvPr id="93" name="Google Shape;93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85363" y="2839330"/>
                <a:ext cx="3195410" cy="1859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E41EAA38-4311-E3AD-C7D5-43979126EB26}"/>
              </a:ext>
            </a:extLst>
          </p:cNvPr>
          <p:cNvSpPr txBox="1">
            <a:spLocks/>
          </p:cNvSpPr>
          <p:nvPr/>
        </p:nvSpPr>
        <p:spPr>
          <a:xfrm>
            <a:off x="536968" y="2112350"/>
            <a:ext cx="6135535" cy="123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spcBef>
                <a:spcPts val="0"/>
              </a:spcBef>
              <a:buSzPts val="1600"/>
            </a:pPr>
            <a:r>
              <a:rPr lang="es-CO" sz="1800" dirty="0">
                <a:latin typeface="Cambria Math" panose="02040503050406030204" pitchFamily="18" charset="0"/>
              </a:rPr>
              <a:t>En muchos sistemas físicos reales, las distribuciones de carga no presentan simetrías claras. En estos casos, métodos analíticos como la Ley de Gauss no resultan aplicables, lo que lleva a recurrir a la formulación integral de la Ley de Coulomb para calcular el campo eléctrico y el potencial eléctrico.</a:t>
            </a:r>
            <a:endParaRPr lang="es-CO" sz="1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93;p14">
                <a:extLst>
                  <a:ext uri="{FF2B5EF4-FFF2-40B4-BE49-F238E27FC236}">
                    <a16:creationId xmlns:a16="http://schemas.microsoft.com/office/drawing/2014/main" id="{A857BB6E-5706-B231-2D9B-9CA4A1EF47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36232" y="4708009"/>
                <a:ext cx="5424831" cy="8522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ctr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810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556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just">
                  <a:spcBef>
                    <a:spcPts val="0"/>
                  </a:spcBef>
                  <a:buSzPts val="1600"/>
                </a:pPr>
                <a14:m>
                  <m:oMath xmlns:m="http://schemas.openxmlformats.org/officeDocument/2006/math">
                    <m:r>
                      <a:rPr lang="es-MX" sz="1500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s-MX" sz="1500" b="1" dirty="0"/>
                  <a:t>     : </a:t>
                </a:r>
                <a:r>
                  <a:rPr lang="es-MX" sz="1500" dirty="0"/>
                  <a:t>Densidad lineal de carga</a:t>
                </a:r>
              </a:p>
              <a:p>
                <a:pPr marL="0" indent="0" algn="just">
                  <a:spcBef>
                    <a:spcPts val="0"/>
                  </a:spcBef>
                  <a:buSzPts val="1600"/>
                </a:pPr>
                <a14:m>
                  <m:oMath xmlns:m="http://schemas.openxmlformats.org/officeDocument/2006/math">
                    <m:r>
                      <a:rPr lang="es-MX" sz="1500" b="1" i="1" smtClean="0">
                        <a:latin typeface="Cambria Math" panose="02040503050406030204" pitchFamily="18" charset="0"/>
                      </a:rPr>
                      <m:t>𝒅𝑳</m:t>
                    </m:r>
                  </m:oMath>
                </a14:m>
                <a:r>
                  <a:rPr lang="es-MX" sz="1500" b="1" dirty="0"/>
                  <a:t>   : </a:t>
                </a:r>
                <a:r>
                  <a:rPr lang="es-MX" sz="1500" dirty="0"/>
                  <a:t>Diferencial de longitud</a:t>
                </a:r>
              </a:p>
              <a:p>
                <a:pPr marL="0" indent="0" algn="just">
                  <a:spcBef>
                    <a:spcPts val="0"/>
                  </a:spcBef>
                  <a:buSzPts val="1600"/>
                </a:pPr>
                <a14:m>
                  <m:oMath xmlns:m="http://schemas.openxmlformats.org/officeDocument/2006/math">
                    <m:r>
                      <a:rPr lang="es-CO" sz="15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5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MX" sz="15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15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CO" sz="15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500" b="1" dirty="0"/>
                  <a:t> : </a:t>
                </a:r>
                <a:r>
                  <a:rPr lang="es-MX" sz="1500" dirty="0"/>
                  <a:t>Coordenadas del punto donde se calcula el campo</a:t>
                </a:r>
              </a:p>
              <a:p>
                <a:pPr marL="0" indent="0" algn="just">
                  <a:spcBef>
                    <a:spcPts val="0"/>
                  </a:spcBef>
                  <a:buSzPts val="1600"/>
                </a:pPr>
                <a14:m>
                  <m:oMath xmlns:m="http://schemas.openxmlformats.org/officeDocument/2006/math">
                    <m:r>
                      <a:rPr lang="es-MX" sz="15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s-MX" sz="15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1500" b="1" dirty="0"/>
                  <a:t>    : </a:t>
                </a:r>
                <a:r>
                  <a:rPr lang="es-MX" sz="1500" dirty="0"/>
                  <a:t>Ángulo que define la dirección del campo</a:t>
                </a:r>
              </a:p>
            </p:txBody>
          </p:sp>
        </mc:Choice>
        <mc:Fallback>
          <p:sp>
            <p:nvSpPr>
              <p:cNvPr id="5" name="Google Shape;93;p14">
                <a:extLst>
                  <a:ext uri="{FF2B5EF4-FFF2-40B4-BE49-F238E27FC236}">
                    <a16:creationId xmlns:a16="http://schemas.microsoft.com/office/drawing/2014/main" id="{A857BB6E-5706-B231-2D9B-9CA4A1EF4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232" y="4708009"/>
                <a:ext cx="5424831" cy="852299"/>
              </a:xfrm>
              <a:prstGeom prst="rect">
                <a:avLst/>
              </a:prstGeom>
              <a:blipFill>
                <a:blip r:embed="rId5"/>
                <a:stretch>
                  <a:fillRect t="-6429" b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93;p14">
                <a:extLst>
                  <a:ext uri="{FF2B5EF4-FFF2-40B4-BE49-F238E27FC236}">
                    <a16:creationId xmlns:a16="http://schemas.microsoft.com/office/drawing/2014/main" id="{E14F14B4-71B2-4AA7-3BAE-744AC28439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37605" y="1724290"/>
                <a:ext cx="1983226" cy="1115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ctr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810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556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just">
                  <a:spcBef>
                    <a:spcPts val="0"/>
                  </a:spcBef>
                  <a:buSzPts val="1600"/>
                </a:pPr>
                <a:endParaRPr lang="es-MX" sz="2000" dirty="0"/>
              </a:p>
              <a:p>
                <a:pPr marL="0" indent="0" algn="just">
                  <a:spcBef>
                    <a:spcPts val="0"/>
                  </a:spcBef>
                  <a:buSzPts val="16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s-MX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num>
                            <m:den>
                              <m:r>
                                <a:rPr lang="es-CO" sz="200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CO" sz="2000" dirty="0"/>
              </a:p>
              <a:p>
                <a:pPr marL="0" indent="0" algn="just">
                  <a:spcBef>
                    <a:spcPts val="0"/>
                  </a:spcBef>
                  <a:buSzPts val="1600"/>
                </a:pPr>
                <a:endParaRPr lang="es-MX" sz="2000" dirty="0"/>
              </a:p>
            </p:txBody>
          </p:sp>
        </mc:Choice>
        <mc:Fallback>
          <p:sp>
            <p:nvSpPr>
              <p:cNvPr id="6" name="Google Shape;93;p14">
                <a:extLst>
                  <a:ext uri="{FF2B5EF4-FFF2-40B4-BE49-F238E27FC236}">
                    <a16:creationId xmlns:a16="http://schemas.microsoft.com/office/drawing/2014/main" id="{E14F14B4-71B2-4AA7-3BAE-744AC2843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605" y="1724290"/>
                <a:ext cx="1983226" cy="11150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93;p14">
                <a:extLst>
                  <a:ext uri="{FF2B5EF4-FFF2-40B4-BE49-F238E27FC236}">
                    <a16:creationId xmlns:a16="http://schemas.microsoft.com/office/drawing/2014/main" id="{23269B47-46CA-C65A-9143-69C46988BC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1885" y="1742905"/>
                <a:ext cx="2225720" cy="1115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ctr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810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556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just">
                  <a:spcBef>
                    <a:spcPts val="0"/>
                  </a:spcBef>
                  <a:buSzPts val="1600"/>
                </a:pPr>
                <a:endParaRPr lang="es-MX" sz="2000" dirty="0"/>
              </a:p>
              <a:p>
                <a:pPr marL="0" indent="0" algn="just">
                  <a:spcBef>
                    <a:spcPts val="0"/>
                  </a:spcBef>
                  <a:buSzPts val="16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s-MX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s-MX" sz="2000" dirty="0"/>
              </a:p>
              <a:p>
                <a:pPr marL="0" indent="0" algn="just">
                  <a:spcBef>
                    <a:spcPts val="0"/>
                  </a:spcBef>
                  <a:buSzPts val="1600"/>
                </a:pPr>
                <a:endParaRPr lang="es-MX" sz="2000" dirty="0"/>
              </a:p>
            </p:txBody>
          </p:sp>
        </mc:Choice>
        <mc:Fallback>
          <p:sp>
            <p:nvSpPr>
              <p:cNvPr id="7" name="Google Shape;93;p14">
                <a:extLst>
                  <a:ext uri="{FF2B5EF4-FFF2-40B4-BE49-F238E27FC236}">
                    <a16:creationId xmlns:a16="http://schemas.microsoft.com/office/drawing/2014/main" id="{23269B47-46CA-C65A-9143-69C46988B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885" y="1742905"/>
                <a:ext cx="2225720" cy="11150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oogle Shape;86;p13">
            <a:extLst>
              <a:ext uri="{FF2B5EF4-FFF2-40B4-BE49-F238E27FC236}">
                <a16:creationId xmlns:a16="http://schemas.microsoft.com/office/drawing/2014/main" id="{73E9EFF5-FA09-3442-3C33-6AE7ED6C043B}"/>
              </a:ext>
            </a:extLst>
          </p:cNvPr>
          <p:cNvCxnSpPr>
            <a:cxnSpLocks/>
          </p:cNvCxnSpPr>
          <p:nvPr/>
        </p:nvCxnSpPr>
        <p:spPr>
          <a:xfrm>
            <a:off x="545484" y="3454144"/>
            <a:ext cx="6135535" cy="0"/>
          </a:xfrm>
          <a:prstGeom prst="straightConnector1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93;p14">
            <a:extLst>
              <a:ext uri="{FF2B5EF4-FFF2-40B4-BE49-F238E27FC236}">
                <a16:creationId xmlns:a16="http://schemas.microsoft.com/office/drawing/2014/main" id="{4BE5BE40-0799-C4DF-0A3B-EBDE05DD25EF}"/>
              </a:ext>
            </a:extLst>
          </p:cNvPr>
          <p:cNvSpPr txBox="1">
            <a:spLocks/>
          </p:cNvSpPr>
          <p:nvPr/>
        </p:nvSpPr>
        <p:spPr>
          <a:xfrm>
            <a:off x="545484" y="3769164"/>
            <a:ext cx="6135535" cy="85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spcBef>
                <a:spcPts val="0"/>
              </a:spcBef>
              <a:buSzPts val="1600"/>
            </a:pPr>
            <a:r>
              <a:rPr lang="es-CO" sz="1700" dirty="0">
                <a:latin typeface="Cambria Math" panose="02040503050406030204" pitchFamily="18" charset="0"/>
              </a:rPr>
              <a:t>Aunque estas formulas estén dadas para ejes cartesianos, basta con unos simples reemplazos para obtenerlas en coordenadas polares o con una parametrización de la recta.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Google Shape;93;p14">
                <a:extLst>
                  <a:ext uri="{FF2B5EF4-FFF2-40B4-BE49-F238E27FC236}">
                    <a16:creationId xmlns:a16="http://schemas.microsoft.com/office/drawing/2014/main" id="{825A8972-5CD4-3918-F90E-8CCCB76A13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0335" y="4758931"/>
                <a:ext cx="1748187" cy="1197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ctr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810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556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just">
                  <a:spcBef>
                    <a:spcPts val="0"/>
                  </a:spcBef>
                  <a:buSzPts val="1600"/>
                </a:pPr>
                <a:endParaRPr lang="es-MX" sz="2000" dirty="0"/>
              </a:p>
              <a:p>
                <a:pPr marL="0" indent="0" algn="just">
                  <a:spcBef>
                    <a:spcPts val="0"/>
                  </a:spcBef>
                  <a:buSzPts val="16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CO" sz="2000" b="0" dirty="0"/>
              </a:p>
              <a:p>
                <a:pPr marL="0" indent="0" algn="just">
                  <a:spcBef>
                    <a:spcPts val="0"/>
                  </a:spcBef>
                  <a:buSzPts val="16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CO" sz="2000" dirty="0"/>
              </a:p>
              <a:p>
                <a:pPr marL="0" indent="0" algn="just">
                  <a:spcBef>
                    <a:spcPts val="0"/>
                  </a:spcBef>
                  <a:buSzPts val="1600"/>
                </a:pPr>
                <a:endParaRPr lang="es-CO" sz="1900" b="0" dirty="0"/>
              </a:p>
            </p:txBody>
          </p:sp>
        </mc:Choice>
        <mc:Fallback>
          <p:sp>
            <p:nvSpPr>
              <p:cNvPr id="15" name="Google Shape;93;p14">
                <a:extLst>
                  <a:ext uri="{FF2B5EF4-FFF2-40B4-BE49-F238E27FC236}">
                    <a16:creationId xmlns:a16="http://schemas.microsoft.com/office/drawing/2014/main" id="{825A8972-5CD4-3918-F90E-8CCCB76A1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335" y="4758931"/>
                <a:ext cx="1748187" cy="11970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Google Shape;93;p14">
                <a:extLst>
                  <a:ext uri="{FF2B5EF4-FFF2-40B4-BE49-F238E27FC236}">
                    <a16:creationId xmlns:a16="http://schemas.microsoft.com/office/drawing/2014/main" id="{1AE98488-B330-971C-015D-FB6AC112E9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2553" y="4731768"/>
                <a:ext cx="1748187" cy="1197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ctr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810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556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ctr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  <a:defRPr sz="16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just">
                  <a:spcBef>
                    <a:spcPts val="0"/>
                  </a:spcBef>
                  <a:buSzPts val="1600"/>
                </a:pPr>
                <a:endParaRPr lang="es-MX" sz="2000" dirty="0"/>
              </a:p>
              <a:p>
                <a:pPr marL="0" indent="0" algn="just">
                  <a:spcBef>
                    <a:spcPts val="0"/>
                  </a:spcBef>
                  <a:buSzPts val="16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𝑟𝑐𝑜𝑠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sz="2000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s-CO" sz="2000" b="0" dirty="0"/>
              </a:p>
              <a:p>
                <a:pPr marL="0" indent="0" algn="just">
                  <a:spcBef>
                    <a:spcPts val="0"/>
                  </a:spcBef>
                  <a:buSzPts val="16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i="1">
                          <a:latin typeface="Cambria Math" panose="02040503050406030204" pitchFamily="18" charset="0"/>
                        </a:rPr>
                        <m:t>𝑟𝑠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CO" sz="2000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s-CO" sz="2000" dirty="0"/>
              </a:p>
              <a:p>
                <a:pPr marL="0" indent="0" algn="just">
                  <a:spcBef>
                    <a:spcPts val="0"/>
                  </a:spcBef>
                  <a:buSzPts val="1600"/>
                </a:pPr>
                <a:endParaRPr lang="es-CO" sz="1900" b="0" dirty="0"/>
              </a:p>
            </p:txBody>
          </p:sp>
        </mc:Choice>
        <mc:Fallback>
          <p:sp>
            <p:nvSpPr>
              <p:cNvPr id="16" name="Google Shape;93;p14">
                <a:extLst>
                  <a:ext uri="{FF2B5EF4-FFF2-40B4-BE49-F238E27FC236}">
                    <a16:creationId xmlns:a16="http://schemas.microsoft.com/office/drawing/2014/main" id="{1AE98488-B330-971C-015D-FB6AC112E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3" y="4731768"/>
                <a:ext cx="1748187" cy="11970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089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>
                <a:solidFill>
                  <a:schemeClr val="lt1"/>
                </a:solidFill>
              </a:rPr>
              <a:t>Objetivos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766619" y="2647550"/>
            <a:ext cx="5764323" cy="293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500" b="1" dirty="0">
                <a:latin typeface="Arial Black" panose="020B0A04020102020204" pitchFamily="34" charset="0"/>
              </a:rPr>
              <a:t>   Objetivos específicos 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ES" sz="1800" dirty="0"/>
              <a:t>Calcular el campo y potencial eléctrico en puntos específicos de nuestro sistema con poca simetría.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sz="1800" dirty="0"/>
              <a:t>Describir las trayectorias de las líneas de campo eléctrico, mostrando la dirección y comportamiento de las fuerzas.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ES" sz="1800" dirty="0"/>
              <a:t>Determinar el potencial eléctrico en una región, representándolo en forma de mapa de colores.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ES" sz="1800" dirty="0"/>
              <a:t>Relacionar de manera visual el campo eléctrico con el potencial eléctrico en un mismo sistema.</a:t>
            </a: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2;p15">
            <a:extLst>
              <a:ext uri="{FF2B5EF4-FFF2-40B4-BE49-F238E27FC236}">
                <a16:creationId xmlns:a16="http://schemas.microsoft.com/office/drawing/2014/main" id="{7141FBDC-1ACA-3F31-9574-42149F253BCB}"/>
              </a:ext>
            </a:extLst>
          </p:cNvPr>
          <p:cNvSpPr txBox="1">
            <a:spLocks/>
          </p:cNvSpPr>
          <p:nvPr/>
        </p:nvSpPr>
        <p:spPr>
          <a:xfrm>
            <a:off x="661058" y="2647550"/>
            <a:ext cx="4648361" cy="267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SzPts val="1600"/>
            </a:pPr>
            <a:r>
              <a:rPr lang="es-ES" sz="2500" b="1" dirty="0">
                <a:latin typeface="Arial Black" panose="020B0A04020102020204" pitchFamily="34" charset="0"/>
              </a:rPr>
              <a:t>  </a:t>
            </a:r>
            <a:r>
              <a:rPr lang="es-ES" sz="3200" b="1" dirty="0">
                <a:latin typeface="Arial Black" panose="020B0A04020102020204" pitchFamily="34" charset="0"/>
              </a:rPr>
              <a:t>Objetivo general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s-ES" sz="2500" dirty="0"/>
              <a:t>Encontrar el comportamiento del campo y potencial eléctrico en sistemas con poca simetría por medio de métodos computacionales.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 dirty="0">
                <a:solidFill>
                  <a:schemeClr val="lt1"/>
                </a:solidFill>
              </a:rPr>
              <a:t>Resultados</a:t>
            </a:r>
            <a:endParaRPr sz="3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7968342" y="3094231"/>
            <a:ext cx="3100725" cy="1506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MX" sz="1600" b="1" dirty="0">
                <a:latin typeface="Arial"/>
                <a:ea typeface="Arial"/>
                <a:cs typeface="Arial"/>
                <a:sym typeface="Arial"/>
              </a:rPr>
              <a:t>Se obtuvieron gráficas de líneas de campo eléctrico que muestran la dirección y distribución de la fuerza ejercida sobre una carga de prueba en el espacio.</a:t>
            </a:r>
            <a:endParaRPr dirty="0"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BC94A28-40B4-7DBF-1B7E-5CD5ED6EF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31" y="1706792"/>
            <a:ext cx="3225800" cy="24555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5C87DF-425B-8CC1-7B38-1ECA3B537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731" y="1706792"/>
            <a:ext cx="3225801" cy="24555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50827E-48EA-FDC6-A931-D5D99E7C6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8831" y="4162357"/>
            <a:ext cx="3225800" cy="25729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 dirty="0">
                <a:solidFill>
                  <a:schemeClr val="lt1"/>
                </a:solidFill>
              </a:rPr>
              <a:t>Resultados</a:t>
            </a:r>
            <a:endParaRPr sz="3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1"/>
          </p:nvPr>
        </p:nvSpPr>
        <p:spPr>
          <a:xfrm>
            <a:off x="8253761" y="2862942"/>
            <a:ext cx="2520154" cy="17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MX" sz="1600" b="1" dirty="0"/>
              <a:t>Se construyo una malla numérica del potencial eléctrico, representada en forma de mapa de colores, lo que permitió identificar las regiones de mayor y menor energía eléctrica </a:t>
            </a:r>
            <a:endParaRPr sz="1600" b="1" dirty="0"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816869A-2461-0FF8-2691-3521D285A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21" y="1618344"/>
            <a:ext cx="3191536" cy="24891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B0AAC5A-17DE-576C-A591-433B1808E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457" y="1618343"/>
            <a:ext cx="3191536" cy="248919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7A0BA0-7118-4716-128F-43CC8F8C8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689" y="4107542"/>
            <a:ext cx="3191536" cy="24891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D49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0" y="2457450"/>
            <a:ext cx="12180888" cy="1943100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2900" y="2938997"/>
            <a:ext cx="3897312" cy="980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4012" y="4637023"/>
            <a:ext cx="3886200" cy="24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336</Words>
  <Application>Microsoft Office PowerPoint</Application>
  <PresentationFormat>Panorámica</PresentationFormat>
  <Paragraphs>38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Cambria Math</vt:lpstr>
      <vt:lpstr>Tema de Office</vt:lpstr>
      <vt:lpstr>Presentación de PowerPoint</vt:lpstr>
      <vt:lpstr>Marco Teórico</vt:lpstr>
      <vt:lpstr>Objetivos</vt:lpstr>
      <vt:lpstr>Resultados</vt:lpstr>
      <vt:lpstr>Resultados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ORLY DE JESUS RIVERA CRUZ</cp:lastModifiedBy>
  <cp:revision>4</cp:revision>
  <dcterms:modified xsi:type="dcterms:W3CDTF">2025-08-19T14:45:26Z</dcterms:modified>
</cp:coreProperties>
</file>