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A4A3A4"/>
          </p15:clr>
        </p15:guide>
        <p15:guide id="2" pos="767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7673"/>
        <p:guide orient="horz"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44baa2b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644baa2b7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44baa2b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644baa2b7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44baa2b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644baa2b7f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AD4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2362201"/>
            <a:ext cx="12180900" cy="2133600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38075" y="2104475"/>
            <a:ext cx="69057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ES" sz="3400">
                <a:solidFill>
                  <a:schemeClr val="lt1"/>
                </a:solidFill>
              </a:rPr>
              <a:t>Velocidad radial de una estrella mediante el efecto Doppler</a:t>
            </a:r>
            <a:endParaRPr b="1" i="0" sz="4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438075" y="3412988"/>
            <a:ext cx="6315000" cy="22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3775" y="2976322"/>
            <a:ext cx="3562569" cy="89583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352075" y="3515150"/>
            <a:ext cx="60627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</a:rPr>
              <a:t>Camilo Nuñez Rodriguez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</a:rPr>
              <a:t>Juan Jose Bustamante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</a:rPr>
              <a:t>Marco Teórico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243900" y="2008200"/>
            <a:ext cx="67191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100"/>
              <a:t>I</a:t>
            </a:r>
            <a:r>
              <a:rPr b="1" lang="es-ES" sz="1708"/>
              <a:t>mportancia del estudio</a:t>
            </a:r>
            <a:r>
              <a:rPr lang="es-ES" sz="1708"/>
              <a:t>:</a:t>
            </a:r>
            <a:br>
              <a:rPr lang="es-ES" sz="1708"/>
            </a:br>
            <a:r>
              <a:rPr lang="es-ES" sz="1708"/>
              <a:t>La espectroscopia estelar es una herramienta clave para comprender la física de las estrellas, y que la medición de la </a:t>
            </a:r>
            <a:r>
              <a:rPr b="1" lang="es-ES" sz="1708"/>
              <a:t>velocidad radial</a:t>
            </a:r>
            <a:r>
              <a:rPr lang="es-ES" sz="1708"/>
              <a:t> permite saber si la estrella se aleja o acerca, lo cual es vital para estudiar el movimiento estelar, la dinámica galáctica y la búsqueda de exoplanetas.</a:t>
            </a:r>
            <a:br>
              <a:rPr lang="es-ES" sz="1708"/>
            </a:br>
            <a:endParaRPr sz="1708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708"/>
              <a:t>Concepto de Espectroscopia Doppler</a:t>
            </a:r>
            <a:r>
              <a:rPr lang="es-ES" sz="1708"/>
              <a:t>:</a:t>
            </a:r>
            <a:br>
              <a:rPr lang="es-ES" sz="1708"/>
            </a:br>
            <a:br>
              <a:rPr lang="es-ES" sz="1708"/>
            </a:br>
            <a:r>
              <a:rPr lang="es-ES" sz="1708"/>
              <a:t>                                    v=c⋅λobs−λrest/λrest </a:t>
            </a:r>
            <a:endParaRPr sz="1708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708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708"/>
              <a:t>Cuando hay </a:t>
            </a:r>
            <a:r>
              <a:rPr lang="es-ES" sz="1708"/>
              <a:t>un </a:t>
            </a:r>
            <a:r>
              <a:rPr lang="es-ES" sz="1708"/>
              <a:t>corrimiento hacia el rojo indica que el objeto se aleja, y hacia el azul, que se acerca.</a:t>
            </a:r>
            <a:br>
              <a:rPr lang="es-ES" sz="1708"/>
            </a:br>
            <a:endParaRPr sz="1708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8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8121026" y="2127870"/>
            <a:ext cx="3156900" cy="31032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Espacio para fotografías o gráficos. (ovpcional)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1025" y="2127875"/>
            <a:ext cx="3156900" cy="3103200"/>
          </a:xfrm>
          <a:prstGeom prst="rect">
            <a:avLst/>
          </a:prstGeom>
          <a:solidFill>
            <a:srgbClr val="D0CECE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1440111" y="548534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</a:rPr>
              <a:t>Objetivos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792411" y="2203164"/>
            <a:ext cx="65229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800"/>
              <a:t>Objetivo general:</a:t>
            </a:r>
            <a:br>
              <a:rPr lang="es-ES" sz="1800"/>
            </a:br>
            <a:r>
              <a:rPr lang="es-ES" sz="1800"/>
              <a:t>Estimar computacionalmente la velocidad radial de una estrella a partir de su espectro usando métodos numéricos.</a:t>
            </a:r>
            <a:br>
              <a:rPr lang="es-ES" sz="1800"/>
            </a:br>
            <a:br>
              <a:rPr lang="es-ES" sz="1800"/>
            </a:br>
            <a:r>
              <a:rPr b="1" lang="es-ES" sz="1800"/>
              <a:t>Objetivos específicos:</a:t>
            </a:r>
            <a:br>
              <a:rPr lang="es-ES" sz="1800"/>
            </a:br>
            <a:r>
              <a:rPr lang="es-ES" sz="1800"/>
              <a:t>-   Interpolar el espectro para obtener una curva continua.</a:t>
            </a:r>
            <a:br>
              <a:rPr lang="es-ES" sz="1800"/>
            </a:br>
            <a:r>
              <a:rPr lang="es-ES" sz="1800"/>
              <a:t>-   Identificar los picos de absorción mediante derivación.</a:t>
            </a:r>
            <a:br>
              <a:rPr lang="es-ES" sz="1800"/>
            </a:br>
            <a:r>
              <a:rPr lang="es-ES" sz="1800"/>
              <a:t>-   Calcular el corrimiento Doppler y deducir la velocidad radial.</a:t>
            </a:r>
            <a:br>
              <a:rPr lang="es-ES" sz="1800"/>
            </a:br>
            <a:r>
              <a:rPr lang="es-ES" sz="1800"/>
              <a:t>-   Estimar la incertidumbre del resultado mediante análisis de errores</a:t>
            </a:r>
            <a:endParaRPr sz="1800"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utron star in outer space. (proporcionada por Getty Images)"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2575" y="2122450"/>
            <a:ext cx="4152074" cy="3114052"/>
          </a:xfrm>
          <a:prstGeom prst="rect">
            <a:avLst/>
          </a:prstGeom>
          <a:solidFill>
            <a:srgbClr val="D0CECE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</a:rPr>
              <a:t>Metodologia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628850" y="1593025"/>
            <a:ext cx="6196800" cy="4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-ES" sz="1433"/>
              <a:t>Proceso computacional</a:t>
            </a:r>
            <a:r>
              <a:rPr lang="es-ES" sz="1433"/>
              <a:t>:</a:t>
            </a:r>
            <a:br>
              <a:rPr lang="es-ES" sz="1433"/>
            </a:br>
            <a:endParaRPr sz="1433"/>
          </a:p>
          <a:p>
            <a:pPr indent="-31965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34"/>
              <a:buAutoNum type="arabicPeriod"/>
            </a:pPr>
            <a:r>
              <a:rPr lang="es-ES" sz="1433"/>
              <a:t>Interpolación con scipy.interpolate para obtener una curva suave.</a:t>
            </a:r>
            <a:br>
              <a:rPr lang="es-ES" sz="1433"/>
            </a:br>
            <a:endParaRPr sz="1433"/>
          </a:p>
          <a:p>
            <a:pPr indent="-3196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34"/>
              <a:buAutoNum type="arabicPeriod"/>
            </a:pPr>
            <a:r>
              <a:rPr lang="es-ES" sz="1433"/>
              <a:t>Derivación numérica (numpy.gradient) para localizar los mínimos (líneas de absorción).</a:t>
            </a:r>
            <a:br>
              <a:rPr lang="es-ES" sz="1433"/>
            </a:br>
            <a:endParaRPr sz="1433"/>
          </a:p>
          <a:p>
            <a:pPr indent="-3196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34"/>
              <a:buAutoNum type="arabicPeriod"/>
            </a:pPr>
            <a:r>
              <a:rPr lang="es-ES" sz="1433"/>
              <a:t>Comparación entre λ_obs y λ_rest para calcular el corrimiento Doppler.</a:t>
            </a:r>
            <a:br>
              <a:rPr lang="es-ES" sz="1433"/>
            </a:br>
            <a:endParaRPr sz="1433"/>
          </a:p>
          <a:p>
            <a:pPr indent="-3196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34"/>
              <a:buAutoNum type="arabicPeriod"/>
            </a:pPr>
            <a:r>
              <a:rPr lang="es-ES" sz="1433"/>
              <a:t>Aplicación de la fórmula física para obtener la velocidad radial.</a:t>
            </a:r>
            <a:br>
              <a:rPr lang="es-ES" sz="1433"/>
            </a:br>
            <a:endParaRPr sz="1433"/>
          </a:p>
          <a:p>
            <a:pPr indent="-3196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34"/>
              <a:buAutoNum type="arabicPeriod"/>
            </a:pPr>
            <a:r>
              <a:rPr lang="es-ES" sz="1433"/>
              <a:t>Cálculo de incertidumbre con análisis de errores.</a:t>
            </a:r>
            <a:br>
              <a:rPr lang="es-ES" sz="1433"/>
            </a:br>
            <a:endParaRPr sz="143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b="1" lang="es-ES" sz="1433"/>
              <a:t>Herramientas</a:t>
            </a:r>
            <a:r>
              <a:rPr lang="es-ES" sz="1433"/>
              <a:t>: Python con NumPy, SciPy, Matplotlib, Astropy, Astroquery, Pandas.</a:t>
            </a:r>
            <a:br>
              <a:rPr lang="es-ES" sz="1433"/>
            </a:br>
            <a:endParaRPr sz="1433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r>
              <a:t/>
            </a:r>
            <a:endParaRPr b="1" sz="700"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8300" y="2109788"/>
            <a:ext cx="5562600" cy="2638425"/>
          </a:xfrm>
          <a:prstGeom prst="rect">
            <a:avLst/>
          </a:prstGeom>
          <a:solidFill>
            <a:srgbClr val="D0CECE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</a:rPr>
              <a:t>Resultados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225361" y="2127877"/>
            <a:ext cx="65229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Estimación numérica de la velocidad radial.</a:t>
            </a:r>
            <a:br>
              <a:rPr lang="es-ES" sz="1800"/>
            </a:b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Gráficos claros del espectro y detección de líneas de absorción.</a:t>
            </a:r>
            <a:br>
              <a:rPr lang="es-ES" sz="1800"/>
            </a:b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Tabla con longitudes de onda detectadas, corrimiento y velocidades calculadas.</a:t>
            </a:r>
            <a:br>
              <a:rPr lang="es-ES" sz="1800"/>
            </a:b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Valor de la incertidumbre.</a:t>
            </a:r>
            <a:endParaRPr sz="18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061" y="2171484"/>
            <a:ext cx="5138939" cy="286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AD49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0" y="2457450"/>
            <a:ext cx="12180888" cy="1943100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2900" y="2938997"/>
            <a:ext cx="3897312" cy="98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4012" y="4637023"/>
            <a:ext cx="3886200" cy="2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