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4" r:id="rId3"/>
  </p:sldMasterIdLst>
  <p:handoutMasterIdLst>
    <p:handoutMasterId r:id="rId25"/>
  </p:handoutMasterIdLst>
  <p:sldIdLst>
    <p:sldId id="299" r:id="rId4"/>
    <p:sldId id="258" r:id="rId5"/>
    <p:sldId id="285" r:id="rId6"/>
    <p:sldId id="262" r:id="rId7"/>
    <p:sldId id="270" r:id="rId8"/>
    <p:sldId id="268" r:id="rId9"/>
    <p:sldId id="315" r:id="rId10"/>
    <p:sldId id="316" r:id="rId11"/>
    <p:sldId id="307" r:id="rId12"/>
    <p:sldId id="309" r:id="rId13"/>
    <p:sldId id="317" r:id="rId14"/>
    <p:sldId id="318" r:id="rId15"/>
    <p:sldId id="319" r:id="rId16"/>
    <p:sldId id="308" r:id="rId17"/>
    <p:sldId id="314" r:id="rId18"/>
    <p:sldId id="320" r:id="rId19"/>
    <p:sldId id="321" r:id="rId20"/>
    <p:sldId id="322" r:id="rId21"/>
    <p:sldId id="290" r:id="rId22"/>
    <p:sldId id="289" r:id="rId23"/>
    <p:sldId id="271" r:id="rId24"/>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7DE1"/>
    <a:srgbClr val="F4BD2D"/>
    <a:srgbClr val="F07624"/>
    <a:srgbClr val="1ED4DE"/>
    <a:srgbClr val="E629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howGuides="1">
      <p:cViewPr varScale="1">
        <p:scale>
          <a:sx n="92" d="100"/>
          <a:sy n="92" d="100"/>
        </p:scale>
        <p:origin x="542" y="293"/>
      </p:cViewPr>
      <p:guideLst>
        <p:guide orient="horz" pos="1620"/>
        <p:guide pos="2880"/>
      </p:guideLst>
    </p:cSldViewPr>
  </p:slideViewPr>
  <p:notesTextViewPr>
    <p:cViewPr>
      <p:scale>
        <a:sx n="1" d="1"/>
        <a:sy n="1" d="1"/>
      </p:scale>
      <p:origin x="0" y="0"/>
    </p:cViewPr>
  </p:notesTextViewPr>
  <p:notesViewPr>
    <p:cSldViewPr showGuides="1">
      <p:cViewPr varScale="1">
        <p:scale>
          <a:sx n="83" d="100"/>
          <a:sy n="83" d="100"/>
        </p:scale>
        <p:origin x="585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452B2B-0BBC-4845-BD5C-6186374697E3}" type="datetimeFigureOut">
              <a:rPr lang="ko-KR" altLang="en-US" smtClean="0"/>
              <a:t>2025-04-02</a:t>
            </a:fld>
            <a:endParaRPr lang="ko-KR" alt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42153E3-D943-4A51-8AD5-41FA50EBC5B2}" type="slidenum">
              <a:rPr lang="ko-KR" altLang="en-US" smtClean="0"/>
              <a:t>‹Nº›</a:t>
            </a:fld>
            <a:endParaRPr lang="ko-KR" altLang="en-US" dirty="0"/>
          </a:p>
        </p:txBody>
      </p:sp>
    </p:spTree>
    <p:extLst>
      <p:ext uri="{BB962C8B-B14F-4D97-AF65-F5344CB8AC3E}">
        <p14:creationId xmlns:p14="http://schemas.microsoft.com/office/powerpoint/2010/main" val="1159581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5"/>
          <p:cNvSpPr>
            <a:spLocks noGrp="1"/>
          </p:cNvSpPr>
          <p:nvPr>
            <p:ph type="title" hasCustomPrompt="1"/>
          </p:nvPr>
        </p:nvSpPr>
        <p:spPr>
          <a:xfrm>
            <a:off x="0" y="627534"/>
            <a:ext cx="9144000" cy="533308"/>
          </a:xfrm>
          <a:prstGeom prst="rect">
            <a:avLst/>
          </a:prstGeom>
        </p:spPr>
        <p:txBody>
          <a:bodyPr anchor="ctr"/>
          <a:lstStyle>
            <a:lvl1pPr>
              <a:buFontTx/>
              <a:buNone/>
              <a:defRPr sz="3600" b="1">
                <a:solidFill>
                  <a:schemeClr val="tx1">
                    <a:lumMod val="75000"/>
                    <a:lumOff val="25000"/>
                  </a:schemeClr>
                </a:solidFill>
                <a:latin typeface="+mj-lt"/>
                <a:cs typeface="Arial" pitchFamily="34" charset="0"/>
              </a:defRPr>
            </a:lvl1pPr>
          </a:lstStyle>
          <a:p>
            <a:r>
              <a:rPr lang="en-US" altLang="ko-KR" dirty="0">
                <a:ea typeface="맑은 고딕" pitchFamily="50" charset="-127"/>
              </a:rPr>
              <a:t>FREE PPT TEMPLATES</a:t>
            </a:r>
            <a:endParaRPr lang="ko-KR" altLang="en-US" dirty="0"/>
          </a:p>
        </p:txBody>
      </p:sp>
      <p:sp>
        <p:nvSpPr>
          <p:cNvPr id="4" name="Text Placeholder 9">
            <a:extLst>
              <a:ext uri="{FF2B5EF4-FFF2-40B4-BE49-F238E27FC236}">
                <a16:creationId xmlns:a16="http://schemas.microsoft.com/office/drawing/2014/main" id="{B3F0AB86-7940-4230-BC06-4EF20DC497B6}"/>
              </a:ext>
            </a:extLst>
          </p:cNvPr>
          <p:cNvSpPr>
            <a:spLocks noGrp="1"/>
          </p:cNvSpPr>
          <p:nvPr>
            <p:ph type="body" sz="quarter" idx="12" hasCustomPrompt="1"/>
          </p:nvPr>
        </p:nvSpPr>
        <p:spPr>
          <a:xfrm>
            <a:off x="0" y="1203598"/>
            <a:ext cx="9143999" cy="432000"/>
          </a:xfrm>
          <a:prstGeom prst="rect">
            <a:avLst/>
          </a:prstGeom>
        </p:spPr>
        <p:txBody>
          <a:bodyPr lIns="108000" anchor="ctr"/>
          <a:lstStyle>
            <a:lvl1pPr marL="0" indent="0" algn="ctr">
              <a:buNone/>
              <a:defRPr sz="1200" b="1" baseline="0">
                <a:solidFill>
                  <a:schemeClr val="tx1"/>
                </a:solidFill>
                <a:effectLst/>
                <a:latin typeface="+mn-lt"/>
                <a:cs typeface="Arial" pitchFamily="34" charset="0"/>
              </a:defRPr>
            </a:lvl1pPr>
          </a:lstStyle>
          <a:p>
            <a:pPr lvl="0"/>
            <a:r>
              <a:rPr lang="en-US" altLang="ko-KR" dirty="0"/>
              <a:t>INSTERT THE TITLE</a:t>
            </a:r>
          </a:p>
          <a:p>
            <a:pPr lvl="0"/>
            <a:r>
              <a:rPr lang="en-US" altLang="ko-KR" dirty="0"/>
              <a:t>OF YOUR PRESENTATION HERE</a:t>
            </a:r>
            <a:endParaRPr lang="ko-KR" altLang="en-US" dirty="0"/>
          </a:p>
        </p:txBody>
      </p:sp>
    </p:spTree>
    <p:extLst>
      <p:ext uri="{BB962C8B-B14F-4D97-AF65-F5344CB8AC3E}">
        <p14:creationId xmlns:p14="http://schemas.microsoft.com/office/powerpoint/2010/main" val="3904619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3" name="Picture Placeholder 2"/>
          <p:cNvSpPr>
            <a:spLocks noGrp="1"/>
          </p:cNvSpPr>
          <p:nvPr>
            <p:ph type="pic" idx="12" hasCustomPrompt="1"/>
          </p:nvPr>
        </p:nvSpPr>
        <p:spPr>
          <a:xfrm>
            <a:off x="0" y="-1"/>
            <a:ext cx="9144000" cy="271621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502024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Picture Placeholder 2"/>
          <p:cNvSpPr>
            <a:spLocks noGrp="1"/>
          </p:cNvSpPr>
          <p:nvPr>
            <p:ph type="pic" idx="13" hasCustomPrompt="1"/>
          </p:nvPr>
        </p:nvSpPr>
        <p:spPr>
          <a:xfrm>
            <a:off x="548178" y="557440"/>
            <a:ext cx="2592000" cy="40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9" name="Picture Placeholder 2"/>
          <p:cNvSpPr>
            <a:spLocks noGrp="1"/>
          </p:cNvSpPr>
          <p:nvPr>
            <p:ph type="pic" idx="14" hasCustomPrompt="1"/>
          </p:nvPr>
        </p:nvSpPr>
        <p:spPr>
          <a:xfrm>
            <a:off x="6012448" y="557440"/>
            <a:ext cx="2592000" cy="40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5" name="Picture Placeholder 2"/>
          <p:cNvSpPr>
            <a:spLocks noGrp="1"/>
          </p:cNvSpPr>
          <p:nvPr>
            <p:ph type="pic" idx="15" hasCustomPrompt="1"/>
          </p:nvPr>
        </p:nvSpPr>
        <p:spPr>
          <a:xfrm>
            <a:off x="3280313" y="557440"/>
            <a:ext cx="2592000" cy="4032000"/>
          </a:xfrm>
          <a:prstGeom prst="rect">
            <a:avLst/>
          </a:prstGeom>
          <a:solidFill>
            <a:schemeClr val="bg1">
              <a:lumMod val="7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28208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3" name="Picture Placeholder 2"/>
          <p:cNvSpPr>
            <a:spLocks noGrp="1"/>
          </p:cNvSpPr>
          <p:nvPr>
            <p:ph type="pic" idx="13" hasCustomPrompt="1"/>
          </p:nvPr>
        </p:nvSpPr>
        <p:spPr>
          <a:xfrm>
            <a:off x="3059900" y="1"/>
            <a:ext cx="3024200" cy="257175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4" name="Picture Placeholder 2"/>
          <p:cNvSpPr>
            <a:spLocks noGrp="1"/>
          </p:cNvSpPr>
          <p:nvPr>
            <p:ph type="pic" idx="14" hasCustomPrompt="1"/>
          </p:nvPr>
        </p:nvSpPr>
        <p:spPr>
          <a:xfrm>
            <a:off x="4572100" y="2571750"/>
            <a:ext cx="1512000" cy="257175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5" name="Picture Placeholder 2"/>
          <p:cNvSpPr>
            <a:spLocks noGrp="1"/>
          </p:cNvSpPr>
          <p:nvPr>
            <p:ph type="pic" idx="15" hasCustomPrompt="1"/>
          </p:nvPr>
        </p:nvSpPr>
        <p:spPr>
          <a:xfrm>
            <a:off x="3059900" y="2571750"/>
            <a:ext cx="1512000" cy="257175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7764765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3" name="Picture Placeholder 2"/>
          <p:cNvSpPr>
            <a:spLocks noGrp="1"/>
          </p:cNvSpPr>
          <p:nvPr>
            <p:ph type="pic" idx="12" hasCustomPrompt="1"/>
          </p:nvPr>
        </p:nvSpPr>
        <p:spPr>
          <a:xfrm>
            <a:off x="2426012" y="540000"/>
            <a:ext cx="1728192" cy="403706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4" name="Picture Placeholder 2"/>
          <p:cNvSpPr>
            <a:spLocks noGrp="1"/>
          </p:cNvSpPr>
          <p:nvPr>
            <p:ph type="pic" idx="13" hasCustomPrompt="1"/>
          </p:nvPr>
        </p:nvSpPr>
        <p:spPr>
          <a:xfrm>
            <a:off x="553804" y="540000"/>
            <a:ext cx="1728192" cy="403706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5" name="Picture Placeholder 2"/>
          <p:cNvSpPr>
            <a:spLocks noGrp="1"/>
          </p:cNvSpPr>
          <p:nvPr>
            <p:ph type="pic" idx="14" hasCustomPrompt="1"/>
          </p:nvPr>
        </p:nvSpPr>
        <p:spPr>
          <a:xfrm>
            <a:off x="4298220" y="540000"/>
            <a:ext cx="1728192" cy="403706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6462618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3" name="Picture Placeholder 2"/>
          <p:cNvSpPr>
            <a:spLocks noGrp="1"/>
          </p:cNvSpPr>
          <p:nvPr>
            <p:ph type="pic" idx="12" hasCustomPrompt="1"/>
          </p:nvPr>
        </p:nvSpPr>
        <p:spPr>
          <a:xfrm>
            <a:off x="0" y="-1"/>
            <a:ext cx="9144000" cy="5143501"/>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496912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6" name="그림 개체 틀 5">
            <a:extLst>
              <a:ext uri="{FF2B5EF4-FFF2-40B4-BE49-F238E27FC236}">
                <a16:creationId xmlns:a16="http://schemas.microsoft.com/office/drawing/2014/main" id="{C7304401-68B8-4E0E-A9DB-540B76DF928B}"/>
              </a:ext>
            </a:extLst>
          </p:cNvPr>
          <p:cNvSpPr>
            <a:spLocks noGrp="1"/>
          </p:cNvSpPr>
          <p:nvPr>
            <p:ph type="pic" idx="14" hasCustomPrompt="1"/>
          </p:nvPr>
        </p:nvSpPr>
        <p:spPr>
          <a:xfrm>
            <a:off x="3563888" y="638650"/>
            <a:ext cx="4320480" cy="4504851"/>
          </a:xfrm>
          <a:custGeom>
            <a:avLst/>
            <a:gdLst>
              <a:gd name="connsiteX0" fmla="*/ 2160240 w 4320480"/>
              <a:gd name="connsiteY0" fmla="*/ 0 h 4504851"/>
              <a:gd name="connsiteX1" fmla="*/ 4320480 w 4320480"/>
              <a:gd name="connsiteY1" fmla="*/ 4504851 h 4504851"/>
              <a:gd name="connsiteX2" fmla="*/ 0 w 4320480"/>
              <a:gd name="connsiteY2" fmla="*/ 4504851 h 4504851"/>
            </a:gdLst>
            <a:ahLst/>
            <a:cxnLst>
              <a:cxn ang="0">
                <a:pos x="connsiteX0" y="connsiteY0"/>
              </a:cxn>
              <a:cxn ang="0">
                <a:pos x="connsiteX1" y="connsiteY1"/>
              </a:cxn>
              <a:cxn ang="0">
                <a:pos x="connsiteX2" y="connsiteY2"/>
              </a:cxn>
            </a:cxnLst>
            <a:rect l="l" t="t" r="r" b="b"/>
            <a:pathLst>
              <a:path w="4320480" h="4504851">
                <a:moveTo>
                  <a:pt x="2160240" y="0"/>
                </a:moveTo>
                <a:lnTo>
                  <a:pt x="4320480" y="4504851"/>
                </a:lnTo>
                <a:lnTo>
                  <a:pt x="0" y="4504851"/>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8" name="그림 개체 틀 7">
            <a:extLst>
              <a:ext uri="{FF2B5EF4-FFF2-40B4-BE49-F238E27FC236}">
                <a16:creationId xmlns:a16="http://schemas.microsoft.com/office/drawing/2014/main" id="{D2ABAD60-FE41-4786-B9AF-4454375D2129}"/>
              </a:ext>
            </a:extLst>
          </p:cNvPr>
          <p:cNvSpPr>
            <a:spLocks noGrp="1"/>
          </p:cNvSpPr>
          <p:nvPr>
            <p:ph type="pic" idx="11" hasCustomPrompt="1"/>
          </p:nvPr>
        </p:nvSpPr>
        <p:spPr>
          <a:xfrm>
            <a:off x="5635630" y="1"/>
            <a:ext cx="3508370" cy="4339267"/>
          </a:xfrm>
          <a:custGeom>
            <a:avLst/>
            <a:gdLst>
              <a:gd name="connsiteX0" fmla="*/ 0 w 3508370"/>
              <a:gd name="connsiteY0" fmla="*/ 0 h 4339267"/>
              <a:gd name="connsiteX1" fmla="*/ 3508370 w 3508370"/>
              <a:gd name="connsiteY1" fmla="*/ 0 h 4339267"/>
              <a:gd name="connsiteX2" fmla="*/ 3504823 w 3508370"/>
              <a:gd name="connsiteY2" fmla="*/ 1594801 h 4339267"/>
              <a:gd name="connsiteX3" fmla="*/ 2097974 w 3508370"/>
              <a:gd name="connsiteY3" fmla="*/ 4339267 h 4339267"/>
            </a:gdLst>
            <a:ahLst/>
            <a:cxnLst>
              <a:cxn ang="0">
                <a:pos x="connsiteX0" y="connsiteY0"/>
              </a:cxn>
              <a:cxn ang="0">
                <a:pos x="connsiteX1" y="connsiteY1"/>
              </a:cxn>
              <a:cxn ang="0">
                <a:pos x="connsiteX2" y="connsiteY2"/>
              </a:cxn>
              <a:cxn ang="0">
                <a:pos x="connsiteX3" y="connsiteY3"/>
              </a:cxn>
            </a:cxnLst>
            <a:rect l="l" t="t" r="r" b="b"/>
            <a:pathLst>
              <a:path w="3508370" h="4339267">
                <a:moveTo>
                  <a:pt x="0" y="0"/>
                </a:moveTo>
                <a:lnTo>
                  <a:pt x="3508370" y="0"/>
                </a:lnTo>
                <a:cubicBezTo>
                  <a:pt x="3507188" y="531600"/>
                  <a:pt x="3506005" y="1063201"/>
                  <a:pt x="3504823" y="1594801"/>
                </a:cubicBezTo>
                <a:lnTo>
                  <a:pt x="2097974" y="4339267"/>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41721802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3" name="Picture Placeholder 2"/>
          <p:cNvSpPr>
            <a:spLocks noGrp="1"/>
          </p:cNvSpPr>
          <p:nvPr>
            <p:ph type="pic" idx="11" hasCustomPrompt="1"/>
          </p:nvPr>
        </p:nvSpPr>
        <p:spPr>
          <a:xfrm>
            <a:off x="0" y="0"/>
            <a:ext cx="5076056" cy="5143500"/>
          </a:xfrm>
          <a:prstGeom prst="rect">
            <a:avLst/>
          </a:prstGeom>
          <a:solidFill>
            <a:schemeClr val="bg1">
              <a:lumMod val="7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4657298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452395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4"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40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3" name="Rounded Rectangle 12"/>
          <p:cNvSpPr/>
          <p:nvPr userDrawn="1"/>
        </p:nvSpPr>
        <p:spPr>
          <a:xfrm>
            <a:off x="354008" y="1131589"/>
            <a:ext cx="2849840" cy="3649171"/>
          </a:xfrm>
          <a:prstGeom prst="roundRect">
            <a:avLst>
              <a:gd name="adj" fmla="val 396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6" name="Rounded Rectangle 15"/>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endParaRPr>
          </a:p>
        </p:txBody>
      </p:sp>
      <p:sp>
        <p:nvSpPr>
          <p:cNvPr id="17" name="Half Frame 16"/>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latin typeface="+mn-lt"/>
            </a:endParaRPr>
          </a:p>
        </p:txBody>
      </p:sp>
    </p:spTree>
    <p:extLst>
      <p:ext uri="{BB962C8B-B14F-4D97-AF65-F5344CB8AC3E}">
        <p14:creationId xmlns:p14="http://schemas.microsoft.com/office/powerpoint/2010/main" val="31656042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69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accent3">
            <a:lumMod val="20000"/>
            <a:lumOff val="80000"/>
            <a:alpha val="50000"/>
          </a:schemeClr>
        </a:solidFill>
        <a:effectLst/>
      </p:bgPr>
    </p:bg>
    <p:spTree>
      <p:nvGrpSpPr>
        <p:cNvPr id="1" name=""/>
        <p:cNvGrpSpPr/>
        <p:nvPr/>
      </p:nvGrpSpPr>
      <p:grpSpPr>
        <a:xfrm>
          <a:off x="0" y="0"/>
          <a:ext cx="0" cy="0"/>
          <a:chOff x="0" y="0"/>
          <a:chExt cx="0" cy="0"/>
        </a:xfrm>
      </p:grpSpPr>
      <p:sp>
        <p:nvSpPr>
          <p:cNvPr id="3" name="Diamond 10"/>
          <p:cNvSpPr/>
          <p:nvPr userDrawn="1"/>
        </p:nvSpPr>
        <p:spPr>
          <a:xfrm rot="10800000">
            <a:off x="3222000" y="3337155"/>
            <a:ext cx="2700000" cy="1806344"/>
          </a:xfrm>
          <a:custGeom>
            <a:avLst/>
            <a:gdLst/>
            <a:ahLst/>
            <a:cxnLst/>
            <a:rect l="l" t="t" r="r" b="b"/>
            <a:pathLst>
              <a:path w="2700000" h="1806344">
                <a:moveTo>
                  <a:pt x="456344" y="0"/>
                </a:moveTo>
                <a:lnTo>
                  <a:pt x="2243656" y="0"/>
                </a:lnTo>
                <a:lnTo>
                  <a:pt x="2700000" y="456344"/>
                </a:lnTo>
                <a:lnTo>
                  <a:pt x="1350000" y="1806344"/>
                </a:lnTo>
                <a:lnTo>
                  <a:pt x="0" y="45634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 name="Isosceles Triangle 4"/>
          <p:cNvSpPr/>
          <p:nvPr userDrawn="1"/>
        </p:nvSpPr>
        <p:spPr>
          <a:xfrm rot="10800000">
            <a:off x="3746892" y="0"/>
            <a:ext cx="1650216" cy="812260"/>
          </a:xfrm>
          <a:prstGeom prst="triangl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 name="Isosceles Triangle 5"/>
          <p:cNvSpPr/>
          <p:nvPr userDrawn="1"/>
        </p:nvSpPr>
        <p:spPr>
          <a:xfrm rot="10800000">
            <a:off x="4041648" y="99959"/>
            <a:ext cx="1060704" cy="55436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 name="그림 개체 틀 7">
            <a:extLst>
              <a:ext uri="{FF2B5EF4-FFF2-40B4-BE49-F238E27FC236}">
                <a16:creationId xmlns:a16="http://schemas.microsoft.com/office/drawing/2014/main" id="{8E48000A-B218-4CCF-8C0E-D9ACDAFA26B8}"/>
              </a:ext>
            </a:extLst>
          </p:cNvPr>
          <p:cNvSpPr>
            <a:spLocks noGrp="1"/>
          </p:cNvSpPr>
          <p:nvPr>
            <p:ph type="pic" idx="12" hasCustomPrompt="1"/>
          </p:nvPr>
        </p:nvSpPr>
        <p:spPr>
          <a:xfrm>
            <a:off x="3312000" y="3430238"/>
            <a:ext cx="2520000" cy="1713262"/>
          </a:xfrm>
          <a:custGeom>
            <a:avLst/>
            <a:gdLst>
              <a:gd name="connsiteX0" fmla="*/ 1260000 w 2520000"/>
              <a:gd name="connsiteY0" fmla="*/ 0 h 1713262"/>
              <a:gd name="connsiteX1" fmla="*/ 2520000 w 2520000"/>
              <a:gd name="connsiteY1" fmla="*/ 1260000 h 1713262"/>
              <a:gd name="connsiteX2" fmla="*/ 2066250 w 2520000"/>
              <a:gd name="connsiteY2" fmla="*/ 1713262 h 1713262"/>
              <a:gd name="connsiteX3" fmla="*/ 439730 w 2520000"/>
              <a:gd name="connsiteY3" fmla="*/ 1706453 h 1713262"/>
              <a:gd name="connsiteX4" fmla="*/ 0 w 2520000"/>
              <a:gd name="connsiteY4" fmla="*/ 1260000 h 1713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0000" h="1713262">
                <a:moveTo>
                  <a:pt x="1260000" y="0"/>
                </a:moveTo>
                <a:lnTo>
                  <a:pt x="2520000" y="1260000"/>
                </a:lnTo>
                <a:lnTo>
                  <a:pt x="2066250" y="1713262"/>
                </a:lnTo>
                <a:lnTo>
                  <a:pt x="439730" y="1706453"/>
                </a:lnTo>
                <a:lnTo>
                  <a:pt x="0" y="1260000"/>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065305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8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0" y="0"/>
            <a:ext cx="9144000" cy="884466"/>
          </a:xfrm>
          <a:prstGeom prst="rect">
            <a:avLst/>
          </a:prstGeom>
        </p:spPr>
        <p:txBody>
          <a:bodyPr anchor="ctr"/>
          <a:lstStyle>
            <a:lvl1pPr algn="ctr">
              <a:defRPr>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38150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tx1">
                    <a:lumMod val="75000"/>
                    <a:lumOff val="25000"/>
                  </a:schemeClr>
                </a:solidFill>
                <a:latin typeface="+mj-lt"/>
                <a:cs typeface="Arial" pitchFamily="34" charset="0"/>
              </a:defRPr>
            </a:lvl1pPr>
          </a:lstStyle>
          <a:p>
            <a:r>
              <a:rPr lang="en-US" altLang="ko-KR" dirty="0"/>
              <a:t>Free PPT _ Click to add title</a:t>
            </a:r>
            <a:endParaRPr lang="ko-KR" altLang="en-US" dirty="0"/>
          </a:p>
        </p:txBody>
      </p:sp>
    </p:spTree>
    <p:extLst>
      <p:ext uri="{BB962C8B-B14F-4D97-AF65-F5344CB8AC3E}">
        <p14:creationId xmlns:p14="http://schemas.microsoft.com/office/powerpoint/2010/main" val="601257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ctr">
              <a:defRPr>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2571550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accent3">
            <a:lumMod val="20000"/>
            <a:lumOff val="80000"/>
            <a:alpha val="50000"/>
          </a:schemeClr>
        </a:solidFill>
        <a:effectLst/>
      </p:bgPr>
    </p:bg>
    <p:spTree>
      <p:nvGrpSpPr>
        <p:cNvPr id="1" name=""/>
        <p:cNvGrpSpPr/>
        <p:nvPr/>
      </p:nvGrpSpPr>
      <p:grpSpPr>
        <a:xfrm>
          <a:off x="0" y="0"/>
          <a:ext cx="0" cy="0"/>
          <a:chOff x="0" y="0"/>
          <a:chExt cx="0" cy="0"/>
        </a:xfrm>
      </p:grpSpPr>
      <p:sp>
        <p:nvSpPr>
          <p:cNvPr id="3" name="Diamond 10"/>
          <p:cNvSpPr/>
          <p:nvPr userDrawn="1"/>
        </p:nvSpPr>
        <p:spPr>
          <a:xfrm>
            <a:off x="3203848" y="-2322"/>
            <a:ext cx="2700000" cy="1806344"/>
          </a:xfrm>
          <a:custGeom>
            <a:avLst/>
            <a:gdLst/>
            <a:ahLst/>
            <a:cxnLst/>
            <a:rect l="l" t="t" r="r" b="b"/>
            <a:pathLst>
              <a:path w="2700000" h="1806344">
                <a:moveTo>
                  <a:pt x="456344" y="0"/>
                </a:moveTo>
                <a:lnTo>
                  <a:pt x="2243656" y="0"/>
                </a:lnTo>
                <a:lnTo>
                  <a:pt x="2700000" y="456344"/>
                </a:lnTo>
                <a:lnTo>
                  <a:pt x="1350000" y="1806344"/>
                </a:lnTo>
                <a:lnTo>
                  <a:pt x="0" y="45634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 name="Isosceles Triangle 4"/>
          <p:cNvSpPr/>
          <p:nvPr userDrawn="1"/>
        </p:nvSpPr>
        <p:spPr>
          <a:xfrm>
            <a:off x="3746892" y="4331240"/>
            <a:ext cx="1650216" cy="812260"/>
          </a:xfrm>
          <a:prstGeom prst="triangl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 name="Isosceles Triangle 5"/>
          <p:cNvSpPr/>
          <p:nvPr userDrawn="1"/>
        </p:nvSpPr>
        <p:spPr>
          <a:xfrm>
            <a:off x="4041648" y="4493810"/>
            <a:ext cx="1060704" cy="55436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 name="그림 개체 틀 7">
            <a:extLst>
              <a:ext uri="{FF2B5EF4-FFF2-40B4-BE49-F238E27FC236}">
                <a16:creationId xmlns:a16="http://schemas.microsoft.com/office/drawing/2014/main" id="{28FC5FB3-D739-474A-9148-1ABF4FC27690}"/>
              </a:ext>
            </a:extLst>
          </p:cNvPr>
          <p:cNvSpPr>
            <a:spLocks noGrp="1"/>
          </p:cNvSpPr>
          <p:nvPr>
            <p:ph type="pic" idx="12" hasCustomPrompt="1"/>
          </p:nvPr>
        </p:nvSpPr>
        <p:spPr>
          <a:xfrm>
            <a:off x="3293848" y="1"/>
            <a:ext cx="2520000" cy="1711155"/>
          </a:xfrm>
          <a:custGeom>
            <a:avLst/>
            <a:gdLst>
              <a:gd name="connsiteX0" fmla="*/ 442968 w 2520000"/>
              <a:gd name="connsiteY0" fmla="*/ 0 h 1711155"/>
              <a:gd name="connsiteX1" fmla="*/ 985757 w 2520000"/>
              <a:gd name="connsiteY1" fmla="*/ 0 h 1711155"/>
              <a:gd name="connsiteX2" fmla="*/ 2080270 w 2520000"/>
              <a:gd name="connsiteY2" fmla="*/ 4702 h 1711155"/>
              <a:gd name="connsiteX3" fmla="*/ 2520000 w 2520000"/>
              <a:gd name="connsiteY3" fmla="*/ 451155 h 1711155"/>
              <a:gd name="connsiteX4" fmla="*/ 1260000 w 2520000"/>
              <a:gd name="connsiteY4" fmla="*/ 1711155 h 1711155"/>
              <a:gd name="connsiteX5" fmla="*/ 0 w 2520000"/>
              <a:gd name="connsiteY5" fmla="*/ 451155 h 1711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000" h="1711155">
                <a:moveTo>
                  <a:pt x="442968" y="0"/>
                </a:moveTo>
                <a:lnTo>
                  <a:pt x="985757" y="0"/>
                </a:lnTo>
                <a:lnTo>
                  <a:pt x="2080270" y="4702"/>
                </a:lnTo>
                <a:lnTo>
                  <a:pt x="2520000" y="451155"/>
                </a:lnTo>
                <a:lnTo>
                  <a:pt x="1260000" y="1711155"/>
                </a:lnTo>
                <a:lnTo>
                  <a:pt x="0" y="451155"/>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939455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0" y="0"/>
            <a:ext cx="9144000" cy="884466"/>
          </a:xfrm>
          <a:prstGeom prst="rect">
            <a:avLst/>
          </a:prstGeom>
        </p:spPr>
        <p:txBody>
          <a:bodyPr anchor="ctr"/>
          <a:lstStyle>
            <a:lvl1pPr algn="ctr">
              <a:defRPr>
                <a:solidFill>
                  <a:schemeClr val="tx1">
                    <a:lumMod val="75000"/>
                    <a:lumOff val="25000"/>
                  </a:schemeClr>
                </a:solidFill>
                <a:latin typeface="+mn-lt"/>
                <a:cs typeface="Arial" pitchFamily="34" charset="0"/>
              </a:defRPr>
            </a:lvl1pPr>
          </a:lstStyle>
          <a:p>
            <a:r>
              <a:rPr lang="en-US" altLang="ko-KR" dirty="0"/>
              <a:t> Free PPT _ Click to add title</a:t>
            </a:r>
            <a:endParaRPr lang="ko-KR" altLang="en-US" dirty="0"/>
          </a:p>
        </p:txBody>
      </p:sp>
      <p:sp>
        <p:nvSpPr>
          <p:cNvPr id="2" name="Rectangle 1"/>
          <p:cNvSpPr/>
          <p:nvPr userDrawn="1"/>
        </p:nvSpPr>
        <p:spPr>
          <a:xfrm>
            <a:off x="565878" y="1176692"/>
            <a:ext cx="1871760" cy="30512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 name="Rectangle 9"/>
          <p:cNvSpPr/>
          <p:nvPr userDrawn="1"/>
        </p:nvSpPr>
        <p:spPr>
          <a:xfrm>
            <a:off x="2612855" y="1176061"/>
            <a:ext cx="1871760" cy="3051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1" name="Rectangle 10"/>
          <p:cNvSpPr/>
          <p:nvPr userDrawn="1"/>
        </p:nvSpPr>
        <p:spPr>
          <a:xfrm>
            <a:off x="4659832" y="1175430"/>
            <a:ext cx="1871760" cy="30512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 name="Rectangle 11"/>
          <p:cNvSpPr/>
          <p:nvPr userDrawn="1"/>
        </p:nvSpPr>
        <p:spPr>
          <a:xfrm>
            <a:off x="6706810" y="1174799"/>
            <a:ext cx="1871760" cy="30512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4" name="Picture Placeholder 2"/>
          <p:cNvSpPr>
            <a:spLocks noGrp="1"/>
          </p:cNvSpPr>
          <p:nvPr>
            <p:ph type="pic" idx="11" hasCustomPrompt="1"/>
          </p:nvPr>
        </p:nvSpPr>
        <p:spPr>
          <a:xfrm>
            <a:off x="825475" y="1320085"/>
            <a:ext cx="1352567" cy="1352567"/>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5" name="Picture Placeholder 2"/>
          <p:cNvSpPr>
            <a:spLocks noGrp="1"/>
          </p:cNvSpPr>
          <p:nvPr>
            <p:ph type="pic" idx="12" hasCustomPrompt="1"/>
          </p:nvPr>
        </p:nvSpPr>
        <p:spPr>
          <a:xfrm>
            <a:off x="6966407" y="1320085"/>
            <a:ext cx="1352567" cy="1352567"/>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6" name="Picture Placeholder 2"/>
          <p:cNvSpPr>
            <a:spLocks noGrp="1"/>
          </p:cNvSpPr>
          <p:nvPr>
            <p:ph type="pic" idx="13" hasCustomPrompt="1"/>
          </p:nvPr>
        </p:nvSpPr>
        <p:spPr>
          <a:xfrm>
            <a:off x="2872452" y="1320085"/>
            <a:ext cx="1352567" cy="1352567"/>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7" name="Picture Placeholder 2"/>
          <p:cNvSpPr>
            <a:spLocks noGrp="1"/>
          </p:cNvSpPr>
          <p:nvPr>
            <p:ph type="pic" idx="14" hasCustomPrompt="1"/>
          </p:nvPr>
        </p:nvSpPr>
        <p:spPr>
          <a:xfrm>
            <a:off x="4919429" y="1320085"/>
            <a:ext cx="1352567" cy="1352567"/>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904974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2" descr="D:\KBM-정애\014-Fullppt\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233754" y="451443"/>
            <a:ext cx="3282039" cy="3272435"/>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p:cNvSpPr>
            <a:spLocks noGrp="1"/>
          </p:cNvSpPr>
          <p:nvPr>
            <p:ph type="pic" idx="11" hasCustomPrompt="1"/>
          </p:nvPr>
        </p:nvSpPr>
        <p:spPr>
          <a:xfrm>
            <a:off x="1363708" y="584771"/>
            <a:ext cx="2991584" cy="207677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8" name="Picture Placeholder 2"/>
          <p:cNvSpPr>
            <a:spLocks noGrp="1"/>
          </p:cNvSpPr>
          <p:nvPr>
            <p:ph type="pic" idx="12" hasCustomPrompt="1"/>
          </p:nvPr>
        </p:nvSpPr>
        <p:spPr>
          <a:xfrm>
            <a:off x="4143454" y="1295867"/>
            <a:ext cx="3055840" cy="223137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4048149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9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0" y="0"/>
            <a:ext cx="9144000" cy="884466"/>
          </a:xfrm>
          <a:prstGeom prst="rect">
            <a:avLst/>
          </a:prstGeom>
        </p:spPr>
        <p:txBody>
          <a:bodyPr anchor="ctr"/>
          <a:lstStyle>
            <a:lvl1pPr algn="ctr">
              <a:defRPr>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pic>
        <p:nvPicPr>
          <p:cNvPr id="11" name="Picture 4" descr="D:\KBM-정애\014-Fullppt\PNG이미지\노트북.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71800" y="2499742"/>
            <a:ext cx="3600400" cy="1831222"/>
          </a:xfrm>
          <a:prstGeom prst="rect">
            <a:avLst/>
          </a:prstGeom>
          <a:noFill/>
          <a:extLst>
            <a:ext uri="{909E8E84-426E-40DD-AFC4-6F175D3DCCD1}">
              <a14:hiddenFill xmlns:a14="http://schemas.microsoft.com/office/drawing/2010/main">
                <a:solidFill>
                  <a:srgbClr val="FFFFFF"/>
                </a:solidFill>
              </a14:hiddenFill>
            </a:ext>
          </a:extLst>
        </p:spPr>
      </p:pic>
      <p:sp>
        <p:nvSpPr>
          <p:cNvPr id="12" name="Picture Placeholder 2"/>
          <p:cNvSpPr>
            <a:spLocks noGrp="1"/>
          </p:cNvSpPr>
          <p:nvPr>
            <p:ph type="pic" idx="12" hasCustomPrompt="1"/>
          </p:nvPr>
        </p:nvSpPr>
        <p:spPr>
          <a:xfrm>
            <a:off x="3753800" y="2764640"/>
            <a:ext cx="1711407" cy="124967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4009982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3216585"/>
      </p:ext>
    </p:extLst>
  </p:cSld>
  <p:clrMap bg1="lt1" tx1="dk1" bg2="lt2" tx2="dk2" accent1="accent1" accent2="accent2" accent3="accent3" accent4="accent4" accent5="accent5" accent6="accent6" hlink="hlink" folHlink="folHlink"/>
  <p:sldLayoutIdLst>
    <p:sldLayoutId id="2147483650" r:id="rId1"/>
    <p:sldLayoutId id="2147483672"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4156179"/>
      </p:ext>
    </p:extLst>
  </p:cSld>
  <p:clrMap bg1="lt1" tx1="dk1" bg2="lt2" tx2="dk2" accent1="accent1" accent2="accent2" accent3="accent3" accent4="accent4" accent5="accent5" accent6="accent6" hlink="hlink" folHlink="folHlink"/>
  <p:sldLayoutIdLst>
    <p:sldLayoutId id="2147483649" r:id="rId1"/>
    <p:sldLayoutId id="2147483653" r:id="rId2"/>
    <p:sldLayoutId id="2147483657" r:id="rId3"/>
    <p:sldLayoutId id="2147483671" r:id="rId4"/>
    <p:sldLayoutId id="2147483658" r:id="rId5"/>
    <p:sldLayoutId id="2147483659" r:id="rId6"/>
    <p:sldLayoutId id="2147483673" r:id="rId7"/>
    <p:sldLayoutId id="2147483662" r:id="rId8"/>
    <p:sldLayoutId id="2147483663" r:id="rId9"/>
    <p:sldLayoutId id="2147483664" r:id="rId10"/>
    <p:sldLayoutId id="2147483665" r:id="rId11"/>
    <p:sldLayoutId id="2147483666" r:id="rId12"/>
    <p:sldLayoutId id="2147483667" r:id="rId13"/>
    <p:sldLayoutId id="2147483668" r:id="rId14"/>
    <p:sldLayoutId id="2147483675" r:id="rId15"/>
    <p:sldLayoutId id="2147483674" r:id="rId16"/>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2709296"/>
      </p:ext>
    </p:extLst>
  </p:cSld>
  <p:clrMap bg1="lt1" tx1="dk1" bg2="lt2" tx2="dk2" accent1="accent1" accent2="accent2" accent3="accent3" accent4="accent4" accent5="accent5" accent6="accent6" hlink="hlink" folHlink="folHlink"/>
  <p:sldLayoutIdLst>
    <p:sldLayoutId id="2147483655"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5.png"/><Relationship Id="rId1" Type="http://schemas.openxmlformats.org/officeDocument/2006/relationships/slideLayout" Target="../slideLayouts/slideLayout8.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5.png"/><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5.png"/><Relationship Id="rId1" Type="http://schemas.openxmlformats.org/officeDocument/2006/relationships/slideLayout" Target="../slideLayouts/slideLayout8.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6" y="692022"/>
            <a:ext cx="9144000" cy="533308"/>
          </a:xfrm>
        </p:spPr>
        <p:txBody>
          <a:bodyPr/>
          <a:lstStyle/>
          <a:p>
            <a:r>
              <a:rPr lang="en-US" altLang="ko-KR" dirty="0">
                <a:solidFill>
                  <a:srgbClr val="FF0000"/>
                </a:solidFill>
                <a:ea typeface="맑은 고딕" pitchFamily="50" charset="-127"/>
              </a:rPr>
              <a:t>Banco</a:t>
            </a:r>
            <a:r>
              <a:rPr lang="en-US" altLang="ko-KR" dirty="0">
                <a:ea typeface="맑은 고딕" pitchFamily="50" charset="-127"/>
              </a:rPr>
              <a:t>: </a:t>
            </a:r>
            <a:r>
              <a:rPr lang="en-US" altLang="ko-KR" dirty="0" err="1">
                <a:ea typeface="맑은 고딕" pitchFamily="50" charset="-127"/>
              </a:rPr>
              <a:t>Analisis</a:t>
            </a:r>
            <a:r>
              <a:rPr lang="en-US" altLang="ko-KR" dirty="0">
                <a:ea typeface="맑은 고딕" pitchFamily="50" charset="-127"/>
              </a:rPr>
              <a:t> </a:t>
            </a:r>
            <a:r>
              <a:rPr lang="en-US" altLang="ko-KR" dirty="0" err="1">
                <a:ea typeface="맑은 고딕" pitchFamily="50" charset="-127"/>
              </a:rPr>
              <a:t>Crediticio</a:t>
            </a:r>
            <a:r>
              <a:rPr lang="en-US" altLang="ko-KR" dirty="0">
                <a:ea typeface="맑은 고딕" pitchFamily="50" charset="-127"/>
              </a:rPr>
              <a:t> de </a:t>
            </a:r>
            <a:r>
              <a:rPr lang="en-US" altLang="ko-KR" dirty="0" err="1">
                <a:ea typeface="맑은 고딕" pitchFamily="50" charset="-127"/>
              </a:rPr>
              <a:t>Sucursales</a:t>
            </a:r>
            <a:r>
              <a:rPr lang="en-US" altLang="ko-KR" dirty="0">
                <a:ea typeface="맑은 고딕" pitchFamily="50" charset="-127"/>
              </a:rPr>
              <a:t> y </a:t>
            </a:r>
            <a:r>
              <a:rPr lang="en-US" altLang="ko-KR" dirty="0" err="1">
                <a:ea typeface="맑은 고딕" pitchFamily="50" charset="-127"/>
              </a:rPr>
              <a:t>Zonales</a:t>
            </a:r>
            <a:endParaRPr lang="ko-KR" altLang="en-US" dirty="0"/>
          </a:p>
        </p:txBody>
      </p:sp>
      <p:sp>
        <p:nvSpPr>
          <p:cNvPr id="3" name="Text Placeholder 2"/>
          <p:cNvSpPr>
            <a:spLocks noGrp="1"/>
          </p:cNvSpPr>
          <p:nvPr>
            <p:ph type="body" sz="quarter" idx="12"/>
          </p:nvPr>
        </p:nvSpPr>
        <p:spPr>
          <a:xfrm>
            <a:off x="-18256" y="1977371"/>
            <a:ext cx="9143999" cy="432000"/>
          </a:xfrm>
          <a:prstGeom prst="rect">
            <a:avLst/>
          </a:prstGeom>
        </p:spPr>
        <p:txBody>
          <a:bodyPr/>
          <a:lstStyle/>
          <a:p>
            <a:pPr algn="ctr" fontAlgn="auto">
              <a:spcBef>
                <a:spcPts val="0"/>
              </a:spcBef>
              <a:spcAft>
                <a:spcPts val="0"/>
              </a:spcAft>
              <a:defRPr/>
            </a:pPr>
            <a:r>
              <a:rPr lang="en-US" altLang="ko-KR" sz="1100" b="1" dirty="0">
                <a:solidFill>
                  <a:schemeClr val="tx1">
                    <a:lumMod val="75000"/>
                    <a:lumOff val="25000"/>
                  </a:schemeClr>
                </a:solidFill>
              </a:rPr>
              <a:t>DATA SCIENCE II – Olguin Juan Manuel</a:t>
            </a:r>
          </a:p>
        </p:txBody>
      </p:sp>
    </p:spTree>
    <p:extLst>
      <p:ext uri="{BB962C8B-B14F-4D97-AF65-F5344CB8AC3E}">
        <p14:creationId xmlns:p14="http://schemas.microsoft.com/office/powerpoint/2010/main" val="378434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0D875C-ED82-3904-7A35-794831498C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52BFBF-0E81-3E76-8F88-224EC21CD942}"/>
              </a:ext>
            </a:extLst>
          </p:cNvPr>
          <p:cNvSpPr>
            <a:spLocks noGrp="1"/>
          </p:cNvSpPr>
          <p:nvPr>
            <p:ph type="title"/>
          </p:nvPr>
        </p:nvSpPr>
        <p:spPr>
          <a:xfrm>
            <a:off x="-2700808" y="-71815"/>
            <a:ext cx="9144000" cy="884466"/>
          </a:xfrm>
        </p:spPr>
        <p:txBody>
          <a:bodyPr/>
          <a:lstStyle/>
          <a:p>
            <a:pPr algn="ctr"/>
            <a:r>
              <a:rPr lang="en-US" altLang="ko-KR" dirty="0" err="1">
                <a:solidFill>
                  <a:schemeClr val="accent5"/>
                </a:solidFill>
              </a:rPr>
              <a:t>Hipotesis</a:t>
            </a:r>
            <a:r>
              <a:rPr lang="en-US" altLang="ko-KR" dirty="0"/>
              <a:t> TC</a:t>
            </a:r>
            <a:endParaRPr lang="ko-KR" altLang="en-US" dirty="0"/>
          </a:p>
        </p:txBody>
      </p:sp>
      <p:grpSp>
        <p:nvGrpSpPr>
          <p:cNvPr id="3" name="Group 2">
            <a:extLst>
              <a:ext uri="{FF2B5EF4-FFF2-40B4-BE49-F238E27FC236}">
                <a16:creationId xmlns:a16="http://schemas.microsoft.com/office/drawing/2014/main" id="{77AA6FC2-B0A4-9017-6F5B-AAEC1D9C0D4F}"/>
              </a:ext>
            </a:extLst>
          </p:cNvPr>
          <p:cNvGrpSpPr/>
          <p:nvPr/>
        </p:nvGrpSpPr>
        <p:grpSpPr>
          <a:xfrm>
            <a:off x="247435" y="2414619"/>
            <a:ext cx="3149101" cy="2293969"/>
            <a:chOff x="247435" y="2414619"/>
            <a:chExt cx="3149101" cy="2293969"/>
          </a:xfrm>
        </p:grpSpPr>
        <p:sp>
          <p:nvSpPr>
            <p:cNvPr id="13" name="Rectangle 12">
              <a:extLst>
                <a:ext uri="{FF2B5EF4-FFF2-40B4-BE49-F238E27FC236}">
                  <a16:creationId xmlns:a16="http://schemas.microsoft.com/office/drawing/2014/main" id="{283B15C3-8826-6407-9068-65CE3A10F693}"/>
                </a:ext>
              </a:extLst>
            </p:cNvPr>
            <p:cNvSpPr/>
            <p:nvPr/>
          </p:nvSpPr>
          <p:spPr>
            <a:xfrm rot="2700000" flipH="1">
              <a:off x="1034951" y="1627103"/>
              <a:ext cx="1574070" cy="3149101"/>
            </a:xfrm>
            <a:custGeom>
              <a:avLst/>
              <a:gdLst/>
              <a:ahLst/>
              <a:cxnLst/>
              <a:rect l="l" t="t" r="r" b="b"/>
              <a:pathLst>
                <a:path w="1574070" h="3149101">
                  <a:moveTo>
                    <a:pt x="1396232" y="177838"/>
                  </a:moveTo>
                  <a:cubicBezTo>
                    <a:pt x="1732682" y="514288"/>
                    <a:pt x="1732682" y="1059782"/>
                    <a:pt x="1396232" y="1396232"/>
                  </a:cubicBezTo>
                  <a:cubicBezTo>
                    <a:pt x="1059782" y="1732681"/>
                    <a:pt x="514289" y="1732681"/>
                    <a:pt x="177839" y="1396232"/>
                  </a:cubicBezTo>
                  <a:cubicBezTo>
                    <a:pt x="-158611" y="1059782"/>
                    <a:pt x="-158611" y="514288"/>
                    <a:pt x="177839" y="177838"/>
                  </a:cubicBezTo>
                  <a:cubicBezTo>
                    <a:pt x="514289" y="-158611"/>
                    <a:pt x="1059782" y="-158611"/>
                    <a:pt x="1396232" y="177838"/>
                  </a:cubicBezTo>
                  <a:close/>
                  <a:moveTo>
                    <a:pt x="1574070" y="0"/>
                  </a:moveTo>
                  <a:cubicBezTo>
                    <a:pt x="1139403" y="-434668"/>
                    <a:pt x="434668" y="-434668"/>
                    <a:pt x="0" y="0"/>
                  </a:cubicBezTo>
                  <a:cubicBezTo>
                    <a:pt x="-434668" y="434667"/>
                    <a:pt x="-434668" y="1139403"/>
                    <a:pt x="0" y="1574070"/>
                  </a:cubicBezTo>
                  <a:cubicBezTo>
                    <a:pt x="149565" y="1723636"/>
                    <a:pt x="331107" y="1821737"/>
                    <a:pt x="522925" y="1867116"/>
                  </a:cubicBezTo>
                  <a:lnTo>
                    <a:pt x="522925" y="3149101"/>
                  </a:lnTo>
                  <a:lnTo>
                    <a:pt x="1051145" y="3149101"/>
                  </a:lnTo>
                  <a:lnTo>
                    <a:pt x="1051145" y="1867115"/>
                  </a:lnTo>
                  <a:cubicBezTo>
                    <a:pt x="1242964" y="1821737"/>
                    <a:pt x="1424505" y="1723636"/>
                    <a:pt x="1574070" y="1574070"/>
                  </a:cubicBezTo>
                  <a:cubicBezTo>
                    <a:pt x="2008738" y="1139403"/>
                    <a:pt x="2008738" y="434667"/>
                    <a:pt x="157407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4" name="Round Same Side Corner Rectangle 13">
              <a:extLst>
                <a:ext uri="{FF2B5EF4-FFF2-40B4-BE49-F238E27FC236}">
                  <a16:creationId xmlns:a16="http://schemas.microsoft.com/office/drawing/2014/main" id="{989A0C2A-56F2-47E2-8F10-D04D6DD04427}"/>
                </a:ext>
              </a:extLst>
            </p:cNvPr>
            <p:cNvSpPr/>
            <p:nvPr/>
          </p:nvSpPr>
          <p:spPr>
            <a:xfrm rot="13500000" flipH="1">
              <a:off x="299369" y="4293587"/>
              <a:ext cx="528162" cy="301840"/>
            </a:xfrm>
            <a:prstGeom prst="round2SameRect">
              <a:avLst>
                <a:gd name="adj1" fmla="val 50000"/>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pic>
        <p:nvPicPr>
          <p:cNvPr id="13315" name="Picture 3" descr="D:\KBM-정애\014-Fullppt\PNG이미지\지구본.png">
            <a:extLst>
              <a:ext uri="{FF2B5EF4-FFF2-40B4-BE49-F238E27FC236}">
                <a16:creationId xmlns:a16="http://schemas.microsoft.com/office/drawing/2014/main" id="{A4D73524-1D48-2EE3-1340-BEAC72C3971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9041" y="2076375"/>
            <a:ext cx="1236428" cy="1238857"/>
          </a:xfrm>
          <a:prstGeom prst="rect">
            <a:avLst/>
          </a:prstGeom>
          <a:noFill/>
          <a:extLst>
            <a:ext uri="{909E8E84-426E-40DD-AFC4-6F175D3DCCD1}">
              <a14:hiddenFill xmlns:a14="http://schemas.microsoft.com/office/drawing/2010/main">
                <a:solidFill>
                  <a:srgbClr val="FFFFFF"/>
                </a:solidFill>
              </a14:hiddenFill>
            </a:ext>
          </a:extLst>
        </p:spPr>
      </p:pic>
      <p:sp>
        <p:nvSpPr>
          <p:cNvPr id="18" name="Oval 17">
            <a:extLst>
              <a:ext uri="{FF2B5EF4-FFF2-40B4-BE49-F238E27FC236}">
                <a16:creationId xmlns:a16="http://schemas.microsoft.com/office/drawing/2014/main" id="{4E61B000-4F87-503A-A983-93A75377B3E9}"/>
              </a:ext>
            </a:extLst>
          </p:cNvPr>
          <p:cNvSpPr/>
          <p:nvPr/>
        </p:nvSpPr>
        <p:spPr>
          <a:xfrm>
            <a:off x="2991380" y="2832668"/>
            <a:ext cx="656698" cy="656698"/>
          </a:xfrm>
          <a:prstGeom prst="ellipse">
            <a:avLst/>
          </a:prstGeom>
          <a:solidFill>
            <a:schemeClr val="accent3"/>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9" name="Oval 18">
            <a:extLst>
              <a:ext uri="{FF2B5EF4-FFF2-40B4-BE49-F238E27FC236}">
                <a16:creationId xmlns:a16="http://schemas.microsoft.com/office/drawing/2014/main" id="{F7828BE2-C9C0-DA27-82D0-8866CAC54D22}"/>
              </a:ext>
            </a:extLst>
          </p:cNvPr>
          <p:cNvSpPr/>
          <p:nvPr/>
        </p:nvSpPr>
        <p:spPr>
          <a:xfrm>
            <a:off x="2231740" y="1319152"/>
            <a:ext cx="656698" cy="656698"/>
          </a:xfrm>
          <a:prstGeom prst="ellipse">
            <a:avLst/>
          </a:prstGeom>
          <a:solidFill>
            <a:schemeClr val="accent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0" name="Oval 19">
            <a:extLst>
              <a:ext uri="{FF2B5EF4-FFF2-40B4-BE49-F238E27FC236}">
                <a16:creationId xmlns:a16="http://schemas.microsoft.com/office/drawing/2014/main" id="{02A1C6E6-000B-5E44-9709-CB8E1E933AF8}"/>
              </a:ext>
            </a:extLst>
          </p:cNvPr>
          <p:cNvSpPr/>
          <p:nvPr/>
        </p:nvSpPr>
        <p:spPr>
          <a:xfrm>
            <a:off x="2231740" y="3363838"/>
            <a:ext cx="656698" cy="656698"/>
          </a:xfrm>
          <a:prstGeom prst="ellipse">
            <a:avLst/>
          </a:prstGeom>
          <a:solidFill>
            <a:schemeClr val="accent4"/>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1" name="Oval 20">
            <a:extLst>
              <a:ext uri="{FF2B5EF4-FFF2-40B4-BE49-F238E27FC236}">
                <a16:creationId xmlns:a16="http://schemas.microsoft.com/office/drawing/2014/main" id="{D0D448B7-9B32-A008-E815-E1ECC454FAD2}"/>
              </a:ext>
            </a:extLst>
          </p:cNvPr>
          <p:cNvSpPr/>
          <p:nvPr/>
        </p:nvSpPr>
        <p:spPr>
          <a:xfrm>
            <a:off x="2991380" y="1899077"/>
            <a:ext cx="656698" cy="656698"/>
          </a:xfrm>
          <a:prstGeom prst="ellipse">
            <a:avLst/>
          </a:prstGeom>
          <a:solidFill>
            <a:schemeClr val="accent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nvGrpSpPr>
          <p:cNvPr id="38" name="Group 37">
            <a:extLst>
              <a:ext uri="{FF2B5EF4-FFF2-40B4-BE49-F238E27FC236}">
                <a16:creationId xmlns:a16="http://schemas.microsoft.com/office/drawing/2014/main" id="{FCF2EF0B-2194-F75D-F267-390559F8EBA7}"/>
              </a:ext>
            </a:extLst>
          </p:cNvPr>
          <p:cNvGrpSpPr/>
          <p:nvPr/>
        </p:nvGrpSpPr>
        <p:grpSpPr>
          <a:xfrm>
            <a:off x="3204295" y="1131590"/>
            <a:ext cx="5184129" cy="708252"/>
            <a:chOff x="7164288" y="856926"/>
            <a:chExt cx="1524408" cy="708252"/>
          </a:xfrm>
        </p:grpSpPr>
        <p:sp>
          <p:nvSpPr>
            <p:cNvPr id="39" name="TextBox 38">
              <a:extLst>
                <a:ext uri="{FF2B5EF4-FFF2-40B4-BE49-F238E27FC236}">
                  <a16:creationId xmlns:a16="http://schemas.microsoft.com/office/drawing/2014/main" id="{1CB1A0CE-577A-0BA7-17BC-F83D170A6ABE}"/>
                </a:ext>
              </a:extLst>
            </p:cNvPr>
            <p:cNvSpPr txBox="1"/>
            <p:nvPr/>
          </p:nvSpPr>
          <p:spPr>
            <a:xfrm>
              <a:off x="7164288" y="856926"/>
              <a:ext cx="1439711" cy="276999"/>
            </a:xfrm>
            <a:prstGeom prst="rect">
              <a:avLst/>
            </a:prstGeom>
            <a:noFill/>
          </p:spPr>
          <p:txBody>
            <a:bodyPr wrap="square" rtlCol="0">
              <a:spAutoFit/>
            </a:bodyPr>
            <a:lstStyle/>
            <a:p>
              <a:r>
                <a:rPr lang="en-US" altLang="ko-KR" sz="1200" b="1" dirty="0" err="1">
                  <a:solidFill>
                    <a:schemeClr val="tx1">
                      <a:lumMod val="75000"/>
                      <a:lumOff val="25000"/>
                    </a:schemeClr>
                  </a:solidFill>
                  <a:cs typeface="Arial" pitchFamily="34" charset="0"/>
                </a:rPr>
                <a:t>Hipotesis</a:t>
              </a:r>
              <a:r>
                <a:rPr lang="en-US" altLang="ko-KR" sz="1200" b="1" dirty="0">
                  <a:solidFill>
                    <a:schemeClr val="tx1">
                      <a:lumMod val="75000"/>
                      <a:lumOff val="25000"/>
                    </a:schemeClr>
                  </a:solidFill>
                  <a:cs typeface="Arial" pitchFamily="34" charset="0"/>
                </a:rPr>
                <a:t> 1</a:t>
              </a:r>
              <a:endParaRPr lang="ko-KR" altLang="en-US" sz="1200" b="1" dirty="0">
                <a:solidFill>
                  <a:schemeClr val="tx1">
                    <a:lumMod val="75000"/>
                    <a:lumOff val="25000"/>
                  </a:schemeClr>
                </a:solidFill>
                <a:cs typeface="Arial" pitchFamily="34" charset="0"/>
              </a:endParaRPr>
            </a:p>
          </p:txBody>
        </p:sp>
        <p:sp>
          <p:nvSpPr>
            <p:cNvPr id="40" name="TextBox 39">
              <a:extLst>
                <a:ext uri="{FF2B5EF4-FFF2-40B4-BE49-F238E27FC236}">
                  <a16:creationId xmlns:a16="http://schemas.microsoft.com/office/drawing/2014/main" id="{4E2581B0-7E36-D5E1-7654-0EA02D9F95CF}"/>
                </a:ext>
              </a:extLst>
            </p:cNvPr>
            <p:cNvSpPr txBox="1"/>
            <p:nvPr/>
          </p:nvSpPr>
          <p:spPr>
            <a:xfrm>
              <a:off x="7164288" y="1103513"/>
              <a:ext cx="1524408" cy="461665"/>
            </a:xfrm>
            <a:prstGeom prst="rect">
              <a:avLst/>
            </a:prstGeom>
            <a:noFill/>
          </p:spPr>
          <p:txBody>
            <a:bodyPr wrap="square" rtlCol="0">
              <a:spAutoFit/>
            </a:bodyPr>
            <a:lstStyle/>
            <a:p>
              <a:r>
                <a:rPr lang="es-MX" sz="1200" b="0" i="0" dirty="0">
                  <a:solidFill>
                    <a:srgbClr val="31333F"/>
                  </a:solidFill>
                  <a:effectLst/>
                  <a:latin typeface="Source Sans Pro" panose="020B0503030403020204" pitchFamily="34" charset="0"/>
                </a:rPr>
                <a:t>La precalificación aumenta la probabilidad de que a un cliente se le asigne una tarjeta de crédito con un límite mayor.</a:t>
              </a:r>
              <a:endParaRPr lang="en-US" altLang="ko-KR" sz="1200" dirty="0">
                <a:cs typeface="Arial" pitchFamily="34" charset="0"/>
              </a:endParaRPr>
            </a:p>
          </p:txBody>
        </p:sp>
      </p:grpSp>
      <p:grpSp>
        <p:nvGrpSpPr>
          <p:cNvPr id="41" name="Group 40">
            <a:extLst>
              <a:ext uri="{FF2B5EF4-FFF2-40B4-BE49-F238E27FC236}">
                <a16:creationId xmlns:a16="http://schemas.microsoft.com/office/drawing/2014/main" id="{ADED9F66-FA09-9E3F-796B-B1AA6544F302}"/>
              </a:ext>
            </a:extLst>
          </p:cNvPr>
          <p:cNvGrpSpPr/>
          <p:nvPr/>
        </p:nvGrpSpPr>
        <p:grpSpPr>
          <a:xfrm>
            <a:off x="3204296" y="3583064"/>
            <a:ext cx="4896096" cy="699275"/>
            <a:chOff x="7164288" y="856926"/>
            <a:chExt cx="1439711" cy="699275"/>
          </a:xfrm>
        </p:grpSpPr>
        <p:sp>
          <p:nvSpPr>
            <p:cNvPr id="42" name="TextBox 41">
              <a:extLst>
                <a:ext uri="{FF2B5EF4-FFF2-40B4-BE49-F238E27FC236}">
                  <a16:creationId xmlns:a16="http://schemas.microsoft.com/office/drawing/2014/main" id="{D2B9CD4F-364D-480E-B6A8-FBD18D71ADEC}"/>
                </a:ext>
              </a:extLst>
            </p:cNvPr>
            <p:cNvSpPr txBox="1"/>
            <p:nvPr/>
          </p:nvSpPr>
          <p:spPr>
            <a:xfrm>
              <a:off x="7164288" y="856926"/>
              <a:ext cx="1439711" cy="276999"/>
            </a:xfrm>
            <a:prstGeom prst="rect">
              <a:avLst/>
            </a:prstGeom>
            <a:noFill/>
          </p:spPr>
          <p:txBody>
            <a:bodyPr wrap="square" rtlCol="0">
              <a:spAutoFit/>
            </a:bodyPr>
            <a:lstStyle/>
            <a:p>
              <a:r>
                <a:rPr lang="en-US" altLang="ko-KR" sz="1200" b="1" dirty="0" err="1">
                  <a:solidFill>
                    <a:schemeClr val="tx1">
                      <a:lumMod val="75000"/>
                      <a:lumOff val="25000"/>
                    </a:schemeClr>
                  </a:solidFill>
                  <a:cs typeface="Arial" pitchFamily="34" charset="0"/>
                </a:rPr>
                <a:t>Hipotesis</a:t>
              </a:r>
              <a:r>
                <a:rPr lang="en-US" altLang="ko-KR" sz="1200" b="1" dirty="0">
                  <a:solidFill>
                    <a:schemeClr val="tx1">
                      <a:lumMod val="75000"/>
                      <a:lumOff val="25000"/>
                    </a:schemeClr>
                  </a:solidFill>
                  <a:cs typeface="Arial" pitchFamily="34" charset="0"/>
                </a:rPr>
                <a:t> 4</a:t>
              </a:r>
              <a:endParaRPr lang="ko-KR" altLang="en-US" sz="1200" b="1" dirty="0">
                <a:solidFill>
                  <a:schemeClr val="tx1">
                    <a:lumMod val="75000"/>
                    <a:lumOff val="25000"/>
                  </a:schemeClr>
                </a:solidFill>
                <a:cs typeface="Arial" pitchFamily="34" charset="0"/>
              </a:endParaRPr>
            </a:p>
          </p:txBody>
        </p:sp>
        <p:sp>
          <p:nvSpPr>
            <p:cNvPr id="43" name="TextBox 42">
              <a:extLst>
                <a:ext uri="{FF2B5EF4-FFF2-40B4-BE49-F238E27FC236}">
                  <a16:creationId xmlns:a16="http://schemas.microsoft.com/office/drawing/2014/main" id="{6B2321E7-3B83-BC11-1A36-B63C0CBA5631}"/>
                </a:ext>
              </a:extLst>
            </p:cNvPr>
            <p:cNvSpPr txBox="1"/>
            <p:nvPr/>
          </p:nvSpPr>
          <p:spPr>
            <a:xfrm>
              <a:off x="7164288" y="1103513"/>
              <a:ext cx="1439711" cy="452688"/>
            </a:xfrm>
            <a:prstGeom prst="rect">
              <a:avLst/>
            </a:prstGeom>
            <a:noFill/>
          </p:spPr>
          <p:txBody>
            <a:bodyPr wrap="square" rtlCol="0">
              <a:spAutoFit/>
            </a:bodyPr>
            <a:lstStyle/>
            <a:p>
              <a:pPr>
                <a:lnSpc>
                  <a:spcPts val="1425"/>
                </a:lnSpc>
              </a:pPr>
              <a:r>
                <a:rPr lang="es-MX" sz="1200" b="0" i="0" dirty="0">
                  <a:solidFill>
                    <a:srgbClr val="31333F"/>
                  </a:solidFill>
                  <a:effectLst/>
                  <a:latin typeface="Source Sans Pro" panose="020B0503030403020204" pitchFamily="34" charset="0"/>
                </a:rPr>
                <a:t>El origen del cliente (si se refiere a un canal de adquisición) influye en la probabilidad de obtener un límite de crédito más alto.</a:t>
              </a:r>
              <a:endParaRPr lang="es-MX" sz="1200" b="0" dirty="0">
                <a:effectLst/>
                <a:latin typeface="Courier New" panose="02070309020205020404" pitchFamily="49" charset="0"/>
              </a:endParaRPr>
            </a:p>
          </p:txBody>
        </p:sp>
      </p:grpSp>
      <p:grpSp>
        <p:nvGrpSpPr>
          <p:cNvPr id="44" name="Group 43">
            <a:extLst>
              <a:ext uri="{FF2B5EF4-FFF2-40B4-BE49-F238E27FC236}">
                <a16:creationId xmlns:a16="http://schemas.microsoft.com/office/drawing/2014/main" id="{5AA2AE70-93BF-B96F-979D-F83283B702AD}"/>
              </a:ext>
            </a:extLst>
          </p:cNvPr>
          <p:cNvGrpSpPr/>
          <p:nvPr/>
        </p:nvGrpSpPr>
        <p:grpSpPr>
          <a:xfrm>
            <a:off x="3924376" y="1948748"/>
            <a:ext cx="4896096" cy="708252"/>
            <a:chOff x="7164288" y="856926"/>
            <a:chExt cx="1439711" cy="708252"/>
          </a:xfrm>
        </p:grpSpPr>
        <p:sp>
          <p:nvSpPr>
            <p:cNvPr id="45" name="TextBox 44">
              <a:extLst>
                <a:ext uri="{FF2B5EF4-FFF2-40B4-BE49-F238E27FC236}">
                  <a16:creationId xmlns:a16="http://schemas.microsoft.com/office/drawing/2014/main" id="{62416E8C-FD9E-24E1-84C8-F9750B3AD901}"/>
                </a:ext>
              </a:extLst>
            </p:cNvPr>
            <p:cNvSpPr txBox="1"/>
            <p:nvPr/>
          </p:nvSpPr>
          <p:spPr>
            <a:xfrm>
              <a:off x="7164288" y="856926"/>
              <a:ext cx="1439711" cy="276999"/>
            </a:xfrm>
            <a:prstGeom prst="rect">
              <a:avLst/>
            </a:prstGeom>
            <a:noFill/>
          </p:spPr>
          <p:txBody>
            <a:bodyPr wrap="square" rtlCol="0">
              <a:spAutoFit/>
            </a:bodyPr>
            <a:lstStyle/>
            <a:p>
              <a:r>
                <a:rPr lang="en-US" altLang="ko-KR" sz="1200" b="1" dirty="0" err="1">
                  <a:solidFill>
                    <a:schemeClr val="tx1">
                      <a:lumMod val="75000"/>
                      <a:lumOff val="25000"/>
                    </a:schemeClr>
                  </a:solidFill>
                  <a:cs typeface="Arial" pitchFamily="34" charset="0"/>
                </a:rPr>
                <a:t>Hipotesis</a:t>
              </a:r>
              <a:r>
                <a:rPr lang="en-US" altLang="ko-KR" sz="1200" b="1" dirty="0">
                  <a:solidFill>
                    <a:schemeClr val="tx1">
                      <a:lumMod val="75000"/>
                      <a:lumOff val="25000"/>
                    </a:schemeClr>
                  </a:solidFill>
                  <a:cs typeface="Arial" pitchFamily="34" charset="0"/>
                </a:rPr>
                <a:t> 2</a:t>
              </a:r>
              <a:endParaRPr lang="ko-KR" altLang="en-US" sz="1200" b="1" dirty="0">
                <a:solidFill>
                  <a:schemeClr val="tx1">
                    <a:lumMod val="75000"/>
                    <a:lumOff val="25000"/>
                  </a:schemeClr>
                </a:solidFill>
                <a:cs typeface="Arial" pitchFamily="34" charset="0"/>
              </a:endParaRPr>
            </a:p>
          </p:txBody>
        </p:sp>
        <p:sp>
          <p:nvSpPr>
            <p:cNvPr id="46" name="TextBox 45">
              <a:extLst>
                <a:ext uri="{FF2B5EF4-FFF2-40B4-BE49-F238E27FC236}">
                  <a16:creationId xmlns:a16="http://schemas.microsoft.com/office/drawing/2014/main" id="{40BE5F2D-847C-A0AE-7D2A-C02258100984}"/>
                </a:ext>
              </a:extLst>
            </p:cNvPr>
            <p:cNvSpPr txBox="1"/>
            <p:nvPr/>
          </p:nvSpPr>
          <p:spPr>
            <a:xfrm>
              <a:off x="7164288" y="1103513"/>
              <a:ext cx="1312666" cy="461665"/>
            </a:xfrm>
            <a:prstGeom prst="rect">
              <a:avLst/>
            </a:prstGeom>
            <a:noFill/>
          </p:spPr>
          <p:txBody>
            <a:bodyPr wrap="square" rtlCol="0">
              <a:spAutoFit/>
            </a:bodyPr>
            <a:lstStyle/>
            <a:p>
              <a:r>
                <a:rPr lang="es-MX" sz="1200" b="0" i="0" dirty="0">
                  <a:solidFill>
                    <a:srgbClr val="31333F"/>
                  </a:solidFill>
                  <a:effectLst/>
                  <a:latin typeface="Source Sans Pro" panose="020B0503030403020204" pitchFamily="34" charset="0"/>
                </a:rPr>
                <a:t>Las modificaciones a los límites de crédito se realizan principalmente para clientes con un historial de uso responsable de la tarjeta.</a:t>
              </a:r>
              <a:endParaRPr lang="en-US" altLang="ko-KR" sz="1200" dirty="0">
                <a:cs typeface="Arial" pitchFamily="34" charset="0"/>
              </a:endParaRPr>
            </a:p>
          </p:txBody>
        </p:sp>
      </p:grpSp>
      <p:grpSp>
        <p:nvGrpSpPr>
          <p:cNvPr id="47" name="Group 46">
            <a:extLst>
              <a:ext uri="{FF2B5EF4-FFF2-40B4-BE49-F238E27FC236}">
                <a16:creationId xmlns:a16="http://schemas.microsoft.com/office/drawing/2014/main" id="{D7F30812-A90E-7B9B-18EC-AED09317B7B3}"/>
              </a:ext>
            </a:extLst>
          </p:cNvPr>
          <p:cNvGrpSpPr/>
          <p:nvPr/>
        </p:nvGrpSpPr>
        <p:grpSpPr>
          <a:xfrm>
            <a:off x="3924376" y="2765906"/>
            <a:ext cx="4896096" cy="708252"/>
            <a:chOff x="7164288" y="856926"/>
            <a:chExt cx="1439711" cy="708252"/>
          </a:xfrm>
        </p:grpSpPr>
        <p:sp>
          <p:nvSpPr>
            <p:cNvPr id="48" name="TextBox 47">
              <a:extLst>
                <a:ext uri="{FF2B5EF4-FFF2-40B4-BE49-F238E27FC236}">
                  <a16:creationId xmlns:a16="http://schemas.microsoft.com/office/drawing/2014/main" id="{F468846F-46C0-6740-2A13-208CAE370434}"/>
                </a:ext>
              </a:extLst>
            </p:cNvPr>
            <p:cNvSpPr txBox="1"/>
            <p:nvPr/>
          </p:nvSpPr>
          <p:spPr>
            <a:xfrm>
              <a:off x="7164288" y="856926"/>
              <a:ext cx="1439711" cy="276999"/>
            </a:xfrm>
            <a:prstGeom prst="rect">
              <a:avLst/>
            </a:prstGeom>
            <a:noFill/>
          </p:spPr>
          <p:txBody>
            <a:bodyPr wrap="square" rtlCol="0">
              <a:spAutoFit/>
            </a:bodyPr>
            <a:lstStyle/>
            <a:p>
              <a:r>
                <a:rPr lang="en-US" altLang="ko-KR" sz="1200" b="1" dirty="0" err="1">
                  <a:solidFill>
                    <a:schemeClr val="tx1">
                      <a:lumMod val="75000"/>
                      <a:lumOff val="25000"/>
                    </a:schemeClr>
                  </a:solidFill>
                  <a:cs typeface="Arial" pitchFamily="34" charset="0"/>
                </a:rPr>
                <a:t>Hipotesis</a:t>
              </a:r>
              <a:r>
                <a:rPr lang="en-US" altLang="ko-KR" sz="1200" b="1" dirty="0">
                  <a:solidFill>
                    <a:schemeClr val="tx1">
                      <a:lumMod val="75000"/>
                      <a:lumOff val="25000"/>
                    </a:schemeClr>
                  </a:solidFill>
                  <a:cs typeface="Arial" pitchFamily="34" charset="0"/>
                </a:rPr>
                <a:t> 3</a:t>
              </a:r>
              <a:endParaRPr lang="ko-KR" altLang="en-US" sz="1200" b="1" dirty="0">
                <a:solidFill>
                  <a:schemeClr val="tx1">
                    <a:lumMod val="75000"/>
                    <a:lumOff val="25000"/>
                  </a:schemeClr>
                </a:solidFill>
                <a:cs typeface="Arial" pitchFamily="34" charset="0"/>
              </a:endParaRPr>
            </a:p>
          </p:txBody>
        </p:sp>
        <p:sp>
          <p:nvSpPr>
            <p:cNvPr id="49" name="TextBox 48">
              <a:extLst>
                <a:ext uri="{FF2B5EF4-FFF2-40B4-BE49-F238E27FC236}">
                  <a16:creationId xmlns:a16="http://schemas.microsoft.com/office/drawing/2014/main" id="{F228F27E-8D0E-FF79-FCB4-0AFC587B0B4C}"/>
                </a:ext>
              </a:extLst>
            </p:cNvPr>
            <p:cNvSpPr txBox="1"/>
            <p:nvPr/>
          </p:nvSpPr>
          <p:spPr>
            <a:xfrm>
              <a:off x="7164288" y="1103513"/>
              <a:ext cx="1439711" cy="461665"/>
            </a:xfrm>
            <a:prstGeom prst="rect">
              <a:avLst/>
            </a:prstGeom>
            <a:noFill/>
          </p:spPr>
          <p:txBody>
            <a:bodyPr wrap="square" rtlCol="0">
              <a:spAutoFit/>
            </a:bodyPr>
            <a:lstStyle/>
            <a:p>
              <a:r>
                <a:rPr lang="es-MX" sz="1200" b="0" i="0" dirty="0">
                  <a:solidFill>
                    <a:srgbClr val="31333F"/>
                  </a:solidFill>
                  <a:effectLst/>
                  <a:latin typeface="Source Sans Pro" panose="020B0503030403020204" pitchFamily="34" charset="0"/>
                </a:rPr>
                <a:t>Algunas zonas/sucursales tienen un perfil de cliente con ingresos promedio más altos y, por lo tanto, límites de crédito más elevados.</a:t>
              </a:r>
              <a:endParaRPr lang="en-US" altLang="ko-KR" sz="1200" dirty="0">
                <a:cs typeface="Arial" pitchFamily="34" charset="0"/>
              </a:endParaRPr>
            </a:p>
          </p:txBody>
        </p:sp>
      </p:grpSp>
      <p:sp>
        <p:nvSpPr>
          <p:cNvPr id="51" name="TextBox 50">
            <a:extLst>
              <a:ext uri="{FF2B5EF4-FFF2-40B4-BE49-F238E27FC236}">
                <a16:creationId xmlns:a16="http://schemas.microsoft.com/office/drawing/2014/main" id="{DD229CFB-BD08-092C-CA77-CDE840A586D0}"/>
              </a:ext>
            </a:extLst>
          </p:cNvPr>
          <p:cNvSpPr txBox="1"/>
          <p:nvPr/>
        </p:nvSpPr>
        <p:spPr>
          <a:xfrm>
            <a:off x="2324790" y="1493613"/>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01</a:t>
            </a:r>
          </a:p>
        </p:txBody>
      </p:sp>
      <p:sp>
        <p:nvSpPr>
          <p:cNvPr id="52" name="TextBox 51">
            <a:extLst>
              <a:ext uri="{FF2B5EF4-FFF2-40B4-BE49-F238E27FC236}">
                <a16:creationId xmlns:a16="http://schemas.microsoft.com/office/drawing/2014/main" id="{7F8844D4-9493-9735-02CD-A84869183204}"/>
              </a:ext>
            </a:extLst>
          </p:cNvPr>
          <p:cNvSpPr txBox="1"/>
          <p:nvPr/>
        </p:nvSpPr>
        <p:spPr>
          <a:xfrm>
            <a:off x="3084430" y="2073538"/>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02</a:t>
            </a:r>
          </a:p>
        </p:txBody>
      </p:sp>
      <p:sp>
        <p:nvSpPr>
          <p:cNvPr id="53" name="TextBox 52">
            <a:extLst>
              <a:ext uri="{FF2B5EF4-FFF2-40B4-BE49-F238E27FC236}">
                <a16:creationId xmlns:a16="http://schemas.microsoft.com/office/drawing/2014/main" id="{DA6BBF61-C5F7-BD6F-C547-273241ECE44D}"/>
              </a:ext>
            </a:extLst>
          </p:cNvPr>
          <p:cNvSpPr txBox="1"/>
          <p:nvPr/>
        </p:nvSpPr>
        <p:spPr>
          <a:xfrm>
            <a:off x="3084430" y="3007128"/>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03</a:t>
            </a:r>
          </a:p>
        </p:txBody>
      </p:sp>
      <p:sp>
        <p:nvSpPr>
          <p:cNvPr id="54" name="TextBox 53">
            <a:extLst>
              <a:ext uri="{FF2B5EF4-FFF2-40B4-BE49-F238E27FC236}">
                <a16:creationId xmlns:a16="http://schemas.microsoft.com/office/drawing/2014/main" id="{89288742-E6E7-7B04-6C88-AB6D13EC547B}"/>
              </a:ext>
            </a:extLst>
          </p:cNvPr>
          <p:cNvSpPr txBox="1"/>
          <p:nvPr/>
        </p:nvSpPr>
        <p:spPr>
          <a:xfrm>
            <a:off x="2324790" y="3544565"/>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04</a:t>
            </a:r>
          </a:p>
        </p:txBody>
      </p:sp>
      <p:grpSp>
        <p:nvGrpSpPr>
          <p:cNvPr id="4" name="Group 37">
            <a:extLst>
              <a:ext uri="{FF2B5EF4-FFF2-40B4-BE49-F238E27FC236}">
                <a16:creationId xmlns:a16="http://schemas.microsoft.com/office/drawing/2014/main" id="{D05F5100-3698-7859-D68D-4303DE017821}"/>
              </a:ext>
            </a:extLst>
          </p:cNvPr>
          <p:cNvGrpSpPr/>
          <p:nvPr/>
        </p:nvGrpSpPr>
        <p:grpSpPr>
          <a:xfrm>
            <a:off x="4355976" y="51905"/>
            <a:ext cx="5472159" cy="333446"/>
            <a:chOff x="7079592" y="1047066"/>
            <a:chExt cx="1609104" cy="333446"/>
          </a:xfrm>
        </p:grpSpPr>
        <p:sp>
          <p:nvSpPr>
            <p:cNvPr id="5" name="TextBox 38">
              <a:extLst>
                <a:ext uri="{FF2B5EF4-FFF2-40B4-BE49-F238E27FC236}">
                  <a16:creationId xmlns:a16="http://schemas.microsoft.com/office/drawing/2014/main" id="{239097FC-B97A-F4EB-E8C5-6E610DD99A30}"/>
                </a:ext>
              </a:extLst>
            </p:cNvPr>
            <p:cNvSpPr txBox="1"/>
            <p:nvPr/>
          </p:nvSpPr>
          <p:spPr>
            <a:xfrm>
              <a:off x="7079592" y="1047066"/>
              <a:ext cx="1439711" cy="276999"/>
            </a:xfrm>
            <a:prstGeom prst="rect">
              <a:avLst/>
            </a:prstGeom>
            <a:noFill/>
          </p:spPr>
          <p:txBody>
            <a:bodyPr wrap="square" rtlCol="0">
              <a:spAutoFit/>
            </a:bodyPr>
            <a:lstStyle/>
            <a:p>
              <a:r>
                <a:rPr lang="en-US" altLang="ko-KR" sz="1200" b="1" dirty="0" err="1">
                  <a:solidFill>
                    <a:schemeClr val="tx1">
                      <a:lumMod val="75000"/>
                      <a:lumOff val="25000"/>
                    </a:schemeClr>
                  </a:solidFill>
                  <a:cs typeface="Arial" pitchFamily="34" charset="0"/>
                </a:rPr>
                <a:t>Hipotesis</a:t>
              </a:r>
              <a:r>
                <a:rPr lang="en-US" altLang="ko-KR" sz="1200" b="1" dirty="0">
                  <a:solidFill>
                    <a:schemeClr val="tx1">
                      <a:lumMod val="75000"/>
                      <a:lumOff val="25000"/>
                    </a:schemeClr>
                  </a:solidFill>
                  <a:cs typeface="Arial" pitchFamily="34" charset="0"/>
                </a:rPr>
                <a:t> Principal</a:t>
              </a:r>
              <a:endParaRPr lang="ko-KR" altLang="en-US" sz="1200" b="1" dirty="0">
                <a:solidFill>
                  <a:schemeClr val="tx1">
                    <a:lumMod val="75000"/>
                    <a:lumOff val="25000"/>
                  </a:schemeClr>
                </a:solidFill>
                <a:cs typeface="Arial" pitchFamily="34" charset="0"/>
              </a:endParaRPr>
            </a:p>
          </p:txBody>
        </p:sp>
        <p:sp>
          <p:nvSpPr>
            <p:cNvPr id="6" name="TextBox 39">
              <a:extLst>
                <a:ext uri="{FF2B5EF4-FFF2-40B4-BE49-F238E27FC236}">
                  <a16:creationId xmlns:a16="http://schemas.microsoft.com/office/drawing/2014/main" id="{F69D9EA7-FBE5-47AF-7035-5F8B9B6C9845}"/>
                </a:ext>
              </a:extLst>
            </p:cNvPr>
            <p:cNvSpPr txBox="1"/>
            <p:nvPr/>
          </p:nvSpPr>
          <p:spPr>
            <a:xfrm>
              <a:off x="7164288" y="1103513"/>
              <a:ext cx="1524408" cy="276999"/>
            </a:xfrm>
            <a:prstGeom prst="rect">
              <a:avLst/>
            </a:prstGeom>
            <a:noFill/>
          </p:spPr>
          <p:txBody>
            <a:bodyPr wrap="square" rtlCol="0">
              <a:spAutoFit/>
            </a:bodyPr>
            <a:lstStyle/>
            <a:p>
              <a:endParaRPr lang="en-US" altLang="ko-KR" sz="1200" dirty="0">
                <a:cs typeface="Arial" pitchFamily="34" charset="0"/>
              </a:endParaRPr>
            </a:p>
          </p:txBody>
        </p:sp>
      </p:grpSp>
      <p:sp>
        <p:nvSpPr>
          <p:cNvPr id="10" name="CuadroTexto 9">
            <a:extLst>
              <a:ext uri="{FF2B5EF4-FFF2-40B4-BE49-F238E27FC236}">
                <a16:creationId xmlns:a16="http://schemas.microsoft.com/office/drawing/2014/main" id="{AFE5B6E1-9ABE-ABFF-90E1-1ADA685FFF18}"/>
              </a:ext>
            </a:extLst>
          </p:cNvPr>
          <p:cNvSpPr txBox="1"/>
          <p:nvPr/>
        </p:nvSpPr>
        <p:spPr>
          <a:xfrm>
            <a:off x="3798956" y="339041"/>
            <a:ext cx="5337057" cy="523220"/>
          </a:xfrm>
          <a:prstGeom prst="rect">
            <a:avLst/>
          </a:prstGeom>
          <a:noFill/>
        </p:spPr>
        <p:txBody>
          <a:bodyPr wrap="square">
            <a:spAutoFit/>
          </a:bodyPr>
          <a:lstStyle/>
          <a:p>
            <a:r>
              <a:rPr lang="es-AR" sz="1400" b="0" i="0" dirty="0">
                <a:solidFill>
                  <a:srgbClr val="31333F"/>
                </a:solidFill>
                <a:effectLst/>
                <a:latin typeface="Source Sans Pro" panose="020B0503030403020204" pitchFamily="34" charset="0"/>
              </a:rPr>
              <a:t>Los ingresos del cliente ( </a:t>
            </a:r>
            <a:r>
              <a:rPr lang="es-AR" sz="1400" b="0" i="0" dirty="0" err="1">
                <a:solidFill>
                  <a:srgbClr val="31333F"/>
                </a:solidFill>
                <a:effectLst/>
                <a:latin typeface="Source Sans Pro" panose="020B0503030403020204" pitchFamily="34" charset="0"/>
              </a:rPr>
              <a:t>Ingreso_determinado</a:t>
            </a:r>
            <a:r>
              <a:rPr lang="es-AR" sz="1400" b="0" i="0" dirty="0">
                <a:solidFill>
                  <a:srgbClr val="31333F"/>
                </a:solidFill>
                <a:effectLst/>
                <a:latin typeface="Source Sans Pro" panose="020B0503030403020204" pitchFamily="34" charset="0"/>
              </a:rPr>
              <a:t> o haber reg11) </a:t>
            </a:r>
            <a:r>
              <a:rPr lang="es-MX" sz="1400" b="0" i="0" dirty="0">
                <a:solidFill>
                  <a:srgbClr val="31333F"/>
                </a:solidFill>
                <a:effectLst/>
                <a:latin typeface="Source Sans Pro" panose="020B0503030403020204" pitchFamily="34" charset="0"/>
              </a:rPr>
              <a:t> son un factor determinante en la asignación de límites de crédito.</a:t>
            </a:r>
            <a:endParaRPr lang="es-AR" sz="1400" dirty="0"/>
          </a:p>
        </p:txBody>
      </p:sp>
    </p:spTree>
    <p:extLst>
      <p:ext uri="{BB962C8B-B14F-4D97-AF65-F5344CB8AC3E}">
        <p14:creationId xmlns:p14="http://schemas.microsoft.com/office/powerpoint/2010/main" val="974186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A492A6-439E-9B16-F4FD-CCA9C6AF29EF}"/>
            </a:ext>
          </a:extLst>
        </p:cNvPr>
        <p:cNvGrpSpPr/>
        <p:nvPr/>
      </p:nvGrpSpPr>
      <p:grpSpPr>
        <a:xfrm>
          <a:off x="0" y="0"/>
          <a:ext cx="0" cy="0"/>
          <a:chOff x="0" y="0"/>
          <a:chExt cx="0" cy="0"/>
        </a:xfrm>
      </p:grpSpPr>
      <p:pic>
        <p:nvPicPr>
          <p:cNvPr id="6" name="Picture 4" descr="D:\KBM-정애\014-Fullppt\PNG이미지\노트북.png">
            <a:extLst>
              <a:ext uri="{FF2B5EF4-FFF2-40B4-BE49-F238E27FC236}">
                <a16:creationId xmlns:a16="http://schemas.microsoft.com/office/drawing/2014/main" id="{143AC263-DFA2-66F3-5B08-25A6BD83F8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1946" y="903524"/>
            <a:ext cx="6290574" cy="3199488"/>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AFEE621E-700A-C719-6F62-F7E52A575128}"/>
              </a:ext>
            </a:extLst>
          </p:cNvPr>
          <p:cNvSpPr txBox="1"/>
          <p:nvPr/>
        </p:nvSpPr>
        <p:spPr>
          <a:xfrm>
            <a:off x="4977490" y="253171"/>
            <a:ext cx="3588874" cy="523220"/>
          </a:xfrm>
          <a:prstGeom prst="rect">
            <a:avLst/>
          </a:prstGeom>
          <a:noFill/>
        </p:spPr>
        <p:txBody>
          <a:bodyPr wrap="square" rtlCol="0">
            <a:spAutoFit/>
          </a:bodyPr>
          <a:lstStyle/>
          <a:p>
            <a:r>
              <a:rPr lang="en-US" altLang="ko-KR" sz="2800" b="1" dirty="0">
                <a:solidFill>
                  <a:schemeClr val="tx1">
                    <a:lumMod val="75000"/>
                    <a:lumOff val="25000"/>
                  </a:schemeClr>
                </a:solidFill>
                <a:latin typeface="+mj-lt"/>
                <a:cs typeface="Arial" pitchFamily="34" charset="0"/>
              </a:rPr>
              <a:t> </a:t>
            </a:r>
            <a:r>
              <a:rPr lang="en-US" altLang="ko-KR" sz="2800" b="1" dirty="0" err="1">
                <a:solidFill>
                  <a:schemeClr val="accent1"/>
                </a:solidFill>
                <a:latin typeface="+mj-lt"/>
                <a:cs typeface="Arial" pitchFamily="34" charset="0"/>
              </a:rPr>
              <a:t>Visualizaciones</a:t>
            </a:r>
            <a:r>
              <a:rPr lang="en-US" altLang="ko-KR" sz="2800" b="1" dirty="0">
                <a:solidFill>
                  <a:schemeClr val="accent1"/>
                </a:solidFill>
                <a:latin typeface="+mj-lt"/>
                <a:cs typeface="Arial" pitchFamily="34" charset="0"/>
              </a:rPr>
              <a:t> </a:t>
            </a:r>
            <a:r>
              <a:rPr lang="en-US" altLang="ko-KR" sz="2800" b="1" dirty="0">
                <a:solidFill>
                  <a:schemeClr val="tx1">
                    <a:lumMod val="75000"/>
                    <a:lumOff val="25000"/>
                  </a:schemeClr>
                </a:solidFill>
                <a:latin typeface="+mj-lt"/>
                <a:cs typeface="Arial" pitchFamily="34" charset="0"/>
              </a:rPr>
              <a:t>TC</a:t>
            </a:r>
            <a:endParaRPr lang="ko-KR" altLang="en-US" sz="2800" b="1" dirty="0">
              <a:solidFill>
                <a:schemeClr val="tx1">
                  <a:lumMod val="75000"/>
                  <a:lumOff val="25000"/>
                </a:schemeClr>
              </a:solidFill>
              <a:latin typeface="+mj-lt"/>
              <a:cs typeface="Arial" pitchFamily="34" charset="0"/>
            </a:endParaRPr>
          </a:p>
        </p:txBody>
      </p:sp>
      <p:pic>
        <p:nvPicPr>
          <p:cNvPr id="4" name="Imagen 3" descr="Gráfico, Histograma&#10;&#10;El contenido generado por IA puede ser incorrecto.">
            <a:extLst>
              <a:ext uri="{FF2B5EF4-FFF2-40B4-BE49-F238E27FC236}">
                <a16:creationId xmlns:a16="http://schemas.microsoft.com/office/drawing/2014/main" id="{CE5D37F2-FF9B-F266-4E89-E2367A35D92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03648" y="555526"/>
            <a:ext cx="2925387" cy="2200985"/>
          </a:xfrm>
          <a:prstGeom prst="rect">
            <a:avLst/>
          </a:prstGeom>
        </p:spPr>
      </p:pic>
      <p:pic>
        <p:nvPicPr>
          <p:cNvPr id="8" name="Imagen 7" descr="Gráfico, Histograma&#10;&#10;El contenido generado por IA puede ser incorrecto.">
            <a:extLst>
              <a:ext uri="{FF2B5EF4-FFF2-40B4-BE49-F238E27FC236}">
                <a16:creationId xmlns:a16="http://schemas.microsoft.com/office/drawing/2014/main" id="{B2466004-E1DB-B088-9E10-12206718DD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4008" y="1243786"/>
            <a:ext cx="3027470" cy="2356610"/>
          </a:xfrm>
          <a:prstGeom prst="rect">
            <a:avLst/>
          </a:prstGeom>
        </p:spPr>
      </p:pic>
      <p:sp>
        <p:nvSpPr>
          <p:cNvPr id="9" name="CuadroTexto 8">
            <a:extLst>
              <a:ext uri="{FF2B5EF4-FFF2-40B4-BE49-F238E27FC236}">
                <a16:creationId xmlns:a16="http://schemas.microsoft.com/office/drawing/2014/main" id="{2545A86E-CE14-F995-4CE8-E8723B8876DE}"/>
              </a:ext>
            </a:extLst>
          </p:cNvPr>
          <p:cNvSpPr txBox="1"/>
          <p:nvPr/>
        </p:nvSpPr>
        <p:spPr>
          <a:xfrm>
            <a:off x="1659531" y="206518"/>
            <a:ext cx="2604827" cy="276999"/>
          </a:xfrm>
          <a:prstGeom prst="rect">
            <a:avLst/>
          </a:prstGeom>
          <a:noFill/>
        </p:spPr>
        <p:txBody>
          <a:bodyPr wrap="square" rtlCol="0">
            <a:spAutoFit/>
          </a:bodyPr>
          <a:lstStyle/>
          <a:p>
            <a:r>
              <a:rPr lang="es-MX" sz="1200" dirty="0" err="1"/>
              <a:t>Distribucion</a:t>
            </a:r>
            <a:r>
              <a:rPr lang="es-MX" sz="1200" dirty="0"/>
              <a:t> MasterCard</a:t>
            </a:r>
            <a:endParaRPr lang="es-AR" sz="1200" dirty="0"/>
          </a:p>
        </p:txBody>
      </p:sp>
      <p:sp>
        <p:nvSpPr>
          <p:cNvPr id="10" name="CuadroTexto 9">
            <a:extLst>
              <a:ext uri="{FF2B5EF4-FFF2-40B4-BE49-F238E27FC236}">
                <a16:creationId xmlns:a16="http://schemas.microsoft.com/office/drawing/2014/main" id="{DC6C2513-79E5-A437-9682-D947036B0A62}"/>
              </a:ext>
            </a:extLst>
          </p:cNvPr>
          <p:cNvSpPr txBox="1"/>
          <p:nvPr/>
        </p:nvSpPr>
        <p:spPr>
          <a:xfrm>
            <a:off x="5364088" y="925486"/>
            <a:ext cx="2604827" cy="276999"/>
          </a:xfrm>
          <a:prstGeom prst="rect">
            <a:avLst/>
          </a:prstGeom>
          <a:noFill/>
        </p:spPr>
        <p:txBody>
          <a:bodyPr wrap="square" rtlCol="0">
            <a:spAutoFit/>
          </a:bodyPr>
          <a:lstStyle/>
          <a:p>
            <a:r>
              <a:rPr lang="es-MX" sz="1200" dirty="0" err="1"/>
              <a:t>Distribucion</a:t>
            </a:r>
            <a:r>
              <a:rPr lang="es-MX" sz="1200" dirty="0"/>
              <a:t> VISA</a:t>
            </a:r>
            <a:endParaRPr lang="es-AR" sz="1200" dirty="0"/>
          </a:p>
        </p:txBody>
      </p:sp>
    </p:spTree>
    <p:extLst>
      <p:ext uri="{BB962C8B-B14F-4D97-AF65-F5344CB8AC3E}">
        <p14:creationId xmlns:p14="http://schemas.microsoft.com/office/powerpoint/2010/main" val="3634559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D40103-174C-00D4-8C7E-06D41C6B1802}"/>
            </a:ext>
          </a:extLst>
        </p:cNvPr>
        <p:cNvGrpSpPr/>
        <p:nvPr/>
      </p:nvGrpSpPr>
      <p:grpSpPr>
        <a:xfrm>
          <a:off x="0" y="0"/>
          <a:ext cx="0" cy="0"/>
          <a:chOff x="0" y="0"/>
          <a:chExt cx="0" cy="0"/>
        </a:xfrm>
      </p:grpSpPr>
      <p:pic>
        <p:nvPicPr>
          <p:cNvPr id="6" name="Picture 4" descr="D:\KBM-정애\014-Fullppt\PNG이미지\노트북.png">
            <a:extLst>
              <a:ext uri="{FF2B5EF4-FFF2-40B4-BE49-F238E27FC236}">
                <a16:creationId xmlns:a16="http://schemas.microsoft.com/office/drawing/2014/main" id="{B80B5BAD-ABE8-4956-1AD0-4C8D35B26E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1946" y="903524"/>
            <a:ext cx="6290574" cy="3199488"/>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973D8B56-4206-413E-4539-854E5CC3D12F}"/>
              </a:ext>
            </a:extLst>
          </p:cNvPr>
          <p:cNvSpPr txBox="1"/>
          <p:nvPr/>
        </p:nvSpPr>
        <p:spPr>
          <a:xfrm>
            <a:off x="4977490" y="253171"/>
            <a:ext cx="3588874" cy="523220"/>
          </a:xfrm>
          <a:prstGeom prst="rect">
            <a:avLst/>
          </a:prstGeom>
          <a:noFill/>
        </p:spPr>
        <p:txBody>
          <a:bodyPr wrap="square" rtlCol="0">
            <a:spAutoFit/>
          </a:bodyPr>
          <a:lstStyle/>
          <a:p>
            <a:r>
              <a:rPr lang="en-US" altLang="ko-KR" sz="2800" b="1" dirty="0">
                <a:solidFill>
                  <a:schemeClr val="tx1">
                    <a:lumMod val="75000"/>
                    <a:lumOff val="25000"/>
                  </a:schemeClr>
                </a:solidFill>
                <a:latin typeface="+mj-lt"/>
                <a:cs typeface="Arial" pitchFamily="34" charset="0"/>
              </a:rPr>
              <a:t> </a:t>
            </a:r>
            <a:r>
              <a:rPr lang="en-US" altLang="ko-KR" sz="2800" b="1" dirty="0" err="1">
                <a:solidFill>
                  <a:schemeClr val="accent1"/>
                </a:solidFill>
                <a:latin typeface="+mj-lt"/>
                <a:cs typeface="Arial" pitchFamily="34" charset="0"/>
              </a:rPr>
              <a:t>Visualizaciones</a:t>
            </a:r>
            <a:r>
              <a:rPr lang="en-US" altLang="ko-KR" sz="2800" b="1" dirty="0">
                <a:solidFill>
                  <a:schemeClr val="accent1"/>
                </a:solidFill>
                <a:latin typeface="+mj-lt"/>
                <a:cs typeface="Arial" pitchFamily="34" charset="0"/>
              </a:rPr>
              <a:t> </a:t>
            </a:r>
            <a:r>
              <a:rPr lang="en-US" altLang="ko-KR" sz="2800" b="1" dirty="0">
                <a:solidFill>
                  <a:schemeClr val="tx1">
                    <a:lumMod val="75000"/>
                    <a:lumOff val="25000"/>
                  </a:schemeClr>
                </a:solidFill>
                <a:latin typeface="+mj-lt"/>
                <a:cs typeface="Arial" pitchFamily="34" charset="0"/>
              </a:rPr>
              <a:t>TC</a:t>
            </a:r>
            <a:endParaRPr lang="ko-KR" altLang="en-US" sz="2800" b="1" dirty="0">
              <a:solidFill>
                <a:schemeClr val="tx1">
                  <a:lumMod val="75000"/>
                  <a:lumOff val="25000"/>
                </a:schemeClr>
              </a:solidFill>
              <a:latin typeface="+mj-lt"/>
              <a:cs typeface="Arial" pitchFamily="34" charset="0"/>
            </a:endParaRPr>
          </a:p>
        </p:txBody>
      </p:sp>
      <p:pic>
        <p:nvPicPr>
          <p:cNvPr id="4" name="Imagen 3" descr="Gráfico&#10;&#10;El contenido generado por IA puede ser incorrecto.">
            <a:extLst>
              <a:ext uri="{FF2B5EF4-FFF2-40B4-BE49-F238E27FC236}">
                <a16:creationId xmlns:a16="http://schemas.microsoft.com/office/drawing/2014/main" id="{FE2F7632-814F-5D91-CD83-9C6504EF13F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1640" y="655760"/>
            <a:ext cx="3073149" cy="1900347"/>
          </a:xfrm>
          <a:prstGeom prst="rect">
            <a:avLst/>
          </a:prstGeom>
        </p:spPr>
      </p:pic>
      <p:pic>
        <p:nvPicPr>
          <p:cNvPr id="8" name="Imagen 7" descr="Gráfico, Gráfico de cajas y bigotes&#10;&#10;El contenido generado por IA puede ser incorrecto.">
            <a:extLst>
              <a:ext uri="{FF2B5EF4-FFF2-40B4-BE49-F238E27FC236}">
                <a16:creationId xmlns:a16="http://schemas.microsoft.com/office/drawing/2014/main" id="{8EBA9A17-0B03-970A-A081-312F1459A96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96719" y="1419622"/>
            <a:ext cx="3113504" cy="1931554"/>
          </a:xfrm>
          <a:prstGeom prst="rect">
            <a:avLst/>
          </a:prstGeom>
        </p:spPr>
      </p:pic>
      <p:sp>
        <p:nvSpPr>
          <p:cNvPr id="9" name="CuadroTexto 8">
            <a:extLst>
              <a:ext uri="{FF2B5EF4-FFF2-40B4-BE49-F238E27FC236}">
                <a16:creationId xmlns:a16="http://schemas.microsoft.com/office/drawing/2014/main" id="{D87D5BEC-7B55-5BAB-D3CA-266A78CA1E74}"/>
              </a:ext>
            </a:extLst>
          </p:cNvPr>
          <p:cNvSpPr txBox="1"/>
          <p:nvPr/>
        </p:nvSpPr>
        <p:spPr>
          <a:xfrm>
            <a:off x="1659531" y="206518"/>
            <a:ext cx="2604827" cy="276999"/>
          </a:xfrm>
          <a:prstGeom prst="rect">
            <a:avLst/>
          </a:prstGeom>
          <a:noFill/>
        </p:spPr>
        <p:txBody>
          <a:bodyPr wrap="square" rtlCol="0">
            <a:spAutoFit/>
          </a:bodyPr>
          <a:lstStyle/>
          <a:p>
            <a:r>
              <a:rPr lang="es-MX" sz="1200" dirty="0"/>
              <a:t>Limites en Zonales</a:t>
            </a:r>
            <a:endParaRPr lang="es-AR" sz="1200" dirty="0"/>
          </a:p>
        </p:txBody>
      </p:sp>
      <p:sp>
        <p:nvSpPr>
          <p:cNvPr id="10" name="CuadroTexto 9">
            <a:extLst>
              <a:ext uri="{FF2B5EF4-FFF2-40B4-BE49-F238E27FC236}">
                <a16:creationId xmlns:a16="http://schemas.microsoft.com/office/drawing/2014/main" id="{31245A87-9245-4632-0A25-4569E4C12C62}"/>
              </a:ext>
            </a:extLst>
          </p:cNvPr>
          <p:cNvSpPr txBox="1"/>
          <p:nvPr/>
        </p:nvSpPr>
        <p:spPr>
          <a:xfrm>
            <a:off x="5010955" y="928127"/>
            <a:ext cx="2604827" cy="276999"/>
          </a:xfrm>
          <a:prstGeom prst="rect">
            <a:avLst/>
          </a:prstGeom>
          <a:noFill/>
        </p:spPr>
        <p:txBody>
          <a:bodyPr wrap="square" rtlCol="0">
            <a:spAutoFit/>
          </a:bodyPr>
          <a:lstStyle/>
          <a:p>
            <a:r>
              <a:rPr lang="es-MX" sz="1200" dirty="0"/>
              <a:t>Categorías de TC con limites</a:t>
            </a:r>
            <a:endParaRPr lang="es-AR" sz="1200" dirty="0"/>
          </a:p>
        </p:txBody>
      </p:sp>
    </p:spTree>
    <p:extLst>
      <p:ext uri="{BB962C8B-B14F-4D97-AF65-F5344CB8AC3E}">
        <p14:creationId xmlns:p14="http://schemas.microsoft.com/office/powerpoint/2010/main" val="1398802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045D75-897F-8053-B23D-D5C5BADBC541}"/>
            </a:ext>
          </a:extLst>
        </p:cNvPr>
        <p:cNvGrpSpPr/>
        <p:nvPr/>
      </p:nvGrpSpPr>
      <p:grpSpPr>
        <a:xfrm>
          <a:off x="0" y="0"/>
          <a:ext cx="0" cy="0"/>
          <a:chOff x="0" y="0"/>
          <a:chExt cx="0" cy="0"/>
        </a:xfrm>
      </p:grpSpPr>
      <p:pic>
        <p:nvPicPr>
          <p:cNvPr id="6" name="Picture 4" descr="D:\KBM-정애\014-Fullppt\PNG이미지\노트북.png">
            <a:extLst>
              <a:ext uri="{FF2B5EF4-FFF2-40B4-BE49-F238E27FC236}">
                <a16:creationId xmlns:a16="http://schemas.microsoft.com/office/drawing/2014/main" id="{C4AFE4DD-E9E0-BB97-410D-8E6F69E720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1944" y="903524"/>
            <a:ext cx="6290574" cy="3199488"/>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D8A6E847-84A7-EC92-252F-056615A799B7}"/>
              </a:ext>
            </a:extLst>
          </p:cNvPr>
          <p:cNvSpPr txBox="1"/>
          <p:nvPr/>
        </p:nvSpPr>
        <p:spPr>
          <a:xfrm>
            <a:off x="4977490" y="253171"/>
            <a:ext cx="3588874" cy="523220"/>
          </a:xfrm>
          <a:prstGeom prst="rect">
            <a:avLst/>
          </a:prstGeom>
          <a:noFill/>
        </p:spPr>
        <p:txBody>
          <a:bodyPr wrap="square" rtlCol="0">
            <a:spAutoFit/>
          </a:bodyPr>
          <a:lstStyle/>
          <a:p>
            <a:r>
              <a:rPr lang="en-US" altLang="ko-KR" sz="2800" b="1" dirty="0">
                <a:solidFill>
                  <a:schemeClr val="tx1">
                    <a:lumMod val="75000"/>
                    <a:lumOff val="25000"/>
                  </a:schemeClr>
                </a:solidFill>
                <a:latin typeface="+mj-lt"/>
                <a:cs typeface="Arial" pitchFamily="34" charset="0"/>
              </a:rPr>
              <a:t> </a:t>
            </a:r>
            <a:r>
              <a:rPr lang="en-US" altLang="ko-KR" sz="2800" b="1" dirty="0" err="1">
                <a:solidFill>
                  <a:schemeClr val="accent1"/>
                </a:solidFill>
                <a:latin typeface="+mj-lt"/>
                <a:cs typeface="Arial" pitchFamily="34" charset="0"/>
              </a:rPr>
              <a:t>Visualizaciones</a:t>
            </a:r>
            <a:r>
              <a:rPr lang="en-US" altLang="ko-KR" sz="2800" b="1" dirty="0">
                <a:solidFill>
                  <a:schemeClr val="accent1"/>
                </a:solidFill>
                <a:latin typeface="+mj-lt"/>
                <a:cs typeface="Arial" pitchFamily="34" charset="0"/>
              </a:rPr>
              <a:t> </a:t>
            </a:r>
            <a:r>
              <a:rPr lang="en-US" altLang="ko-KR" sz="2800" b="1" dirty="0">
                <a:latin typeface="+mj-lt"/>
                <a:cs typeface="Arial" pitchFamily="34" charset="0"/>
              </a:rPr>
              <a:t>TC</a:t>
            </a:r>
            <a:endParaRPr lang="ko-KR" altLang="en-US" sz="2800" b="1" dirty="0">
              <a:latin typeface="+mj-lt"/>
              <a:cs typeface="Arial" pitchFamily="34" charset="0"/>
            </a:endParaRPr>
          </a:p>
        </p:txBody>
      </p:sp>
      <p:pic>
        <p:nvPicPr>
          <p:cNvPr id="4" name="Imagen 3" descr="Gráfico, Gráfico de rectángulos&#10;&#10;El contenido generado por IA puede ser incorrecto.">
            <a:extLst>
              <a:ext uri="{FF2B5EF4-FFF2-40B4-BE49-F238E27FC236}">
                <a16:creationId xmlns:a16="http://schemas.microsoft.com/office/drawing/2014/main" id="{4EFDED65-4FA6-754F-881C-BDCF73D0DCD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1640" y="520919"/>
            <a:ext cx="3096344" cy="2200985"/>
          </a:xfrm>
          <a:prstGeom prst="rect">
            <a:avLst/>
          </a:prstGeom>
        </p:spPr>
      </p:pic>
      <p:pic>
        <p:nvPicPr>
          <p:cNvPr id="8" name="Imagen 7" descr="Gráfico, Gráfico de dispersión&#10;&#10;El contenido generado por IA puede ser incorrecto.">
            <a:extLst>
              <a:ext uri="{FF2B5EF4-FFF2-40B4-BE49-F238E27FC236}">
                <a16:creationId xmlns:a16="http://schemas.microsoft.com/office/drawing/2014/main" id="{AF273F9E-4D8A-3F6E-2A9C-97C17F73349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88024" y="1275606"/>
            <a:ext cx="2760193" cy="2223602"/>
          </a:xfrm>
          <a:prstGeom prst="rect">
            <a:avLst/>
          </a:prstGeom>
        </p:spPr>
      </p:pic>
      <p:sp>
        <p:nvSpPr>
          <p:cNvPr id="9" name="CuadroTexto 8">
            <a:extLst>
              <a:ext uri="{FF2B5EF4-FFF2-40B4-BE49-F238E27FC236}">
                <a16:creationId xmlns:a16="http://schemas.microsoft.com/office/drawing/2014/main" id="{E2011127-BF44-132C-F33D-9ECB27CA8BDC}"/>
              </a:ext>
            </a:extLst>
          </p:cNvPr>
          <p:cNvSpPr txBox="1"/>
          <p:nvPr/>
        </p:nvSpPr>
        <p:spPr>
          <a:xfrm>
            <a:off x="1659531" y="206518"/>
            <a:ext cx="2604827" cy="276999"/>
          </a:xfrm>
          <a:prstGeom prst="rect">
            <a:avLst/>
          </a:prstGeom>
          <a:noFill/>
        </p:spPr>
        <p:txBody>
          <a:bodyPr wrap="square" rtlCol="0">
            <a:spAutoFit/>
          </a:bodyPr>
          <a:lstStyle/>
          <a:p>
            <a:r>
              <a:rPr lang="es-MX" sz="1200" dirty="0"/>
              <a:t>Matriz de </a:t>
            </a:r>
            <a:r>
              <a:rPr lang="es-MX" sz="1200" dirty="0" err="1"/>
              <a:t>Correlacion</a:t>
            </a:r>
            <a:endParaRPr lang="es-AR" sz="1200" dirty="0"/>
          </a:p>
        </p:txBody>
      </p:sp>
      <p:sp>
        <p:nvSpPr>
          <p:cNvPr id="10" name="CuadroTexto 9">
            <a:extLst>
              <a:ext uri="{FF2B5EF4-FFF2-40B4-BE49-F238E27FC236}">
                <a16:creationId xmlns:a16="http://schemas.microsoft.com/office/drawing/2014/main" id="{B8A08CE7-5560-4C1E-03B0-B6A6CEB75646}"/>
              </a:ext>
            </a:extLst>
          </p:cNvPr>
          <p:cNvSpPr txBox="1"/>
          <p:nvPr/>
        </p:nvSpPr>
        <p:spPr>
          <a:xfrm>
            <a:off x="5292080" y="903524"/>
            <a:ext cx="2604827" cy="276999"/>
          </a:xfrm>
          <a:prstGeom prst="rect">
            <a:avLst/>
          </a:prstGeom>
          <a:noFill/>
        </p:spPr>
        <p:txBody>
          <a:bodyPr wrap="square" rtlCol="0">
            <a:spAutoFit/>
          </a:bodyPr>
          <a:lstStyle/>
          <a:p>
            <a:r>
              <a:rPr lang="es-MX" sz="1200" dirty="0" err="1"/>
              <a:t>Clusters</a:t>
            </a:r>
            <a:r>
              <a:rPr lang="es-MX" sz="1200" dirty="0"/>
              <a:t> análisis de </a:t>
            </a:r>
            <a:r>
              <a:rPr lang="es-MX" sz="1200" dirty="0" err="1"/>
              <a:t>visualizacion</a:t>
            </a:r>
            <a:endParaRPr lang="es-AR" sz="1200" dirty="0"/>
          </a:p>
        </p:txBody>
      </p:sp>
    </p:spTree>
    <p:extLst>
      <p:ext uri="{BB962C8B-B14F-4D97-AF65-F5344CB8AC3E}">
        <p14:creationId xmlns:p14="http://schemas.microsoft.com/office/powerpoint/2010/main" val="3754536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7FE09F-AE0F-63D4-A9B7-0F5987FA88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B46A15-E662-FDB9-A186-B1D43A61A011}"/>
              </a:ext>
            </a:extLst>
          </p:cNvPr>
          <p:cNvSpPr>
            <a:spLocks noGrp="1"/>
          </p:cNvSpPr>
          <p:nvPr>
            <p:ph type="title"/>
          </p:nvPr>
        </p:nvSpPr>
        <p:spPr/>
        <p:txBody>
          <a:bodyPr/>
          <a:lstStyle/>
          <a:p>
            <a:r>
              <a:rPr lang="en-US" altLang="ko-KR" dirty="0" err="1">
                <a:solidFill>
                  <a:schemeClr val="accent5"/>
                </a:solidFill>
              </a:rPr>
              <a:t>Preguntas</a:t>
            </a:r>
            <a:r>
              <a:rPr lang="en-US" altLang="ko-KR" dirty="0"/>
              <a:t> </a:t>
            </a:r>
            <a:r>
              <a:rPr lang="en-US" altLang="ko-KR" dirty="0" err="1"/>
              <a:t>Prestamos</a:t>
            </a:r>
            <a:endParaRPr lang="ko-KR" altLang="en-US" dirty="0"/>
          </a:p>
        </p:txBody>
      </p:sp>
      <p:grpSp>
        <p:nvGrpSpPr>
          <p:cNvPr id="13" name="Group 12">
            <a:extLst>
              <a:ext uri="{FF2B5EF4-FFF2-40B4-BE49-F238E27FC236}">
                <a16:creationId xmlns:a16="http://schemas.microsoft.com/office/drawing/2014/main" id="{03006F2E-60FF-E259-BAE9-015CC0F72F49}"/>
              </a:ext>
            </a:extLst>
          </p:cNvPr>
          <p:cNvGrpSpPr/>
          <p:nvPr/>
        </p:nvGrpSpPr>
        <p:grpSpPr>
          <a:xfrm>
            <a:off x="614543" y="1168566"/>
            <a:ext cx="8102362" cy="1552788"/>
            <a:chOff x="541393" y="1168566"/>
            <a:chExt cx="8102362" cy="1552788"/>
          </a:xfrm>
        </p:grpSpPr>
        <p:sp>
          <p:nvSpPr>
            <p:cNvPr id="3" name="Chevron 2">
              <a:extLst>
                <a:ext uri="{FF2B5EF4-FFF2-40B4-BE49-F238E27FC236}">
                  <a16:creationId xmlns:a16="http://schemas.microsoft.com/office/drawing/2014/main" id="{3CA722ED-4F63-CB43-63A2-54588D73F925}"/>
                </a:ext>
              </a:extLst>
            </p:cNvPr>
            <p:cNvSpPr/>
            <p:nvPr/>
          </p:nvSpPr>
          <p:spPr>
            <a:xfrm>
              <a:off x="541393" y="1558628"/>
              <a:ext cx="1428225" cy="772664"/>
            </a:xfrm>
            <a:prstGeom prst="chevron">
              <a:avLst>
                <a:gd name="adj" fmla="val 4485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9" name="Chevron 8">
              <a:extLst>
                <a:ext uri="{FF2B5EF4-FFF2-40B4-BE49-F238E27FC236}">
                  <a16:creationId xmlns:a16="http://schemas.microsoft.com/office/drawing/2014/main" id="{54FAFEA4-A27E-DFF1-90F5-484E7E261263}"/>
                </a:ext>
              </a:extLst>
            </p:cNvPr>
            <p:cNvSpPr/>
            <p:nvPr/>
          </p:nvSpPr>
          <p:spPr>
            <a:xfrm>
              <a:off x="1761977" y="1558628"/>
              <a:ext cx="1428225" cy="772664"/>
            </a:xfrm>
            <a:prstGeom prst="chevron">
              <a:avLst>
                <a:gd name="adj" fmla="val 4485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0" name="Chevron 9">
              <a:extLst>
                <a:ext uri="{FF2B5EF4-FFF2-40B4-BE49-F238E27FC236}">
                  <a16:creationId xmlns:a16="http://schemas.microsoft.com/office/drawing/2014/main" id="{0594742C-6089-BE9C-1CF3-F5557B03E786}"/>
                </a:ext>
              </a:extLst>
            </p:cNvPr>
            <p:cNvSpPr/>
            <p:nvPr/>
          </p:nvSpPr>
          <p:spPr>
            <a:xfrm>
              <a:off x="2982561" y="1558628"/>
              <a:ext cx="1428225" cy="772664"/>
            </a:xfrm>
            <a:prstGeom prst="chevron">
              <a:avLst>
                <a:gd name="adj" fmla="val 4485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1" name="Chevron 10">
              <a:extLst>
                <a:ext uri="{FF2B5EF4-FFF2-40B4-BE49-F238E27FC236}">
                  <a16:creationId xmlns:a16="http://schemas.microsoft.com/office/drawing/2014/main" id="{3B50FA40-C345-F878-18AA-9729256DD7D0}"/>
                </a:ext>
              </a:extLst>
            </p:cNvPr>
            <p:cNvSpPr/>
            <p:nvPr/>
          </p:nvSpPr>
          <p:spPr>
            <a:xfrm>
              <a:off x="4203145" y="1558628"/>
              <a:ext cx="1428225" cy="772664"/>
            </a:xfrm>
            <a:prstGeom prst="chevron">
              <a:avLst>
                <a:gd name="adj" fmla="val 4485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2" name="Chevron 11">
              <a:extLst>
                <a:ext uri="{FF2B5EF4-FFF2-40B4-BE49-F238E27FC236}">
                  <a16:creationId xmlns:a16="http://schemas.microsoft.com/office/drawing/2014/main" id="{9F8465E5-D023-3D84-91A3-E91797193579}"/>
                </a:ext>
              </a:extLst>
            </p:cNvPr>
            <p:cNvSpPr/>
            <p:nvPr/>
          </p:nvSpPr>
          <p:spPr>
            <a:xfrm>
              <a:off x="5423729" y="1558628"/>
              <a:ext cx="1428225" cy="772664"/>
            </a:xfrm>
            <a:prstGeom prst="chevron">
              <a:avLst>
                <a:gd name="adj" fmla="val 4485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8" name="Up Arrow 7">
              <a:extLst>
                <a:ext uri="{FF2B5EF4-FFF2-40B4-BE49-F238E27FC236}">
                  <a16:creationId xmlns:a16="http://schemas.microsoft.com/office/drawing/2014/main" id="{4E54B44D-AC42-8BD6-61B1-8E932036D91E}"/>
                </a:ext>
              </a:extLst>
            </p:cNvPr>
            <p:cNvSpPr/>
            <p:nvPr/>
          </p:nvSpPr>
          <p:spPr>
            <a:xfrm rot="5400000">
              <a:off x="6859530" y="937129"/>
              <a:ext cx="1552788" cy="2015662"/>
            </a:xfrm>
            <a:custGeom>
              <a:avLst/>
              <a:gdLst/>
              <a:ahLst/>
              <a:cxnLst/>
              <a:rect l="l" t="t" r="r" b="b"/>
              <a:pathLst>
                <a:path w="1552788" h="2015662">
                  <a:moveTo>
                    <a:pt x="0" y="736643"/>
                  </a:moveTo>
                  <a:lnTo>
                    <a:pt x="776394" y="0"/>
                  </a:lnTo>
                  <a:lnTo>
                    <a:pt x="1552788" y="736643"/>
                  </a:lnTo>
                  <a:lnTo>
                    <a:pt x="1164591" y="736643"/>
                  </a:lnTo>
                  <a:lnTo>
                    <a:pt x="1164591" y="2015662"/>
                  </a:lnTo>
                  <a:lnTo>
                    <a:pt x="1162556" y="2015662"/>
                  </a:lnTo>
                  <a:lnTo>
                    <a:pt x="776394" y="1669237"/>
                  </a:lnTo>
                  <a:lnTo>
                    <a:pt x="390233" y="2015662"/>
                  </a:lnTo>
                  <a:lnTo>
                    <a:pt x="388197" y="2015662"/>
                  </a:lnTo>
                  <a:lnTo>
                    <a:pt x="388197" y="73664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22" name="TextBox 21">
            <a:extLst>
              <a:ext uri="{FF2B5EF4-FFF2-40B4-BE49-F238E27FC236}">
                <a16:creationId xmlns:a16="http://schemas.microsoft.com/office/drawing/2014/main" id="{C21E4FB6-E5DB-BEB0-CC26-F959467F756C}"/>
              </a:ext>
            </a:extLst>
          </p:cNvPr>
          <p:cNvSpPr txBox="1"/>
          <p:nvPr/>
        </p:nvSpPr>
        <p:spPr>
          <a:xfrm>
            <a:off x="6928598" y="2860093"/>
            <a:ext cx="1012018" cy="369332"/>
          </a:xfrm>
          <a:prstGeom prst="rect">
            <a:avLst/>
          </a:prstGeom>
          <a:noFill/>
        </p:spPr>
        <p:txBody>
          <a:bodyPr wrap="square" tIns="0" bIns="0" rtlCol="0" anchor="ctr">
            <a:spAutoFit/>
          </a:bodyPr>
          <a:lstStyle/>
          <a:p>
            <a:pPr algn="ctr"/>
            <a:r>
              <a:rPr lang="en-US" altLang="ko-KR" sz="2400" b="1" dirty="0">
                <a:solidFill>
                  <a:schemeClr val="accent1"/>
                </a:solidFill>
                <a:cs typeface="Arial" pitchFamily="34" charset="0"/>
              </a:rPr>
              <a:t>6</a:t>
            </a:r>
          </a:p>
        </p:txBody>
      </p:sp>
      <p:sp>
        <p:nvSpPr>
          <p:cNvPr id="23" name="TextBox 22">
            <a:extLst>
              <a:ext uri="{FF2B5EF4-FFF2-40B4-BE49-F238E27FC236}">
                <a16:creationId xmlns:a16="http://schemas.microsoft.com/office/drawing/2014/main" id="{BA60A6BF-DC0B-BF48-0783-3CBA57EC4B60}"/>
              </a:ext>
            </a:extLst>
          </p:cNvPr>
          <p:cNvSpPr txBox="1"/>
          <p:nvPr/>
        </p:nvSpPr>
        <p:spPr>
          <a:xfrm>
            <a:off x="5611008" y="2921649"/>
            <a:ext cx="1012018" cy="246221"/>
          </a:xfrm>
          <a:prstGeom prst="rect">
            <a:avLst/>
          </a:prstGeom>
          <a:noFill/>
        </p:spPr>
        <p:txBody>
          <a:bodyPr wrap="square" tIns="0" bIns="0" rtlCol="0" anchor="ctr">
            <a:spAutoFit/>
          </a:bodyPr>
          <a:lstStyle/>
          <a:p>
            <a:pPr algn="ctr"/>
            <a:r>
              <a:rPr lang="en-US" altLang="ko-KR" sz="1600" b="1" dirty="0">
                <a:solidFill>
                  <a:schemeClr val="accent2"/>
                </a:solidFill>
                <a:cs typeface="Arial" pitchFamily="34" charset="0"/>
              </a:rPr>
              <a:t>5</a:t>
            </a:r>
          </a:p>
        </p:txBody>
      </p:sp>
      <p:sp>
        <p:nvSpPr>
          <p:cNvPr id="24" name="TextBox 23">
            <a:extLst>
              <a:ext uri="{FF2B5EF4-FFF2-40B4-BE49-F238E27FC236}">
                <a16:creationId xmlns:a16="http://schemas.microsoft.com/office/drawing/2014/main" id="{BDF49A82-5FAA-F854-2A19-4680953866D8}"/>
              </a:ext>
            </a:extLst>
          </p:cNvPr>
          <p:cNvSpPr txBox="1"/>
          <p:nvPr/>
        </p:nvSpPr>
        <p:spPr>
          <a:xfrm>
            <a:off x="4370995" y="2921649"/>
            <a:ext cx="1012018" cy="246221"/>
          </a:xfrm>
          <a:prstGeom prst="rect">
            <a:avLst/>
          </a:prstGeom>
          <a:noFill/>
        </p:spPr>
        <p:txBody>
          <a:bodyPr wrap="square" tIns="0" bIns="0" rtlCol="0" anchor="ctr">
            <a:spAutoFit/>
          </a:bodyPr>
          <a:lstStyle/>
          <a:p>
            <a:pPr algn="ctr"/>
            <a:r>
              <a:rPr lang="en-US" altLang="ko-KR" sz="1600" b="1" dirty="0">
                <a:solidFill>
                  <a:schemeClr val="accent3"/>
                </a:solidFill>
                <a:cs typeface="Arial" pitchFamily="34" charset="0"/>
              </a:rPr>
              <a:t>4</a:t>
            </a:r>
          </a:p>
        </p:txBody>
      </p:sp>
      <p:sp>
        <p:nvSpPr>
          <p:cNvPr id="25" name="TextBox 24">
            <a:extLst>
              <a:ext uri="{FF2B5EF4-FFF2-40B4-BE49-F238E27FC236}">
                <a16:creationId xmlns:a16="http://schemas.microsoft.com/office/drawing/2014/main" id="{5A6B167B-BE46-05E9-A0BE-32EDD84249D5}"/>
              </a:ext>
            </a:extLst>
          </p:cNvPr>
          <p:cNvSpPr txBox="1"/>
          <p:nvPr/>
        </p:nvSpPr>
        <p:spPr>
          <a:xfrm>
            <a:off x="3130981" y="2921649"/>
            <a:ext cx="1012018" cy="246221"/>
          </a:xfrm>
          <a:prstGeom prst="rect">
            <a:avLst/>
          </a:prstGeom>
          <a:noFill/>
        </p:spPr>
        <p:txBody>
          <a:bodyPr wrap="square" tIns="0" bIns="0" rtlCol="0" anchor="ctr">
            <a:spAutoFit/>
          </a:bodyPr>
          <a:lstStyle/>
          <a:p>
            <a:pPr algn="ctr"/>
            <a:r>
              <a:rPr lang="en-US" altLang="ko-KR" sz="1600" b="1" dirty="0">
                <a:solidFill>
                  <a:schemeClr val="accent4"/>
                </a:solidFill>
                <a:cs typeface="Arial" pitchFamily="34" charset="0"/>
              </a:rPr>
              <a:t>3</a:t>
            </a:r>
          </a:p>
        </p:txBody>
      </p:sp>
      <p:sp>
        <p:nvSpPr>
          <p:cNvPr id="26" name="TextBox 25">
            <a:extLst>
              <a:ext uri="{FF2B5EF4-FFF2-40B4-BE49-F238E27FC236}">
                <a16:creationId xmlns:a16="http://schemas.microsoft.com/office/drawing/2014/main" id="{FE76CE8A-5EFF-2161-55EA-356A41003551}"/>
              </a:ext>
            </a:extLst>
          </p:cNvPr>
          <p:cNvSpPr txBox="1"/>
          <p:nvPr/>
        </p:nvSpPr>
        <p:spPr>
          <a:xfrm>
            <a:off x="1890967" y="2921649"/>
            <a:ext cx="1012018" cy="246221"/>
          </a:xfrm>
          <a:prstGeom prst="rect">
            <a:avLst/>
          </a:prstGeom>
          <a:noFill/>
        </p:spPr>
        <p:txBody>
          <a:bodyPr wrap="square" tIns="0" bIns="0" rtlCol="0" anchor="ctr">
            <a:spAutoFit/>
          </a:bodyPr>
          <a:lstStyle/>
          <a:p>
            <a:pPr algn="ctr"/>
            <a:r>
              <a:rPr lang="en-US" altLang="ko-KR" sz="1600" b="1" dirty="0">
                <a:solidFill>
                  <a:schemeClr val="accent5"/>
                </a:solidFill>
                <a:cs typeface="Arial" pitchFamily="34" charset="0"/>
              </a:rPr>
              <a:t>2</a:t>
            </a:r>
          </a:p>
        </p:txBody>
      </p:sp>
      <p:sp>
        <p:nvSpPr>
          <p:cNvPr id="27" name="TextBox 26">
            <a:extLst>
              <a:ext uri="{FF2B5EF4-FFF2-40B4-BE49-F238E27FC236}">
                <a16:creationId xmlns:a16="http://schemas.microsoft.com/office/drawing/2014/main" id="{09313E12-FA19-6977-09EF-5078EF602FF3}"/>
              </a:ext>
            </a:extLst>
          </p:cNvPr>
          <p:cNvSpPr txBox="1"/>
          <p:nvPr/>
        </p:nvSpPr>
        <p:spPr>
          <a:xfrm>
            <a:off x="650953" y="2921649"/>
            <a:ext cx="1012018" cy="246221"/>
          </a:xfrm>
          <a:prstGeom prst="rect">
            <a:avLst/>
          </a:prstGeom>
          <a:noFill/>
        </p:spPr>
        <p:txBody>
          <a:bodyPr wrap="square" tIns="0" bIns="0" rtlCol="0" anchor="ctr">
            <a:spAutoFit/>
          </a:bodyPr>
          <a:lstStyle/>
          <a:p>
            <a:pPr algn="ctr"/>
            <a:r>
              <a:rPr lang="en-US" altLang="ko-KR" sz="1600" b="1" dirty="0">
                <a:cs typeface="Arial" pitchFamily="34" charset="0"/>
              </a:rPr>
              <a:t>1</a:t>
            </a:r>
          </a:p>
        </p:txBody>
      </p:sp>
      <p:cxnSp>
        <p:nvCxnSpPr>
          <p:cNvPr id="28" name="Straight Connector 27">
            <a:extLst>
              <a:ext uri="{FF2B5EF4-FFF2-40B4-BE49-F238E27FC236}">
                <a16:creationId xmlns:a16="http://schemas.microsoft.com/office/drawing/2014/main" id="{89320A55-6E4D-CAF1-2C5D-8FD6844F5F46}"/>
              </a:ext>
            </a:extLst>
          </p:cNvPr>
          <p:cNvCxnSpPr/>
          <p:nvPr/>
        </p:nvCxnSpPr>
        <p:spPr>
          <a:xfrm>
            <a:off x="1156962" y="2465424"/>
            <a:ext cx="0" cy="32235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D88031-A5BA-64B7-D63E-62E3B62887F2}"/>
              </a:ext>
            </a:extLst>
          </p:cNvPr>
          <p:cNvCxnSpPr/>
          <p:nvPr/>
        </p:nvCxnSpPr>
        <p:spPr>
          <a:xfrm>
            <a:off x="2395388" y="2465424"/>
            <a:ext cx="0" cy="32235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E3E29BB-22B4-CC40-F5C4-310BC34365E9}"/>
              </a:ext>
            </a:extLst>
          </p:cNvPr>
          <p:cNvCxnSpPr/>
          <p:nvPr/>
        </p:nvCxnSpPr>
        <p:spPr>
          <a:xfrm>
            <a:off x="3633814" y="2465424"/>
            <a:ext cx="0" cy="32235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53EEE80-EFCA-0F4C-08B6-1C015AEEC941}"/>
              </a:ext>
            </a:extLst>
          </p:cNvPr>
          <p:cNvCxnSpPr/>
          <p:nvPr/>
        </p:nvCxnSpPr>
        <p:spPr>
          <a:xfrm>
            <a:off x="4872240" y="2465424"/>
            <a:ext cx="0" cy="32235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A5269A2-6D59-C77D-1779-DBB6B62C6AC2}"/>
              </a:ext>
            </a:extLst>
          </p:cNvPr>
          <p:cNvCxnSpPr/>
          <p:nvPr/>
        </p:nvCxnSpPr>
        <p:spPr>
          <a:xfrm>
            <a:off x="6110666" y="2465424"/>
            <a:ext cx="0" cy="32235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D560BC8-3CB9-4A82-7571-C1E38AC19BD6}"/>
              </a:ext>
            </a:extLst>
          </p:cNvPr>
          <p:cNvCxnSpPr/>
          <p:nvPr/>
        </p:nvCxnSpPr>
        <p:spPr>
          <a:xfrm>
            <a:off x="7429609" y="2465424"/>
            <a:ext cx="0" cy="32235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789F6EE4-627B-6A72-F44C-D5F8C74BA962}"/>
              </a:ext>
            </a:extLst>
          </p:cNvPr>
          <p:cNvSpPr txBox="1"/>
          <p:nvPr/>
        </p:nvSpPr>
        <p:spPr>
          <a:xfrm>
            <a:off x="280838" y="3212271"/>
            <a:ext cx="1617648" cy="1323439"/>
          </a:xfrm>
          <a:prstGeom prst="rect">
            <a:avLst/>
          </a:prstGeom>
          <a:noFill/>
        </p:spPr>
        <p:txBody>
          <a:bodyPr wrap="square" rtlCol="0">
            <a:spAutoFit/>
          </a:bodyPr>
          <a:lstStyle/>
          <a:p>
            <a:pPr algn="ctr"/>
            <a:r>
              <a:rPr lang="es-MX" altLang="ko-KR" sz="1000" dirty="0">
                <a:cs typeface="Arial" pitchFamily="34" charset="0"/>
              </a:rPr>
              <a:t>¿Cuál es la distribución de los montos de préstamos otorgados a través de sucursales versus </a:t>
            </a:r>
            <a:r>
              <a:rPr lang="es-MX" altLang="ko-KR" sz="1000" dirty="0" err="1">
                <a:cs typeface="Arial" pitchFamily="34" charset="0"/>
              </a:rPr>
              <a:t>homebanking</a:t>
            </a:r>
            <a:r>
              <a:rPr lang="es-MX" altLang="ko-KR" sz="1000" dirty="0">
                <a:cs typeface="Arial" pitchFamily="34" charset="0"/>
              </a:rPr>
              <a:t>? ¿Hay diferencias significativas?</a:t>
            </a:r>
          </a:p>
          <a:p>
            <a:pPr algn="ctr"/>
            <a:endParaRPr lang="en-US" altLang="ko-KR" sz="1000" dirty="0">
              <a:cs typeface="Arial" pitchFamily="34" charset="0"/>
            </a:endParaRPr>
          </a:p>
        </p:txBody>
      </p:sp>
      <p:sp>
        <p:nvSpPr>
          <p:cNvPr id="41" name="TextBox 40">
            <a:extLst>
              <a:ext uri="{FF2B5EF4-FFF2-40B4-BE49-F238E27FC236}">
                <a16:creationId xmlns:a16="http://schemas.microsoft.com/office/drawing/2014/main" id="{AE4E43D3-EC9E-B698-C3A9-BF36E6C90481}"/>
              </a:ext>
            </a:extLst>
          </p:cNvPr>
          <p:cNvSpPr txBox="1"/>
          <p:nvPr/>
        </p:nvSpPr>
        <p:spPr>
          <a:xfrm>
            <a:off x="1658122" y="3212271"/>
            <a:ext cx="1483047" cy="1015663"/>
          </a:xfrm>
          <a:prstGeom prst="rect">
            <a:avLst/>
          </a:prstGeom>
          <a:noFill/>
        </p:spPr>
        <p:txBody>
          <a:bodyPr wrap="square" rtlCol="0">
            <a:spAutoFit/>
          </a:bodyPr>
          <a:lstStyle/>
          <a:p>
            <a:pPr algn="ctr"/>
            <a:r>
              <a:rPr lang="es-MX" altLang="ko-KR" sz="1200">
                <a:solidFill>
                  <a:schemeClr val="tx1">
                    <a:lumMod val="75000"/>
                    <a:lumOff val="25000"/>
                  </a:schemeClr>
                </a:solidFill>
                <a:cs typeface="Arial" pitchFamily="34" charset="0"/>
              </a:rPr>
              <a:t>¿Existe una relación entre la zona (Zonal) y el monto promedio del préstamo?</a:t>
            </a:r>
            <a:endParaRPr lang="en-US" altLang="ko-KR" sz="1200" dirty="0">
              <a:solidFill>
                <a:schemeClr val="tx1">
                  <a:lumMod val="75000"/>
                  <a:lumOff val="25000"/>
                </a:schemeClr>
              </a:solidFill>
              <a:cs typeface="Arial" pitchFamily="34" charset="0"/>
            </a:endParaRPr>
          </a:p>
        </p:txBody>
      </p:sp>
      <p:sp>
        <p:nvSpPr>
          <p:cNvPr id="42" name="TextBox 41">
            <a:extLst>
              <a:ext uri="{FF2B5EF4-FFF2-40B4-BE49-F238E27FC236}">
                <a16:creationId xmlns:a16="http://schemas.microsoft.com/office/drawing/2014/main" id="{D3958C43-42E6-3081-6C56-35337163C8A2}"/>
              </a:ext>
            </a:extLst>
          </p:cNvPr>
          <p:cNvSpPr txBox="1"/>
          <p:nvPr/>
        </p:nvSpPr>
        <p:spPr>
          <a:xfrm>
            <a:off x="2900806" y="3212271"/>
            <a:ext cx="1483047" cy="1015663"/>
          </a:xfrm>
          <a:prstGeom prst="rect">
            <a:avLst/>
          </a:prstGeom>
          <a:noFill/>
        </p:spPr>
        <p:txBody>
          <a:bodyPr wrap="square" rtlCol="0">
            <a:spAutoFit/>
          </a:bodyPr>
          <a:lstStyle/>
          <a:p>
            <a:pPr algn="ctr"/>
            <a:r>
              <a:rPr lang="es-MX" altLang="ko-KR" sz="1000" dirty="0">
                <a:solidFill>
                  <a:schemeClr val="tx1">
                    <a:lumMod val="75000"/>
                    <a:lumOff val="25000"/>
                  </a:schemeClr>
                </a:solidFill>
                <a:cs typeface="Arial" pitchFamily="34" charset="0"/>
              </a:rPr>
              <a:t>¿Cuál es la distribución de los plazos de los préstamos? ¿Hay plazos más comunes que otros?</a:t>
            </a:r>
          </a:p>
        </p:txBody>
      </p:sp>
      <p:sp>
        <p:nvSpPr>
          <p:cNvPr id="43" name="TextBox 42">
            <a:extLst>
              <a:ext uri="{FF2B5EF4-FFF2-40B4-BE49-F238E27FC236}">
                <a16:creationId xmlns:a16="http://schemas.microsoft.com/office/drawing/2014/main" id="{8E176D88-A23C-3DDA-D178-5E0F5AD9186D}"/>
              </a:ext>
            </a:extLst>
          </p:cNvPr>
          <p:cNvSpPr txBox="1"/>
          <p:nvPr/>
        </p:nvSpPr>
        <p:spPr>
          <a:xfrm>
            <a:off x="4143490" y="3212271"/>
            <a:ext cx="1483047" cy="1169551"/>
          </a:xfrm>
          <a:prstGeom prst="rect">
            <a:avLst/>
          </a:prstGeom>
          <a:noFill/>
        </p:spPr>
        <p:txBody>
          <a:bodyPr wrap="square" rtlCol="0">
            <a:spAutoFit/>
          </a:bodyPr>
          <a:lstStyle/>
          <a:p>
            <a:pPr algn="ctr"/>
            <a:r>
              <a:rPr lang="es-MX" altLang="ko-KR" sz="1000" dirty="0">
                <a:solidFill>
                  <a:schemeClr val="tx1">
                    <a:lumMod val="75000"/>
                    <a:lumOff val="25000"/>
                  </a:schemeClr>
                </a:solidFill>
                <a:cs typeface="Arial" pitchFamily="34" charset="0"/>
              </a:rPr>
              <a:t>¿Hay alguna campaña de préstamos que haya tenido un mejor desempeño en términos de montos otorgados o número de preacuerdos?</a:t>
            </a:r>
          </a:p>
        </p:txBody>
      </p:sp>
      <p:sp>
        <p:nvSpPr>
          <p:cNvPr id="44" name="TextBox 43">
            <a:extLst>
              <a:ext uri="{FF2B5EF4-FFF2-40B4-BE49-F238E27FC236}">
                <a16:creationId xmlns:a16="http://schemas.microsoft.com/office/drawing/2014/main" id="{D3320191-3CD5-A549-6BB0-83B8E73695FD}"/>
              </a:ext>
            </a:extLst>
          </p:cNvPr>
          <p:cNvSpPr txBox="1"/>
          <p:nvPr/>
        </p:nvSpPr>
        <p:spPr>
          <a:xfrm>
            <a:off x="5386175" y="3212271"/>
            <a:ext cx="1483047" cy="861774"/>
          </a:xfrm>
          <a:prstGeom prst="rect">
            <a:avLst/>
          </a:prstGeom>
          <a:noFill/>
        </p:spPr>
        <p:txBody>
          <a:bodyPr wrap="square" rtlCol="0">
            <a:spAutoFit/>
          </a:bodyPr>
          <a:lstStyle/>
          <a:p>
            <a:pPr algn="ctr"/>
            <a:r>
              <a:rPr lang="es-MX" altLang="ko-KR" sz="1000" dirty="0">
                <a:solidFill>
                  <a:schemeClr val="tx1">
                    <a:lumMod val="75000"/>
                    <a:lumOff val="25000"/>
                  </a:schemeClr>
                </a:solidFill>
                <a:cs typeface="Arial" pitchFamily="34" charset="0"/>
              </a:rPr>
              <a:t>¿Existe correlación entre el número de sucursal y el volumen de préstamos otorgados?</a:t>
            </a:r>
            <a:endParaRPr lang="en-US" altLang="ko-KR" sz="1000" dirty="0">
              <a:solidFill>
                <a:schemeClr val="tx1">
                  <a:lumMod val="75000"/>
                  <a:lumOff val="25000"/>
                </a:schemeClr>
              </a:solidFill>
              <a:cs typeface="Arial" pitchFamily="34" charset="0"/>
            </a:endParaRPr>
          </a:p>
        </p:txBody>
      </p:sp>
      <p:sp>
        <p:nvSpPr>
          <p:cNvPr id="45" name="TextBox 44">
            <a:extLst>
              <a:ext uri="{FF2B5EF4-FFF2-40B4-BE49-F238E27FC236}">
                <a16:creationId xmlns:a16="http://schemas.microsoft.com/office/drawing/2014/main" id="{0FFC5864-FCA0-C128-21FF-E9720929D691}"/>
              </a:ext>
            </a:extLst>
          </p:cNvPr>
          <p:cNvSpPr txBox="1"/>
          <p:nvPr/>
        </p:nvSpPr>
        <p:spPr>
          <a:xfrm>
            <a:off x="6690495" y="3212271"/>
            <a:ext cx="1483047" cy="276999"/>
          </a:xfrm>
          <a:prstGeom prst="rect">
            <a:avLst/>
          </a:prstGeom>
          <a:noFill/>
        </p:spPr>
        <p:txBody>
          <a:bodyPr wrap="square" rtlCol="0">
            <a:spAutoFit/>
          </a:bodyPr>
          <a:lstStyle/>
          <a:p>
            <a:pPr algn="ctr"/>
            <a:r>
              <a:rPr lang="en-US" altLang="ko-KR" sz="1200" dirty="0">
                <a:solidFill>
                  <a:schemeClr val="tx1">
                    <a:lumMod val="65000"/>
                    <a:lumOff val="35000"/>
                  </a:schemeClr>
                </a:solidFill>
                <a:cs typeface="Arial" pitchFamily="34" charset="0"/>
              </a:rPr>
              <a:t>Lets Dance..</a:t>
            </a:r>
            <a:endParaRPr lang="en-US" altLang="ko-KR" sz="1200" dirty="0">
              <a:solidFill>
                <a:schemeClr val="tx1">
                  <a:lumMod val="75000"/>
                  <a:lumOff val="25000"/>
                </a:schemeClr>
              </a:solidFill>
              <a:cs typeface="Arial" pitchFamily="34" charset="0"/>
            </a:endParaRPr>
          </a:p>
        </p:txBody>
      </p:sp>
      <p:sp>
        <p:nvSpPr>
          <p:cNvPr id="4" name="CuadroTexto 3">
            <a:extLst>
              <a:ext uri="{FF2B5EF4-FFF2-40B4-BE49-F238E27FC236}">
                <a16:creationId xmlns:a16="http://schemas.microsoft.com/office/drawing/2014/main" id="{D1F04711-891B-6A2B-999C-E522D546DF82}"/>
              </a:ext>
            </a:extLst>
          </p:cNvPr>
          <p:cNvSpPr txBox="1"/>
          <p:nvPr/>
        </p:nvSpPr>
        <p:spPr>
          <a:xfrm>
            <a:off x="630754" y="859319"/>
            <a:ext cx="7542787" cy="523220"/>
          </a:xfrm>
          <a:prstGeom prst="rect">
            <a:avLst/>
          </a:prstGeom>
          <a:noFill/>
        </p:spPr>
        <p:txBody>
          <a:bodyPr wrap="square" rtlCol="0">
            <a:spAutoFit/>
          </a:bodyPr>
          <a:lstStyle/>
          <a:p>
            <a:r>
              <a:rPr lang="es-MX" sz="1400" b="0" i="0" dirty="0">
                <a:solidFill>
                  <a:srgbClr val="000000"/>
                </a:solidFill>
                <a:effectLst/>
                <a:latin typeface="Inter"/>
              </a:rPr>
              <a:t> Esta hoja describe la cartera de préstamos. Contiene información sobre tipos de préstamos, montos, tasas de interés y calendarios de pago.</a:t>
            </a:r>
            <a:endParaRPr lang="es-AR" sz="1400" dirty="0"/>
          </a:p>
        </p:txBody>
      </p:sp>
      <p:sp>
        <p:nvSpPr>
          <p:cNvPr id="5" name="Pentagon 114">
            <a:extLst>
              <a:ext uri="{FF2B5EF4-FFF2-40B4-BE49-F238E27FC236}">
                <a16:creationId xmlns:a16="http://schemas.microsoft.com/office/drawing/2014/main" id="{D71E0C60-8523-DF80-73FC-DEBED0009997}"/>
              </a:ext>
            </a:extLst>
          </p:cNvPr>
          <p:cNvSpPr/>
          <p:nvPr/>
        </p:nvSpPr>
        <p:spPr>
          <a:xfrm>
            <a:off x="0" y="-29340"/>
            <a:ext cx="1442105" cy="913806"/>
          </a:xfrm>
          <a:prstGeom prst="homePlate">
            <a:avLst>
              <a:gd name="adj" fmla="val 5491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 name="TextBox 116">
            <a:extLst>
              <a:ext uri="{FF2B5EF4-FFF2-40B4-BE49-F238E27FC236}">
                <a16:creationId xmlns:a16="http://schemas.microsoft.com/office/drawing/2014/main" id="{607D883E-8CBA-4F02-8FAE-D3FAF34C98F3}"/>
              </a:ext>
            </a:extLst>
          </p:cNvPr>
          <p:cNvSpPr txBox="1"/>
          <p:nvPr/>
        </p:nvSpPr>
        <p:spPr>
          <a:xfrm>
            <a:off x="280837" y="202354"/>
            <a:ext cx="604639" cy="430887"/>
          </a:xfrm>
          <a:prstGeom prst="rect">
            <a:avLst/>
          </a:prstGeom>
          <a:noFill/>
        </p:spPr>
        <p:txBody>
          <a:bodyPr wrap="square" tIns="0" bIns="0" rtlCol="0" anchor="ctr">
            <a:spAutoFit/>
          </a:bodyPr>
          <a:lstStyle/>
          <a:p>
            <a:r>
              <a:rPr lang="en-US" altLang="ko-KR" sz="2800" b="1" dirty="0">
                <a:solidFill>
                  <a:schemeClr val="bg1"/>
                </a:solidFill>
                <a:cs typeface="Arial" pitchFamily="34" charset="0"/>
              </a:rPr>
              <a:t>03</a:t>
            </a:r>
          </a:p>
        </p:txBody>
      </p:sp>
    </p:spTree>
    <p:extLst>
      <p:ext uri="{BB962C8B-B14F-4D97-AF65-F5344CB8AC3E}">
        <p14:creationId xmlns:p14="http://schemas.microsoft.com/office/powerpoint/2010/main" val="3247985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E6D526-E950-C31B-FF6C-35D17DDD40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6EE2D8-99FD-8C52-BC15-B817F4B699E9}"/>
              </a:ext>
            </a:extLst>
          </p:cNvPr>
          <p:cNvSpPr>
            <a:spLocks noGrp="1"/>
          </p:cNvSpPr>
          <p:nvPr>
            <p:ph type="title"/>
          </p:nvPr>
        </p:nvSpPr>
        <p:spPr/>
        <p:txBody>
          <a:bodyPr/>
          <a:lstStyle/>
          <a:p>
            <a:pPr algn="ctr"/>
            <a:r>
              <a:rPr lang="en-US" altLang="ko-KR" dirty="0" err="1">
                <a:solidFill>
                  <a:schemeClr val="accent5"/>
                </a:solidFill>
              </a:rPr>
              <a:t>Hipotesis</a:t>
            </a:r>
            <a:r>
              <a:rPr lang="en-US" altLang="ko-KR" dirty="0"/>
              <a:t> </a:t>
            </a:r>
            <a:r>
              <a:rPr lang="en-US" altLang="ko-KR" dirty="0" err="1"/>
              <a:t>Prestamos</a:t>
            </a:r>
            <a:endParaRPr lang="ko-KR" altLang="en-US" dirty="0"/>
          </a:p>
        </p:txBody>
      </p:sp>
      <p:grpSp>
        <p:nvGrpSpPr>
          <p:cNvPr id="3" name="Group 2">
            <a:extLst>
              <a:ext uri="{FF2B5EF4-FFF2-40B4-BE49-F238E27FC236}">
                <a16:creationId xmlns:a16="http://schemas.microsoft.com/office/drawing/2014/main" id="{4007AFC3-760C-51EB-D17E-26CFFCD069BF}"/>
              </a:ext>
            </a:extLst>
          </p:cNvPr>
          <p:cNvGrpSpPr/>
          <p:nvPr/>
        </p:nvGrpSpPr>
        <p:grpSpPr>
          <a:xfrm>
            <a:off x="247435" y="2414619"/>
            <a:ext cx="3149101" cy="2293969"/>
            <a:chOff x="247435" y="2414619"/>
            <a:chExt cx="3149101" cy="2293969"/>
          </a:xfrm>
        </p:grpSpPr>
        <p:sp>
          <p:nvSpPr>
            <p:cNvPr id="13" name="Rectangle 12">
              <a:extLst>
                <a:ext uri="{FF2B5EF4-FFF2-40B4-BE49-F238E27FC236}">
                  <a16:creationId xmlns:a16="http://schemas.microsoft.com/office/drawing/2014/main" id="{2E106801-6561-F1A4-76CB-F93A38CD9CDE}"/>
                </a:ext>
              </a:extLst>
            </p:cNvPr>
            <p:cNvSpPr/>
            <p:nvPr/>
          </p:nvSpPr>
          <p:spPr>
            <a:xfrm rot="2700000" flipH="1">
              <a:off x="1034951" y="1627103"/>
              <a:ext cx="1574070" cy="3149101"/>
            </a:xfrm>
            <a:custGeom>
              <a:avLst/>
              <a:gdLst/>
              <a:ahLst/>
              <a:cxnLst/>
              <a:rect l="l" t="t" r="r" b="b"/>
              <a:pathLst>
                <a:path w="1574070" h="3149101">
                  <a:moveTo>
                    <a:pt x="1396232" y="177838"/>
                  </a:moveTo>
                  <a:cubicBezTo>
                    <a:pt x="1732682" y="514288"/>
                    <a:pt x="1732682" y="1059782"/>
                    <a:pt x="1396232" y="1396232"/>
                  </a:cubicBezTo>
                  <a:cubicBezTo>
                    <a:pt x="1059782" y="1732681"/>
                    <a:pt x="514289" y="1732681"/>
                    <a:pt x="177839" y="1396232"/>
                  </a:cubicBezTo>
                  <a:cubicBezTo>
                    <a:pt x="-158611" y="1059782"/>
                    <a:pt x="-158611" y="514288"/>
                    <a:pt x="177839" y="177838"/>
                  </a:cubicBezTo>
                  <a:cubicBezTo>
                    <a:pt x="514289" y="-158611"/>
                    <a:pt x="1059782" y="-158611"/>
                    <a:pt x="1396232" y="177838"/>
                  </a:cubicBezTo>
                  <a:close/>
                  <a:moveTo>
                    <a:pt x="1574070" y="0"/>
                  </a:moveTo>
                  <a:cubicBezTo>
                    <a:pt x="1139403" y="-434668"/>
                    <a:pt x="434668" y="-434668"/>
                    <a:pt x="0" y="0"/>
                  </a:cubicBezTo>
                  <a:cubicBezTo>
                    <a:pt x="-434668" y="434667"/>
                    <a:pt x="-434668" y="1139403"/>
                    <a:pt x="0" y="1574070"/>
                  </a:cubicBezTo>
                  <a:cubicBezTo>
                    <a:pt x="149565" y="1723636"/>
                    <a:pt x="331107" y="1821737"/>
                    <a:pt x="522925" y="1867116"/>
                  </a:cubicBezTo>
                  <a:lnTo>
                    <a:pt x="522925" y="3149101"/>
                  </a:lnTo>
                  <a:lnTo>
                    <a:pt x="1051145" y="3149101"/>
                  </a:lnTo>
                  <a:lnTo>
                    <a:pt x="1051145" y="1867115"/>
                  </a:lnTo>
                  <a:cubicBezTo>
                    <a:pt x="1242964" y="1821737"/>
                    <a:pt x="1424505" y="1723636"/>
                    <a:pt x="1574070" y="1574070"/>
                  </a:cubicBezTo>
                  <a:cubicBezTo>
                    <a:pt x="2008738" y="1139403"/>
                    <a:pt x="2008738" y="434667"/>
                    <a:pt x="157407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4" name="Round Same Side Corner Rectangle 13">
              <a:extLst>
                <a:ext uri="{FF2B5EF4-FFF2-40B4-BE49-F238E27FC236}">
                  <a16:creationId xmlns:a16="http://schemas.microsoft.com/office/drawing/2014/main" id="{3AFA8442-1332-3B14-D6AC-3D569EE5FAE0}"/>
                </a:ext>
              </a:extLst>
            </p:cNvPr>
            <p:cNvSpPr/>
            <p:nvPr/>
          </p:nvSpPr>
          <p:spPr>
            <a:xfrm rot="13500000" flipH="1">
              <a:off x="299369" y="4293587"/>
              <a:ext cx="528162" cy="301840"/>
            </a:xfrm>
            <a:prstGeom prst="round2SameRect">
              <a:avLst>
                <a:gd name="adj1" fmla="val 50000"/>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pic>
        <p:nvPicPr>
          <p:cNvPr id="13315" name="Picture 3" descr="D:\KBM-정애\014-Fullppt\PNG이미지\지구본.png">
            <a:extLst>
              <a:ext uri="{FF2B5EF4-FFF2-40B4-BE49-F238E27FC236}">
                <a16:creationId xmlns:a16="http://schemas.microsoft.com/office/drawing/2014/main" id="{671706A9-DA90-35C1-B59C-2F3F8A0542C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9041" y="2076375"/>
            <a:ext cx="1236428" cy="1238857"/>
          </a:xfrm>
          <a:prstGeom prst="rect">
            <a:avLst/>
          </a:prstGeom>
          <a:noFill/>
          <a:extLst>
            <a:ext uri="{909E8E84-426E-40DD-AFC4-6F175D3DCCD1}">
              <a14:hiddenFill xmlns:a14="http://schemas.microsoft.com/office/drawing/2010/main">
                <a:solidFill>
                  <a:srgbClr val="FFFFFF"/>
                </a:solidFill>
              </a14:hiddenFill>
            </a:ext>
          </a:extLst>
        </p:spPr>
      </p:pic>
      <p:sp>
        <p:nvSpPr>
          <p:cNvPr id="18" name="Oval 17">
            <a:extLst>
              <a:ext uri="{FF2B5EF4-FFF2-40B4-BE49-F238E27FC236}">
                <a16:creationId xmlns:a16="http://schemas.microsoft.com/office/drawing/2014/main" id="{761FD0AC-BF37-122D-088F-2E7EE4BB27E0}"/>
              </a:ext>
            </a:extLst>
          </p:cNvPr>
          <p:cNvSpPr/>
          <p:nvPr/>
        </p:nvSpPr>
        <p:spPr>
          <a:xfrm>
            <a:off x="2991380" y="2832668"/>
            <a:ext cx="656698" cy="656698"/>
          </a:xfrm>
          <a:prstGeom prst="ellipse">
            <a:avLst/>
          </a:prstGeom>
          <a:solidFill>
            <a:schemeClr val="accent3"/>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9" name="Oval 18">
            <a:extLst>
              <a:ext uri="{FF2B5EF4-FFF2-40B4-BE49-F238E27FC236}">
                <a16:creationId xmlns:a16="http://schemas.microsoft.com/office/drawing/2014/main" id="{E8BD58E8-A255-DD64-CED0-D002A38913FA}"/>
              </a:ext>
            </a:extLst>
          </p:cNvPr>
          <p:cNvSpPr/>
          <p:nvPr/>
        </p:nvSpPr>
        <p:spPr>
          <a:xfrm>
            <a:off x="2231740" y="1319152"/>
            <a:ext cx="656698" cy="656698"/>
          </a:xfrm>
          <a:prstGeom prst="ellipse">
            <a:avLst/>
          </a:prstGeom>
          <a:solidFill>
            <a:schemeClr val="accent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0" name="Oval 19">
            <a:extLst>
              <a:ext uri="{FF2B5EF4-FFF2-40B4-BE49-F238E27FC236}">
                <a16:creationId xmlns:a16="http://schemas.microsoft.com/office/drawing/2014/main" id="{1B536358-1814-65F1-AF63-F97C5CE84A9B}"/>
              </a:ext>
            </a:extLst>
          </p:cNvPr>
          <p:cNvSpPr/>
          <p:nvPr/>
        </p:nvSpPr>
        <p:spPr>
          <a:xfrm>
            <a:off x="2231740" y="3363838"/>
            <a:ext cx="656698" cy="656698"/>
          </a:xfrm>
          <a:prstGeom prst="ellipse">
            <a:avLst/>
          </a:prstGeom>
          <a:solidFill>
            <a:schemeClr val="accent4"/>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1" name="Oval 20">
            <a:extLst>
              <a:ext uri="{FF2B5EF4-FFF2-40B4-BE49-F238E27FC236}">
                <a16:creationId xmlns:a16="http://schemas.microsoft.com/office/drawing/2014/main" id="{5539586D-3909-8433-17D6-E69FCE30DFC5}"/>
              </a:ext>
            </a:extLst>
          </p:cNvPr>
          <p:cNvSpPr/>
          <p:nvPr/>
        </p:nvSpPr>
        <p:spPr>
          <a:xfrm>
            <a:off x="2991380" y="1899077"/>
            <a:ext cx="656698" cy="656698"/>
          </a:xfrm>
          <a:prstGeom prst="ellipse">
            <a:avLst/>
          </a:prstGeom>
          <a:solidFill>
            <a:schemeClr val="accent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nvGrpSpPr>
          <p:cNvPr id="38" name="Group 37">
            <a:extLst>
              <a:ext uri="{FF2B5EF4-FFF2-40B4-BE49-F238E27FC236}">
                <a16:creationId xmlns:a16="http://schemas.microsoft.com/office/drawing/2014/main" id="{3885EFAA-FDD3-C128-ECFC-FE988700693C}"/>
              </a:ext>
            </a:extLst>
          </p:cNvPr>
          <p:cNvGrpSpPr/>
          <p:nvPr/>
        </p:nvGrpSpPr>
        <p:grpSpPr>
          <a:xfrm>
            <a:off x="3204295" y="1131590"/>
            <a:ext cx="5184129" cy="708252"/>
            <a:chOff x="7164288" y="856926"/>
            <a:chExt cx="1524408" cy="708252"/>
          </a:xfrm>
        </p:grpSpPr>
        <p:sp>
          <p:nvSpPr>
            <p:cNvPr id="39" name="TextBox 38">
              <a:extLst>
                <a:ext uri="{FF2B5EF4-FFF2-40B4-BE49-F238E27FC236}">
                  <a16:creationId xmlns:a16="http://schemas.microsoft.com/office/drawing/2014/main" id="{FC184149-2054-EA0B-5C6E-BBDDF24B50D9}"/>
                </a:ext>
              </a:extLst>
            </p:cNvPr>
            <p:cNvSpPr txBox="1"/>
            <p:nvPr/>
          </p:nvSpPr>
          <p:spPr>
            <a:xfrm>
              <a:off x="7164288" y="856926"/>
              <a:ext cx="1439711" cy="276999"/>
            </a:xfrm>
            <a:prstGeom prst="rect">
              <a:avLst/>
            </a:prstGeom>
            <a:noFill/>
          </p:spPr>
          <p:txBody>
            <a:bodyPr wrap="square" rtlCol="0">
              <a:spAutoFit/>
            </a:bodyPr>
            <a:lstStyle/>
            <a:p>
              <a:r>
                <a:rPr lang="en-US" altLang="ko-KR" sz="1200" b="1" dirty="0" err="1">
                  <a:solidFill>
                    <a:schemeClr val="tx1">
                      <a:lumMod val="75000"/>
                      <a:lumOff val="25000"/>
                    </a:schemeClr>
                  </a:solidFill>
                  <a:cs typeface="Arial" pitchFamily="34" charset="0"/>
                </a:rPr>
                <a:t>Hipotesis</a:t>
              </a:r>
              <a:r>
                <a:rPr lang="en-US" altLang="ko-KR" sz="1200" b="1" dirty="0">
                  <a:solidFill>
                    <a:schemeClr val="tx1">
                      <a:lumMod val="75000"/>
                      <a:lumOff val="25000"/>
                    </a:schemeClr>
                  </a:solidFill>
                  <a:cs typeface="Arial" pitchFamily="34" charset="0"/>
                </a:rPr>
                <a:t> 1</a:t>
              </a:r>
              <a:endParaRPr lang="ko-KR" altLang="en-US" sz="1200" b="1" dirty="0">
                <a:solidFill>
                  <a:schemeClr val="tx1">
                    <a:lumMod val="75000"/>
                    <a:lumOff val="25000"/>
                  </a:schemeClr>
                </a:solidFill>
                <a:cs typeface="Arial" pitchFamily="34" charset="0"/>
              </a:endParaRPr>
            </a:p>
          </p:txBody>
        </p:sp>
        <p:sp>
          <p:nvSpPr>
            <p:cNvPr id="40" name="TextBox 39">
              <a:extLst>
                <a:ext uri="{FF2B5EF4-FFF2-40B4-BE49-F238E27FC236}">
                  <a16:creationId xmlns:a16="http://schemas.microsoft.com/office/drawing/2014/main" id="{3BDC183E-BF21-2AAB-9F77-51A7DD36AAA8}"/>
                </a:ext>
              </a:extLst>
            </p:cNvPr>
            <p:cNvSpPr txBox="1"/>
            <p:nvPr/>
          </p:nvSpPr>
          <p:spPr>
            <a:xfrm>
              <a:off x="7164288" y="1103513"/>
              <a:ext cx="1524408" cy="461665"/>
            </a:xfrm>
            <a:prstGeom prst="rect">
              <a:avLst/>
            </a:prstGeom>
            <a:noFill/>
          </p:spPr>
          <p:txBody>
            <a:bodyPr wrap="square" rtlCol="0">
              <a:spAutoFit/>
            </a:bodyPr>
            <a:lstStyle/>
            <a:p>
              <a:r>
                <a:rPr lang="es-MX" sz="1200" b="0" i="0" dirty="0">
                  <a:effectLst/>
                  <a:latin typeface="Roboto" panose="02000000000000000000" pitchFamily="2" charset="0"/>
                </a:rPr>
                <a:t>Los préstamos otorgados a través de </a:t>
              </a:r>
              <a:r>
                <a:rPr lang="es-MX" sz="1200" b="0" i="0" dirty="0" err="1">
                  <a:effectLst/>
                  <a:latin typeface="Roboto" panose="02000000000000000000" pitchFamily="2" charset="0"/>
                </a:rPr>
                <a:t>homebanking</a:t>
              </a:r>
              <a:r>
                <a:rPr lang="es-MX" sz="1200" b="0" i="0" dirty="0">
                  <a:effectLst/>
                  <a:latin typeface="Roboto" panose="02000000000000000000" pitchFamily="2" charset="0"/>
                </a:rPr>
                <a:t> tienden a ser de menor monto que los otorgados en sucursales.</a:t>
              </a:r>
              <a:endParaRPr lang="en-US" altLang="ko-KR" sz="1200" dirty="0">
                <a:cs typeface="Arial" pitchFamily="34" charset="0"/>
              </a:endParaRPr>
            </a:p>
          </p:txBody>
        </p:sp>
      </p:grpSp>
      <p:grpSp>
        <p:nvGrpSpPr>
          <p:cNvPr id="41" name="Group 40">
            <a:extLst>
              <a:ext uri="{FF2B5EF4-FFF2-40B4-BE49-F238E27FC236}">
                <a16:creationId xmlns:a16="http://schemas.microsoft.com/office/drawing/2014/main" id="{AA438A47-AC0C-5A66-458A-F7130F21FD81}"/>
              </a:ext>
            </a:extLst>
          </p:cNvPr>
          <p:cNvGrpSpPr/>
          <p:nvPr/>
        </p:nvGrpSpPr>
        <p:grpSpPr>
          <a:xfrm>
            <a:off x="3153883" y="3883092"/>
            <a:ext cx="4924519" cy="550151"/>
            <a:chOff x="7120683" y="1086734"/>
            <a:chExt cx="1448069" cy="550151"/>
          </a:xfrm>
        </p:grpSpPr>
        <p:sp>
          <p:nvSpPr>
            <p:cNvPr id="42" name="TextBox 41">
              <a:extLst>
                <a:ext uri="{FF2B5EF4-FFF2-40B4-BE49-F238E27FC236}">
                  <a16:creationId xmlns:a16="http://schemas.microsoft.com/office/drawing/2014/main" id="{3A5FFFE6-E657-79B3-61AB-F8D0F3FE84C5}"/>
                </a:ext>
              </a:extLst>
            </p:cNvPr>
            <p:cNvSpPr txBox="1"/>
            <p:nvPr/>
          </p:nvSpPr>
          <p:spPr>
            <a:xfrm>
              <a:off x="7129041" y="1086734"/>
              <a:ext cx="1439711" cy="276999"/>
            </a:xfrm>
            <a:prstGeom prst="rect">
              <a:avLst/>
            </a:prstGeom>
            <a:noFill/>
          </p:spPr>
          <p:txBody>
            <a:bodyPr wrap="square" rtlCol="0">
              <a:spAutoFit/>
            </a:bodyPr>
            <a:lstStyle/>
            <a:p>
              <a:r>
                <a:rPr lang="en-US" altLang="ko-KR" sz="1200" b="1" dirty="0" err="1">
                  <a:solidFill>
                    <a:schemeClr val="tx1">
                      <a:lumMod val="75000"/>
                      <a:lumOff val="25000"/>
                    </a:schemeClr>
                  </a:solidFill>
                  <a:cs typeface="Arial" pitchFamily="34" charset="0"/>
                </a:rPr>
                <a:t>Hipotesis</a:t>
              </a:r>
              <a:r>
                <a:rPr lang="en-US" altLang="ko-KR" sz="1200" b="1" dirty="0">
                  <a:solidFill>
                    <a:schemeClr val="tx1">
                      <a:lumMod val="75000"/>
                      <a:lumOff val="25000"/>
                    </a:schemeClr>
                  </a:solidFill>
                  <a:cs typeface="Arial" pitchFamily="34" charset="0"/>
                </a:rPr>
                <a:t> 4</a:t>
              </a:r>
              <a:endParaRPr lang="ko-KR" altLang="en-US" sz="1200" b="1" dirty="0">
                <a:solidFill>
                  <a:schemeClr val="tx1">
                    <a:lumMod val="75000"/>
                    <a:lumOff val="25000"/>
                  </a:schemeClr>
                </a:solidFill>
                <a:cs typeface="Arial" pitchFamily="34" charset="0"/>
              </a:endParaRPr>
            </a:p>
          </p:txBody>
        </p:sp>
        <p:sp>
          <p:nvSpPr>
            <p:cNvPr id="43" name="TextBox 42">
              <a:extLst>
                <a:ext uri="{FF2B5EF4-FFF2-40B4-BE49-F238E27FC236}">
                  <a16:creationId xmlns:a16="http://schemas.microsoft.com/office/drawing/2014/main" id="{87A49313-A6F6-0E54-7B3E-AA0E68DAA61C}"/>
                </a:ext>
              </a:extLst>
            </p:cNvPr>
            <p:cNvSpPr txBox="1"/>
            <p:nvPr/>
          </p:nvSpPr>
          <p:spPr>
            <a:xfrm>
              <a:off x="7120683" y="1363733"/>
              <a:ext cx="1439711" cy="273152"/>
            </a:xfrm>
            <a:prstGeom prst="rect">
              <a:avLst/>
            </a:prstGeom>
            <a:noFill/>
          </p:spPr>
          <p:txBody>
            <a:bodyPr wrap="square" rtlCol="0">
              <a:spAutoFit/>
            </a:bodyPr>
            <a:lstStyle/>
            <a:p>
              <a:pPr>
                <a:lnSpc>
                  <a:spcPts val="1425"/>
                </a:lnSpc>
              </a:pPr>
              <a:endParaRPr lang="es-MX" sz="1200" b="0" dirty="0">
                <a:effectLst/>
                <a:latin typeface="Courier New" panose="02070309020205020404" pitchFamily="49" charset="0"/>
              </a:endParaRPr>
            </a:p>
          </p:txBody>
        </p:sp>
      </p:grpSp>
      <p:grpSp>
        <p:nvGrpSpPr>
          <p:cNvPr id="44" name="Group 43">
            <a:extLst>
              <a:ext uri="{FF2B5EF4-FFF2-40B4-BE49-F238E27FC236}">
                <a16:creationId xmlns:a16="http://schemas.microsoft.com/office/drawing/2014/main" id="{F67D0B6C-1122-2B10-704B-ED654419EC77}"/>
              </a:ext>
            </a:extLst>
          </p:cNvPr>
          <p:cNvGrpSpPr/>
          <p:nvPr/>
        </p:nvGrpSpPr>
        <p:grpSpPr>
          <a:xfrm>
            <a:off x="3924376" y="1948748"/>
            <a:ext cx="4896096" cy="1077584"/>
            <a:chOff x="7164288" y="856926"/>
            <a:chExt cx="1439711" cy="1077584"/>
          </a:xfrm>
        </p:grpSpPr>
        <p:sp>
          <p:nvSpPr>
            <p:cNvPr id="45" name="TextBox 44">
              <a:extLst>
                <a:ext uri="{FF2B5EF4-FFF2-40B4-BE49-F238E27FC236}">
                  <a16:creationId xmlns:a16="http://schemas.microsoft.com/office/drawing/2014/main" id="{F1EFC924-7E05-C1F2-1D8C-81EDB343D138}"/>
                </a:ext>
              </a:extLst>
            </p:cNvPr>
            <p:cNvSpPr txBox="1"/>
            <p:nvPr/>
          </p:nvSpPr>
          <p:spPr>
            <a:xfrm>
              <a:off x="7164288" y="856926"/>
              <a:ext cx="1439711" cy="276999"/>
            </a:xfrm>
            <a:prstGeom prst="rect">
              <a:avLst/>
            </a:prstGeom>
            <a:noFill/>
          </p:spPr>
          <p:txBody>
            <a:bodyPr wrap="square" rtlCol="0">
              <a:spAutoFit/>
            </a:bodyPr>
            <a:lstStyle/>
            <a:p>
              <a:r>
                <a:rPr lang="en-US" altLang="ko-KR" sz="1200" b="1" dirty="0" err="1">
                  <a:solidFill>
                    <a:schemeClr val="tx1">
                      <a:lumMod val="75000"/>
                      <a:lumOff val="25000"/>
                    </a:schemeClr>
                  </a:solidFill>
                  <a:cs typeface="Arial" pitchFamily="34" charset="0"/>
                </a:rPr>
                <a:t>Hipotesis</a:t>
              </a:r>
              <a:r>
                <a:rPr lang="en-US" altLang="ko-KR" sz="1200" b="1" dirty="0">
                  <a:solidFill>
                    <a:schemeClr val="tx1">
                      <a:lumMod val="75000"/>
                      <a:lumOff val="25000"/>
                    </a:schemeClr>
                  </a:solidFill>
                  <a:cs typeface="Arial" pitchFamily="34" charset="0"/>
                </a:rPr>
                <a:t> 2</a:t>
              </a:r>
              <a:endParaRPr lang="ko-KR" altLang="en-US" sz="1200" b="1" dirty="0">
                <a:solidFill>
                  <a:schemeClr val="tx1">
                    <a:lumMod val="75000"/>
                    <a:lumOff val="25000"/>
                  </a:schemeClr>
                </a:solidFill>
                <a:cs typeface="Arial" pitchFamily="34" charset="0"/>
              </a:endParaRPr>
            </a:p>
          </p:txBody>
        </p:sp>
        <p:sp>
          <p:nvSpPr>
            <p:cNvPr id="46" name="TextBox 45">
              <a:extLst>
                <a:ext uri="{FF2B5EF4-FFF2-40B4-BE49-F238E27FC236}">
                  <a16:creationId xmlns:a16="http://schemas.microsoft.com/office/drawing/2014/main" id="{C6505BFD-AB47-D2D2-2BD2-D340A66FF9DC}"/>
                </a:ext>
              </a:extLst>
            </p:cNvPr>
            <p:cNvSpPr txBox="1"/>
            <p:nvPr/>
          </p:nvSpPr>
          <p:spPr>
            <a:xfrm>
              <a:off x="7164288" y="1103513"/>
              <a:ext cx="1312666" cy="830997"/>
            </a:xfrm>
            <a:prstGeom prst="rect">
              <a:avLst/>
            </a:prstGeom>
            <a:noFill/>
          </p:spPr>
          <p:txBody>
            <a:bodyPr wrap="square" rtlCol="0">
              <a:spAutoFit/>
            </a:bodyPr>
            <a:lstStyle/>
            <a:p>
              <a:pPr algn="l"/>
              <a:r>
                <a:rPr lang="es-MX" sz="1200" b="0" i="0" dirty="0">
                  <a:solidFill>
                    <a:srgbClr val="31333F"/>
                  </a:solidFill>
                  <a:effectLst/>
                  <a:latin typeface="Source Sans Pro" panose="020B0503030403020204" pitchFamily="34" charset="0"/>
                </a:rPr>
                <a:t>La campaña de préstamos ha tenido un impacto positivo, aumentando tanto el número de préstamos como el monto total prestado.</a:t>
              </a:r>
            </a:p>
            <a:p>
              <a:pPr algn="l"/>
              <a:r>
                <a:rPr lang="es-MX" sz="1200" b="0" i="0" dirty="0">
                  <a:solidFill>
                    <a:srgbClr val="31333F"/>
                  </a:solidFill>
                  <a:effectLst/>
                  <a:latin typeface="Source Sans Pro" panose="020B0503030403020204" pitchFamily="34" charset="0"/>
                </a:rPr>
                <a:t>Los clientes que utilizan </a:t>
              </a:r>
              <a:r>
                <a:rPr lang="es-MX" sz="1200" b="0" i="0" dirty="0" err="1">
                  <a:solidFill>
                    <a:srgbClr val="31333F"/>
                  </a:solidFill>
                  <a:effectLst/>
                  <a:latin typeface="Source Sans Pro" panose="020B0503030403020204" pitchFamily="34" charset="0"/>
                </a:rPr>
                <a:t>homebanking</a:t>
              </a:r>
              <a:r>
                <a:rPr lang="es-MX" sz="1200" b="0" i="0" dirty="0">
                  <a:solidFill>
                    <a:srgbClr val="31333F"/>
                  </a:solidFill>
                  <a:effectLst/>
                  <a:latin typeface="Source Sans Pro" panose="020B0503030403020204" pitchFamily="34" charset="0"/>
                </a:rPr>
                <a:t> tienden a preferir plazos de préstamo más cortos.</a:t>
              </a:r>
            </a:p>
          </p:txBody>
        </p:sp>
      </p:grpSp>
      <p:grpSp>
        <p:nvGrpSpPr>
          <p:cNvPr id="47" name="Group 46">
            <a:extLst>
              <a:ext uri="{FF2B5EF4-FFF2-40B4-BE49-F238E27FC236}">
                <a16:creationId xmlns:a16="http://schemas.microsoft.com/office/drawing/2014/main" id="{97798BE1-0FAC-4E72-C8BF-E33DA3E5BB66}"/>
              </a:ext>
            </a:extLst>
          </p:cNvPr>
          <p:cNvGrpSpPr/>
          <p:nvPr/>
        </p:nvGrpSpPr>
        <p:grpSpPr>
          <a:xfrm>
            <a:off x="4110777" y="3104620"/>
            <a:ext cx="4896096" cy="708252"/>
            <a:chOff x="7164288" y="856926"/>
            <a:chExt cx="1439711" cy="708252"/>
          </a:xfrm>
        </p:grpSpPr>
        <p:sp>
          <p:nvSpPr>
            <p:cNvPr id="48" name="TextBox 47">
              <a:extLst>
                <a:ext uri="{FF2B5EF4-FFF2-40B4-BE49-F238E27FC236}">
                  <a16:creationId xmlns:a16="http://schemas.microsoft.com/office/drawing/2014/main" id="{93CC2A33-DC69-551A-9C4D-5AF151E19F84}"/>
                </a:ext>
              </a:extLst>
            </p:cNvPr>
            <p:cNvSpPr txBox="1"/>
            <p:nvPr/>
          </p:nvSpPr>
          <p:spPr>
            <a:xfrm>
              <a:off x="7164288" y="856926"/>
              <a:ext cx="1439711" cy="276999"/>
            </a:xfrm>
            <a:prstGeom prst="rect">
              <a:avLst/>
            </a:prstGeom>
            <a:noFill/>
          </p:spPr>
          <p:txBody>
            <a:bodyPr wrap="square" rtlCol="0">
              <a:spAutoFit/>
            </a:bodyPr>
            <a:lstStyle/>
            <a:p>
              <a:r>
                <a:rPr lang="en-US" altLang="ko-KR" sz="1200" b="1" dirty="0" err="1">
                  <a:solidFill>
                    <a:schemeClr val="tx1">
                      <a:lumMod val="75000"/>
                      <a:lumOff val="25000"/>
                    </a:schemeClr>
                  </a:solidFill>
                  <a:cs typeface="Arial" pitchFamily="34" charset="0"/>
                </a:rPr>
                <a:t>Hipotesis</a:t>
              </a:r>
              <a:r>
                <a:rPr lang="en-US" altLang="ko-KR" sz="1200" b="1" dirty="0">
                  <a:solidFill>
                    <a:schemeClr val="tx1">
                      <a:lumMod val="75000"/>
                      <a:lumOff val="25000"/>
                    </a:schemeClr>
                  </a:solidFill>
                  <a:cs typeface="Arial" pitchFamily="34" charset="0"/>
                </a:rPr>
                <a:t> 3</a:t>
              </a:r>
              <a:endParaRPr lang="ko-KR" altLang="en-US" sz="1200" b="1" dirty="0">
                <a:solidFill>
                  <a:schemeClr val="tx1">
                    <a:lumMod val="75000"/>
                    <a:lumOff val="25000"/>
                  </a:schemeClr>
                </a:solidFill>
                <a:cs typeface="Arial" pitchFamily="34" charset="0"/>
              </a:endParaRPr>
            </a:p>
          </p:txBody>
        </p:sp>
        <p:sp>
          <p:nvSpPr>
            <p:cNvPr id="49" name="TextBox 48">
              <a:extLst>
                <a:ext uri="{FF2B5EF4-FFF2-40B4-BE49-F238E27FC236}">
                  <a16:creationId xmlns:a16="http://schemas.microsoft.com/office/drawing/2014/main" id="{3EF1A060-CF1A-0A32-D3C0-FC4E9585A4E2}"/>
                </a:ext>
              </a:extLst>
            </p:cNvPr>
            <p:cNvSpPr txBox="1"/>
            <p:nvPr/>
          </p:nvSpPr>
          <p:spPr>
            <a:xfrm>
              <a:off x="7164288" y="1103513"/>
              <a:ext cx="1439711" cy="461665"/>
            </a:xfrm>
            <a:prstGeom prst="rect">
              <a:avLst/>
            </a:prstGeom>
            <a:noFill/>
          </p:spPr>
          <p:txBody>
            <a:bodyPr wrap="square" rtlCol="0">
              <a:spAutoFit/>
            </a:bodyPr>
            <a:lstStyle/>
            <a:p>
              <a:r>
                <a:rPr lang="es-MX" sz="1200" b="0" i="0" dirty="0">
                  <a:solidFill>
                    <a:srgbClr val="31333F"/>
                  </a:solidFill>
                  <a:effectLst/>
                  <a:latin typeface="Source Sans Pro" panose="020B0503030403020204" pitchFamily="34" charset="0"/>
                </a:rPr>
                <a:t>Algunas zonas geográficas muestran una mayor propensión a solicitar préstamos, posiblemente debido a factores socioeconómicos.</a:t>
              </a:r>
              <a:endParaRPr lang="en-US" altLang="ko-KR" sz="1200" dirty="0">
                <a:cs typeface="Arial" pitchFamily="34" charset="0"/>
              </a:endParaRPr>
            </a:p>
          </p:txBody>
        </p:sp>
      </p:grpSp>
      <p:sp>
        <p:nvSpPr>
          <p:cNvPr id="51" name="TextBox 50">
            <a:extLst>
              <a:ext uri="{FF2B5EF4-FFF2-40B4-BE49-F238E27FC236}">
                <a16:creationId xmlns:a16="http://schemas.microsoft.com/office/drawing/2014/main" id="{46FC9265-F52A-DB7A-C5EE-B06F23234256}"/>
              </a:ext>
            </a:extLst>
          </p:cNvPr>
          <p:cNvSpPr txBox="1"/>
          <p:nvPr/>
        </p:nvSpPr>
        <p:spPr>
          <a:xfrm>
            <a:off x="2324790" y="1493613"/>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01</a:t>
            </a:r>
          </a:p>
        </p:txBody>
      </p:sp>
      <p:sp>
        <p:nvSpPr>
          <p:cNvPr id="52" name="TextBox 51">
            <a:extLst>
              <a:ext uri="{FF2B5EF4-FFF2-40B4-BE49-F238E27FC236}">
                <a16:creationId xmlns:a16="http://schemas.microsoft.com/office/drawing/2014/main" id="{F91BA089-CDD1-ECBC-1BE6-3A37ED8A6E85}"/>
              </a:ext>
            </a:extLst>
          </p:cNvPr>
          <p:cNvSpPr txBox="1"/>
          <p:nvPr/>
        </p:nvSpPr>
        <p:spPr>
          <a:xfrm>
            <a:off x="3084430" y="2073538"/>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02</a:t>
            </a:r>
          </a:p>
        </p:txBody>
      </p:sp>
      <p:sp>
        <p:nvSpPr>
          <p:cNvPr id="53" name="TextBox 52">
            <a:extLst>
              <a:ext uri="{FF2B5EF4-FFF2-40B4-BE49-F238E27FC236}">
                <a16:creationId xmlns:a16="http://schemas.microsoft.com/office/drawing/2014/main" id="{396B1B88-02D6-DB26-6197-77A8F01ACBD8}"/>
              </a:ext>
            </a:extLst>
          </p:cNvPr>
          <p:cNvSpPr txBox="1"/>
          <p:nvPr/>
        </p:nvSpPr>
        <p:spPr>
          <a:xfrm>
            <a:off x="3084430" y="3007128"/>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03</a:t>
            </a:r>
          </a:p>
        </p:txBody>
      </p:sp>
      <p:sp>
        <p:nvSpPr>
          <p:cNvPr id="54" name="TextBox 53">
            <a:extLst>
              <a:ext uri="{FF2B5EF4-FFF2-40B4-BE49-F238E27FC236}">
                <a16:creationId xmlns:a16="http://schemas.microsoft.com/office/drawing/2014/main" id="{476F376B-4F53-2A09-44BF-D2E4F34E0830}"/>
              </a:ext>
            </a:extLst>
          </p:cNvPr>
          <p:cNvSpPr txBox="1"/>
          <p:nvPr/>
        </p:nvSpPr>
        <p:spPr>
          <a:xfrm>
            <a:off x="2324790" y="3544565"/>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04</a:t>
            </a:r>
          </a:p>
        </p:txBody>
      </p:sp>
      <p:sp>
        <p:nvSpPr>
          <p:cNvPr id="5" name="CuadroTexto 4">
            <a:extLst>
              <a:ext uri="{FF2B5EF4-FFF2-40B4-BE49-F238E27FC236}">
                <a16:creationId xmlns:a16="http://schemas.microsoft.com/office/drawing/2014/main" id="{9DCDB241-20CD-53A4-5431-EDF1413BA916}"/>
              </a:ext>
            </a:extLst>
          </p:cNvPr>
          <p:cNvSpPr txBox="1"/>
          <p:nvPr/>
        </p:nvSpPr>
        <p:spPr>
          <a:xfrm>
            <a:off x="3144139" y="4092039"/>
            <a:ext cx="4934263" cy="523220"/>
          </a:xfrm>
          <a:prstGeom prst="rect">
            <a:avLst/>
          </a:prstGeom>
          <a:noFill/>
        </p:spPr>
        <p:txBody>
          <a:bodyPr wrap="square">
            <a:spAutoFit/>
          </a:bodyPr>
          <a:lstStyle/>
          <a:p>
            <a:r>
              <a:rPr lang="es-MX" sz="1400" b="0" i="0" dirty="0">
                <a:solidFill>
                  <a:srgbClr val="31333F"/>
                </a:solidFill>
                <a:effectLst/>
                <a:latin typeface="Source Sans Pro" panose="020B0503030403020204" pitchFamily="34" charset="0"/>
              </a:rPr>
              <a:t>Existe una correlación entre el </a:t>
            </a:r>
            <a:r>
              <a:rPr lang="es-MX" sz="1400" b="0" i="0" dirty="0" err="1">
                <a:solidFill>
                  <a:srgbClr val="31333F"/>
                </a:solidFill>
                <a:effectLst/>
                <a:latin typeface="Source Sans Pro" panose="020B0503030403020204" pitchFamily="34" charset="0"/>
              </a:rPr>
              <a:t>Nro</a:t>
            </a:r>
            <a:r>
              <a:rPr lang="es-MX" sz="1400" b="0" i="0" dirty="0">
                <a:solidFill>
                  <a:srgbClr val="31333F"/>
                </a:solidFill>
                <a:effectLst/>
                <a:latin typeface="Source Sans Pro" panose="020B0503030403020204" pitchFamily="34" charset="0"/>
              </a:rPr>
              <a:t> de sucursal y la zona a la que pertenece.</a:t>
            </a:r>
            <a:endParaRPr lang="es-AR" sz="1400" dirty="0"/>
          </a:p>
        </p:txBody>
      </p:sp>
    </p:spTree>
    <p:extLst>
      <p:ext uri="{BB962C8B-B14F-4D97-AF65-F5344CB8AC3E}">
        <p14:creationId xmlns:p14="http://schemas.microsoft.com/office/powerpoint/2010/main" val="239089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F0E2D9-77D3-2AC4-771E-04AEBD2C6D76}"/>
            </a:ext>
          </a:extLst>
        </p:cNvPr>
        <p:cNvGrpSpPr/>
        <p:nvPr/>
      </p:nvGrpSpPr>
      <p:grpSpPr>
        <a:xfrm>
          <a:off x="0" y="0"/>
          <a:ext cx="0" cy="0"/>
          <a:chOff x="0" y="0"/>
          <a:chExt cx="0" cy="0"/>
        </a:xfrm>
      </p:grpSpPr>
      <p:pic>
        <p:nvPicPr>
          <p:cNvPr id="6" name="Picture 4" descr="D:\KBM-정애\014-Fullppt\PNG이미지\노트북.png">
            <a:extLst>
              <a:ext uri="{FF2B5EF4-FFF2-40B4-BE49-F238E27FC236}">
                <a16:creationId xmlns:a16="http://schemas.microsoft.com/office/drawing/2014/main" id="{133DF643-5005-7849-1786-3A1850B72C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1946" y="903524"/>
            <a:ext cx="6290574" cy="319948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26">
            <a:extLst>
              <a:ext uri="{FF2B5EF4-FFF2-40B4-BE49-F238E27FC236}">
                <a16:creationId xmlns:a16="http://schemas.microsoft.com/office/drawing/2014/main" id="{365C4583-31BD-046D-E5C3-38EA99774C87}"/>
              </a:ext>
            </a:extLst>
          </p:cNvPr>
          <p:cNvSpPr txBox="1"/>
          <p:nvPr/>
        </p:nvSpPr>
        <p:spPr>
          <a:xfrm>
            <a:off x="5555126" y="90674"/>
            <a:ext cx="3588874" cy="954107"/>
          </a:xfrm>
          <a:prstGeom prst="rect">
            <a:avLst/>
          </a:prstGeom>
          <a:noFill/>
        </p:spPr>
        <p:txBody>
          <a:bodyPr wrap="square" rtlCol="0">
            <a:spAutoFit/>
          </a:bodyPr>
          <a:lstStyle/>
          <a:p>
            <a:r>
              <a:rPr lang="en-US" altLang="ko-KR" sz="2800" b="1" dirty="0">
                <a:solidFill>
                  <a:schemeClr val="tx1">
                    <a:lumMod val="75000"/>
                    <a:lumOff val="25000"/>
                  </a:schemeClr>
                </a:solidFill>
                <a:latin typeface="+mj-lt"/>
                <a:cs typeface="Arial" pitchFamily="34" charset="0"/>
              </a:rPr>
              <a:t> </a:t>
            </a:r>
            <a:r>
              <a:rPr lang="en-US" altLang="ko-KR" sz="2800" b="1" dirty="0" err="1">
                <a:solidFill>
                  <a:schemeClr val="accent1"/>
                </a:solidFill>
                <a:latin typeface="+mj-lt"/>
                <a:cs typeface="Arial" pitchFamily="34" charset="0"/>
              </a:rPr>
              <a:t>Visualizaciones</a:t>
            </a:r>
            <a:r>
              <a:rPr lang="en-US" altLang="ko-KR" sz="2800" b="1" dirty="0">
                <a:solidFill>
                  <a:schemeClr val="accent1"/>
                </a:solidFill>
                <a:latin typeface="+mj-lt"/>
                <a:cs typeface="Arial" pitchFamily="34" charset="0"/>
              </a:rPr>
              <a:t> </a:t>
            </a:r>
            <a:r>
              <a:rPr lang="en-US" altLang="ko-KR" sz="2800" b="1" dirty="0" err="1">
                <a:solidFill>
                  <a:schemeClr val="tx1">
                    <a:lumMod val="75000"/>
                    <a:lumOff val="25000"/>
                  </a:schemeClr>
                </a:solidFill>
                <a:latin typeface="+mj-lt"/>
                <a:cs typeface="Arial" pitchFamily="34" charset="0"/>
              </a:rPr>
              <a:t>Prestamos</a:t>
            </a:r>
            <a:endParaRPr lang="ko-KR" altLang="en-US" sz="2800" b="1" dirty="0">
              <a:solidFill>
                <a:schemeClr val="tx1">
                  <a:lumMod val="75000"/>
                  <a:lumOff val="25000"/>
                </a:schemeClr>
              </a:solidFill>
              <a:latin typeface="+mj-lt"/>
              <a:cs typeface="Arial" pitchFamily="34" charset="0"/>
            </a:endParaRPr>
          </a:p>
        </p:txBody>
      </p:sp>
      <p:pic>
        <p:nvPicPr>
          <p:cNvPr id="7" name="Imagen 6" descr="Gráfico, Gráfico de barras&#10;&#10;El contenido generado por IA puede ser incorrecto.">
            <a:extLst>
              <a:ext uri="{FF2B5EF4-FFF2-40B4-BE49-F238E27FC236}">
                <a16:creationId xmlns:a16="http://schemas.microsoft.com/office/drawing/2014/main" id="{7A997E66-133A-9446-0EF1-416C210845A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89935" y="1242572"/>
            <a:ext cx="3150417" cy="2337290"/>
          </a:xfrm>
          <a:prstGeom prst="rect">
            <a:avLst/>
          </a:prstGeom>
        </p:spPr>
      </p:pic>
      <p:sp>
        <p:nvSpPr>
          <p:cNvPr id="11" name="CuadroTexto 10">
            <a:extLst>
              <a:ext uri="{FF2B5EF4-FFF2-40B4-BE49-F238E27FC236}">
                <a16:creationId xmlns:a16="http://schemas.microsoft.com/office/drawing/2014/main" id="{1B21EDF9-3629-C01A-9C85-C5C1B9708559}"/>
              </a:ext>
            </a:extLst>
          </p:cNvPr>
          <p:cNvSpPr txBox="1"/>
          <p:nvPr/>
        </p:nvSpPr>
        <p:spPr>
          <a:xfrm>
            <a:off x="1115617" y="206518"/>
            <a:ext cx="3148742" cy="276999"/>
          </a:xfrm>
          <a:prstGeom prst="rect">
            <a:avLst/>
          </a:prstGeom>
          <a:noFill/>
        </p:spPr>
        <p:txBody>
          <a:bodyPr wrap="square" rtlCol="0">
            <a:spAutoFit/>
          </a:bodyPr>
          <a:lstStyle/>
          <a:p>
            <a:r>
              <a:rPr lang="es-MX" sz="1200" dirty="0" err="1"/>
              <a:t>Distribucion</a:t>
            </a:r>
            <a:r>
              <a:rPr lang="es-MX" sz="1200" dirty="0"/>
              <a:t> de los montos por sucursal</a:t>
            </a:r>
            <a:endParaRPr lang="es-AR" sz="1200" dirty="0"/>
          </a:p>
        </p:txBody>
      </p:sp>
      <p:pic>
        <p:nvPicPr>
          <p:cNvPr id="13" name="Imagen 12" descr="Gráfico, Histograma&#10;&#10;El contenido generado por IA puede ser incorrecto.">
            <a:extLst>
              <a:ext uri="{FF2B5EF4-FFF2-40B4-BE49-F238E27FC236}">
                <a16:creationId xmlns:a16="http://schemas.microsoft.com/office/drawing/2014/main" id="{28C229BD-7144-4BBB-14D2-5B28A69F451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45621" y="574917"/>
            <a:ext cx="3082364" cy="1996833"/>
          </a:xfrm>
          <a:prstGeom prst="rect">
            <a:avLst/>
          </a:prstGeom>
        </p:spPr>
      </p:pic>
      <p:sp>
        <p:nvSpPr>
          <p:cNvPr id="14" name="CuadroTexto 13">
            <a:extLst>
              <a:ext uri="{FF2B5EF4-FFF2-40B4-BE49-F238E27FC236}">
                <a16:creationId xmlns:a16="http://schemas.microsoft.com/office/drawing/2014/main" id="{F7C8116C-C90E-03AA-A45E-0CC26A011E1A}"/>
              </a:ext>
            </a:extLst>
          </p:cNvPr>
          <p:cNvSpPr txBox="1"/>
          <p:nvPr/>
        </p:nvSpPr>
        <p:spPr>
          <a:xfrm>
            <a:off x="4862729" y="3780410"/>
            <a:ext cx="2604827" cy="276999"/>
          </a:xfrm>
          <a:prstGeom prst="rect">
            <a:avLst/>
          </a:prstGeom>
          <a:noFill/>
        </p:spPr>
        <p:txBody>
          <a:bodyPr wrap="square" rtlCol="0">
            <a:spAutoFit/>
          </a:bodyPr>
          <a:lstStyle/>
          <a:p>
            <a:r>
              <a:rPr lang="es-MX" sz="1200" dirty="0"/>
              <a:t>Por zonal</a:t>
            </a:r>
            <a:endParaRPr lang="es-AR" sz="1200" dirty="0"/>
          </a:p>
        </p:txBody>
      </p:sp>
    </p:spTree>
    <p:extLst>
      <p:ext uri="{BB962C8B-B14F-4D97-AF65-F5344CB8AC3E}">
        <p14:creationId xmlns:p14="http://schemas.microsoft.com/office/powerpoint/2010/main" val="4272213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3DED95-7F7D-5B60-7C77-1A7245DC3B87}"/>
            </a:ext>
          </a:extLst>
        </p:cNvPr>
        <p:cNvGrpSpPr/>
        <p:nvPr/>
      </p:nvGrpSpPr>
      <p:grpSpPr>
        <a:xfrm>
          <a:off x="0" y="0"/>
          <a:ext cx="0" cy="0"/>
          <a:chOff x="0" y="0"/>
          <a:chExt cx="0" cy="0"/>
        </a:xfrm>
      </p:grpSpPr>
      <p:pic>
        <p:nvPicPr>
          <p:cNvPr id="6" name="Picture 4" descr="D:\KBM-정애\014-Fullppt\PNG이미지\노트북.png">
            <a:extLst>
              <a:ext uri="{FF2B5EF4-FFF2-40B4-BE49-F238E27FC236}">
                <a16:creationId xmlns:a16="http://schemas.microsoft.com/office/drawing/2014/main" id="{82F48FD8-C69A-AF59-06F9-3266C7A4C8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3548" y="1044781"/>
            <a:ext cx="6290574" cy="319948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26">
            <a:extLst>
              <a:ext uri="{FF2B5EF4-FFF2-40B4-BE49-F238E27FC236}">
                <a16:creationId xmlns:a16="http://schemas.microsoft.com/office/drawing/2014/main" id="{DBB7F028-5FF9-87C9-D8E0-64D768278D06}"/>
              </a:ext>
            </a:extLst>
          </p:cNvPr>
          <p:cNvSpPr txBox="1"/>
          <p:nvPr/>
        </p:nvSpPr>
        <p:spPr>
          <a:xfrm>
            <a:off x="5555126" y="90674"/>
            <a:ext cx="3588874" cy="954107"/>
          </a:xfrm>
          <a:prstGeom prst="rect">
            <a:avLst/>
          </a:prstGeom>
          <a:noFill/>
        </p:spPr>
        <p:txBody>
          <a:bodyPr wrap="square" rtlCol="0">
            <a:spAutoFit/>
          </a:bodyPr>
          <a:lstStyle/>
          <a:p>
            <a:r>
              <a:rPr lang="en-US" altLang="ko-KR" sz="2800" b="1" dirty="0">
                <a:solidFill>
                  <a:schemeClr val="tx1">
                    <a:lumMod val="75000"/>
                    <a:lumOff val="25000"/>
                  </a:schemeClr>
                </a:solidFill>
                <a:latin typeface="+mj-lt"/>
                <a:cs typeface="Arial" pitchFamily="34" charset="0"/>
              </a:rPr>
              <a:t> </a:t>
            </a:r>
            <a:r>
              <a:rPr lang="en-US" altLang="ko-KR" sz="2800" b="1" dirty="0" err="1">
                <a:solidFill>
                  <a:schemeClr val="accent1"/>
                </a:solidFill>
                <a:latin typeface="+mj-lt"/>
                <a:cs typeface="Arial" pitchFamily="34" charset="0"/>
              </a:rPr>
              <a:t>Visualizaciones</a:t>
            </a:r>
            <a:r>
              <a:rPr lang="en-US" altLang="ko-KR" sz="2800" b="1" dirty="0">
                <a:solidFill>
                  <a:schemeClr val="accent1"/>
                </a:solidFill>
                <a:latin typeface="+mj-lt"/>
                <a:cs typeface="Arial" pitchFamily="34" charset="0"/>
              </a:rPr>
              <a:t> </a:t>
            </a:r>
            <a:r>
              <a:rPr lang="en-US" altLang="ko-KR" sz="2800" b="1" dirty="0" err="1">
                <a:solidFill>
                  <a:schemeClr val="tx1">
                    <a:lumMod val="75000"/>
                    <a:lumOff val="25000"/>
                  </a:schemeClr>
                </a:solidFill>
                <a:latin typeface="+mj-lt"/>
                <a:cs typeface="Arial" pitchFamily="34" charset="0"/>
              </a:rPr>
              <a:t>Prestamos</a:t>
            </a:r>
            <a:endParaRPr lang="ko-KR" altLang="en-US" sz="2800" b="1" dirty="0">
              <a:solidFill>
                <a:schemeClr val="tx1">
                  <a:lumMod val="75000"/>
                  <a:lumOff val="25000"/>
                </a:schemeClr>
              </a:solidFill>
              <a:latin typeface="+mj-lt"/>
              <a:cs typeface="Arial" pitchFamily="34" charset="0"/>
            </a:endParaRPr>
          </a:p>
        </p:txBody>
      </p:sp>
      <p:pic>
        <p:nvPicPr>
          <p:cNvPr id="11" name="Imagen 10" descr="Gráfico, Gráfico de rectángulos&#10;&#10;El contenido generado por IA puede ser incorrecto.">
            <a:extLst>
              <a:ext uri="{FF2B5EF4-FFF2-40B4-BE49-F238E27FC236}">
                <a16:creationId xmlns:a16="http://schemas.microsoft.com/office/drawing/2014/main" id="{9684B550-40F5-DF07-4ACD-55A681A4FBD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4922" y="538910"/>
            <a:ext cx="2297252" cy="2104848"/>
          </a:xfrm>
          <a:prstGeom prst="rect">
            <a:avLst/>
          </a:prstGeom>
        </p:spPr>
      </p:pic>
      <p:sp>
        <p:nvSpPr>
          <p:cNvPr id="12" name="CuadroTexto 11">
            <a:extLst>
              <a:ext uri="{FF2B5EF4-FFF2-40B4-BE49-F238E27FC236}">
                <a16:creationId xmlns:a16="http://schemas.microsoft.com/office/drawing/2014/main" id="{2AFF81A8-CA52-4180-4785-91F11186756B}"/>
              </a:ext>
            </a:extLst>
          </p:cNvPr>
          <p:cNvSpPr txBox="1"/>
          <p:nvPr/>
        </p:nvSpPr>
        <p:spPr>
          <a:xfrm>
            <a:off x="1659531" y="206518"/>
            <a:ext cx="2604827" cy="276999"/>
          </a:xfrm>
          <a:prstGeom prst="rect">
            <a:avLst/>
          </a:prstGeom>
          <a:noFill/>
        </p:spPr>
        <p:txBody>
          <a:bodyPr wrap="square" rtlCol="0">
            <a:spAutoFit/>
          </a:bodyPr>
          <a:lstStyle/>
          <a:p>
            <a:r>
              <a:rPr lang="es-MX" sz="1200" dirty="0"/>
              <a:t>Matriz de </a:t>
            </a:r>
            <a:r>
              <a:rPr lang="es-MX" sz="1200" dirty="0" err="1"/>
              <a:t>Correlacion</a:t>
            </a:r>
            <a:endParaRPr lang="es-AR" sz="1200" dirty="0"/>
          </a:p>
        </p:txBody>
      </p:sp>
      <p:pic>
        <p:nvPicPr>
          <p:cNvPr id="14" name="Imagen 13" descr="Gráfico de rectángulos&#10;&#10;El contenido generado por IA puede ser incorrecto.">
            <a:extLst>
              <a:ext uri="{FF2B5EF4-FFF2-40B4-BE49-F238E27FC236}">
                <a16:creationId xmlns:a16="http://schemas.microsoft.com/office/drawing/2014/main" id="{5D93B335-3BA1-A2F0-FEA7-5FA6D678F76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2000" y="1833446"/>
            <a:ext cx="2975740" cy="1476608"/>
          </a:xfrm>
          <a:prstGeom prst="rect">
            <a:avLst/>
          </a:prstGeom>
        </p:spPr>
      </p:pic>
      <p:sp>
        <p:nvSpPr>
          <p:cNvPr id="29" name="CuadroTexto 28">
            <a:extLst>
              <a:ext uri="{FF2B5EF4-FFF2-40B4-BE49-F238E27FC236}">
                <a16:creationId xmlns:a16="http://schemas.microsoft.com/office/drawing/2014/main" id="{76F299C3-649A-4D9E-4124-D5755EC88B98}"/>
              </a:ext>
            </a:extLst>
          </p:cNvPr>
          <p:cNvSpPr txBox="1"/>
          <p:nvPr/>
        </p:nvSpPr>
        <p:spPr>
          <a:xfrm>
            <a:off x="3275856" y="4011910"/>
            <a:ext cx="6290574" cy="369332"/>
          </a:xfrm>
          <a:prstGeom prst="rect">
            <a:avLst/>
          </a:prstGeom>
          <a:noFill/>
        </p:spPr>
        <p:txBody>
          <a:bodyPr wrap="square">
            <a:spAutoFit/>
          </a:bodyPr>
          <a:lstStyle/>
          <a:p>
            <a:r>
              <a:rPr lang="es-AR" b="0" i="0" dirty="0">
                <a:effectLst/>
                <a:latin typeface="Courier New" panose="02070309020205020404" pitchFamily="49" charset="0"/>
              </a:rPr>
              <a:t>Cartera abierta 14197620000 Total prestado</a:t>
            </a:r>
            <a:endParaRPr lang="es-AR" dirty="0"/>
          </a:p>
        </p:txBody>
      </p:sp>
    </p:spTree>
    <p:extLst>
      <p:ext uri="{BB962C8B-B14F-4D97-AF65-F5344CB8AC3E}">
        <p14:creationId xmlns:p14="http://schemas.microsoft.com/office/powerpoint/2010/main" val="2832757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526A57-B152-CF7D-97B6-0D543D3443EA}"/>
            </a:ext>
          </a:extLst>
        </p:cNvPr>
        <p:cNvGrpSpPr/>
        <p:nvPr/>
      </p:nvGrpSpPr>
      <p:grpSpPr>
        <a:xfrm>
          <a:off x="0" y="0"/>
          <a:ext cx="0" cy="0"/>
          <a:chOff x="0" y="0"/>
          <a:chExt cx="0" cy="0"/>
        </a:xfrm>
      </p:grpSpPr>
      <p:pic>
        <p:nvPicPr>
          <p:cNvPr id="6" name="Picture 4" descr="D:\KBM-정애\014-Fullppt\PNG이미지\노트북.png">
            <a:extLst>
              <a:ext uri="{FF2B5EF4-FFF2-40B4-BE49-F238E27FC236}">
                <a16:creationId xmlns:a16="http://schemas.microsoft.com/office/drawing/2014/main" id="{5CB24A34-0F28-F810-63C2-341DF214F7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1946" y="903524"/>
            <a:ext cx="6290574" cy="3199488"/>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DBBDC191-1574-295B-7560-C169BDF9FADE}"/>
              </a:ext>
            </a:extLst>
          </p:cNvPr>
          <p:cNvSpPr txBox="1"/>
          <p:nvPr/>
        </p:nvSpPr>
        <p:spPr>
          <a:xfrm>
            <a:off x="5555126" y="90674"/>
            <a:ext cx="3588874" cy="954107"/>
          </a:xfrm>
          <a:prstGeom prst="rect">
            <a:avLst/>
          </a:prstGeom>
          <a:noFill/>
        </p:spPr>
        <p:txBody>
          <a:bodyPr wrap="square" rtlCol="0">
            <a:spAutoFit/>
          </a:bodyPr>
          <a:lstStyle/>
          <a:p>
            <a:r>
              <a:rPr lang="en-US" altLang="ko-KR" sz="2800" b="1" dirty="0">
                <a:solidFill>
                  <a:schemeClr val="tx1">
                    <a:lumMod val="75000"/>
                    <a:lumOff val="25000"/>
                  </a:schemeClr>
                </a:solidFill>
                <a:latin typeface="+mj-lt"/>
                <a:cs typeface="Arial" pitchFamily="34" charset="0"/>
              </a:rPr>
              <a:t> </a:t>
            </a:r>
            <a:r>
              <a:rPr lang="en-US" altLang="ko-KR" sz="2800" b="1" dirty="0" err="1">
                <a:solidFill>
                  <a:schemeClr val="accent1"/>
                </a:solidFill>
                <a:latin typeface="+mj-lt"/>
                <a:cs typeface="Arial" pitchFamily="34" charset="0"/>
              </a:rPr>
              <a:t>Visualizaciones</a:t>
            </a:r>
            <a:r>
              <a:rPr lang="en-US" altLang="ko-KR" sz="2800" b="1" dirty="0">
                <a:solidFill>
                  <a:schemeClr val="accent1"/>
                </a:solidFill>
                <a:latin typeface="+mj-lt"/>
                <a:cs typeface="Arial" pitchFamily="34" charset="0"/>
              </a:rPr>
              <a:t> </a:t>
            </a:r>
            <a:r>
              <a:rPr lang="en-US" altLang="ko-KR" sz="2800" b="1" dirty="0" err="1">
                <a:solidFill>
                  <a:schemeClr val="tx1">
                    <a:lumMod val="75000"/>
                    <a:lumOff val="25000"/>
                  </a:schemeClr>
                </a:solidFill>
                <a:latin typeface="+mj-lt"/>
                <a:cs typeface="Arial" pitchFamily="34" charset="0"/>
              </a:rPr>
              <a:t>Prestamos</a:t>
            </a:r>
            <a:endParaRPr lang="ko-KR" altLang="en-US" sz="2800" b="1" dirty="0">
              <a:solidFill>
                <a:schemeClr val="tx1">
                  <a:lumMod val="75000"/>
                  <a:lumOff val="25000"/>
                </a:schemeClr>
              </a:solidFill>
              <a:latin typeface="+mj-lt"/>
              <a:cs typeface="Arial" pitchFamily="34" charset="0"/>
            </a:endParaRPr>
          </a:p>
        </p:txBody>
      </p:sp>
      <p:pic>
        <p:nvPicPr>
          <p:cNvPr id="4" name="Imagen 3" descr="Gráfico, Gráfico de barras, Histograma&#10;&#10;El contenido generado por IA puede ser incorrecto.">
            <a:extLst>
              <a:ext uri="{FF2B5EF4-FFF2-40B4-BE49-F238E27FC236}">
                <a16:creationId xmlns:a16="http://schemas.microsoft.com/office/drawing/2014/main" id="{EEF4F09B-0158-4AB0-9F0F-238DFA135CA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47664" y="627534"/>
            <a:ext cx="2611322" cy="2001405"/>
          </a:xfrm>
          <a:prstGeom prst="rect">
            <a:avLst/>
          </a:prstGeom>
        </p:spPr>
      </p:pic>
      <p:sp>
        <p:nvSpPr>
          <p:cNvPr id="8" name="CuadroTexto 7">
            <a:extLst>
              <a:ext uri="{FF2B5EF4-FFF2-40B4-BE49-F238E27FC236}">
                <a16:creationId xmlns:a16="http://schemas.microsoft.com/office/drawing/2014/main" id="{DE4C679C-B675-5D3D-2954-385A9E7315CC}"/>
              </a:ext>
            </a:extLst>
          </p:cNvPr>
          <p:cNvSpPr txBox="1"/>
          <p:nvPr/>
        </p:nvSpPr>
        <p:spPr>
          <a:xfrm>
            <a:off x="683568" y="70218"/>
            <a:ext cx="4626032" cy="369332"/>
          </a:xfrm>
          <a:prstGeom prst="rect">
            <a:avLst/>
          </a:prstGeom>
          <a:noFill/>
        </p:spPr>
        <p:txBody>
          <a:bodyPr wrap="square">
            <a:spAutoFit/>
          </a:bodyPr>
          <a:lstStyle/>
          <a:p>
            <a:r>
              <a:rPr lang="es-AR" b="0" i="0" dirty="0">
                <a:effectLst/>
                <a:latin typeface="Courier New" panose="02070309020205020404" pitchFamily="49" charset="0"/>
              </a:rPr>
              <a:t>Cantidad de prestamos por zonal</a:t>
            </a:r>
            <a:endParaRPr lang="es-AR" dirty="0"/>
          </a:p>
        </p:txBody>
      </p:sp>
      <p:sp>
        <p:nvSpPr>
          <p:cNvPr id="10" name="CuadroTexto 9">
            <a:extLst>
              <a:ext uri="{FF2B5EF4-FFF2-40B4-BE49-F238E27FC236}">
                <a16:creationId xmlns:a16="http://schemas.microsoft.com/office/drawing/2014/main" id="{D1036828-652E-3D04-EF9B-906B250B6FD4}"/>
              </a:ext>
            </a:extLst>
          </p:cNvPr>
          <p:cNvSpPr txBox="1"/>
          <p:nvPr/>
        </p:nvSpPr>
        <p:spPr>
          <a:xfrm>
            <a:off x="3779912" y="3925820"/>
            <a:ext cx="4842056" cy="369332"/>
          </a:xfrm>
          <a:prstGeom prst="rect">
            <a:avLst/>
          </a:prstGeom>
          <a:noFill/>
        </p:spPr>
        <p:txBody>
          <a:bodyPr wrap="square">
            <a:spAutoFit/>
          </a:bodyPr>
          <a:lstStyle/>
          <a:p>
            <a:r>
              <a:rPr lang="es-AR" b="0" i="0" dirty="0">
                <a:effectLst/>
                <a:latin typeface="Courier New" panose="02070309020205020404" pitchFamily="49" charset="0"/>
              </a:rPr>
              <a:t>Prestamos otorgados en sucursales</a:t>
            </a:r>
            <a:endParaRPr lang="es-AR" dirty="0"/>
          </a:p>
        </p:txBody>
      </p:sp>
      <p:pic>
        <p:nvPicPr>
          <p:cNvPr id="12" name="Imagen 11" descr="Gráfico, Gráfico de barras&#10;&#10;El contenido generado por IA puede ser incorrecto.">
            <a:extLst>
              <a:ext uri="{FF2B5EF4-FFF2-40B4-BE49-F238E27FC236}">
                <a16:creationId xmlns:a16="http://schemas.microsoft.com/office/drawing/2014/main" id="{4D2699A9-5AD0-0044-FA6E-29DC3EC1DE4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44008" y="1603124"/>
            <a:ext cx="3096344" cy="1746275"/>
          </a:xfrm>
          <a:prstGeom prst="rect">
            <a:avLst/>
          </a:prstGeom>
        </p:spPr>
      </p:pic>
    </p:spTree>
    <p:extLst>
      <p:ext uri="{BB962C8B-B14F-4D97-AF65-F5344CB8AC3E}">
        <p14:creationId xmlns:p14="http://schemas.microsoft.com/office/powerpoint/2010/main" val="3375617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Straight Connector 50"/>
          <p:cNvCxnSpPr>
            <a:stCxn id="2" idx="2"/>
          </p:cNvCxnSpPr>
          <p:nvPr/>
        </p:nvCxnSpPr>
        <p:spPr>
          <a:xfrm flipH="1">
            <a:off x="2441164" y="1943549"/>
            <a:ext cx="6600" cy="766268"/>
          </a:xfrm>
          <a:prstGeom prst="line">
            <a:avLst/>
          </a:prstGeom>
          <a:ln w="2540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endCxn id="10" idx="0"/>
          </p:cNvCxnSpPr>
          <p:nvPr/>
        </p:nvCxnSpPr>
        <p:spPr>
          <a:xfrm>
            <a:off x="2441164" y="2764461"/>
            <a:ext cx="6600" cy="714515"/>
          </a:xfrm>
          <a:prstGeom prst="line">
            <a:avLst/>
          </a:prstGeom>
          <a:ln w="2540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2447764" y="1546060"/>
            <a:ext cx="993448" cy="1137048"/>
          </a:xfrm>
          <a:prstGeom prst="line">
            <a:avLst/>
          </a:prstGeom>
          <a:ln w="2540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2447764" y="2709817"/>
            <a:ext cx="1044116" cy="54644"/>
          </a:xfrm>
          <a:prstGeom prst="line">
            <a:avLst/>
          </a:prstGeom>
          <a:ln w="2540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flipV="1">
            <a:off x="2447764" y="2902960"/>
            <a:ext cx="1044116" cy="970615"/>
          </a:xfrm>
          <a:prstGeom prst="line">
            <a:avLst/>
          </a:prstGeom>
          <a:ln w="2540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6" idx="3"/>
          </p:cNvCxnSpPr>
          <p:nvPr/>
        </p:nvCxnSpPr>
        <p:spPr>
          <a:xfrm>
            <a:off x="1403648" y="1547505"/>
            <a:ext cx="993448" cy="1137048"/>
          </a:xfrm>
          <a:prstGeom prst="line">
            <a:avLst/>
          </a:prstGeom>
          <a:ln w="2540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12" idx="3"/>
          </p:cNvCxnSpPr>
          <p:nvPr/>
        </p:nvCxnSpPr>
        <p:spPr>
          <a:xfrm>
            <a:off x="1403648" y="2711262"/>
            <a:ext cx="1044116" cy="54644"/>
          </a:xfrm>
          <a:prstGeom prst="line">
            <a:avLst/>
          </a:prstGeom>
          <a:ln w="2540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11" idx="3"/>
          </p:cNvCxnSpPr>
          <p:nvPr/>
        </p:nvCxnSpPr>
        <p:spPr>
          <a:xfrm flipV="1">
            <a:off x="1403648" y="2904405"/>
            <a:ext cx="1044116" cy="970615"/>
          </a:xfrm>
          <a:prstGeom prst="line">
            <a:avLst/>
          </a:prstGeom>
          <a:ln w="2540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7" name="Title 16"/>
          <p:cNvSpPr>
            <a:spLocks noGrp="1"/>
          </p:cNvSpPr>
          <p:nvPr>
            <p:ph type="title"/>
          </p:nvPr>
        </p:nvSpPr>
        <p:spPr/>
        <p:txBody>
          <a:bodyPr/>
          <a:lstStyle/>
          <a:p>
            <a:r>
              <a:rPr lang="en-US" altLang="ko-KR" dirty="0" err="1">
                <a:solidFill>
                  <a:schemeClr val="accent5"/>
                </a:solidFill>
              </a:rPr>
              <a:t>Entrelazando</a:t>
            </a:r>
            <a:r>
              <a:rPr lang="en-US" altLang="ko-KR" dirty="0"/>
              <a:t> </a:t>
            </a:r>
            <a:r>
              <a:rPr lang="en-US" altLang="ko-KR" dirty="0" err="1"/>
              <a:t>Historias</a:t>
            </a:r>
            <a:endParaRPr lang="ko-KR" altLang="en-US" dirty="0"/>
          </a:p>
        </p:txBody>
      </p:sp>
      <p:pic>
        <p:nvPicPr>
          <p:cNvPr id="5" name="Picture 3" descr="D:\KBM-정애\014-Fullppt\PNG이미지\노트북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3512" y="2192920"/>
            <a:ext cx="1267168" cy="108843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051720" y="1151461"/>
            <a:ext cx="792088" cy="792088"/>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 name="Rectangle 5"/>
          <p:cNvSpPr/>
          <p:nvPr/>
        </p:nvSpPr>
        <p:spPr>
          <a:xfrm>
            <a:off x="611560" y="1151461"/>
            <a:ext cx="792088" cy="792088"/>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 name="Rectangle 6"/>
          <p:cNvSpPr/>
          <p:nvPr/>
        </p:nvSpPr>
        <p:spPr>
          <a:xfrm>
            <a:off x="3491880" y="1151461"/>
            <a:ext cx="792088" cy="792088"/>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 name="Rectangle 7"/>
          <p:cNvSpPr/>
          <p:nvPr/>
        </p:nvSpPr>
        <p:spPr>
          <a:xfrm>
            <a:off x="3491880" y="2315218"/>
            <a:ext cx="792088" cy="792088"/>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 name="Rectangle 8"/>
          <p:cNvSpPr/>
          <p:nvPr/>
        </p:nvSpPr>
        <p:spPr>
          <a:xfrm>
            <a:off x="3491880" y="3478976"/>
            <a:ext cx="792088" cy="792088"/>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 name="Rectangle 9"/>
          <p:cNvSpPr/>
          <p:nvPr/>
        </p:nvSpPr>
        <p:spPr>
          <a:xfrm>
            <a:off x="2051720" y="3478976"/>
            <a:ext cx="792088" cy="792088"/>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1" name="Rectangle 10"/>
          <p:cNvSpPr/>
          <p:nvPr/>
        </p:nvSpPr>
        <p:spPr>
          <a:xfrm>
            <a:off x="611560" y="3478976"/>
            <a:ext cx="792088" cy="792088"/>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 name="Rectangle 11"/>
          <p:cNvSpPr/>
          <p:nvPr/>
        </p:nvSpPr>
        <p:spPr>
          <a:xfrm>
            <a:off x="611560" y="2315218"/>
            <a:ext cx="792088" cy="792088"/>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nvGrpSpPr>
          <p:cNvPr id="26" name="Group 25"/>
          <p:cNvGrpSpPr/>
          <p:nvPr/>
        </p:nvGrpSpPr>
        <p:grpSpPr>
          <a:xfrm>
            <a:off x="5004047" y="1138875"/>
            <a:ext cx="3744416" cy="516301"/>
            <a:chOff x="7134294" y="864211"/>
            <a:chExt cx="1559687" cy="516301"/>
          </a:xfrm>
        </p:grpSpPr>
        <p:sp>
          <p:nvSpPr>
            <p:cNvPr id="27" name="TextBox 26"/>
            <p:cNvSpPr txBox="1"/>
            <p:nvPr/>
          </p:nvSpPr>
          <p:spPr>
            <a:xfrm>
              <a:off x="7134294" y="864211"/>
              <a:ext cx="1439711" cy="307777"/>
            </a:xfrm>
            <a:prstGeom prst="rect">
              <a:avLst/>
            </a:prstGeom>
            <a:noFill/>
          </p:spPr>
          <p:txBody>
            <a:bodyPr wrap="square" rtlCol="0">
              <a:spAutoFit/>
            </a:bodyPr>
            <a:lstStyle/>
            <a:p>
              <a:r>
                <a:rPr lang="en-US" altLang="ko-KR" sz="1400" dirty="0" err="1">
                  <a:solidFill>
                    <a:schemeClr val="accent5"/>
                  </a:solidFill>
                  <a:cs typeface="Arial" pitchFamily="34" charset="0"/>
                </a:rPr>
                <a:t>Entonces</a:t>
              </a:r>
              <a:r>
                <a:rPr lang="en-US" altLang="ko-KR" sz="1400" dirty="0">
                  <a:solidFill>
                    <a:schemeClr val="accent5"/>
                  </a:solidFill>
                  <a:cs typeface="Arial" pitchFamily="34" charset="0"/>
                </a:rPr>
                <a:t>…</a:t>
              </a:r>
              <a:endParaRPr lang="ko-KR" altLang="en-US" sz="1400" dirty="0">
                <a:solidFill>
                  <a:schemeClr val="accent5"/>
                </a:solidFill>
                <a:cs typeface="Arial" pitchFamily="34" charset="0"/>
              </a:endParaRPr>
            </a:p>
          </p:txBody>
        </p:sp>
        <p:sp>
          <p:nvSpPr>
            <p:cNvPr id="28" name="TextBox 27"/>
            <p:cNvSpPr txBox="1"/>
            <p:nvPr/>
          </p:nvSpPr>
          <p:spPr>
            <a:xfrm>
              <a:off x="7164288" y="1103513"/>
              <a:ext cx="1529693" cy="276999"/>
            </a:xfrm>
            <a:prstGeom prst="rect">
              <a:avLst/>
            </a:prstGeom>
            <a:noFill/>
          </p:spPr>
          <p:txBody>
            <a:bodyPr wrap="square" rtlCol="0">
              <a:spAutoFit/>
            </a:bodyPr>
            <a:lstStyle/>
            <a:p>
              <a:r>
                <a:rPr lang="es-MX" sz="1200" b="0" i="0" dirty="0">
                  <a:solidFill>
                    <a:srgbClr val="000000"/>
                  </a:solidFill>
                  <a:effectLst/>
                  <a:latin typeface="Inter"/>
                </a:rPr>
                <a:t>Comenzamos a conectar las diferentes hojas de datos.</a:t>
              </a:r>
              <a:endParaRPr lang="en-US" altLang="ko-KR" sz="1200" dirty="0">
                <a:solidFill>
                  <a:schemeClr val="tx1">
                    <a:lumMod val="75000"/>
                    <a:lumOff val="25000"/>
                  </a:schemeClr>
                </a:solidFill>
                <a:cs typeface="Arial" pitchFamily="34" charset="0"/>
              </a:endParaRPr>
            </a:p>
          </p:txBody>
        </p:sp>
      </p:grpSp>
      <p:grpSp>
        <p:nvGrpSpPr>
          <p:cNvPr id="29" name="Group 28"/>
          <p:cNvGrpSpPr/>
          <p:nvPr/>
        </p:nvGrpSpPr>
        <p:grpSpPr>
          <a:xfrm>
            <a:off x="5004047" y="3365245"/>
            <a:ext cx="3456384" cy="892918"/>
            <a:chOff x="7164288" y="856926"/>
            <a:chExt cx="1439711" cy="892918"/>
          </a:xfrm>
        </p:grpSpPr>
        <p:sp>
          <p:nvSpPr>
            <p:cNvPr id="30" name="TextBox 29"/>
            <p:cNvSpPr txBox="1"/>
            <p:nvPr/>
          </p:nvSpPr>
          <p:spPr>
            <a:xfrm>
              <a:off x="7164288" y="856926"/>
              <a:ext cx="1439711" cy="307777"/>
            </a:xfrm>
            <a:prstGeom prst="rect">
              <a:avLst/>
            </a:prstGeom>
            <a:noFill/>
          </p:spPr>
          <p:txBody>
            <a:bodyPr wrap="square" rtlCol="0">
              <a:spAutoFit/>
            </a:bodyPr>
            <a:lstStyle/>
            <a:p>
              <a:r>
                <a:rPr lang="en-US" altLang="ko-KR" sz="1400" dirty="0">
                  <a:solidFill>
                    <a:schemeClr val="accent2"/>
                  </a:solidFill>
                  <a:cs typeface="Arial" pitchFamily="34" charset="0"/>
                </a:rPr>
                <a:t>3</a:t>
              </a:r>
              <a:endParaRPr lang="ko-KR" altLang="en-US" sz="1400" dirty="0">
                <a:solidFill>
                  <a:schemeClr val="accent2"/>
                </a:solidFill>
                <a:cs typeface="Arial" pitchFamily="34" charset="0"/>
              </a:endParaRPr>
            </a:p>
          </p:txBody>
        </p:sp>
        <p:sp>
          <p:nvSpPr>
            <p:cNvPr id="31" name="TextBox 30"/>
            <p:cNvSpPr txBox="1"/>
            <p:nvPr/>
          </p:nvSpPr>
          <p:spPr>
            <a:xfrm>
              <a:off x="7164288" y="1103513"/>
              <a:ext cx="1439711" cy="646331"/>
            </a:xfrm>
            <a:prstGeom prst="rect">
              <a:avLst/>
            </a:prstGeom>
            <a:noFill/>
          </p:spPr>
          <p:txBody>
            <a:bodyPr wrap="square" rtlCol="0">
              <a:spAutoFit/>
            </a:bodyPr>
            <a:lstStyle/>
            <a:p>
              <a:pPr algn="l"/>
              <a:r>
                <a:rPr lang="es-MX" sz="1200" b="0" i="0" dirty="0">
                  <a:solidFill>
                    <a:srgbClr val="000000"/>
                  </a:solidFill>
                  <a:effectLst/>
                  <a:latin typeface="Inter"/>
                </a:rPr>
                <a:t>¿Hay datos demográficos o regiones de clientes específicos que son más propensos a los incumplimientos de préstamos?</a:t>
              </a:r>
            </a:p>
          </p:txBody>
        </p:sp>
      </p:grpSp>
      <p:grpSp>
        <p:nvGrpSpPr>
          <p:cNvPr id="32" name="Group 31"/>
          <p:cNvGrpSpPr/>
          <p:nvPr/>
        </p:nvGrpSpPr>
        <p:grpSpPr>
          <a:xfrm>
            <a:off x="5004046" y="1675692"/>
            <a:ext cx="3456384" cy="708252"/>
            <a:chOff x="7164288" y="856926"/>
            <a:chExt cx="1439711" cy="708252"/>
          </a:xfrm>
        </p:grpSpPr>
        <p:sp>
          <p:nvSpPr>
            <p:cNvPr id="33" name="TextBox 32"/>
            <p:cNvSpPr txBox="1"/>
            <p:nvPr/>
          </p:nvSpPr>
          <p:spPr>
            <a:xfrm>
              <a:off x="7164288" y="856926"/>
              <a:ext cx="1439711" cy="307777"/>
            </a:xfrm>
            <a:prstGeom prst="rect">
              <a:avLst/>
            </a:prstGeom>
            <a:noFill/>
          </p:spPr>
          <p:txBody>
            <a:bodyPr wrap="square" rtlCol="0">
              <a:spAutoFit/>
            </a:bodyPr>
            <a:lstStyle/>
            <a:p>
              <a:r>
                <a:rPr lang="en-US" altLang="ko-KR" sz="1400" dirty="0">
                  <a:solidFill>
                    <a:schemeClr val="accent4"/>
                  </a:solidFill>
                  <a:cs typeface="Arial" pitchFamily="34" charset="0"/>
                </a:rPr>
                <a:t>1</a:t>
              </a:r>
              <a:endParaRPr lang="ko-KR" altLang="en-US" sz="1400" dirty="0">
                <a:solidFill>
                  <a:schemeClr val="accent4"/>
                </a:solidFill>
                <a:cs typeface="Arial" pitchFamily="34" charset="0"/>
              </a:endParaRPr>
            </a:p>
          </p:txBody>
        </p:sp>
        <p:sp>
          <p:nvSpPr>
            <p:cNvPr id="34" name="TextBox 33"/>
            <p:cNvSpPr txBox="1"/>
            <p:nvPr/>
          </p:nvSpPr>
          <p:spPr>
            <a:xfrm>
              <a:off x="7164288" y="1103513"/>
              <a:ext cx="1439711" cy="461665"/>
            </a:xfrm>
            <a:prstGeom prst="rect">
              <a:avLst/>
            </a:prstGeom>
            <a:noFill/>
          </p:spPr>
          <p:txBody>
            <a:bodyPr wrap="square" rtlCol="0">
              <a:spAutoFit/>
            </a:bodyPr>
            <a:lstStyle/>
            <a:p>
              <a:pPr algn="l"/>
              <a:r>
                <a:rPr lang="es-MX" sz="1200" b="0" i="0" dirty="0">
                  <a:solidFill>
                    <a:srgbClr val="000000"/>
                  </a:solidFill>
                  <a:effectLst/>
                  <a:latin typeface="Inter"/>
                </a:rPr>
                <a:t>¿Los clientes con tarjetas de crédito también tienden a solicitar préstamos?</a:t>
              </a:r>
            </a:p>
          </p:txBody>
        </p:sp>
      </p:grpSp>
      <p:grpSp>
        <p:nvGrpSpPr>
          <p:cNvPr id="35" name="Group 34"/>
          <p:cNvGrpSpPr/>
          <p:nvPr/>
        </p:nvGrpSpPr>
        <p:grpSpPr>
          <a:xfrm>
            <a:off x="5004047" y="2548087"/>
            <a:ext cx="3456384" cy="892918"/>
            <a:chOff x="7164288" y="856926"/>
            <a:chExt cx="1439711" cy="892918"/>
          </a:xfrm>
        </p:grpSpPr>
        <p:sp>
          <p:nvSpPr>
            <p:cNvPr id="36" name="TextBox 35"/>
            <p:cNvSpPr txBox="1"/>
            <p:nvPr/>
          </p:nvSpPr>
          <p:spPr>
            <a:xfrm>
              <a:off x="7164288" y="856926"/>
              <a:ext cx="1439711" cy="307777"/>
            </a:xfrm>
            <a:prstGeom prst="rect">
              <a:avLst/>
            </a:prstGeom>
            <a:noFill/>
          </p:spPr>
          <p:txBody>
            <a:bodyPr wrap="square" rtlCol="0">
              <a:spAutoFit/>
            </a:bodyPr>
            <a:lstStyle/>
            <a:p>
              <a:r>
                <a:rPr lang="en-US" altLang="ko-KR" sz="1400" dirty="0">
                  <a:solidFill>
                    <a:schemeClr val="accent3"/>
                  </a:solidFill>
                  <a:cs typeface="Arial" pitchFamily="34" charset="0"/>
                </a:rPr>
                <a:t>2</a:t>
              </a:r>
              <a:endParaRPr lang="ko-KR" altLang="en-US" sz="1400" dirty="0">
                <a:solidFill>
                  <a:schemeClr val="accent3"/>
                </a:solidFill>
                <a:cs typeface="Arial" pitchFamily="34" charset="0"/>
              </a:endParaRPr>
            </a:p>
          </p:txBody>
        </p:sp>
        <p:sp>
          <p:nvSpPr>
            <p:cNvPr id="37" name="TextBox 36"/>
            <p:cNvSpPr txBox="1"/>
            <p:nvPr/>
          </p:nvSpPr>
          <p:spPr>
            <a:xfrm>
              <a:off x="7164288" y="1103513"/>
              <a:ext cx="1439711" cy="646331"/>
            </a:xfrm>
            <a:prstGeom prst="rect">
              <a:avLst/>
            </a:prstGeom>
            <a:noFill/>
          </p:spPr>
          <p:txBody>
            <a:bodyPr wrap="square" rtlCol="0">
              <a:spAutoFit/>
            </a:bodyPr>
            <a:lstStyle/>
            <a:p>
              <a:pPr algn="l"/>
              <a:r>
                <a:rPr lang="es-MX" sz="1200" b="0" i="0" dirty="0">
                  <a:solidFill>
                    <a:srgbClr val="000000"/>
                  </a:solidFill>
                  <a:effectLst/>
                  <a:latin typeface="Inter"/>
                </a:rPr>
                <a:t>¿Existe una correlación entre los hábitos de gasto con tarjeta de crédito y el comportamiento de pago de los préstamos?</a:t>
              </a:r>
            </a:p>
          </p:txBody>
        </p:sp>
      </p:grpSp>
      <p:sp>
        <p:nvSpPr>
          <p:cNvPr id="13" name="CuadroTexto 12">
            <a:extLst>
              <a:ext uri="{FF2B5EF4-FFF2-40B4-BE49-F238E27FC236}">
                <a16:creationId xmlns:a16="http://schemas.microsoft.com/office/drawing/2014/main" id="{9F4D5A5F-B7EE-EB56-D541-65CD4706A721}"/>
              </a:ext>
            </a:extLst>
          </p:cNvPr>
          <p:cNvSpPr txBox="1"/>
          <p:nvPr/>
        </p:nvSpPr>
        <p:spPr>
          <a:xfrm>
            <a:off x="735735" y="1378177"/>
            <a:ext cx="543739" cy="369332"/>
          </a:xfrm>
          <a:prstGeom prst="rect">
            <a:avLst/>
          </a:prstGeom>
          <a:noFill/>
        </p:spPr>
        <p:txBody>
          <a:bodyPr wrap="none" rtlCol="0">
            <a:spAutoFit/>
          </a:bodyPr>
          <a:lstStyle/>
          <a:p>
            <a:r>
              <a:rPr lang="es-MX" dirty="0"/>
              <a:t>CLI</a:t>
            </a:r>
            <a:endParaRPr lang="es-AR" dirty="0"/>
          </a:p>
        </p:txBody>
      </p:sp>
      <p:sp>
        <p:nvSpPr>
          <p:cNvPr id="14" name="CuadroTexto 13">
            <a:extLst>
              <a:ext uri="{FF2B5EF4-FFF2-40B4-BE49-F238E27FC236}">
                <a16:creationId xmlns:a16="http://schemas.microsoft.com/office/drawing/2014/main" id="{81BB96D2-5332-253E-B7D3-1D285CBA8616}"/>
              </a:ext>
            </a:extLst>
          </p:cNvPr>
          <p:cNvSpPr txBox="1"/>
          <p:nvPr/>
        </p:nvSpPr>
        <p:spPr>
          <a:xfrm>
            <a:off x="3616054" y="3706175"/>
            <a:ext cx="543739" cy="369332"/>
          </a:xfrm>
          <a:prstGeom prst="rect">
            <a:avLst/>
          </a:prstGeom>
          <a:noFill/>
        </p:spPr>
        <p:txBody>
          <a:bodyPr wrap="none" rtlCol="0">
            <a:spAutoFit/>
          </a:bodyPr>
          <a:lstStyle/>
          <a:p>
            <a:r>
              <a:rPr lang="es-MX" dirty="0"/>
              <a:t>CLI</a:t>
            </a:r>
            <a:endParaRPr lang="es-AR" dirty="0"/>
          </a:p>
        </p:txBody>
      </p:sp>
      <p:sp>
        <p:nvSpPr>
          <p:cNvPr id="15" name="CuadroTexto 14">
            <a:extLst>
              <a:ext uri="{FF2B5EF4-FFF2-40B4-BE49-F238E27FC236}">
                <a16:creationId xmlns:a16="http://schemas.microsoft.com/office/drawing/2014/main" id="{32CFFAA4-B2C9-1349-DA5C-4A8F5D0CAE9A}"/>
              </a:ext>
            </a:extLst>
          </p:cNvPr>
          <p:cNvSpPr txBox="1"/>
          <p:nvPr/>
        </p:nvSpPr>
        <p:spPr>
          <a:xfrm>
            <a:off x="699554" y="2571750"/>
            <a:ext cx="492443" cy="369332"/>
          </a:xfrm>
          <a:prstGeom prst="rect">
            <a:avLst/>
          </a:prstGeom>
          <a:noFill/>
        </p:spPr>
        <p:txBody>
          <a:bodyPr wrap="none" rtlCol="0">
            <a:spAutoFit/>
          </a:bodyPr>
          <a:lstStyle/>
          <a:p>
            <a:r>
              <a:rPr lang="es-MX" dirty="0"/>
              <a:t>TC</a:t>
            </a:r>
            <a:endParaRPr lang="es-AR" dirty="0"/>
          </a:p>
        </p:txBody>
      </p:sp>
      <p:sp>
        <p:nvSpPr>
          <p:cNvPr id="38" name="CuadroTexto 37">
            <a:extLst>
              <a:ext uri="{FF2B5EF4-FFF2-40B4-BE49-F238E27FC236}">
                <a16:creationId xmlns:a16="http://schemas.microsoft.com/office/drawing/2014/main" id="{13CB72CF-6AE9-2C05-FA07-BAD8CDCA7D32}"/>
              </a:ext>
            </a:extLst>
          </p:cNvPr>
          <p:cNvSpPr txBox="1"/>
          <p:nvPr/>
        </p:nvSpPr>
        <p:spPr>
          <a:xfrm>
            <a:off x="3584994" y="1361394"/>
            <a:ext cx="518091" cy="369332"/>
          </a:xfrm>
          <a:prstGeom prst="rect">
            <a:avLst/>
          </a:prstGeom>
          <a:noFill/>
        </p:spPr>
        <p:txBody>
          <a:bodyPr wrap="none" rtlCol="0">
            <a:spAutoFit/>
          </a:bodyPr>
          <a:lstStyle/>
          <a:p>
            <a:r>
              <a:rPr lang="es-MX" dirty="0"/>
              <a:t>PQ</a:t>
            </a:r>
            <a:endParaRPr lang="es-AR" dirty="0"/>
          </a:p>
        </p:txBody>
      </p:sp>
      <p:sp>
        <p:nvSpPr>
          <p:cNvPr id="40" name="CuadroTexto 39">
            <a:extLst>
              <a:ext uri="{FF2B5EF4-FFF2-40B4-BE49-F238E27FC236}">
                <a16:creationId xmlns:a16="http://schemas.microsoft.com/office/drawing/2014/main" id="{50BEB62A-F08E-687D-9928-B8F9BE2C4E5C}"/>
              </a:ext>
            </a:extLst>
          </p:cNvPr>
          <p:cNvSpPr txBox="1"/>
          <p:nvPr/>
        </p:nvSpPr>
        <p:spPr>
          <a:xfrm>
            <a:off x="704442" y="3706175"/>
            <a:ext cx="518091" cy="369332"/>
          </a:xfrm>
          <a:prstGeom prst="rect">
            <a:avLst/>
          </a:prstGeom>
          <a:noFill/>
        </p:spPr>
        <p:txBody>
          <a:bodyPr wrap="none" rtlCol="0">
            <a:spAutoFit/>
          </a:bodyPr>
          <a:lstStyle/>
          <a:p>
            <a:r>
              <a:rPr lang="es-MX" dirty="0"/>
              <a:t>PQ</a:t>
            </a:r>
            <a:endParaRPr lang="es-AR" dirty="0"/>
          </a:p>
        </p:txBody>
      </p:sp>
      <p:sp>
        <p:nvSpPr>
          <p:cNvPr id="42" name="CuadroTexto 41">
            <a:extLst>
              <a:ext uri="{FF2B5EF4-FFF2-40B4-BE49-F238E27FC236}">
                <a16:creationId xmlns:a16="http://schemas.microsoft.com/office/drawing/2014/main" id="{494A20AB-B963-7B4A-C886-9A71B47F6EFF}"/>
              </a:ext>
            </a:extLst>
          </p:cNvPr>
          <p:cNvSpPr txBox="1"/>
          <p:nvPr/>
        </p:nvSpPr>
        <p:spPr>
          <a:xfrm>
            <a:off x="3581725" y="2539484"/>
            <a:ext cx="492443" cy="369332"/>
          </a:xfrm>
          <a:prstGeom prst="rect">
            <a:avLst/>
          </a:prstGeom>
          <a:noFill/>
        </p:spPr>
        <p:txBody>
          <a:bodyPr wrap="none" rtlCol="0">
            <a:spAutoFit/>
          </a:bodyPr>
          <a:lstStyle/>
          <a:p>
            <a:r>
              <a:rPr lang="es-MX" dirty="0"/>
              <a:t>TC</a:t>
            </a:r>
            <a:endParaRPr lang="es-AR" dirty="0"/>
          </a:p>
        </p:txBody>
      </p:sp>
      <p:sp>
        <p:nvSpPr>
          <p:cNvPr id="46" name="CuadroTexto 45">
            <a:extLst>
              <a:ext uri="{FF2B5EF4-FFF2-40B4-BE49-F238E27FC236}">
                <a16:creationId xmlns:a16="http://schemas.microsoft.com/office/drawing/2014/main" id="{8615BD60-9869-56C3-9CEB-834E6559A02F}"/>
              </a:ext>
            </a:extLst>
          </p:cNvPr>
          <p:cNvSpPr txBox="1"/>
          <p:nvPr/>
        </p:nvSpPr>
        <p:spPr>
          <a:xfrm>
            <a:off x="1981571" y="1174830"/>
            <a:ext cx="1046608" cy="769441"/>
          </a:xfrm>
          <a:prstGeom prst="rect">
            <a:avLst/>
          </a:prstGeom>
          <a:noFill/>
        </p:spPr>
        <p:txBody>
          <a:bodyPr wrap="square" rtlCol="0">
            <a:spAutoFit/>
          </a:bodyPr>
          <a:lstStyle/>
          <a:p>
            <a:r>
              <a:rPr lang="es-MX" sz="4400" dirty="0"/>
              <a:t>📶</a:t>
            </a:r>
            <a:endParaRPr lang="es-AR" sz="4400" dirty="0"/>
          </a:p>
        </p:txBody>
      </p:sp>
      <p:sp>
        <p:nvSpPr>
          <p:cNvPr id="47" name="CuadroTexto 46">
            <a:extLst>
              <a:ext uri="{FF2B5EF4-FFF2-40B4-BE49-F238E27FC236}">
                <a16:creationId xmlns:a16="http://schemas.microsoft.com/office/drawing/2014/main" id="{E540569D-C8DB-60B2-BEE1-1CB540B5BFA2}"/>
              </a:ext>
            </a:extLst>
          </p:cNvPr>
          <p:cNvSpPr txBox="1"/>
          <p:nvPr/>
        </p:nvSpPr>
        <p:spPr>
          <a:xfrm>
            <a:off x="1966744" y="3488854"/>
            <a:ext cx="1046608" cy="769441"/>
          </a:xfrm>
          <a:prstGeom prst="rect">
            <a:avLst/>
          </a:prstGeom>
          <a:noFill/>
        </p:spPr>
        <p:txBody>
          <a:bodyPr wrap="square" rtlCol="0">
            <a:spAutoFit/>
          </a:bodyPr>
          <a:lstStyle/>
          <a:p>
            <a:r>
              <a:rPr lang="es-MX" sz="4400" dirty="0"/>
              <a:t>📶</a:t>
            </a:r>
            <a:endParaRPr lang="es-AR" sz="4400" dirty="0"/>
          </a:p>
        </p:txBody>
      </p:sp>
    </p:spTree>
    <p:extLst>
      <p:ext uri="{BB962C8B-B14F-4D97-AF65-F5344CB8AC3E}">
        <p14:creationId xmlns:p14="http://schemas.microsoft.com/office/powerpoint/2010/main" val="1875296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672" y="-154903"/>
            <a:ext cx="7524328" cy="884466"/>
          </a:xfrm>
        </p:spPr>
        <p:txBody>
          <a:bodyPr/>
          <a:lstStyle/>
          <a:p>
            <a:r>
              <a:rPr lang="en-US" altLang="ko-KR" dirty="0">
                <a:solidFill>
                  <a:schemeClr val="accent5"/>
                </a:solidFill>
              </a:rPr>
              <a:t>Agenda</a:t>
            </a:r>
            <a:r>
              <a:rPr lang="en-US" altLang="ko-KR" dirty="0"/>
              <a:t> Datos</a:t>
            </a:r>
            <a:endParaRPr lang="ko-KR" altLang="en-US" dirty="0"/>
          </a:p>
        </p:txBody>
      </p:sp>
      <p:sp>
        <p:nvSpPr>
          <p:cNvPr id="49" name="Pentagon 48"/>
          <p:cNvSpPr/>
          <p:nvPr/>
        </p:nvSpPr>
        <p:spPr>
          <a:xfrm>
            <a:off x="1751984" y="671953"/>
            <a:ext cx="1431924" cy="884466"/>
          </a:xfrm>
          <a:prstGeom prst="homePlate">
            <a:avLst>
              <a:gd name="adj" fmla="val 5491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44" name="Rectangle 2"/>
          <p:cNvSpPr/>
          <p:nvPr/>
        </p:nvSpPr>
        <p:spPr>
          <a:xfrm>
            <a:off x="2974842" y="707231"/>
            <a:ext cx="5629158" cy="842836"/>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4" name="TextBox 53"/>
          <p:cNvSpPr txBox="1"/>
          <p:nvPr/>
        </p:nvSpPr>
        <p:spPr>
          <a:xfrm>
            <a:off x="2019748" y="938239"/>
            <a:ext cx="604639" cy="430887"/>
          </a:xfrm>
          <a:prstGeom prst="rect">
            <a:avLst/>
          </a:prstGeom>
          <a:noFill/>
        </p:spPr>
        <p:txBody>
          <a:bodyPr wrap="square" tIns="0" bIns="0" rtlCol="0" anchor="ctr">
            <a:spAutoFit/>
          </a:bodyPr>
          <a:lstStyle/>
          <a:p>
            <a:r>
              <a:rPr lang="en-US" altLang="ko-KR" sz="2800" b="1" dirty="0">
                <a:solidFill>
                  <a:schemeClr val="bg1"/>
                </a:solidFill>
                <a:cs typeface="Arial" pitchFamily="34" charset="0"/>
              </a:rPr>
              <a:t>01</a:t>
            </a:r>
          </a:p>
        </p:txBody>
      </p:sp>
      <p:grpSp>
        <p:nvGrpSpPr>
          <p:cNvPr id="59" name="Group 58"/>
          <p:cNvGrpSpPr/>
          <p:nvPr/>
        </p:nvGrpSpPr>
        <p:grpSpPr>
          <a:xfrm>
            <a:off x="3481246" y="826412"/>
            <a:ext cx="5277366" cy="665218"/>
            <a:chOff x="2308723" y="1272279"/>
            <a:chExt cx="4848506" cy="596840"/>
          </a:xfrm>
        </p:grpSpPr>
        <p:sp>
          <p:nvSpPr>
            <p:cNvPr id="60" name="TextBox 10"/>
            <p:cNvSpPr txBox="1"/>
            <p:nvPr/>
          </p:nvSpPr>
          <p:spPr bwMode="auto">
            <a:xfrm>
              <a:off x="2308723" y="1272279"/>
              <a:ext cx="4576856" cy="248526"/>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b="1" dirty="0" err="1">
                  <a:solidFill>
                    <a:schemeClr val="accent5"/>
                  </a:solidFill>
                  <a:cs typeface="Arial" pitchFamily="34" charset="0"/>
                </a:rPr>
                <a:t>Analisis</a:t>
              </a:r>
              <a:r>
                <a:rPr lang="en-US" altLang="ko-KR" sz="1200" b="1" dirty="0">
                  <a:solidFill>
                    <a:schemeClr val="accent5"/>
                  </a:solidFill>
                  <a:cs typeface="Arial" pitchFamily="34" charset="0"/>
                </a:rPr>
                <a:t> de </a:t>
              </a:r>
              <a:r>
                <a:rPr lang="en-US" altLang="ko-KR" sz="1200" b="1" dirty="0" err="1">
                  <a:solidFill>
                    <a:schemeClr val="accent5"/>
                  </a:solidFill>
                  <a:cs typeface="Arial" pitchFamily="34" charset="0"/>
                </a:rPr>
                <a:t>Clientes</a:t>
              </a:r>
              <a:r>
                <a:rPr lang="en-US" altLang="ko-KR" sz="1200" b="1" dirty="0">
                  <a:solidFill>
                    <a:schemeClr val="accent5"/>
                  </a:solidFill>
                  <a:cs typeface="Arial" pitchFamily="34" charset="0"/>
                </a:rPr>
                <a:t> del Banco</a:t>
              </a:r>
            </a:p>
          </p:txBody>
        </p:sp>
        <p:sp>
          <p:nvSpPr>
            <p:cNvPr id="61" name="TextBox 12"/>
            <p:cNvSpPr txBox="1"/>
            <p:nvPr/>
          </p:nvSpPr>
          <p:spPr bwMode="auto">
            <a:xfrm>
              <a:off x="2308723" y="1454909"/>
              <a:ext cx="4848506" cy="414210"/>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dirty="0" err="1">
                  <a:solidFill>
                    <a:schemeClr val="tx1">
                      <a:lumMod val="75000"/>
                      <a:lumOff val="25000"/>
                    </a:schemeClr>
                  </a:solidFill>
                  <a:cs typeface="Arial" pitchFamily="34" charset="0"/>
                </a:rPr>
                <a:t>Analizar</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los</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Clientes</a:t>
              </a:r>
              <a:r>
                <a:rPr lang="en-US" altLang="ko-KR" sz="1200" dirty="0">
                  <a:solidFill>
                    <a:schemeClr val="tx1">
                      <a:lumMod val="75000"/>
                      <a:lumOff val="25000"/>
                    </a:schemeClr>
                  </a:solidFill>
                  <a:cs typeface="Arial" pitchFamily="34" charset="0"/>
                </a:rPr>
                <a:t> de un Banco, </a:t>
              </a:r>
              <a:r>
                <a:rPr lang="en-US" altLang="ko-KR" sz="1200" dirty="0" err="1">
                  <a:solidFill>
                    <a:schemeClr val="tx1">
                      <a:lumMod val="75000"/>
                      <a:lumOff val="25000"/>
                    </a:schemeClr>
                  </a:solidFill>
                  <a:cs typeface="Arial" pitchFamily="34" charset="0"/>
                </a:rPr>
                <a:t>su</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distribucion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Geografica</a:t>
              </a:r>
              <a:r>
                <a:rPr lang="en-US" altLang="ko-KR" sz="1200" dirty="0">
                  <a:solidFill>
                    <a:schemeClr val="tx1">
                      <a:lumMod val="75000"/>
                      <a:lumOff val="25000"/>
                    </a:schemeClr>
                  </a:solidFill>
                  <a:cs typeface="Arial" pitchFamily="34" charset="0"/>
                </a:rPr>
                <a:t>, la </a:t>
              </a:r>
              <a:r>
                <a:rPr lang="en-US" altLang="ko-KR" sz="1200" dirty="0" err="1">
                  <a:solidFill>
                    <a:schemeClr val="tx1">
                      <a:lumMod val="75000"/>
                      <a:lumOff val="25000"/>
                    </a:schemeClr>
                  </a:solidFill>
                  <a:cs typeface="Arial" pitchFamily="34" charset="0"/>
                </a:rPr>
                <a:t>relacion</a:t>
              </a:r>
              <a:endParaRPr lang="en-US" altLang="ko-KR" sz="1200" dirty="0">
                <a:solidFill>
                  <a:schemeClr val="tx1">
                    <a:lumMod val="75000"/>
                    <a:lumOff val="25000"/>
                  </a:schemeClr>
                </a:solidFill>
                <a:cs typeface="Arial" pitchFamily="34" charset="0"/>
              </a:endParaRPr>
            </a:p>
            <a:p>
              <a:pPr>
                <a:defRPr/>
              </a:pPr>
              <a:r>
                <a:rPr lang="es-MX" altLang="ko-KR" sz="1200" dirty="0">
                  <a:solidFill>
                    <a:schemeClr val="tx1">
                      <a:lumMod val="75000"/>
                      <a:lumOff val="25000"/>
                    </a:schemeClr>
                  </a:solidFill>
                  <a:cs typeface="Arial" pitchFamily="34" charset="0"/>
                </a:rPr>
                <a:t>de los ingresos, Tipos, preguntas básicas e hipótesis a trabajar.</a:t>
              </a:r>
              <a:endParaRPr lang="ko-KR" altLang="en-US" sz="1200" dirty="0">
                <a:solidFill>
                  <a:schemeClr val="tx1">
                    <a:lumMod val="75000"/>
                    <a:lumOff val="25000"/>
                  </a:schemeClr>
                </a:solidFill>
                <a:cs typeface="Arial" pitchFamily="34" charset="0"/>
              </a:endParaRPr>
            </a:p>
          </p:txBody>
        </p:sp>
      </p:grpSp>
      <p:sp>
        <p:nvSpPr>
          <p:cNvPr id="108" name="Pentagon 107"/>
          <p:cNvSpPr/>
          <p:nvPr/>
        </p:nvSpPr>
        <p:spPr>
          <a:xfrm>
            <a:off x="1747458" y="1551503"/>
            <a:ext cx="1431924" cy="884466"/>
          </a:xfrm>
          <a:prstGeom prst="homePlate">
            <a:avLst>
              <a:gd name="adj" fmla="val 549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9" name="Rectangle 2"/>
          <p:cNvSpPr/>
          <p:nvPr/>
        </p:nvSpPr>
        <p:spPr>
          <a:xfrm>
            <a:off x="2974842" y="1535064"/>
            <a:ext cx="5629158" cy="917059"/>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10" name="TextBox 109"/>
          <p:cNvSpPr txBox="1"/>
          <p:nvPr/>
        </p:nvSpPr>
        <p:spPr>
          <a:xfrm>
            <a:off x="2028295" y="1821731"/>
            <a:ext cx="604639" cy="430887"/>
          </a:xfrm>
          <a:prstGeom prst="rect">
            <a:avLst/>
          </a:prstGeom>
          <a:noFill/>
        </p:spPr>
        <p:txBody>
          <a:bodyPr wrap="square" tIns="0" bIns="0" rtlCol="0" anchor="ctr">
            <a:spAutoFit/>
          </a:bodyPr>
          <a:lstStyle/>
          <a:p>
            <a:r>
              <a:rPr lang="en-US" altLang="ko-KR" sz="2800" b="1" dirty="0">
                <a:solidFill>
                  <a:schemeClr val="bg1"/>
                </a:solidFill>
                <a:cs typeface="Arial" pitchFamily="34" charset="0"/>
              </a:rPr>
              <a:t>02</a:t>
            </a:r>
          </a:p>
        </p:txBody>
      </p:sp>
      <p:grpSp>
        <p:nvGrpSpPr>
          <p:cNvPr id="111" name="Group 110"/>
          <p:cNvGrpSpPr/>
          <p:nvPr/>
        </p:nvGrpSpPr>
        <p:grpSpPr>
          <a:xfrm>
            <a:off x="3469031" y="1677956"/>
            <a:ext cx="4859711" cy="677770"/>
            <a:chOff x="2297448" y="1410228"/>
            <a:chExt cx="4590452" cy="677770"/>
          </a:xfrm>
        </p:grpSpPr>
        <p:sp>
          <p:nvSpPr>
            <p:cNvPr id="112" name="TextBox 10"/>
            <p:cNvSpPr txBox="1"/>
            <p:nvPr/>
          </p:nvSpPr>
          <p:spPr bwMode="auto">
            <a:xfrm>
              <a:off x="2311044" y="1410228"/>
              <a:ext cx="4576856"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b="1" dirty="0" err="1">
                  <a:solidFill>
                    <a:schemeClr val="accent5"/>
                  </a:solidFill>
                  <a:cs typeface="Arial" pitchFamily="34" charset="0"/>
                </a:rPr>
                <a:t>Analisis</a:t>
              </a:r>
              <a:r>
                <a:rPr lang="en-US" altLang="ko-KR" sz="1200" b="1" dirty="0">
                  <a:solidFill>
                    <a:schemeClr val="accent5"/>
                  </a:solidFill>
                  <a:cs typeface="Arial" pitchFamily="34" charset="0"/>
                </a:rPr>
                <a:t> de </a:t>
              </a:r>
              <a:r>
                <a:rPr lang="en-US" altLang="ko-KR" sz="1200" b="1" dirty="0" err="1">
                  <a:solidFill>
                    <a:schemeClr val="accent5"/>
                  </a:solidFill>
                  <a:cs typeface="Arial" pitchFamily="34" charset="0"/>
                </a:rPr>
                <a:t>Tarjetas</a:t>
              </a:r>
              <a:r>
                <a:rPr lang="en-US" altLang="ko-KR" sz="1200" b="1" dirty="0">
                  <a:solidFill>
                    <a:schemeClr val="accent5"/>
                  </a:solidFill>
                  <a:cs typeface="Arial" pitchFamily="34" charset="0"/>
                </a:rPr>
                <a:t> de Credito</a:t>
              </a:r>
            </a:p>
          </p:txBody>
        </p:sp>
        <p:sp>
          <p:nvSpPr>
            <p:cNvPr id="113" name="TextBox 12"/>
            <p:cNvSpPr txBox="1"/>
            <p:nvPr/>
          </p:nvSpPr>
          <p:spPr bwMode="auto">
            <a:xfrm>
              <a:off x="2297448" y="1626333"/>
              <a:ext cx="4576856" cy="461665"/>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dirty="0" err="1">
                  <a:solidFill>
                    <a:schemeClr val="tx1">
                      <a:lumMod val="75000"/>
                      <a:lumOff val="25000"/>
                    </a:schemeClr>
                  </a:solidFill>
                  <a:cs typeface="Arial" pitchFamily="34" charset="0"/>
                </a:rPr>
                <a:t>Analizar</a:t>
              </a:r>
              <a:r>
                <a:rPr lang="en-US" altLang="ko-KR" sz="1200" dirty="0">
                  <a:solidFill>
                    <a:schemeClr val="tx1">
                      <a:lumMod val="75000"/>
                      <a:lumOff val="25000"/>
                    </a:schemeClr>
                  </a:solidFill>
                  <a:cs typeface="Arial" pitchFamily="34" charset="0"/>
                </a:rPr>
                <a:t> las TC de </a:t>
              </a:r>
              <a:r>
                <a:rPr lang="en-US" altLang="ko-KR" sz="1200" dirty="0" err="1">
                  <a:solidFill>
                    <a:schemeClr val="tx1">
                      <a:lumMod val="75000"/>
                      <a:lumOff val="25000"/>
                    </a:schemeClr>
                  </a:solidFill>
                  <a:cs typeface="Arial" pitchFamily="34" charset="0"/>
                </a:rPr>
                <a:t>los</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clientes</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su</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clasificacion</a:t>
              </a:r>
              <a:r>
                <a:rPr lang="en-US" altLang="ko-KR" sz="1200" dirty="0">
                  <a:solidFill>
                    <a:schemeClr val="tx1">
                      <a:lumMod val="75000"/>
                      <a:lumOff val="25000"/>
                    </a:schemeClr>
                  </a:solidFill>
                  <a:cs typeface="Arial" pitchFamily="34" charset="0"/>
                </a:rPr>
                <a:t>, la </a:t>
              </a:r>
              <a:r>
                <a:rPr lang="en-US" altLang="ko-KR" sz="1200" dirty="0" err="1">
                  <a:solidFill>
                    <a:schemeClr val="tx1">
                      <a:lumMod val="75000"/>
                      <a:lumOff val="25000"/>
                    </a:schemeClr>
                  </a:solidFill>
                  <a:cs typeface="Arial" pitchFamily="34" charset="0"/>
                </a:rPr>
                <a:t>relacion</a:t>
              </a:r>
              <a:r>
                <a:rPr lang="es-MX" altLang="ko-KR" sz="1200" dirty="0">
                  <a:solidFill>
                    <a:schemeClr val="tx1">
                      <a:lumMod val="75000"/>
                      <a:lumOff val="25000"/>
                    </a:schemeClr>
                  </a:solidFill>
                  <a:cs typeface="Arial" pitchFamily="34" charset="0"/>
                </a:rPr>
                <a:t>, Tipos, preguntas básicas e hipótesis a trabajar.</a:t>
              </a:r>
              <a:endParaRPr lang="ko-KR" altLang="en-US" sz="1200" dirty="0">
                <a:solidFill>
                  <a:schemeClr val="tx1">
                    <a:lumMod val="75000"/>
                    <a:lumOff val="25000"/>
                  </a:schemeClr>
                </a:solidFill>
                <a:cs typeface="Arial" pitchFamily="34" charset="0"/>
              </a:endParaRPr>
            </a:p>
          </p:txBody>
        </p:sp>
      </p:grpSp>
      <p:sp>
        <p:nvSpPr>
          <p:cNvPr id="115" name="Pentagon 114"/>
          <p:cNvSpPr/>
          <p:nvPr/>
        </p:nvSpPr>
        <p:spPr>
          <a:xfrm>
            <a:off x="1747458" y="2414117"/>
            <a:ext cx="1442105" cy="913806"/>
          </a:xfrm>
          <a:prstGeom prst="homePlate">
            <a:avLst>
              <a:gd name="adj" fmla="val 5491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16" name="Rectangle 2"/>
          <p:cNvSpPr/>
          <p:nvPr/>
        </p:nvSpPr>
        <p:spPr>
          <a:xfrm>
            <a:off x="2974842" y="2463521"/>
            <a:ext cx="5629158" cy="842872"/>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17" name="TextBox 116"/>
          <p:cNvSpPr txBox="1"/>
          <p:nvPr/>
        </p:nvSpPr>
        <p:spPr>
          <a:xfrm>
            <a:off x="2028295" y="2645811"/>
            <a:ext cx="604639" cy="430887"/>
          </a:xfrm>
          <a:prstGeom prst="rect">
            <a:avLst/>
          </a:prstGeom>
          <a:noFill/>
        </p:spPr>
        <p:txBody>
          <a:bodyPr wrap="square" tIns="0" bIns="0" rtlCol="0" anchor="ctr">
            <a:spAutoFit/>
          </a:bodyPr>
          <a:lstStyle/>
          <a:p>
            <a:r>
              <a:rPr lang="en-US" altLang="ko-KR" sz="2800" b="1" dirty="0">
                <a:solidFill>
                  <a:schemeClr val="bg1"/>
                </a:solidFill>
                <a:cs typeface="Arial" pitchFamily="34" charset="0"/>
              </a:rPr>
              <a:t>03</a:t>
            </a:r>
          </a:p>
        </p:txBody>
      </p:sp>
      <p:grpSp>
        <p:nvGrpSpPr>
          <p:cNvPr id="118" name="Group 117"/>
          <p:cNvGrpSpPr/>
          <p:nvPr/>
        </p:nvGrpSpPr>
        <p:grpSpPr>
          <a:xfrm>
            <a:off x="3464807" y="2571750"/>
            <a:ext cx="4854634" cy="673403"/>
            <a:chOff x="2293457" y="1620777"/>
            <a:chExt cx="4585655" cy="692226"/>
          </a:xfrm>
        </p:grpSpPr>
        <p:sp>
          <p:nvSpPr>
            <p:cNvPr id="119" name="TextBox 10"/>
            <p:cNvSpPr txBox="1"/>
            <p:nvPr/>
          </p:nvSpPr>
          <p:spPr bwMode="auto">
            <a:xfrm>
              <a:off x="2302256" y="1620777"/>
              <a:ext cx="4576856" cy="28474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b="1" dirty="0" err="1">
                  <a:solidFill>
                    <a:schemeClr val="accent5"/>
                  </a:solidFill>
                  <a:cs typeface="Arial" pitchFamily="34" charset="0"/>
                </a:rPr>
                <a:t>Analisis</a:t>
              </a:r>
              <a:r>
                <a:rPr lang="en-US" altLang="ko-KR" sz="1200" b="1" dirty="0">
                  <a:solidFill>
                    <a:schemeClr val="accent5"/>
                  </a:solidFill>
                  <a:cs typeface="Arial" pitchFamily="34" charset="0"/>
                </a:rPr>
                <a:t> de </a:t>
              </a:r>
              <a:r>
                <a:rPr lang="en-US" altLang="ko-KR" sz="1200" b="1" dirty="0" err="1">
                  <a:solidFill>
                    <a:schemeClr val="accent5"/>
                  </a:solidFill>
                  <a:cs typeface="Arial" pitchFamily="34" charset="0"/>
                </a:rPr>
                <a:t>Cartera</a:t>
              </a:r>
              <a:r>
                <a:rPr lang="en-US" altLang="ko-KR" sz="1200" b="1" dirty="0">
                  <a:solidFill>
                    <a:schemeClr val="accent5"/>
                  </a:solidFill>
                  <a:cs typeface="Arial" pitchFamily="34" charset="0"/>
                </a:rPr>
                <a:t> de </a:t>
              </a:r>
              <a:r>
                <a:rPr lang="en-US" altLang="ko-KR" sz="1200" b="1" dirty="0" err="1">
                  <a:solidFill>
                    <a:schemeClr val="accent5"/>
                  </a:solidFill>
                  <a:cs typeface="Arial" pitchFamily="34" charset="0"/>
                </a:rPr>
                <a:t>Prestamos</a:t>
              </a:r>
              <a:endParaRPr lang="en-US" altLang="ko-KR" sz="1200" b="1" dirty="0">
                <a:solidFill>
                  <a:schemeClr val="accent5"/>
                </a:solidFill>
                <a:cs typeface="Arial" pitchFamily="34" charset="0"/>
              </a:endParaRPr>
            </a:p>
          </p:txBody>
        </p:sp>
        <p:sp>
          <p:nvSpPr>
            <p:cNvPr id="120" name="TextBox 12"/>
            <p:cNvSpPr txBox="1"/>
            <p:nvPr/>
          </p:nvSpPr>
          <p:spPr bwMode="auto">
            <a:xfrm>
              <a:off x="2293457" y="1838433"/>
              <a:ext cx="4576856" cy="474570"/>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dirty="0" err="1">
                  <a:solidFill>
                    <a:schemeClr val="tx1">
                      <a:lumMod val="75000"/>
                      <a:lumOff val="25000"/>
                    </a:schemeClr>
                  </a:solidFill>
                  <a:cs typeface="Arial" pitchFamily="34" charset="0"/>
                </a:rPr>
                <a:t>Analizar</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Prestamos</a:t>
              </a:r>
              <a:r>
                <a:rPr lang="en-US" altLang="ko-KR" sz="1200" dirty="0">
                  <a:solidFill>
                    <a:schemeClr val="tx1">
                      <a:lumMod val="75000"/>
                      <a:lumOff val="25000"/>
                    </a:schemeClr>
                  </a:solidFill>
                  <a:cs typeface="Arial" pitchFamily="34" charset="0"/>
                </a:rPr>
                <a:t>, la </a:t>
              </a:r>
              <a:r>
                <a:rPr lang="en-US" altLang="ko-KR" sz="1200" dirty="0" err="1">
                  <a:solidFill>
                    <a:schemeClr val="tx1">
                      <a:lumMod val="75000"/>
                      <a:lumOff val="25000"/>
                    </a:schemeClr>
                  </a:solidFill>
                  <a:cs typeface="Arial" pitchFamily="34" charset="0"/>
                </a:rPr>
                <a:t>relacion</a:t>
              </a:r>
              <a:r>
                <a:rPr lang="en-US" altLang="ko-KR" sz="1200" dirty="0">
                  <a:solidFill>
                    <a:schemeClr val="tx1">
                      <a:lumMod val="75000"/>
                      <a:lumOff val="25000"/>
                    </a:schemeClr>
                  </a:solidFill>
                  <a:cs typeface="Arial" pitchFamily="34" charset="0"/>
                </a:rPr>
                <a:t> </a:t>
              </a:r>
              <a:r>
                <a:rPr lang="es-MX" altLang="ko-KR" sz="1200" dirty="0">
                  <a:solidFill>
                    <a:schemeClr val="tx1">
                      <a:lumMod val="75000"/>
                      <a:lumOff val="25000"/>
                    </a:schemeClr>
                  </a:solidFill>
                  <a:cs typeface="Arial" pitchFamily="34" charset="0"/>
                </a:rPr>
                <a:t>de los ingresos y tasas, Tipos y cualidades, preguntas básicas e hipótesis a trabajar.</a:t>
              </a:r>
              <a:endParaRPr lang="ko-KR" altLang="en-US" sz="1200" dirty="0">
                <a:solidFill>
                  <a:schemeClr val="tx1">
                    <a:lumMod val="75000"/>
                    <a:lumOff val="25000"/>
                  </a:schemeClr>
                </a:solidFill>
                <a:cs typeface="Arial" pitchFamily="34" charset="0"/>
              </a:endParaRPr>
            </a:p>
          </p:txBody>
        </p:sp>
      </p:grpSp>
      <p:sp>
        <p:nvSpPr>
          <p:cNvPr id="122" name="Pentagon 121"/>
          <p:cNvSpPr/>
          <p:nvPr/>
        </p:nvSpPr>
        <p:spPr>
          <a:xfrm>
            <a:off x="1753507" y="3328278"/>
            <a:ext cx="1419826" cy="875481"/>
          </a:xfrm>
          <a:prstGeom prst="homePlate">
            <a:avLst>
              <a:gd name="adj" fmla="val 5491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3" name="Rectangle 2"/>
          <p:cNvSpPr/>
          <p:nvPr/>
        </p:nvSpPr>
        <p:spPr>
          <a:xfrm>
            <a:off x="2974842" y="3314912"/>
            <a:ext cx="5629158" cy="903434"/>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4" name="TextBox 123"/>
          <p:cNvSpPr txBox="1"/>
          <p:nvPr/>
        </p:nvSpPr>
        <p:spPr>
          <a:xfrm>
            <a:off x="2032879" y="3561628"/>
            <a:ext cx="604639" cy="430887"/>
          </a:xfrm>
          <a:prstGeom prst="rect">
            <a:avLst/>
          </a:prstGeom>
          <a:noFill/>
        </p:spPr>
        <p:txBody>
          <a:bodyPr wrap="square" tIns="0" bIns="0" rtlCol="0" anchor="ctr">
            <a:spAutoFit/>
          </a:bodyPr>
          <a:lstStyle/>
          <a:p>
            <a:r>
              <a:rPr lang="en-US" altLang="ko-KR" sz="2800" b="1" dirty="0">
                <a:solidFill>
                  <a:schemeClr val="bg1"/>
                </a:solidFill>
                <a:cs typeface="Arial" pitchFamily="34" charset="0"/>
              </a:rPr>
              <a:t>04</a:t>
            </a:r>
          </a:p>
        </p:txBody>
      </p:sp>
      <p:grpSp>
        <p:nvGrpSpPr>
          <p:cNvPr id="125" name="Group 124"/>
          <p:cNvGrpSpPr/>
          <p:nvPr/>
        </p:nvGrpSpPr>
        <p:grpSpPr>
          <a:xfrm>
            <a:off x="3471098" y="3507854"/>
            <a:ext cx="4845318" cy="500862"/>
            <a:chOff x="2299400" y="1781114"/>
            <a:chExt cx="4576856" cy="462981"/>
          </a:xfrm>
        </p:grpSpPr>
        <p:sp>
          <p:nvSpPr>
            <p:cNvPr id="126" name="TextBox 10"/>
            <p:cNvSpPr txBox="1"/>
            <p:nvPr/>
          </p:nvSpPr>
          <p:spPr bwMode="auto">
            <a:xfrm>
              <a:off x="2299400" y="1781114"/>
              <a:ext cx="4576856" cy="25604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b="1" dirty="0" err="1">
                  <a:solidFill>
                    <a:schemeClr val="accent5"/>
                  </a:solidFill>
                  <a:cs typeface="Arial" pitchFamily="34" charset="0"/>
                </a:rPr>
                <a:t>Visualizaciones</a:t>
              </a:r>
              <a:endParaRPr lang="en-US" altLang="ko-KR" sz="1200" b="1" dirty="0">
                <a:solidFill>
                  <a:schemeClr val="accent5"/>
                </a:solidFill>
                <a:cs typeface="Arial" pitchFamily="34" charset="0"/>
              </a:endParaRPr>
            </a:p>
          </p:txBody>
        </p:sp>
        <p:sp>
          <p:nvSpPr>
            <p:cNvPr id="127" name="TextBox 12"/>
            <p:cNvSpPr txBox="1"/>
            <p:nvPr/>
          </p:nvSpPr>
          <p:spPr bwMode="auto">
            <a:xfrm>
              <a:off x="2299400" y="1988046"/>
              <a:ext cx="4576856" cy="25604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dirty="0" err="1">
                  <a:solidFill>
                    <a:schemeClr val="tx1">
                      <a:lumMod val="75000"/>
                      <a:lumOff val="25000"/>
                    </a:schemeClr>
                  </a:solidFill>
                  <a:cs typeface="Arial" pitchFamily="34" charset="0"/>
                </a:rPr>
                <a:t>Visualizaciones</a:t>
              </a:r>
              <a:r>
                <a:rPr lang="en-US" altLang="ko-KR" sz="1200" dirty="0">
                  <a:solidFill>
                    <a:schemeClr val="tx1">
                      <a:lumMod val="75000"/>
                      <a:lumOff val="25000"/>
                    </a:schemeClr>
                  </a:solidFill>
                  <a:cs typeface="Arial" pitchFamily="34" charset="0"/>
                </a:rPr>
                <a:t> de las </a:t>
              </a:r>
              <a:r>
                <a:rPr lang="en-US" altLang="ko-KR" sz="1200" dirty="0" err="1">
                  <a:solidFill>
                    <a:schemeClr val="tx1">
                      <a:lumMod val="75000"/>
                      <a:lumOff val="25000"/>
                    </a:schemeClr>
                  </a:solidFill>
                  <a:cs typeface="Arial" pitchFamily="34" charset="0"/>
                </a:rPr>
                <a:t>hipotesis</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trabajadas</a:t>
              </a:r>
              <a:r>
                <a:rPr lang="en-US" altLang="ko-KR" sz="1200" dirty="0">
                  <a:solidFill>
                    <a:schemeClr val="tx1">
                      <a:lumMod val="75000"/>
                      <a:lumOff val="25000"/>
                    </a:schemeClr>
                  </a:solidFill>
                  <a:cs typeface="Arial" pitchFamily="34" charset="0"/>
                </a:rPr>
                <a:t> y </a:t>
              </a:r>
              <a:r>
                <a:rPr lang="en-US" altLang="ko-KR" sz="1200" dirty="0" err="1">
                  <a:solidFill>
                    <a:schemeClr val="tx1">
                      <a:lumMod val="75000"/>
                      <a:lumOff val="25000"/>
                    </a:schemeClr>
                  </a:solidFill>
                  <a:cs typeface="Arial" pitchFamily="34" charset="0"/>
                </a:rPr>
                <a:t>lectura</a:t>
              </a:r>
              <a:r>
                <a:rPr lang="en-US" altLang="ko-KR" sz="1200" dirty="0">
                  <a:solidFill>
                    <a:schemeClr val="tx1">
                      <a:lumMod val="75000"/>
                      <a:lumOff val="25000"/>
                    </a:schemeClr>
                  </a:solidFill>
                  <a:cs typeface="Arial" pitchFamily="34" charset="0"/>
                </a:rPr>
                <a:t>.</a:t>
              </a:r>
              <a:endParaRPr lang="ko-KR" altLang="en-US" sz="1200" dirty="0">
                <a:solidFill>
                  <a:schemeClr val="tx1">
                    <a:lumMod val="75000"/>
                    <a:lumOff val="25000"/>
                  </a:schemeClr>
                </a:solidFill>
                <a:cs typeface="Arial" pitchFamily="34" charset="0"/>
              </a:endParaRPr>
            </a:p>
          </p:txBody>
        </p:sp>
      </p:grpSp>
      <p:sp>
        <p:nvSpPr>
          <p:cNvPr id="129" name="Pentagon 128"/>
          <p:cNvSpPr/>
          <p:nvPr/>
        </p:nvSpPr>
        <p:spPr>
          <a:xfrm>
            <a:off x="1747458" y="4191972"/>
            <a:ext cx="1431924" cy="951527"/>
          </a:xfrm>
          <a:prstGeom prst="homePlate">
            <a:avLst>
              <a:gd name="adj" fmla="val 54918"/>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30" name="Rectangle 2"/>
          <p:cNvSpPr/>
          <p:nvPr/>
        </p:nvSpPr>
        <p:spPr>
          <a:xfrm>
            <a:off x="2974842" y="4206560"/>
            <a:ext cx="5629158" cy="903434"/>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31" name="TextBox 130"/>
          <p:cNvSpPr txBox="1"/>
          <p:nvPr/>
        </p:nvSpPr>
        <p:spPr>
          <a:xfrm>
            <a:off x="2022252" y="4421493"/>
            <a:ext cx="604639" cy="430887"/>
          </a:xfrm>
          <a:prstGeom prst="rect">
            <a:avLst/>
          </a:prstGeom>
          <a:noFill/>
        </p:spPr>
        <p:txBody>
          <a:bodyPr wrap="square" tIns="0" bIns="0" rtlCol="0" anchor="ctr">
            <a:spAutoFit/>
          </a:bodyPr>
          <a:lstStyle/>
          <a:p>
            <a:r>
              <a:rPr lang="en-US" altLang="ko-KR" sz="2800" b="1" dirty="0">
                <a:solidFill>
                  <a:schemeClr val="bg1"/>
                </a:solidFill>
                <a:cs typeface="Arial" pitchFamily="34" charset="0"/>
              </a:rPr>
              <a:t>05</a:t>
            </a:r>
          </a:p>
        </p:txBody>
      </p:sp>
      <p:grpSp>
        <p:nvGrpSpPr>
          <p:cNvPr id="132" name="Group 131"/>
          <p:cNvGrpSpPr/>
          <p:nvPr/>
        </p:nvGrpSpPr>
        <p:grpSpPr>
          <a:xfrm>
            <a:off x="3477316" y="4455225"/>
            <a:ext cx="4857533" cy="492789"/>
            <a:chOff x="2281919" y="1988045"/>
            <a:chExt cx="4588394" cy="492789"/>
          </a:xfrm>
        </p:grpSpPr>
        <p:sp>
          <p:nvSpPr>
            <p:cNvPr id="133" name="TextBox 10"/>
            <p:cNvSpPr txBox="1"/>
            <p:nvPr/>
          </p:nvSpPr>
          <p:spPr bwMode="auto">
            <a:xfrm>
              <a:off x="2281919" y="1988045"/>
              <a:ext cx="4576856"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b="1" dirty="0" err="1">
                  <a:solidFill>
                    <a:schemeClr val="accent5"/>
                  </a:solidFill>
                  <a:cs typeface="Arial" pitchFamily="34" charset="0"/>
                </a:rPr>
                <a:t>Concluciones</a:t>
              </a:r>
              <a:endParaRPr lang="en-US" altLang="ko-KR" sz="1200" b="1" dirty="0">
                <a:solidFill>
                  <a:schemeClr val="accent5"/>
                </a:solidFill>
                <a:cs typeface="Arial" pitchFamily="34" charset="0"/>
              </a:endParaRPr>
            </a:p>
          </p:txBody>
        </p:sp>
        <p:sp>
          <p:nvSpPr>
            <p:cNvPr id="134" name="TextBox 12"/>
            <p:cNvSpPr txBox="1"/>
            <p:nvPr/>
          </p:nvSpPr>
          <p:spPr bwMode="auto">
            <a:xfrm>
              <a:off x="2293457" y="2203835"/>
              <a:ext cx="4576856"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dirty="0" err="1">
                  <a:solidFill>
                    <a:schemeClr val="tx1">
                      <a:lumMod val="75000"/>
                      <a:lumOff val="25000"/>
                    </a:schemeClr>
                  </a:solidFill>
                  <a:cs typeface="Arial" pitchFamily="34" charset="0"/>
                </a:rPr>
                <a:t>Concluciones</a:t>
              </a:r>
              <a:r>
                <a:rPr lang="en-US" altLang="ko-KR" sz="1200" dirty="0">
                  <a:solidFill>
                    <a:schemeClr val="tx1">
                      <a:lumMod val="75000"/>
                      <a:lumOff val="25000"/>
                    </a:schemeClr>
                  </a:solidFill>
                  <a:cs typeface="Arial" pitchFamily="34" charset="0"/>
                </a:rPr>
                <a:t> del Proyecto</a:t>
              </a:r>
              <a:endParaRPr lang="ko-KR" altLang="en-US" sz="1200"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1321927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posición de imagen 3">
            <a:extLst>
              <a:ext uri="{FF2B5EF4-FFF2-40B4-BE49-F238E27FC236}">
                <a16:creationId xmlns:a16="http://schemas.microsoft.com/office/drawing/2014/main" id="{A61DEAB5-D3C0-CDE4-CF98-80F71DCDE65C}"/>
              </a:ext>
            </a:extLst>
          </p:cNvPr>
          <p:cNvPicPr>
            <a:picLocks noGrp="1" noChangeAspect="1"/>
          </p:cNvPicPr>
          <p:nvPr>
            <p:ph type="pic" idx="12"/>
          </p:nvPr>
        </p:nvPicPr>
        <p:blipFill>
          <a:blip r:embed="rId2">
            <a:extLst>
              <a:ext uri="{28A0092B-C50C-407E-A947-70E740481C1C}">
                <a14:useLocalDpi xmlns:a14="http://schemas.microsoft.com/office/drawing/2010/main" val="0"/>
              </a:ext>
            </a:extLst>
          </a:blip>
          <a:srcRect t="27721" b="27721"/>
          <a:stretch>
            <a:fillRect/>
          </a:stretch>
        </p:blipFill>
        <p:spPr>
          <a:xfrm>
            <a:off x="0" y="-9025"/>
            <a:ext cx="9144000" cy="2716213"/>
          </a:xfrm>
        </p:spPr>
      </p:pic>
      <p:sp>
        <p:nvSpPr>
          <p:cNvPr id="7" name="Rectangle 6"/>
          <p:cNvSpPr/>
          <p:nvPr/>
        </p:nvSpPr>
        <p:spPr>
          <a:xfrm>
            <a:off x="971600" y="2251914"/>
            <a:ext cx="914400" cy="914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 name="Rectangle 7"/>
          <p:cNvSpPr/>
          <p:nvPr/>
        </p:nvSpPr>
        <p:spPr>
          <a:xfrm>
            <a:off x="2550350" y="2251914"/>
            <a:ext cx="914400"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 name="Rectangle 8"/>
          <p:cNvSpPr/>
          <p:nvPr/>
        </p:nvSpPr>
        <p:spPr>
          <a:xfrm>
            <a:off x="4129100" y="2251914"/>
            <a:ext cx="914400" cy="91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 name="Rectangle 9"/>
          <p:cNvSpPr/>
          <p:nvPr/>
        </p:nvSpPr>
        <p:spPr>
          <a:xfrm>
            <a:off x="5707850" y="2251914"/>
            <a:ext cx="914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1" name="Rectangle 10"/>
          <p:cNvSpPr/>
          <p:nvPr/>
        </p:nvSpPr>
        <p:spPr>
          <a:xfrm>
            <a:off x="7286600" y="2251914"/>
            <a:ext cx="914400"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nvGrpSpPr>
          <p:cNvPr id="12" name="Group 11"/>
          <p:cNvGrpSpPr/>
          <p:nvPr/>
        </p:nvGrpSpPr>
        <p:grpSpPr>
          <a:xfrm>
            <a:off x="675617" y="3228222"/>
            <a:ext cx="1512168" cy="488848"/>
            <a:chOff x="2113657" y="4283314"/>
            <a:chExt cx="3647460" cy="488848"/>
          </a:xfrm>
        </p:grpSpPr>
        <p:sp>
          <p:nvSpPr>
            <p:cNvPr id="13" name="TextBox 12"/>
            <p:cNvSpPr txBox="1"/>
            <p:nvPr/>
          </p:nvSpPr>
          <p:spPr>
            <a:xfrm>
              <a:off x="2113657" y="4495163"/>
              <a:ext cx="3647458" cy="276999"/>
            </a:xfrm>
            <a:prstGeom prst="rect">
              <a:avLst/>
            </a:prstGeom>
            <a:noFill/>
          </p:spPr>
          <p:txBody>
            <a:bodyPr wrap="square" rtlCol="0">
              <a:spAutoFit/>
            </a:bodyPr>
            <a:lstStyle/>
            <a:p>
              <a:pPr algn="ctr"/>
              <a:endParaRPr lang="en-US" altLang="ko-KR" sz="1200" dirty="0">
                <a:solidFill>
                  <a:schemeClr val="tx1">
                    <a:lumMod val="75000"/>
                    <a:lumOff val="25000"/>
                  </a:schemeClr>
                </a:solidFill>
                <a:cs typeface="Arial" pitchFamily="34" charset="0"/>
              </a:endParaRPr>
            </a:p>
          </p:txBody>
        </p:sp>
        <p:sp>
          <p:nvSpPr>
            <p:cNvPr id="14" name="TextBox 13"/>
            <p:cNvSpPr txBox="1"/>
            <p:nvPr/>
          </p:nvSpPr>
          <p:spPr>
            <a:xfrm>
              <a:off x="2113658" y="4283314"/>
              <a:ext cx="3647459"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1</a:t>
              </a:r>
              <a:endParaRPr lang="ko-KR" altLang="en-US" sz="1200" b="1" dirty="0">
                <a:solidFill>
                  <a:schemeClr val="tx1">
                    <a:lumMod val="75000"/>
                    <a:lumOff val="25000"/>
                  </a:schemeClr>
                </a:solidFill>
                <a:cs typeface="Arial" pitchFamily="34" charset="0"/>
              </a:endParaRPr>
            </a:p>
          </p:txBody>
        </p:sp>
      </p:grpSp>
      <p:sp>
        <p:nvSpPr>
          <p:cNvPr id="15" name="Oval 21"/>
          <p:cNvSpPr>
            <a:spLocks noChangeAspect="1"/>
          </p:cNvSpPr>
          <p:nvPr/>
        </p:nvSpPr>
        <p:spPr>
          <a:xfrm>
            <a:off x="4373625" y="2518895"/>
            <a:ext cx="396750" cy="40006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6" name="Rectangle 9"/>
          <p:cNvSpPr/>
          <p:nvPr/>
        </p:nvSpPr>
        <p:spPr>
          <a:xfrm>
            <a:off x="1250553" y="2542260"/>
            <a:ext cx="356493" cy="333708"/>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Rectangle 30"/>
          <p:cNvSpPr/>
          <p:nvPr/>
        </p:nvSpPr>
        <p:spPr>
          <a:xfrm>
            <a:off x="2847850" y="2557503"/>
            <a:ext cx="319399" cy="318465"/>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8" name="Oval 7"/>
          <p:cNvSpPr/>
          <p:nvPr/>
        </p:nvSpPr>
        <p:spPr>
          <a:xfrm>
            <a:off x="5973822" y="2517792"/>
            <a:ext cx="378792" cy="378792"/>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9" name="Block Arc 14"/>
          <p:cNvSpPr/>
          <p:nvPr/>
        </p:nvSpPr>
        <p:spPr>
          <a:xfrm rot="16200000">
            <a:off x="7547863" y="2508813"/>
            <a:ext cx="396489" cy="396751"/>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grpSp>
        <p:nvGrpSpPr>
          <p:cNvPr id="20" name="Group 19"/>
          <p:cNvGrpSpPr/>
          <p:nvPr/>
        </p:nvGrpSpPr>
        <p:grpSpPr>
          <a:xfrm>
            <a:off x="2253642" y="3228222"/>
            <a:ext cx="1512168" cy="488848"/>
            <a:chOff x="2113657" y="4283314"/>
            <a:chExt cx="3647460" cy="488848"/>
          </a:xfrm>
        </p:grpSpPr>
        <p:sp>
          <p:nvSpPr>
            <p:cNvPr id="21" name="TextBox 20"/>
            <p:cNvSpPr txBox="1"/>
            <p:nvPr/>
          </p:nvSpPr>
          <p:spPr>
            <a:xfrm>
              <a:off x="2113657" y="4495163"/>
              <a:ext cx="3647458" cy="276999"/>
            </a:xfrm>
            <a:prstGeom prst="rect">
              <a:avLst/>
            </a:prstGeom>
            <a:noFill/>
          </p:spPr>
          <p:txBody>
            <a:bodyPr wrap="square" rtlCol="0">
              <a:spAutoFit/>
            </a:bodyPr>
            <a:lstStyle/>
            <a:p>
              <a:pPr algn="ctr"/>
              <a:endParaRPr lang="en-US" altLang="ko-KR" sz="1200" dirty="0">
                <a:solidFill>
                  <a:schemeClr val="tx1">
                    <a:lumMod val="75000"/>
                    <a:lumOff val="25000"/>
                  </a:schemeClr>
                </a:solidFill>
                <a:cs typeface="Arial" pitchFamily="34" charset="0"/>
              </a:endParaRPr>
            </a:p>
          </p:txBody>
        </p:sp>
        <p:sp>
          <p:nvSpPr>
            <p:cNvPr id="22" name="TextBox 21"/>
            <p:cNvSpPr txBox="1"/>
            <p:nvPr/>
          </p:nvSpPr>
          <p:spPr>
            <a:xfrm>
              <a:off x="2113658" y="4283314"/>
              <a:ext cx="3647459"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2</a:t>
              </a:r>
              <a:endParaRPr lang="ko-KR" altLang="en-US" sz="1200" b="1" dirty="0">
                <a:solidFill>
                  <a:schemeClr val="tx1">
                    <a:lumMod val="75000"/>
                    <a:lumOff val="25000"/>
                  </a:schemeClr>
                </a:solidFill>
                <a:cs typeface="Arial" pitchFamily="34" charset="0"/>
              </a:endParaRPr>
            </a:p>
          </p:txBody>
        </p:sp>
      </p:grpSp>
      <p:grpSp>
        <p:nvGrpSpPr>
          <p:cNvPr id="23" name="Group 22"/>
          <p:cNvGrpSpPr/>
          <p:nvPr/>
        </p:nvGrpSpPr>
        <p:grpSpPr>
          <a:xfrm>
            <a:off x="3831668" y="3228222"/>
            <a:ext cx="1545096" cy="1319983"/>
            <a:chOff x="2113658" y="4283314"/>
            <a:chExt cx="3726884" cy="1319983"/>
          </a:xfrm>
        </p:grpSpPr>
        <p:sp>
          <p:nvSpPr>
            <p:cNvPr id="24" name="TextBox 23"/>
            <p:cNvSpPr txBox="1"/>
            <p:nvPr/>
          </p:nvSpPr>
          <p:spPr>
            <a:xfrm>
              <a:off x="2193084" y="4587634"/>
              <a:ext cx="3647458" cy="1015663"/>
            </a:xfrm>
            <a:prstGeom prst="rect">
              <a:avLst/>
            </a:prstGeom>
            <a:noFill/>
          </p:spPr>
          <p:txBody>
            <a:bodyPr wrap="square" rtlCol="0">
              <a:spAutoFit/>
            </a:bodyPr>
            <a:lstStyle/>
            <a:p>
              <a:pPr algn="ctr"/>
              <a:r>
                <a:rPr lang="es-MX" altLang="ko-KR" sz="1200" dirty="0">
                  <a:solidFill>
                    <a:schemeClr val="tx1">
                      <a:lumMod val="75000"/>
                      <a:lumOff val="25000"/>
                    </a:schemeClr>
                  </a:solidFill>
                  <a:cs typeface="Arial" pitchFamily="34" charset="0"/>
                </a:rPr>
                <a:t>Mejorar el servicio al cliente para aumentar la satisfacción y la lealtad.</a:t>
              </a:r>
              <a:endParaRPr lang="en-US" altLang="ko-KR" sz="1200" dirty="0">
                <a:solidFill>
                  <a:schemeClr val="tx1">
                    <a:lumMod val="75000"/>
                    <a:lumOff val="25000"/>
                  </a:schemeClr>
                </a:solidFill>
                <a:cs typeface="Arial" pitchFamily="34" charset="0"/>
              </a:endParaRPr>
            </a:p>
          </p:txBody>
        </p:sp>
        <p:sp>
          <p:nvSpPr>
            <p:cNvPr id="25" name="TextBox 24"/>
            <p:cNvSpPr txBox="1"/>
            <p:nvPr/>
          </p:nvSpPr>
          <p:spPr>
            <a:xfrm>
              <a:off x="2113658" y="4283314"/>
              <a:ext cx="3647459"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3</a:t>
              </a:r>
              <a:endParaRPr lang="ko-KR" altLang="en-US" sz="1200" b="1" dirty="0">
                <a:solidFill>
                  <a:schemeClr val="tx1">
                    <a:lumMod val="75000"/>
                    <a:lumOff val="25000"/>
                  </a:schemeClr>
                </a:solidFill>
                <a:cs typeface="Arial" pitchFamily="34" charset="0"/>
              </a:endParaRPr>
            </a:p>
          </p:txBody>
        </p:sp>
      </p:grpSp>
      <p:grpSp>
        <p:nvGrpSpPr>
          <p:cNvPr id="26" name="Group 25"/>
          <p:cNvGrpSpPr/>
          <p:nvPr/>
        </p:nvGrpSpPr>
        <p:grpSpPr>
          <a:xfrm>
            <a:off x="5409692" y="3228222"/>
            <a:ext cx="1512168" cy="1966175"/>
            <a:chOff x="2113657" y="4283314"/>
            <a:chExt cx="3647460" cy="1966175"/>
          </a:xfrm>
        </p:grpSpPr>
        <p:sp>
          <p:nvSpPr>
            <p:cNvPr id="27" name="TextBox 26"/>
            <p:cNvSpPr txBox="1"/>
            <p:nvPr/>
          </p:nvSpPr>
          <p:spPr>
            <a:xfrm>
              <a:off x="2113657" y="4495163"/>
              <a:ext cx="3647458" cy="1754326"/>
            </a:xfrm>
            <a:prstGeom prst="rect">
              <a:avLst/>
            </a:prstGeom>
            <a:noFill/>
          </p:spPr>
          <p:txBody>
            <a:bodyPr wrap="square" rtlCol="0">
              <a:spAutoFit/>
            </a:bodyPr>
            <a:lstStyle/>
            <a:p>
              <a:pPr algn="ctr"/>
              <a:r>
                <a:rPr lang="es-MX" altLang="ko-KR" sz="1200" dirty="0">
                  <a:solidFill>
                    <a:schemeClr val="tx1">
                      <a:lumMod val="75000"/>
                      <a:lumOff val="25000"/>
                    </a:schemeClr>
                  </a:solidFill>
                  <a:cs typeface="Arial" pitchFamily="34" charset="0"/>
                </a:rPr>
                <a:t>¿Cuáles son las características de nuestros clientes más valiosos?</a:t>
              </a:r>
            </a:p>
            <a:p>
              <a:pPr algn="ctr"/>
              <a:r>
                <a:rPr lang="es-MX" altLang="ko-KR" sz="1200" dirty="0">
                  <a:solidFill>
                    <a:schemeClr val="tx1">
                      <a:lumMod val="75000"/>
                      <a:lumOff val="25000"/>
                    </a:schemeClr>
                  </a:solidFill>
                  <a:cs typeface="Arial" pitchFamily="34" charset="0"/>
                </a:rPr>
                <a:t>¿Cuáles son los mayores riesgos para nuestra cartera de préstamos?</a:t>
              </a:r>
              <a:endParaRPr lang="en-US" altLang="ko-KR" sz="1200" dirty="0">
                <a:solidFill>
                  <a:schemeClr val="tx1">
                    <a:lumMod val="75000"/>
                    <a:lumOff val="25000"/>
                  </a:schemeClr>
                </a:solidFill>
                <a:cs typeface="Arial" pitchFamily="34" charset="0"/>
              </a:endParaRPr>
            </a:p>
          </p:txBody>
        </p:sp>
        <p:sp>
          <p:nvSpPr>
            <p:cNvPr id="28" name="TextBox 27"/>
            <p:cNvSpPr txBox="1"/>
            <p:nvPr/>
          </p:nvSpPr>
          <p:spPr>
            <a:xfrm>
              <a:off x="2113658" y="4283314"/>
              <a:ext cx="3647459"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4</a:t>
              </a:r>
              <a:endParaRPr lang="ko-KR" altLang="en-US" sz="1200" b="1" dirty="0">
                <a:solidFill>
                  <a:schemeClr val="tx1">
                    <a:lumMod val="75000"/>
                    <a:lumOff val="25000"/>
                  </a:schemeClr>
                </a:solidFill>
                <a:cs typeface="Arial" pitchFamily="34" charset="0"/>
              </a:endParaRPr>
            </a:p>
          </p:txBody>
        </p:sp>
      </p:grpSp>
      <p:grpSp>
        <p:nvGrpSpPr>
          <p:cNvPr id="29" name="Group 28"/>
          <p:cNvGrpSpPr/>
          <p:nvPr/>
        </p:nvGrpSpPr>
        <p:grpSpPr>
          <a:xfrm>
            <a:off x="6987716" y="3228222"/>
            <a:ext cx="1512168" cy="1596844"/>
            <a:chOff x="2113657" y="4283314"/>
            <a:chExt cx="3647460" cy="1596844"/>
          </a:xfrm>
        </p:grpSpPr>
        <p:sp>
          <p:nvSpPr>
            <p:cNvPr id="30" name="TextBox 29"/>
            <p:cNvSpPr txBox="1"/>
            <p:nvPr/>
          </p:nvSpPr>
          <p:spPr>
            <a:xfrm>
              <a:off x="2113657" y="4495163"/>
              <a:ext cx="3647458" cy="1384995"/>
            </a:xfrm>
            <a:prstGeom prst="rect">
              <a:avLst/>
            </a:prstGeom>
            <a:noFill/>
          </p:spPr>
          <p:txBody>
            <a:bodyPr wrap="square" rtlCol="0">
              <a:spAutoFit/>
            </a:bodyPr>
            <a:lstStyle/>
            <a:p>
              <a:pPr algn="ctr"/>
              <a:r>
                <a:rPr lang="es-MX" altLang="ko-KR" sz="1200" dirty="0">
                  <a:solidFill>
                    <a:schemeClr val="tx1">
                      <a:lumMod val="75000"/>
                      <a:lumOff val="25000"/>
                    </a:schemeClr>
                  </a:solidFill>
                  <a:cs typeface="Arial" pitchFamily="34" charset="0"/>
                </a:rPr>
                <a:t>¿Cómo podemos adaptar mejor nuestros productos y servicios para satisfacer las necesidades de nuestros clientes?</a:t>
              </a:r>
              <a:endParaRPr lang="en-US" altLang="ko-KR" sz="1200" dirty="0">
                <a:solidFill>
                  <a:schemeClr val="tx1">
                    <a:lumMod val="75000"/>
                    <a:lumOff val="25000"/>
                  </a:schemeClr>
                </a:solidFill>
                <a:cs typeface="Arial" pitchFamily="34" charset="0"/>
              </a:endParaRPr>
            </a:p>
          </p:txBody>
        </p:sp>
        <p:sp>
          <p:nvSpPr>
            <p:cNvPr id="31" name="TextBox 30"/>
            <p:cNvSpPr txBox="1"/>
            <p:nvPr/>
          </p:nvSpPr>
          <p:spPr>
            <a:xfrm>
              <a:off x="2113658" y="4283314"/>
              <a:ext cx="3647459"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5</a:t>
              </a:r>
              <a:endParaRPr lang="ko-KR" altLang="en-US" sz="1200" b="1" dirty="0">
                <a:solidFill>
                  <a:schemeClr val="tx1">
                    <a:lumMod val="75000"/>
                    <a:lumOff val="25000"/>
                  </a:schemeClr>
                </a:solidFill>
                <a:cs typeface="Arial" pitchFamily="34" charset="0"/>
              </a:endParaRPr>
            </a:p>
          </p:txBody>
        </p:sp>
      </p:grpSp>
      <p:sp>
        <p:nvSpPr>
          <p:cNvPr id="5" name="CuadroTexto 4">
            <a:extLst>
              <a:ext uri="{FF2B5EF4-FFF2-40B4-BE49-F238E27FC236}">
                <a16:creationId xmlns:a16="http://schemas.microsoft.com/office/drawing/2014/main" id="{1C648727-546F-CD8D-AD5C-1BBDCDCBCE96}"/>
              </a:ext>
            </a:extLst>
          </p:cNvPr>
          <p:cNvSpPr txBox="1"/>
          <p:nvPr/>
        </p:nvSpPr>
        <p:spPr>
          <a:xfrm>
            <a:off x="2283899" y="312403"/>
            <a:ext cx="4752528" cy="769441"/>
          </a:xfrm>
          <a:prstGeom prst="rect">
            <a:avLst/>
          </a:prstGeom>
          <a:noFill/>
          <a:effectLst>
            <a:outerShdw blurRad="50800" dist="38100" dir="5400000" algn="t" rotWithShape="0">
              <a:prstClr val="black">
                <a:alpha val="40000"/>
              </a:prstClr>
            </a:outerShdw>
          </a:effectLst>
        </p:spPr>
        <p:txBody>
          <a:bodyPr wrap="square" rtlCol="0">
            <a:spAutoFit/>
          </a:bodyPr>
          <a:lstStyle/>
          <a:p>
            <a:r>
              <a:rPr lang="es-MX" sz="4400" i="1" dirty="0">
                <a:solidFill>
                  <a:srgbClr val="C00000"/>
                </a:solidFill>
                <a:latin typeface="Aharoni" panose="02010803020104030203" pitchFamily="2" charset="-79"/>
                <a:cs typeface="Aharoni" panose="02010803020104030203" pitchFamily="2" charset="-79"/>
              </a:rPr>
              <a:t>CONCLUCIONES</a:t>
            </a:r>
            <a:endParaRPr lang="es-AR" sz="4400" i="1" dirty="0">
              <a:solidFill>
                <a:srgbClr val="C00000"/>
              </a:solidFill>
              <a:latin typeface="Aharoni" panose="02010803020104030203" pitchFamily="2" charset="-79"/>
              <a:cs typeface="Aharoni" panose="02010803020104030203" pitchFamily="2" charset="-79"/>
            </a:endParaRPr>
          </a:p>
        </p:txBody>
      </p:sp>
      <p:sp>
        <p:nvSpPr>
          <p:cNvPr id="33" name="CuadroTexto 32">
            <a:extLst>
              <a:ext uri="{FF2B5EF4-FFF2-40B4-BE49-F238E27FC236}">
                <a16:creationId xmlns:a16="http://schemas.microsoft.com/office/drawing/2014/main" id="{DA2D736D-39AC-72E6-CED7-C141ED0CF6AF}"/>
              </a:ext>
            </a:extLst>
          </p:cNvPr>
          <p:cNvSpPr txBox="1"/>
          <p:nvPr/>
        </p:nvSpPr>
        <p:spPr>
          <a:xfrm>
            <a:off x="411690" y="3485615"/>
            <a:ext cx="2000070" cy="1169551"/>
          </a:xfrm>
          <a:prstGeom prst="rect">
            <a:avLst/>
          </a:prstGeom>
          <a:noFill/>
        </p:spPr>
        <p:txBody>
          <a:bodyPr wrap="square">
            <a:spAutoFit/>
          </a:bodyPr>
          <a:lstStyle/>
          <a:p>
            <a:pPr algn="ctr"/>
            <a:r>
              <a:rPr lang="es-AR" sz="1000" dirty="0"/>
              <a:t>Identificamos recomendaciones </a:t>
            </a:r>
          </a:p>
          <a:p>
            <a:pPr algn="ctr"/>
            <a:r>
              <a:rPr lang="es-AR" sz="1000" dirty="0"/>
              <a:t>prácticas basadas en </a:t>
            </a:r>
          </a:p>
          <a:p>
            <a:pPr algn="ctr"/>
            <a:r>
              <a:rPr lang="es-AR" sz="1000" dirty="0"/>
              <a:t>nuestro análisis.</a:t>
            </a:r>
          </a:p>
          <a:p>
            <a:pPr algn="ctr"/>
            <a:r>
              <a:rPr lang="es-AR" sz="1000" dirty="0"/>
              <a:t>Desarrollar campañas de</a:t>
            </a:r>
          </a:p>
          <a:p>
            <a:pPr algn="ctr"/>
            <a:r>
              <a:rPr lang="es-AR" sz="1000" dirty="0"/>
              <a:t>marketing dirigidas a </a:t>
            </a:r>
          </a:p>
          <a:p>
            <a:pPr algn="ctr"/>
            <a:r>
              <a:rPr lang="es-AR" sz="1000" dirty="0"/>
              <a:t>segmentos de clientes </a:t>
            </a:r>
          </a:p>
          <a:p>
            <a:pPr algn="ctr"/>
            <a:r>
              <a:rPr lang="es-AR" sz="1000" dirty="0"/>
              <a:t>específicos.</a:t>
            </a:r>
          </a:p>
        </p:txBody>
      </p:sp>
      <p:sp>
        <p:nvSpPr>
          <p:cNvPr id="35" name="CuadroTexto 34">
            <a:extLst>
              <a:ext uri="{FF2B5EF4-FFF2-40B4-BE49-F238E27FC236}">
                <a16:creationId xmlns:a16="http://schemas.microsoft.com/office/drawing/2014/main" id="{A7916088-C4A6-BD3F-0D56-DD3B0550B4D3}"/>
              </a:ext>
            </a:extLst>
          </p:cNvPr>
          <p:cNvSpPr txBox="1"/>
          <p:nvPr/>
        </p:nvSpPr>
        <p:spPr>
          <a:xfrm>
            <a:off x="2548724" y="3532403"/>
            <a:ext cx="1080120" cy="1015663"/>
          </a:xfrm>
          <a:prstGeom prst="rect">
            <a:avLst/>
          </a:prstGeom>
          <a:noFill/>
        </p:spPr>
        <p:txBody>
          <a:bodyPr wrap="square">
            <a:spAutoFit/>
          </a:bodyPr>
          <a:lstStyle/>
          <a:p>
            <a:pPr algn="ctr"/>
            <a:r>
              <a:rPr lang="es-AR" sz="1000" dirty="0"/>
              <a:t>Implementar </a:t>
            </a:r>
          </a:p>
          <a:p>
            <a:pPr algn="ctr"/>
            <a:r>
              <a:rPr lang="es-AR" sz="1000" dirty="0"/>
              <a:t>estrategias de mitigación de </a:t>
            </a:r>
          </a:p>
          <a:p>
            <a:pPr algn="ctr"/>
            <a:r>
              <a:rPr lang="es-AR" sz="1000" dirty="0"/>
              <a:t>riesgos para</a:t>
            </a:r>
          </a:p>
          <a:p>
            <a:pPr algn="ctr"/>
            <a:r>
              <a:rPr lang="es-AR" sz="1000" dirty="0"/>
              <a:t>prestatarios de alto riesgo</a:t>
            </a:r>
          </a:p>
        </p:txBody>
      </p:sp>
    </p:spTree>
    <p:extLst>
      <p:ext uri="{BB962C8B-B14F-4D97-AF65-F5344CB8AC3E}">
        <p14:creationId xmlns:p14="http://schemas.microsoft.com/office/powerpoint/2010/main" val="3660837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51670"/>
            <a:ext cx="9144000" cy="884466"/>
          </a:xfrm>
        </p:spPr>
        <p:txBody>
          <a:bodyPr/>
          <a:lstStyle/>
          <a:p>
            <a:pPr algn="ctr"/>
            <a:r>
              <a:rPr lang="en-US" altLang="ko-KR" dirty="0">
                <a:solidFill>
                  <a:schemeClr val="accent5"/>
                </a:solidFill>
              </a:rPr>
              <a:t>CONTINUARÁ</a:t>
            </a:r>
            <a:endParaRPr lang="ko-KR" altLang="en-US" dirty="0"/>
          </a:p>
        </p:txBody>
      </p:sp>
    </p:spTree>
    <p:extLst>
      <p:ext uri="{BB962C8B-B14F-4D97-AF65-F5344CB8AC3E}">
        <p14:creationId xmlns:p14="http://schemas.microsoft.com/office/powerpoint/2010/main" val="3312449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088" y="1182498"/>
            <a:ext cx="9144000" cy="2304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MX" sz="1400" b="0" i="1" dirty="0">
                <a:solidFill>
                  <a:schemeClr val="accent6">
                    <a:lumMod val="40000"/>
                    <a:lumOff val="60000"/>
                  </a:schemeClr>
                </a:solidFill>
                <a:effectLst/>
                <a:latin typeface="Inter"/>
              </a:rPr>
              <a:t>“Somos detectives financieros, encargados de comprender la dinámica de una institución crediticia en Argentina. Nuestro     objetivo principal es obtener información sobre el comportamiento del cliente, el uso de tarjetas de crédito y el rendimiento de los préstamos. Al explorar las relaciones dentro de los datos, buscamos identificar oportunidades para el crecimiento, la mitigación de riesgos y la mejora del servicio al cliente.”</a:t>
            </a:r>
            <a:endParaRPr lang="ko-KR" altLang="en-US" sz="1400" i="1" dirty="0">
              <a:solidFill>
                <a:schemeClr val="accent6">
                  <a:lumMod val="40000"/>
                  <a:lumOff val="60000"/>
                </a:schemeClr>
              </a:solidFill>
            </a:endParaRPr>
          </a:p>
        </p:txBody>
      </p:sp>
      <p:grpSp>
        <p:nvGrpSpPr>
          <p:cNvPr id="7" name="Group 6"/>
          <p:cNvGrpSpPr/>
          <p:nvPr/>
        </p:nvGrpSpPr>
        <p:grpSpPr>
          <a:xfrm>
            <a:off x="2267744" y="2340142"/>
            <a:ext cx="4608512" cy="1152128"/>
            <a:chOff x="2253890" y="2082743"/>
            <a:chExt cx="4608512" cy="1152128"/>
          </a:xfrm>
        </p:grpSpPr>
        <p:sp>
          <p:nvSpPr>
            <p:cNvPr id="8" name="Text Placeholder 3"/>
            <p:cNvSpPr txBox="1">
              <a:spLocks/>
            </p:cNvSpPr>
            <p:nvPr/>
          </p:nvSpPr>
          <p:spPr>
            <a:xfrm>
              <a:off x="2253890" y="2082743"/>
              <a:ext cx="4608512" cy="751773"/>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endParaRPr lang="ko-KR" altLang="en-US" sz="1400" dirty="0">
                <a:solidFill>
                  <a:schemeClr val="bg1"/>
                </a:solidFill>
                <a:cs typeface="Arial" pitchFamily="34" charset="0"/>
              </a:endParaRPr>
            </a:p>
          </p:txBody>
        </p:sp>
        <p:sp>
          <p:nvSpPr>
            <p:cNvPr id="9" name="Title 4"/>
            <p:cNvSpPr txBox="1">
              <a:spLocks/>
            </p:cNvSpPr>
            <p:nvPr/>
          </p:nvSpPr>
          <p:spPr>
            <a:xfrm>
              <a:off x="2253890" y="2692793"/>
              <a:ext cx="4608512" cy="542078"/>
            </a:xfrm>
            <a:prstGeom prst="rect">
              <a:avLst/>
            </a:prstGeom>
          </p:spPr>
          <p:txBody>
            <a:bodyPr anchor="ctr"/>
            <a:lstStyle>
              <a:lvl1pPr algn="l" defTabSz="914400" rtl="0" eaLnBrk="1" latinLnBrk="1" hangingPunct="1">
                <a:spcBef>
                  <a:spcPct val="0"/>
                </a:spcBef>
                <a:buNone/>
                <a:defRPr sz="3600" b="1" kern="1200" baseline="0">
                  <a:solidFill>
                    <a:schemeClr val="tx1">
                      <a:lumMod val="75000"/>
                      <a:lumOff val="25000"/>
                    </a:schemeClr>
                  </a:solidFill>
                  <a:latin typeface="Arial" pitchFamily="34" charset="0"/>
                  <a:ea typeface="+mj-ea"/>
                  <a:cs typeface="Arial" pitchFamily="34" charset="0"/>
                </a:defRPr>
              </a:lvl1pPr>
            </a:lstStyle>
            <a:p>
              <a:pPr algn="ctr"/>
              <a:r>
                <a:rPr lang="en-US" altLang="ko-KR" i="1" dirty="0" err="1">
                  <a:solidFill>
                    <a:schemeClr val="bg1"/>
                  </a:solidFill>
                  <a:latin typeface="+mj-lt"/>
                </a:rPr>
                <a:t>Comencemos</a:t>
              </a:r>
              <a:endParaRPr lang="ko-KR" altLang="en-US" i="1" dirty="0">
                <a:solidFill>
                  <a:schemeClr val="bg1"/>
                </a:solidFill>
                <a:latin typeface="+mj-lt"/>
              </a:endParaRPr>
            </a:p>
          </p:txBody>
        </p:sp>
      </p:grpSp>
      <p:sp>
        <p:nvSpPr>
          <p:cNvPr id="11" name="Freeform 10"/>
          <p:cNvSpPr/>
          <p:nvPr/>
        </p:nvSpPr>
        <p:spPr>
          <a:xfrm>
            <a:off x="8244408" y="2687229"/>
            <a:ext cx="683574" cy="730559"/>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 fmla="*/ 795647 w 2149434"/>
              <a:gd name="connsiteY0" fmla="*/ 2933205 h 2933205"/>
              <a:gd name="connsiteX1" fmla="*/ 0 w 2149434"/>
              <a:gd name="connsiteY1" fmla="*/ 1531917 h 2933205"/>
              <a:gd name="connsiteX2" fmla="*/ 463138 w 2149434"/>
              <a:gd name="connsiteY2" fmla="*/ 1733797 h 2933205"/>
              <a:gd name="connsiteX3" fmla="*/ 676894 w 2149434"/>
              <a:gd name="connsiteY3" fmla="*/ 0 h 2933205"/>
              <a:gd name="connsiteX4" fmla="*/ 2066307 w 2149434"/>
              <a:gd name="connsiteY4" fmla="*/ 819397 h 2933205"/>
              <a:gd name="connsiteX5" fmla="*/ 2149434 w 2149434"/>
              <a:gd name="connsiteY5" fmla="*/ 593766 h 2933205"/>
              <a:gd name="connsiteX6" fmla="*/ 1816925 w 2149434"/>
              <a:gd name="connsiteY6" fmla="*/ 2933205 h 2933205"/>
              <a:gd name="connsiteX7" fmla="*/ 1187533 w 2149434"/>
              <a:gd name="connsiteY7" fmla="*/ 926275 h 2933205"/>
              <a:gd name="connsiteX8" fmla="*/ 1080655 w 2149434"/>
              <a:gd name="connsiteY8" fmla="*/ 1828800 h 2933205"/>
              <a:gd name="connsiteX9" fmla="*/ 914400 w 2149434"/>
              <a:gd name="connsiteY9" fmla="*/ 1448790 h 2933205"/>
              <a:gd name="connsiteX10" fmla="*/ 795647 w 2149434"/>
              <a:gd name="connsiteY10" fmla="*/ 2933205 h 2933205"/>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095113"/>
              <a:gd name="connsiteY0" fmla="*/ 3150488 h 3150488"/>
              <a:gd name="connsiteX1" fmla="*/ 0 w 2095113"/>
              <a:gd name="connsiteY1" fmla="*/ 1749200 h 3150488"/>
              <a:gd name="connsiteX2" fmla="*/ 463138 w 2095113"/>
              <a:gd name="connsiteY2" fmla="*/ 1951080 h 3150488"/>
              <a:gd name="connsiteX3" fmla="*/ 776482 w 2095113"/>
              <a:gd name="connsiteY3" fmla="*/ 0 h 3150488"/>
              <a:gd name="connsiteX4" fmla="*/ 1975772 w 2095113"/>
              <a:gd name="connsiteY4" fmla="*/ 991413 h 3150488"/>
              <a:gd name="connsiteX5" fmla="*/ 2095113 w 2095113"/>
              <a:gd name="connsiteY5" fmla="*/ 702407 h 3150488"/>
              <a:gd name="connsiteX6" fmla="*/ 1816925 w 2095113"/>
              <a:gd name="connsiteY6" fmla="*/ 3150488 h 3150488"/>
              <a:gd name="connsiteX7" fmla="*/ 1187533 w 2095113"/>
              <a:gd name="connsiteY7" fmla="*/ 1143558 h 3150488"/>
              <a:gd name="connsiteX8" fmla="*/ 1080655 w 2095113"/>
              <a:gd name="connsiteY8" fmla="*/ 2046083 h 3150488"/>
              <a:gd name="connsiteX9" fmla="*/ 914400 w 2095113"/>
              <a:gd name="connsiteY9" fmla="*/ 1666073 h 3150488"/>
              <a:gd name="connsiteX10" fmla="*/ 795647 w 2095113"/>
              <a:gd name="connsiteY10" fmla="*/ 3150488 h 3150488"/>
              <a:gd name="connsiteX0" fmla="*/ 795647 w 2760540"/>
              <a:gd name="connsiteY0" fmla="*/ 3150488 h 3150488"/>
              <a:gd name="connsiteX1" fmla="*/ 0 w 2760540"/>
              <a:gd name="connsiteY1" fmla="*/ 1749200 h 3150488"/>
              <a:gd name="connsiteX2" fmla="*/ 463138 w 2760540"/>
              <a:gd name="connsiteY2" fmla="*/ 1951080 h 3150488"/>
              <a:gd name="connsiteX3" fmla="*/ 776482 w 2760540"/>
              <a:gd name="connsiteY3" fmla="*/ 0 h 3150488"/>
              <a:gd name="connsiteX4" fmla="*/ 1975772 w 2760540"/>
              <a:gd name="connsiteY4" fmla="*/ 991413 h 3150488"/>
              <a:gd name="connsiteX5" fmla="*/ 2095113 w 2760540"/>
              <a:gd name="connsiteY5" fmla="*/ 702407 h 3150488"/>
              <a:gd name="connsiteX6" fmla="*/ 1816925 w 2760540"/>
              <a:gd name="connsiteY6" fmla="*/ 3150488 h 3150488"/>
              <a:gd name="connsiteX7" fmla="*/ 1187533 w 2760540"/>
              <a:gd name="connsiteY7" fmla="*/ 1143558 h 3150488"/>
              <a:gd name="connsiteX8" fmla="*/ 1080655 w 2760540"/>
              <a:gd name="connsiteY8" fmla="*/ 2046083 h 3150488"/>
              <a:gd name="connsiteX9" fmla="*/ 914400 w 2760540"/>
              <a:gd name="connsiteY9" fmla="*/ 1666073 h 3150488"/>
              <a:gd name="connsiteX10" fmla="*/ 795647 w 2760540"/>
              <a:gd name="connsiteY10" fmla="*/ 3150488 h 3150488"/>
              <a:gd name="connsiteX0" fmla="*/ 795647 w 2904019"/>
              <a:gd name="connsiteY0" fmla="*/ 3150488 h 3150488"/>
              <a:gd name="connsiteX1" fmla="*/ 0 w 2904019"/>
              <a:gd name="connsiteY1" fmla="*/ 1749200 h 3150488"/>
              <a:gd name="connsiteX2" fmla="*/ 463138 w 2904019"/>
              <a:gd name="connsiteY2" fmla="*/ 1951080 h 3150488"/>
              <a:gd name="connsiteX3" fmla="*/ 776482 w 2904019"/>
              <a:gd name="connsiteY3" fmla="*/ 0 h 3150488"/>
              <a:gd name="connsiteX4" fmla="*/ 1975772 w 2904019"/>
              <a:gd name="connsiteY4" fmla="*/ 991413 h 3150488"/>
              <a:gd name="connsiteX5" fmla="*/ 2095113 w 2904019"/>
              <a:gd name="connsiteY5" fmla="*/ 702407 h 3150488"/>
              <a:gd name="connsiteX6" fmla="*/ 1816925 w 2904019"/>
              <a:gd name="connsiteY6" fmla="*/ 3150488 h 3150488"/>
              <a:gd name="connsiteX7" fmla="*/ 1187533 w 2904019"/>
              <a:gd name="connsiteY7" fmla="*/ 1143558 h 3150488"/>
              <a:gd name="connsiteX8" fmla="*/ 1080655 w 2904019"/>
              <a:gd name="connsiteY8" fmla="*/ 2046083 h 3150488"/>
              <a:gd name="connsiteX9" fmla="*/ 914400 w 2904019"/>
              <a:gd name="connsiteY9" fmla="*/ 1666073 h 3150488"/>
              <a:gd name="connsiteX10" fmla="*/ 795647 w 2904019"/>
              <a:gd name="connsiteY10" fmla="*/ 3150488 h 3150488"/>
              <a:gd name="connsiteX0" fmla="*/ 795647 w 2905418"/>
              <a:gd name="connsiteY0" fmla="*/ 3150488 h 3186701"/>
              <a:gd name="connsiteX1" fmla="*/ 0 w 2905418"/>
              <a:gd name="connsiteY1" fmla="*/ 1749200 h 3186701"/>
              <a:gd name="connsiteX2" fmla="*/ 463138 w 2905418"/>
              <a:gd name="connsiteY2" fmla="*/ 1951080 h 3186701"/>
              <a:gd name="connsiteX3" fmla="*/ 776482 w 2905418"/>
              <a:gd name="connsiteY3" fmla="*/ 0 h 3186701"/>
              <a:gd name="connsiteX4" fmla="*/ 1975772 w 2905418"/>
              <a:gd name="connsiteY4" fmla="*/ 991413 h 3186701"/>
              <a:gd name="connsiteX5" fmla="*/ 2095113 w 2905418"/>
              <a:gd name="connsiteY5" fmla="*/ 702407 h 3186701"/>
              <a:gd name="connsiteX6" fmla="*/ 1821452 w 2905418"/>
              <a:gd name="connsiteY6" fmla="*/ 3186701 h 3186701"/>
              <a:gd name="connsiteX7" fmla="*/ 1187533 w 2905418"/>
              <a:gd name="connsiteY7" fmla="*/ 1143558 h 3186701"/>
              <a:gd name="connsiteX8" fmla="*/ 1080655 w 2905418"/>
              <a:gd name="connsiteY8" fmla="*/ 2046083 h 3186701"/>
              <a:gd name="connsiteX9" fmla="*/ 914400 w 2905418"/>
              <a:gd name="connsiteY9" fmla="*/ 1666073 h 3186701"/>
              <a:gd name="connsiteX10" fmla="*/ 795647 w 2905418"/>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1975772 w 2937337"/>
              <a:gd name="connsiteY4" fmla="*/ 991413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893849"/>
              <a:gd name="connsiteY0" fmla="*/ 3150488 h 3186701"/>
              <a:gd name="connsiteX1" fmla="*/ 0 w 2893849"/>
              <a:gd name="connsiteY1" fmla="*/ 1749200 h 3186701"/>
              <a:gd name="connsiteX2" fmla="*/ 463138 w 2893849"/>
              <a:gd name="connsiteY2" fmla="*/ 1951080 h 3186701"/>
              <a:gd name="connsiteX3" fmla="*/ 776482 w 2893849"/>
              <a:gd name="connsiteY3" fmla="*/ 0 h 3186701"/>
              <a:gd name="connsiteX4" fmla="*/ 2034620 w 2893849"/>
              <a:gd name="connsiteY4" fmla="*/ 1294704 h 3186701"/>
              <a:gd name="connsiteX5" fmla="*/ 2031739 w 2893849"/>
              <a:gd name="connsiteY5" fmla="*/ 711461 h 3186701"/>
              <a:gd name="connsiteX6" fmla="*/ 1821452 w 2893849"/>
              <a:gd name="connsiteY6" fmla="*/ 3186701 h 3186701"/>
              <a:gd name="connsiteX7" fmla="*/ 1187533 w 2893849"/>
              <a:gd name="connsiteY7" fmla="*/ 1143558 h 3186701"/>
              <a:gd name="connsiteX8" fmla="*/ 1080655 w 2893849"/>
              <a:gd name="connsiteY8" fmla="*/ 2046083 h 3186701"/>
              <a:gd name="connsiteX9" fmla="*/ 914400 w 2893849"/>
              <a:gd name="connsiteY9" fmla="*/ 1666073 h 3186701"/>
              <a:gd name="connsiteX10" fmla="*/ 795647 w 2893849"/>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03465 w 2936139"/>
              <a:gd name="connsiteY0" fmla="*/ 3168594 h 3186701"/>
              <a:gd name="connsiteX1" fmla="*/ 0 w 2936139"/>
              <a:gd name="connsiteY1" fmla="*/ 1726566 h 3186701"/>
              <a:gd name="connsiteX2" fmla="*/ 404291 w 2936139"/>
              <a:gd name="connsiteY2" fmla="*/ 2009927 h 3186701"/>
              <a:gd name="connsiteX3" fmla="*/ 781009 w 2936139"/>
              <a:gd name="connsiteY3" fmla="*/ 0 h 3186701"/>
              <a:gd name="connsiteX4" fmla="*/ 2039147 w 2936139"/>
              <a:gd name="connsiteY4" fmla="*/ 1294704 h 3186701"/>
              <a:gd name="connsiteX5" fmla="*/ 2036266 w 2936139"/>
              <a:gd name="connsiteY5" fmla="*/ 711461 h 3186701"/>
              <a:gd name="connsiteX6" fmla="*/ 1825979 w 2936139"/>
              <a:gd name="connsiteY6" fmla="*/ 3186701 h 3186701"/>
              <a:gd name="connsiteX7" fmla="*/ 1192060 w 2936139"/>
              <a:gd name="connsiteY7" fmla="*/ 1143558 h 3186701"/>
              <a:gd name="connsiteX8" fmla="*/ 1085182 w 2936139"/>
              <a:gd name="connsiteY8" fmla="*/ 2046083 h 3186701"/>
              <a:gd name="connsiteX9" fmla="*/ 918927 w 2936139"/>
              <a:gd name="connsiteY9" fmla="*/ 1666073 h 3186701"/>
              <a:gd name="connsiteX10" fmla="*/ 1103465 w 2936139"/>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897156"/>
              <a:gd name="connsiteY0" fmla="*/ 3168594 h 3173121"/>
              <a:gd name="connsiteX1" fmla="*/ 0 w 2897156"/>
              <a:gd name="connsiteY1" fmla="*/ 1749200 h 3173121"/>
              <a:gd name="connsiteX2" fmla="*/ 449559 w 2897156"/>
              <a:gd name="connsiteY2" fmla="*/ 2009927 h 3173121"/>
              <a:gd name="connsiteX3" fmla="*/ 826277 w 2897156"/>
              <a:gd name="connsiteY3" fmla="*/ 0 h 3173121"/>
              <a:gd name="connsiteX4" fmla="*/ 2084415 w 2897156"/>
              <a:gd name="connsiteY4" fmla="*/ 1294704 h 3173121"/>
              <a:gd name="connsiteX5" fmla="*/ 2081534 w 2897156"/>
              <a:gd name="connsiteY5" fmla="*/ 711461 h 3173121"/>
              <a:gd name="connsiteX6" fmla="*/ 1581537 w 2897156"/>
              <a:gd name="connsiteY6" fmla="*/ 3173121 h 3173121"/>
              <a:gd name="connsiteX7" fmla="*/ 1237328 w 2897156"/>
              <a:gd name="connsiteY7" fmla="*/ 1143558 h 3173121"/>
              <a:gd name="connsiteX8" fmla="*/ 1130450 w 2897156"/>
              <a:gd name="connsiteY8" fmla="*/ 2046083 h 3173121"/>
              <a:gd name="connsiteX9" fmla="*/ 918927 w 2897156"/>
              <a:gd name="connsiteY9" fmla="*/ 1697760 h 3173121"/>
              <a:gd name="connsiteX10" fmla="*/ 1148733 w 2897156"/>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288886 w 2969045"/>
              <a:gd name="connsiteY8" fmla="*/ 2367481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b="1" dirty="0">
              <a:solidFill>
                <a:schemeClr val="tx1"/>
              </a:solidFill>
            </a:endParaRPr>
          </a:p>
        </p:txBody>
      </p:sp>
    </p:spTree>
    <p:extLst>
      <p:ext uri="{BB962C8B-B14F-4D97-AF65-F5344CB8AC3E}">
        <p14:creationId xmlns:p14="http://schemas.microsoft.com/office/powerpoint/2010/main" val="3226357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err="1">
                <a:solidFill>
                  <a:schemeClr val="accent5"/>
                </a:solidFill>
              </a:rPr>
              <a:t>Preguntas</a:t>
            </a:r>
            <a:r>
              <a:rPr lang="en-US" altLang="ko-KR" dirty="0"/>
              <a:t> </a:t>
            </a:r>
            <a:r>
              <a:rPr lang="en-US" altLang="ko-KR" dirty="0" err="1"/>
              <a:t>Clientes</a:t>
            </a:r>
            <a:endParaRPr lang="ko-KR" altLang="en-US" dirty="0"/>
          </a:p>
        </p:txBody>
      </p:sp>
      <p:grpSp>
        <p:nvGrpSpPr>
          <p:cNvPr id="13" name="Group 12"/>
          <p:cNvGrpSpPr/>
          <p:nvPr/>
        </p:nvGrpSpPr>
        <p:grpSpPr>
          <a:xfrm>
            <a:off x="614543" y="1168566"/>
            <a:ext cx="8102362" cy="1552788"/>
            <a:chOff x="541393" y="1168566"/>
            <a:chExt cx="8102362" cy="1552788"/>
          </a:xfrm>
        </p:grpSpPr>
        <p:sp>
          <p:nvSpPr>
            <p:cNvPr id="3" name="Chevron 2"/>
            <p:cNvSpPr/>
            <p:nvPr/>
          </p:nvSpPr>
          <p:spPr>
            <a:xfrm>
              <a:off x="541393" y="1558628"/>
              <a:ext cx="1428225" cy="772664"/>
            </a:xfrm>
            <a:prstGeom prst="chevron">
              <a:avLst>
                <a:gd name="adj" fmla="val 4485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9" name="Chevron 8"/>
            <p:cNvSpPr/>
            <p:nvPr/>
          </p:nvSpPr>
          <p:spPr>
            <a:xfrm>
              <a:off x="1761977" y="1558628"/>
              <a:ext cx="1428225" cy="772664"/>
            </a:xfrm>
            <a:prstGeom prst="chevron">
              <a:avLst>
                <a:gd name="adj" fmla="val 4485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0" name="Chevron 9"/>
            <p:cNvSpPr/>
            <p:nvPr/>
          </p:nvSpPr>
          <p:spPr>
            <a:xfrm>
              <a:off x="2982561" y="1558628"/>
              <a:ext cx="1428225" cy="772664"/>
            </a:xfrm>
            <a:prstGeom prst="chevron">
              <a:avLst>
                <a:gd name="adj" fmla="val 4485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1" name="Chevron 10"/>
            <p:cNvSpPr/>
            <p:nvPr/>
          </p:nvSpPr>
          <p:spPr>
            <a:xfrm>
              <a:off x="4203145" y="1558628"/>
              <a:ext cx="1428225" cy="772664"/>
            </a:xfrm>
            <a:prstGeom prst="chevron">
              <a:avLst>
                <a:gd name="adj" fmla="val 4485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2" name="Chevron 11"/>
            <p:cNvSpPr/>
            <p:nvPr/>
          </p:nvSpPr>
          <p:spPr>
            <a:xfrm>
              <a:off x="5423729" y="1558628"/>
              <a:ext cx="1428225" cy="772664"/>
            </a:xfrm>
            <a:prstGeom prst="chevron">
              <a:avLst>
                <a:gd name="adj" fmla="val 4485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8" name="Up Arrow 7"/>
            <p:cNvSpPr/>
            <p:nvPr/>
          </p:nvSpPr>
          <p:spPr>
            <a:xfrm rot="5400000">
              <a:off x="6859530" y="937129"/>
              <a:ext cx="1552788" cy="2015662"/>
            </a:xfrm>
            <a:custGeom>
              <a:avLst/>
              <a:gdLst/>
              <a:ahLst/>
              <a:cxnLst/>
              <a:rect l="l" t="t" r="r" b="b"/>
              <a:pathLst>
                <a:path w="1552788" h="2015662">
                  <a:moveTo>
                    <a:pt x="0" y="736643"/>
                  </a:moveTo>
                  <a:lnTo>
                    <a:pt x="776394" y="0"/>
                  </a:lnTo>
                  <a:lnTo>
                    <a:pt x="1552788" y="736643"/>
                  </a:lnTo>
                  <a:lnTo>
                    <a:pt x="1164591" y="736643"/>
                  </a:lnTo>
                  <a:lnTo>
                    <a:pt x="1164591" y="2015662"/>
                  </a:lnTo>
                  <a:lnTo>
                    <a:pt x="1162556" y="2015662"/>
                  </a:lnTo>
                  <a:lnTo>
                    <a:pt x="776394" y="1669237"/>
                  </a:lnTo>
                  <a:lnTo>
                    <a:pt x="390233" y="2015662"/>
                  </a:lnTo>
                  <a:lnTo>
                    <a:pt x="388197" y="2015662"/>
                  </a:lnTo>
                  <a:lnTo>
                    <a:pt x="388197" y="73664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22" name="TextBox 21"/>
          <p:cNvSpPr txBox="1"/>
          <p:nvPr/>
        </p:nvSpPr>
        <p:spPr>
          <a:xfrm>
            <a:off x="6928598" y="2860093"/>
            <a:ext cx="1012018" cy="369332"/>
          </a:xfrm>
          <a:prstGeom prst="rect">
            <a:avLst/>
          </a:prstGeom>
          <a:noFill/>
        </p:spPr>
        <p:txBody>
          <a:bodyPr wrap="square" tIns="0" bIns="0" rtlCol="0" anchor="ctr">
            <a:spAutoFit/>
          </a:bodyPr>
          <a:lstStyle/>
          <a:p>
            <a:pPr algn="ctr"/>
            <a:r>
              <a:rPr lang="en-US" altLang="ko-KR" sz="2400" b="1" dirty="0">
                <a:solidFill>
                  <a:schemeClr val="accent1"/>
                </a:solidFill>
                <a:cs typeface="Arial" pitchFamily="34" charset="0"/>
              </a:rPr>
              <a:t>6</a:t>
            </a:r>
          </a:p>
        </p:txBody>
      </p:sp>
      <p:sp>
        <p:nvSpPr>
          <p:cNvPr id="23" name="TextBox 22"/>
          <p:cNvSpPr txBox="1"/>
          <p:nvPr/>
        </p:nvSpPr>
        <p:spPr>
          <a:xfrm>
            <a:off x="5611008" y="2921649"/>
            <a:ext cx="1012018" cy="246221"/>
          </a:xfrm>
          <a:prstGeom prst="rect">
            <a:avLst/>
          </a:prstGeom>
          <a:noFill/>
        </p:spPr>
        <p:txBody>
          <a:bodyPr wrap="square" tIns="0" bIns="0" rtlCol="0" anchor="ctr">
            <a:spAutoFit/>
          </a:bodyPr>
          <a:lstStyle/>
          <a:p>
            <a:pPr algn="ctr"/>
            <a:r>
              <a:rPr lang="en-US" altLang="ko-KR" sz="1600" b="1" dirty="0">
                <a:solidFill>
                  <a:schemeClr val="accent2"/>
                </a:solidFill>
                <a:cs typeface="Arial" pitchFamily="34" charset="0"/>
              </a:rPr>
              <a:t>5</a:t>
            </a:r>
          </a:p>
        </p:txBody>
      </p:sp>
      <p:sp>
        <p:nvSpPr>
          <p:cNvPr id="24" name="TextBox 23"/>
          <p:cNvSpPr txBox="1"/>
          <p:nvPr/>
        </p:nvSpPr>
        <p:spPr>
          <a:xfrm>
            <a:off x="4370995" y="2921649"/>
            <a:ext cx="1012018" cy="246221"/>
          </a:xfrm>
          <a:prstGeom prst="rect">
            <a:avLst/>
          </a:prstGeom>
          <a:noFill/>
        </p:spPr>
        <p:txBody>
          <a:bodyPr wrap="square" tIns="0" bIns="0" rtlCol="0" anchor="ctr">
            <a:spAutoFit/>
          </a:bodyPr>
          <a:lstStyle/>
          <a:p>
            <a:pPr algn="ctr"/>
            <a:r>
              <a:rPr lang="en-US" altLang="ko-KR" sz="1600" b="1" dirty="0">
                <a:solidFill>
                  <a:schemeClr val="accent3"/>
                </a:solidFill>
                <a:cs typeface="Arial" pitchFamily="34" charset="0"/>
              </a:rPr>
              <a:t>4</a:t>
            </a:r>
          </a:p>
        </p:txBody>
      </p:sp>
      <p:sp>
        <p:nvSpPr>
          <p:cNvPr id="25" name="TextBox 24"/>
          <p:cNvSpPr txBox="1"/>
          <p:nvPr/>
        </p:nvSpPr>
        <p:spPr>
          <a:xfrm>
            <a:off x="3130981" y="2921649"/>
            <a:ext cx="1012018" cy="246221"/>
          </a:xfrm>
          <a:prstGeom prst="rect">
            <a:avLst/>
          </a:prstGeom>
          <a:noFill/>
        </p:spPr>
        <p:txBody>
          <a:bodyPr wrap="square" tIns="0" bIns="0" rtlCol="0" anchor="ctr">
            <a:spAutoFit/>
          </a:bodyPr>
          <a:lstStyle/>
          <a:p>
            <a:pPr algn="ctr"/>
            <a:r>
              <a:rPr lang="en-US" altLang="ko-KR" sz="1600" b="1" dirty="0">
                <a:solidFill>
                  <a:schemeClr val="accent4"/>
                </a:solidFill>
                <a:cs typeface="Arial" pitchFamily="34" charset="0"/>
              </a:rPr>
              <a:t>3</a:t>
            </a:r>
          </a:p>
        </p:txBody>
      </p:sp>
      <p:sp>
        <p:nvSpPr>
          <p:cNvPr id="26" name="TextBox 25"/>
          <p:cNvSpPr txBox="1"/>
          <p:nvPr/>
        </p:nvSpPr>
        <p:spPr>
          <a:xfrm>
            <a:off x="1890967" y="2921649"/>
            <a:ext cx="1012018" cy="246221"/>
          </a:xfrm>
          <a:prstGeom prst="rect">
            <a:avLst/>
          </a:prstGeom>
          <a:noFill/>
        </p:spPr>
        <p:txBody>
          <a:bodyPr wrap="square" tIns="0" bIns="0" rtlCol="0" anchor="ctr">
            <a:spAutoFit/>
          </a:bodyPr>
          <a:lstStyle/>
          <a:p>
            <a:pPr algn="ctr"/>
            <a:r>
              <a:rPr lang="en-US" altLang="ko-KR" sz="1600" b="1" dirty="0">
                <a:solidFill>
                  <a:schemeClr val="accent5"/>
                </a:solidFill>
                <a:cs typeface="Arial" pitchFamily="34" charset="0"/>
              </a:rPr>
              <a:t>2</a:t>
            </a:r>
          </a:p>
        </p:txBody>
      </p:sp>
      <p:sp>
        <p:nvSpPr>
          <p:cNvPr id="27" name="TextBox 26"/>
          <p:cNvSpPr txBox="1"/>
          <p:nvPr/>
        </p:nvSpPr>
        <p:spPr>
          <a:xfrm>
            <a:off x="650953" y="2921649"/>
            <a:ext cx="1012018" cy="246221"/>
          </a:xfrm>
          <a:prstGeom prst="rect">
            <a:avLst/>
          </a:prstGeom>
          <a:noFill/>
        </p:spPr>
        <p:txBody>
          <a:bodyPr wrap="square" tIns="0" bIns="0" rtlCol="0" anchor="ctr">
            <a:spAutoFit/>
          </a:bodyPr>
          <a:lstStyle/>
          <a:p>
            <a:pPr algn="ctr"/>
            <a:r>
              <a:rPr lang="en-US" altLang="ko-KR" sz="1600" b="1" dirty="0">
                <a:cs typeface="Arial" pitchFamily="34" charset="0"/>
              </a:rPr>
              <a:t>1</a:t>
            </a:r>
          </a:p>
        </p:txBody>
      </p:sp>
      <p:cxnSp>
        <p:nvCxnSpPr>
          <p:cNvPr id="28" name="Straight Connector 27"/>
          <p:cNvCxnSpPr/>
          <p:nvPr/>
        </p:nvCxnSpPr>
        <p:spPr>
          <a:xfrm>
            <a:off x="1156962" y="2465424"/>
            <a:ext cx="0" cy="32235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395388" y="2465424"/>
            <a:ext cx="0" cy="32235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633814" y="2465424"/>
            <a:ext cx="0" cy="32235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4872240" y="2465424"/>
            <a:ext cx="0" cy="32235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6110666" y="2465424"/>
            <a:ext cx="0" cy="32235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7429609" y="2465424"/>
            <a:ext cx="0" cy="32235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15438" y="3212271"/>
            <a:ext cx="1428225" cy="830997"/>
          </a:xfrm>
          <a:prstGeom prst="rect">
            <a:avLst/>
          </a:prstGeom>
          <a:noFill/>
        </p:spPr>
        <p:txBody>
          <a:bodyPr wrap="square" rtlCol="0">
            <a:spAutoFit/>
          </a:bodyPr>
          <a:lstStyle/>
          <a:p>
            <a:pPr algn="ctr"/>
            <a:r>
              <a:rPr lang="es-MX" sz="1200" b="0" i="0" dirty="0">
                <a:effectLst/>
                <a:latin typeface="Roboto" panose="02000000000000000000" pitchFamily="2" charset="0"/>
              </a:rPr>
              <a:t>¿Cuál es la             distribución de los clientes por Zonal y Sucursal?</a:t>
            </a:r>
            <a:endParaRPr lang="en-US" altLang="ko-KR" sz="1200" dirty="0">
              <a:cs typeface="Arial" pitchFamily="34" charset="0"/>
            </a:endParaRPr>
          </a:p>
        </p:txBody>
      </p:sp>
      <p:sp>
        <p:nvSpPr>
          <p:cNvPr id="41" name="TextBox 40"/>
          <p:cNvSpPr txBox="1"/>
          <p:nvPr/>
        </p:nvSpPr>
        <p:spPr>
          <a:xfrm>
            <a:off x="1835127" y="3212271"/>
            <a:ext cx="1295854" cy="1015663"/>
          </a:xfrm>
          <a:prstGeom prst="rect">
            <a:avLst/>
          </a:prstGeom>
          <a:noFill/>
        </p:spPr>
        <p:txBody>
          <a:bodyPr wrap="square" rtlCol="0">
            <a:spAutoFit/>
          </a:bodyPr>
          <a:lstStyle/>
          <a:p>
            <a:pPr algn="ctr"/>
            <a:r>
              <a:rPr lang="es-MX" sz="1200" b="0" i="0" dirty="0">
                <a:effectLst/>
                <a:latin typeface="Roboto" panose="02000000000000000000" pitchFamily="2" charset="0"/>
              </a:rPr>
              <a:t>¿Hay zonales o sucursales con mayor                concentración  de clientes? </a:t>
            </a:r>
            <a:endParaRPr lang="en-US" altLang="ko-KR" sz="1200" dirty="0">
              <a:cs typeface="Arial" pitchFamily="34" charset="0"/>
            </a:endParaRPr>
          </a:p>
        </p:txBody>
      </p:sp>
      <p:sp>
        <p:nvSpPr>
          <p:cNvPr id="42" name="TextBox 41"/>
          <p:cNvSpPr txBox="1"/>
          <p:nvPr/>
        </p:nvSpPr>
        <p:spPr>
          <a:xfrm>
            <a:off x="3055711" y="3212271"/>
            <a:ext cx="1328142" cy="1754326"/>
          </a:xfrm>
          <a:prstGeom prst="rect">
            <a:avLst/>
          </a:prstGeom>
          <a:noFill/>
        </p:spPr>
        <p:txBody>
          <a:bodyPr wrap="square" rtlCol="0">
            <a:spAutoFit/>
          </a:bodyPr>
          <a:lstStyle/>
          <a:p>
            <a:pPr algn="ctr"/>
            <a:r>
              <a:rPr lang="es-MX" sz="1200" b="0" i="0" dirty="0">
                <a:effectLst/>
                <a:latin typeface="Roboto" panose="02000000000000000000" pitchFamily="2" charset="0"/>
              </a:rPr>
              <a:t> ¿Cuál es la         relación entre el ingreso               determinado       (ingreso_            determinado) y  el haber_Reg11 ¿Son consistentes? </a:t>
            </a:r>
            <a:endParaRPr lang="en-US" altLang="ko-KR" sz="1200" dirty="0">
              <a:cs typeface="Arial" pitchFamily="34" charset="0"/>
            </a:endParaRPr>
          </a:p>
        </p:txBody>
      </p:sp>
      <p:sp>
        <p:nvSpPr>
          <p:cNvPr id="43" name="TextBox 42"/>
          <p:cNvSpPr txBox="1"/>
          <p:nvPr/>
        </p:nvSpPr>
        <p:spPr>
          <a:xfrm>
            <a:off x="4288241" y="3212271"/>
            <a:ext cx="1283508" cy="1169551"/>
          </a:xfrm>
          <a:prstGeom prst="rect">
            <a:avLst/>
          </a:prstGeom>
          <a:noFill/>
        </p:spPr>
        <p:txBody>
          <a:bodyPr wrap="square" rtlCol="0">
            <a:spAutoFit/>
          </a:bodyPr>
          <a:lstStyle/>
          <a:p>
            <a:pPr algn="ctr"/>
            <a:r>
              <a:rPr lang="es-MX" sz="1000" b="0" i="0" dirty="0">
                <a:effectLst/>
                <a:latin typeface="Roboto" panose="02000000000000000000" pitchFamily="2" charset="0"/>
              </a:rPr>
              <a:t>¿Cuál es la distribución de los clientes según su "ORIGEN"? ¿Qué proporción de clientes está precalificada para paquetes? </a:t>
            </a:r>
            <a:endParaRPr lang="en-US" altLang="ko-KR" sz="1000" dirty="0">
              <a:cs typeface="Arial" pitchFamily="34" charset="0"/>
            </a:endParaRPr>
          </a:p>
        </p:txBody>
      </p:sp>
      <p:sp>
        <p:nvSpPr>
          <p:cNvPr id="44" name="TextBox 43"/>
          <p:cNvSpPr txBox="1"/>
          <p:nvPr/>
        </p:nvSpPr>
        <p:spPr>
          <a:xfrm>
            <a:off x="5496878" y="3229425"/>
            <a:ext cx="1428225" cy="1200329"/>
          </a:xfrm>
          <a:prstGeom prst="rect">
            <a:avLst/>
          </a:prstGeom>
          <a:noFill/>
        </p:spPr>
        <p:txBody>
          <a:bodyPr wrap="square" rtlCol="0">
            <a:spAutoFit/>
          </a:bodyPr>
          <a:lstStyle/>
          <a:p>
            <a:pPr algn="ctr"/>
            <a:r>
              <a:rPr lang="es-MX" sz="1200" b="0" i="0" dirty="0">
                <a:effectLst/>
                <a:latin typeface="Roboto" panose="02000000000000000000" pitchFamily="2" charset="0"/>
              </a:rPr>
              <a:t> ¿Cómo se distribuye la cantidad de tarjetas de crédito (Cantidad de TC) que tiene cada cliente?</a:t>
            </a:r>
            <a:endParaRPr lang="en-US" altLang="ko-KR" sz="1200" dirty="0">
              <a:cs typeface="Arial" pitchFamily="34" charset="0"/>
            </a:endParaRPr>
          </a:p>
        </p:txBody>
      </p:sp>
      <p:sp>
        <p:nvSpPr>
          <p:cNvPr id="45" name="TextBox 44"/>
          <p:cNvSpPr txBox="1"/>
          <p:nvPr/>
        </p:nvSpPr>
        <p:spPr>
          <a:xfrm>
            <a:off x="6924877" y="3208939"/>
            <a:ext cx="1679571" cy="1015663"/>
          </a:xfrm>
          <a:prstGeom prst="rect">
            <a:avLst/>
          </a:prstGeom>
          <a:noFill/>
        </p:spPr>
        <p:txBody>
          <a:bodyPr wrap="square" rtlCol="0">
            <a:spAutoFit/>
          </a:bodyPr>
          <a:lstStyle/>
          <a:p>
            <a:pPr algn="ctr"/>
            <a:r>
              <a:rPr lang="es-MX" sz="1000" b="0" i="0" dirty="0">
                <a:effectLst/>
                <a:latin typeface="Roboto" panose="02000000000000000000" pitchFamily="2" charset="0"/>
              </a:rPr>
              <a:t>¿Qué tipos de "Acción PQ" se están aplicando y con qué frecuencia? ¿Cómo se distribuyen sus limites? ¿Hay alguna correlación entre ellos?</a:t>
            </a:r>
            <a:endParaRPr lang="en-US" altLang="ko-KR" sz="1000" dirty="0">
              <a:cs typeface="Arial" pitchFamily="34" charset="0"/>
            </a:endParaRPr>
          </a:p>
        </p:txBody>
      </p:sp>
      <p:sp>
        <p:nvSpPr>
          <p:cNvPr id="4" name="CuadroTexto 3">
            <a:extLst>
              <a:ext uri="{FF2B5EF4-FFF2-40B4-BE49-F238E27FC236}">
                <a16:creationId xmlns:a16="http://schemas.microsoft.com/office/drawing/2014/main" id="{1E981806-7845-06EE-8F2C-EEB623E1885B}"/>
              </a:ext>
            </a:extLst>
          </p:cNvPr>
          <p:cNvSpPr txBox="1"/>
          <p:nvPr/>
        </p:nvSpPr>
        <p:spPr>
          <a:xfrm>
            <a:off x="630755" y="859319"/>
            <a:ext cx="7344816" cy="523220"/>
          </a:xfrm>
          <a:prstGeom prst="rect">
            <a:avLst/>
          </a:prstGeom>
          <a:noFill/>
        </p:spPr>
        <p:txBody>
          <a:bodyPr wrap="square" rtlCol="0">
            <a:spAutoFit/>
          </a:bodyPr>
          <a:lstStyle/>
          <a:p>
            <a:r>
              <a:rPr lang="es-MX" sz="1400" b="0" i="0" dirty="0">
                <a:solidFill>
                  <a:srgbClr val="000000"/>
                </a:solidFill>
                <a:effectLst/>
                <a:latin typeface="Inter"/>
              </a:rPr>
              <a:t>Esta hoja presenta a nuestro elenco. Contiene información demográfica, ubicación (Zonal, Sucursal) y datos de contacto. Estos son los individuos cuyas vidas financieras estamos a punto de explorar.</a:t>
            </a:r>
            <a:endParaRPr lang="es-AR" sz="1400" dirty="0"/>
          </a:p>
        </p:txBody>
      </p:sp>
      <p:sp>
        <p:nvSpPr>
          <p:cNvPr id="5" name="Pentagon 48">
            <a:extLst>
              <a:ext uri="{FF2B5EF4-FFF2-40B4-BE49-F238E27FC236}">
                <a16:creationId xmlns:a16="http://schemas.microsoft.com/office/drawing/2014/main" id="{F49D6D74-B0FA-5909-20B6-56BA7D73925F}"/>
              </a:ext>
            </a:extLst>
          </p:cNvPr>
          <p:cNvSpPr/>
          <p:nvPr/>
        </p:nvSpPr>
        <p:spPr>
          <a:xfrm>
            <a:off x="0" y="-1743"/>
            <a:ext cx="1431924" cy="884466"/>
          </a:xfrm>
          <a:prstGeom prst="homePlate">
            <a:avLst>
              <a:gd name="adj" fmla="val 5491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 name="TextBox 53">
            <a:extLst>
              <a:ext uri="{FF2B5EF4-FFF2-40B4-BE49-F238E27FC236}">
                <a16:creationId xmlns:a16="http://schemas.microsoft.com/office/drawing/2014/main" id="{F041EF88-659A-0F81-78FA-BF7F23A00CAA}"/>
              </a:ext>
            </a:extLst>
          </p:cNvPr>
          <p:cNvSpPr txBox="1"/>
          <p:nvPr/>
        </p:nvSpPr>
        <p:spPr>
          <a:xfrm>
            <a:off x="267764" y="264543"/>
            <a:ext cx="604639" cy="430887"/>
          </a:xfrm>
          <a:prstGeom prst="rect">
            <a:avLst/>
          </a:prstGeom>
          <a:noFill/>
        </p:spPr>
        <p:txBody>
          <a:bodyPr wrap="square" tIns="0" bIns="0" rtlCol="0" anchor="ctr">
            <a:spAutoFit/>
          </a:bodyPr>
          <a:lstStyle/>
          <a:p>
            <a:r>
              <a:rPr lang="en-US" altLang="ko-KR" sz="2800" b="1" dirty="0">
                <a:solidFill>
                  <a:schemeClr val="bg1"/>
                </a:solidFill>
                <a:cs typeface="Arial" pitchFamily="34" charset="0"/>
              </a:rPr>
              <a:t>01</a:t>
            </a:r>
          </a:p>
        </p:txBody>
      </p:sp>
    </p:spTree>
    <p:extLst>
      <p:ext uri="{BB962C8B-B14F-4D97-AF65-F5344CB8AC3E}">
        <p14:creationId xmlns:p14="http://schemas.microsoft.com/office/powerpoint/2010/main" val="2910665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ko-KR" dirty="0" err="1">
                <a:solidFill>
                  <a:schemeClr val="accent5"/>
                </a:solidFill>
              </a:rPr>
              <a:t>Hipotesis</a:t>
            </a:r>
            <a:r>
              <a:rPr lang="en-US" altLang="ko-KR" dirty="0"/>
              <a:t> </a:t>
            </a:r>
            <a:r>
              <a:rPr lang="en-US" altLang="ko-KR" dirty="0" err="1"/>
              <a:t>Clientes</a:t>
            </a:r>
            <a:endParaRPr lang="ko-KR" altLang="en-US" dirty="0"/>
          </a:p>
        </p:txBody>
      </p:sp>
      <p:grpSp>
        <p:nvGrpSpPr>
          <p:cNvPr id="3" name="Group 2"/>
          <p:cNvGrpSpPr/>
          <p:nvPr/>
        </p:nvGrpSpPr>
        <p:grpSpPr>
          <a:xfrm>
            <a:off x="247435" y="2414619"/>
            <a:ext cx="3149101" cy="2293969"/>
            <a:chOff x="247435" y="2414619"/>
            <a:chExt cx="3149101" cy="2293969"/>
          </a:xfrm>
        </p:grpSpPr>
        <p:sp>
          <p:nvSpPr>
            <p:cNvPr id="13" name="Rectangle 12"/>
            <p:cNvSpPr/>
            <p:nvPr/>
          </p:nvSpPr>
          <p:spPr>
            <a:xfrm rot="2700000" flipH="1">
              <a:off x="1034951" y="1627103"/>
              <a:ext cx="1574070" cy="3149101"/>
            </a:xfrm>
            <a:custGeom>
              <a:avLst/>
              <a:gdLst/>
              <a:ahLst/>
              <a:cxnLst/>
              <a:rect l="l" t="t" r="r" b="b"/>
              <a:pathLst>
                <a:path w="1574070" h="3149101">
                  <a:moveTo>
                    <a:pt x="1396232" y="177838"/>
                  </a:moveTo>
                  <a:cubicBezTo>
                    <a:pt x="1732682" y="514288"/>
                    <a:pt x="1732682" y="1059782"/>
                    <a:pt x="1396232" y="1396232"/>
                  </a:cubicBezTo>
                  <a:cubicBezTo>
                    <a:pt x="1059782" y="1732681"/>
                    <a:pt x="514289" y="1732681"/>
                    <a:pt x="177839" y="1396232"/>
                  </a:cubicBezTo>
                  <a:cubicBezTo>
                    <a:pt x="-158611" y="1059782"/>
                    <a:pt x="-158611" y="514288"/>
                    <a:pt x="177839" y="177838"/>
                  </a:cubicBezTo>
                  <a:cubicBezTo>
                    <a:pt x="514289" y="-158611"/>
                    <a:pt x="1059782" y="-158611"/>
                    <a:pt x="1396232" y="177838"/>
                  </a:cubicBezTo>
                  <a:close/>
                  <a:moveTo>
                    <a:pt x="1574070" y="0"/>
                  </a:moveTo>
                  <a:cubicBezTo>
                    <a:pt x="1139403" y="-434668"/>
                    <a:pt x="434668" y="-434668"/>
                    <a:pt x="0" y="0"/>
                  </a:cubicBezTo>
                  <a:cubicBezTo>
                    <a:pt x="-434668" y="434667"/>
                    <a:pt x="-434668" y="1139403"/>
                    <a:pt x="0" y="1574070"/>
                  </a:cubicBezTo>
                  <a:cubicBezTo>
                    <a:pt x="149565" y="1723636"/>
                    <a:pt x="331107" y="1821737"/>
                    <a:pt x="522925" y="1867116"/>
                  </a:cubicBezTo>
                  <a:lnTo>
                    <a:pt x="522925" y="3149101"/>
                  </a:lnTo>
                  <a:lnTo>
                    <a:pt x="1051145" y="3149101"/>
                  </a:lnTo>
                  <a:lnTo>
                    <a:pt x="1051145" y="1867115"/>
                  </a:lnTo>
                  <a:cubicBezTo>
                    <a:pt x="1242964" y="1821737"/>
                    <a:pt x="1424505" y="1723636"/>
                    <a:pt x="1574070" y="1574070"/>
                  </a:cubicBezTo>
                  <a:cubicBezTo>
                    <a:pt x="2008738" y="1139403"/>
                    <a:pt x="2008738" y="434667"/>
                    <a:pt x="157407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4" name="Round Same Side Corner Rectangle 13"/>
            <p:cNvSpPr/>
            <p:nvPr/>
          </p:nvSpPr>
          <p:spPr>
            <a:xfrm rot="13500000" flipH="1">
              <a:off x="299369" y="4293587"/>
              <a:ext cx="528162" cy="301840"/>
            </a:xfrm>
            <a:prstGeom prst="round2SameRect">
              <a:avLst>
                <a:gd name="adj1" fmla="val 50000"/>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pic>
        <p:nvPicPr>
          <p:cNvPr id="13315" name="Picture 3" descr="D:\KBM-정애\014-Fullppt\PNG이미지\지구본.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9041" y="2076375"/>
            <a:ext cx="1236428" cy="1238857"/>
          </a:xfrm>
          <a:prstGeom prst="rect">
            <a:avLst/>
          </a:prstGeom>
          <a:noFill/>
          <a:extLst>
            <a:ext uri="{909E8E84-426E-40DD-AFC4-6F175D3DCCD1}">
              <a14:hiddenFill xmlns:a14="http://schemas.microsoft.com/office/drawing/2010/main">
                <a:solidFill>
                  <a:srgbClr val="FFFFFF"/>
                </a:solidFill>
              </a14:hiddenFill>
            </a:ext>
          </a:extLst>
        </p:spPr>
      </p:pic>
      <p:sp>
        <p:nvSpPr>
          <p:cNvPr id="18" name="Oval 17"/>
          <p:cNvSpPr/>
          <p:nvPr/>
        </p:nvSpPr>
        <p:spPr>
          <a:xfrm>
            <a:off x="2991380" y="2832668"/>
            <a:ext cx="656698" cy="656698"/>
          </a:xfrm>
          <a:prstGeom prst="ellipse">
            <a:avLst/>
          </a:prstGeom>
          <a:solidFill>
            <a:schemeClr val="accent3"/>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9" name="Oval 18"/>
          <p:cNvSpPr/>
          <p:nvPr/>
        </p:nvSpPr>
        <p:spPr>
          <a:xfrm>
            <a:off x="2231740" y="1319152"/>
            <a:ext cx="656698" cy="656698"/>
          </a:xfrm>
          <a:prstGeom prst="ellipse">
            <a:avLst/>
          </a:prstGeom>
          <a:solidFill>
            <a:schemeClr val="accent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0" name="Oval 19"/>
          <p:cNvSpPr/>
          <p:nvPr/>
        </p:nvSpPr>
        <p:spPr>
          <a:xfrm>
            <a:off x="2231740" y="3363838"/>
            <a:ext cx="656698" cy="656698"/>
          </a:xfrm>
          <a:prstGeom prst="ellipse">
            <a:avLst/>
          </a:prstGeom>
          <a:solidFill>
            <a:schemeClr val="accent4"/>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1" name="Oval 20"/>
          <p:cNvSpPr/>
          <p:nvPr/>
        </p:nvSpPr>
        <p:spPr>
          <a:xfrm>
            <a:off x="2991380" y="1899077"/>
            <a:ext cx="656698" cy="656698"/>
          </a:xfrm>
          <a:prstGeom prst="ellipse">
            <a:avLst/>
          </a:prstGeom>
          <a:solidFill>
            <a:schemeClr val="accent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nvGrpSpPr>
          <p:cNvPr id="38" name="Group 37"/>
          <p:cNvGrpSpPr/>
          <p:nvPr/>
        </p:nvGrpSpPr>
        <p:grpSpPr>
          <a:xfrm>
            <a:off x="3204295" y="1131590"/>
            <a:ext cx="5184129" cy="708252"/>
            <a:chOff x="7164288" y="856926"/>
            <a:chExt cx="1524408" cy="708252"/>
          </a:xfrm>
        </p:grpSpPr>
        <p:sp>
          <p:nvSpPr>
            <p:cNvPr id="39" name="TextBox 38"/>
            <p:cNvSpPr txBox="1"/>
            <p:nvPr/>
          </p:nvSpPr>
          <p:spPr>
            <a:xfrm>
              <a:off x="7164288" y="856926"/>
              <a:ext cx="1439711" cy="276999"/>
            </a:xfrm>
            <a:prstGeom prst="rect">
              <a:avLst/>
            </a:prstGeom>
            <a:noFill/>
          </p:spPr>
          <p:txBody>
            <a:bodyPr wrap="square" rtlCol="0">
              <a:spAutoFit/>
            </a:bodyPr>
            <a:lstStyle/>
            <a:p>
              <a:r>
                <a:rPr lang="en-US" altLang="ko-KR" sz="1200" b="1" dirty="0" err="1">
                  <a:solidFill>
                    <a:schemeClr val="tx1">
                      <a:lumMod val="75000"/>
                      <a:lumOff val="25000"/>
                    </a:schemeClr>
                  </a:solidFill>
                  <a:cs typeface="Arial" pitchFamily="34" charset="0"/>
                </a:rPr>
                <a:t>Hipotesis</a:t>
              </a:r>
              <a:r>
                <a:rPr lang="en-US" altLang="ko-KR" sz="1200" b="1" dirty="0">
                  <a:solidFill>
                    <a:schemeClr val="tx1">
                      <a:lumMod val="75000"/>
                      <a:lumOff val="25000"/>
                    </a:schemeClr>
                  </a:solidFill>
                  <a:cs typeface="Arial" pitchFamily="34" charset="0"/>
                </a:rPr>
                <a:t> 1</a:t>
              </a:r>
              <a:endParaRPr lang="ko-KR" altLang="en-US" sz="1200" b="1" dirty="0">
                <a:solidFill>
                  <a:schemeClr val="tx1">
                    <a:lumMod val="75000"/>
                    <a:lumOff val="25000"/>
                  </a:schemeClr>
                </a:solidFill>
                <a:cs typeface="Arial" pitchFamily="34" charset="0"/>
              </a:endParaRPr>
            </a:p>
          </p:txBody>
        </p:sp>
        <p:sp>
          <p:nvSpPr>
            <p:cNvPr id="40" name="TextBox 39"/>
            <p:cNvSpPr txBox="1"/>
            <p:nvPr/>
          </p:nvSpPr>
          <p:spPr>
            <a:xfrm>
              <a:off x="7164288" y="1103513"/>
              <a:ext cx="1524408" cy="461665"/>
            </a:xfrm>
            <a:prstGeom prst="rect">
              <a:avLst/>
            </a:prstGeom>
            <a:noFill/>
          </p:spPr>
          <p:txBody>
            <a:bodyPr wrap="square" rtlCol="0">
              <a:spAutoFit/>
            </a:bodyPr>
            <a:lstStyle/>
            <a:p>
              <a:r>
                <a:rPr lang="es-MX" sz="1200" b="0" i="0" dirty="0">
                  <a:effectLst/>
                  <a:latin typeface="Roboto" panose="02000000000000000000" pitchFamily="2" charset="0"/>
                </a:rPr>
                <a:t>Los clientes con mayor ingreso determinado tienen un mayor límite en su tarjeta de crédito (Limite MC 071 y </a:t>
              </a:r>
              <a:r>
                <a:rPr lang="es-MX" sz="1200" b="0" i="0" dirty="0" err="1">
                  <a:effectLst/>
                  <a:latin typeface="Roboto" panose="02000000000000000000" pitchFamily="2" charset="0"/>
                </a:rPr>
                <a:t>Limite_VI</a:t>
              </a:r>
              <a:r>
                <a:rPr lang="es-MX" sz="1200" b="0" i="0" dirty="0">
                  <a:effectLst/>
                  <a:latin typeface="Roboto" panose="02000000000000000000" pitchFamily="2" charset="0"/>
                </a:rPr>
                <a:t>).</a:t>
              </a:r>
              <a:endParaRPr lang="en-US" altLang="ko-KR" sz="1200" dirty="0">
                <a:cs typeface="Arial" pitchFamily="34" charset="0"/>
              </a:endParaRPr>
            </a:p>
          </p:txBody>
        </p:sp>
      </p:grpSp>
      <p:grpSp>
        <p:nvGrpSpPr>
          <p:cNvPr id="41" name="Group 40"/>
          <p:cNvGrpSpPr/>
          <p:nvPr/>
        </p:nvGrpSpPr>
        <p:grpSpPr>
          <a:xfrm>
            <a:off x="3204295" y="3583064"/>
            <a:ext cx="5184129" cy="699275"/>
            <a:chOff x="7164288" y="856926"/>
            <a:chExt cx="1524408" cy="699275"/>
          </a:xfrm>
        </p:grpSpPr>
        <p:sp>
          <p:nvSpPr>
            <p:cNvPr id="42" name="TextBox 41"/>
            <p:cNvSpPr txBox="1"/>
            <p:nvPr/>
          </p:nvSpPr>
          <p:spPr>
            <a:xfrm>
              <a:off x="7164288" y="856926"/>
              <a:ext cx="1439711" cy="276999"/>
            </a:xfrm>
            <a:prstGeom prst="rect">
              <a:avLst/>
            </a:prstGeom>
            <a:noFill/>
          </p:spPr>
          <p:txBody>
            <a:bodyPr wrap="square" rtlCol="0">
              <a:spAutoFit/>
            </a:bodyPr>
            <a:lstStyle/>
            <a:p>
              <a:r>
                <a:rPr lang="en-US" altLang="ko-KR" sz="1200" b="1" dirty="0" err="1">
                  <a:solidFill>
                    <a:schemeClr val="tx1">
                      <a:lumMod val="75000"/>
                      <a:lumOff val="25000"/>
                    </a:schemeClr>
                  </a:solidFill>
                  <a:cs typeface="Arial" pitchFamily="34" charset="0"/>
                </a:rPr>
                <a:t>Hipotesis</a:t>
              </a:r>
              <a:r>
                <a:rPr lang="en-US" altLang="ko-KR" sz="1200" b="1" dirty="0">
                  <a:solidFill>
                    <a:schemeClr val="tx1">
                      <a:lumMod val="75000"/>
                      <a:lumOff val="25000"/>
                    </a:schemeClr>
                  </a:solidFill>
                  <a:cs typeface="Arial" pitchFamily="34" charset="0"/>
                </a:rPr>
                <a:t> 4</a:t>
              </a:r>
              <a:endParaRPr lang="ko-KR" altLang="en-US" sz="1200" b="1" dirty="0">
                <a:solidFill>
                  <a:schemeClr val="tx1">
                    <a:lumMod val="75000"/>
                    <a:lumOff val="25000"/>
                  </a:schemeClr>
                </a:solidFill>
                <a:cs typeface="Arial" pitchFamily="34" charset="0"/>
              </a:endParaRPr>
            </a:p>
          </p:txBody>
        </p:sp>
        <p:sp>
          <p:nvSpPr>
            <p:cNvPr id="43" name="TextBox 42"/>
            <p:cNvSpPr txBox="1"/>
            <p:nvPr/>
          </p:nvSpPr>
          <p:spPr>
            <a:xfrm>
              <a:off x="7164288" y="1103513"/>
              <a:ext cx="1524408" cy="452688"/>
            </a:xfrm>
            <a:prstGeom prst="rect">
              <a:avLst/>
            </a:prstGeom>
            <a:noFill/>
          </p:spPr>
          <p:txBody>
            <a:bodyPr wrap="square" rtlCol="0">
              <a:spAutoFit/>
            </a:bodyPr>
            <a:lstStyle/>
            <a:p>
              <a:pPr>
                <a:lnSpc>
                  <a:spcPts val="1425"/>
                </a:lnSpc>
              </a:pPr>
              <a:r>
                <a:rPr lang="es-MX" sz="1200" b="0" i="0" dirty="0">
                  <a:effectLst/>
                  <a:latin typeface="Roboto" panose="02000000000000000000" pitchFamily="2" charset="0"/>
                </a:rPr>
                <a:t>La cartera abierta posee mayor clientela que la determinada en el sector de paquetes.</a:t>
              </a:r>
              <a:endParaRPr lang="es-MX" sz="1200" b="0" dirty="0">
                <a:effectLst/>
                <a:latin typeface="Courier New" panose="02070309020205020404" pitchFamily="49" charset="0"/>
              </a:endParaRPr>
            </a:p>
          </p:txBody>
        </p:sp>
      </p:grpSp>
      <p:grpSp>
        <p:nvGrpSpPr>
          <p:cNvPr id="44" name="Group 43"/>
          <p:cNvGrpSpPr/>
          <p:nvPr/>
        </p:nvGrpSpPr>
        <p:grpSpPr>
          <a:xfrm>
            <a:off x="3924376" y="1948748"/>
            <a:ext cx="4896096" cy="708252"/>
            <a:chOff x="7164288" y="856926"/>
            <a:chExt cx="1439711" cy="708252"/>
          </a:xfrm>
        </p:grpSpPr>
        <p:sp>
          <p:nvSpPr>
            <p:cNvPr id="45" name="TextBox 44"/>
            <p:cNvSpPr txBox="1"/>
            <p:nvPr/>
          </p:nvSpPr>
          <p:spPr>
            <a:xfrm>
              <a:off x="7164288" y="856926"/>
              <a:ext cx="1439711" cy="276999"/>
            </a:xfrm>
            <a:prstGeom prst="rect">
              <a:avLst/>
            </a:prstGeom>
            <a:noFill/>
          </p:spPr>
          <p:txBody>
            <a:bodyPr wrap="square" rtlCol="0">
              <a:spAutoFit/>
            </a:bodyPr>
            <a:lstStyle/>
            <a:p>
              <a:r>
                <a:rPr lang="en-US" altLang="ko-KR" sz="1200" b="1" dirty="0" err="1">
                  <a:solidFill>
                    <a:schemeClr val="tx1">
                      <a:lumMod val="75000"/>
                      <a:lumOff val="25000"/>
                    </a:schemeClr>
                  </a:solidFill>
                  <a:cs typeface="Arial" pitchFamily="34" charset="0"/>
                </a:rPr>
                <a:t>Hipotesis</a:t>
              </a:r>
              <a:r>
                <a:rPr lang="en-US" altLang="ko-KR" sz="1200" b="1" dirty="0">
                  <a:solidFill>
                    <a:schemeClr val="tx1">
                      <a:lumMod val="75000"/>
                      <a:lumOff val="25000"/>
                    </a:schemeClr>
                  </a:solidFill>
                  <a:cs typeface="Arial" pitchFamily="34" charset="0"/>
                </a:rPr>
                <a:t> 2</a:t>
              </a:r>
              <a:endParaRPr lang="ko-KR" altLang="en-US" sz="1200" b="1" dirty="0">
                <a:solidFill>
                  <a:schemeClr val="tx1">
                    <a:lumMod val="75000"/>
                    <a:lumOff val="25000"/>
                  </a:schemeClr>
                </a:solidFill>
                <a:cs typeface="Arial" pitchFamily="34" charset="0"/>
              </a:endParaRPr>
            </a:p>
          </p:txBody>
        </p:sp>
        <p:sp>
          <p:nvSpPr>
            <p:cNvPr id="46" name="TextBox 45"/>
            <p:cNvSpPr txBox="1"/>
            <p:nvPr/>
          </p:nvSpPr>
          <p:spPr>
            <a:xfrm>
              <a:off x="7164288" y="1103513"/>
              <a:ext cx="1312666" cy="461665"/>
            </a:xfrm>
            <a:prstGeom prst="rect">
              <a:avLst/>
            </a:prstGeom>
            <a:noFill/>
          </p:spPr>
          <p:txBody>
            <a:bodyPr wrap="square" rtlCol="0">
              <a:spAutoFit/>
            </a:bodyPr>
            <a:lstStyle/>
            <a:p>
              <a:r>
                <a:rPr lang="es-MX" sz="1200" b="0" i="0" dirty="0">
                  <a:effectLst/>
                  <a:latin typeface="Roboto" panose="02000000000000000000" pitchFamily="2" charset="0"/>
                </a:rPr>
                <a:t>Los clientes de ciertos zonales o sucursales tienen una mayor probabilidad de ser precalificados para PQ.</a:t>
              </a:r>
              <a:endParaRPr lang="en-US" altLang="ko-KR" sz="1200" dirty="0">
                <a:cs typeface="Arial" pitchFamily="34" charset="0"/>
              </a:endParaRPr>
            </a:p>
          </p:txBody>
        </p:sp>
      </p:grpSp>
      <p:grpSp>
        <p:nvGrpSpPr>
          <p:cNvPr id="47" name="Group 46"/>
          <p:cNvGrpSpPr/>
          <p:nvPr/>
        </p:nvGrpSpPr>
        <p:grpSpPr>
          <a:xfrm>
            <a:off x="3924376" y="2765906"/>
            <a:ext cx="4896096" cy="708252"/>
            <a:chOff x="7164288" y="856926"/>
            <a:chExt cx="1439711" cy="708252"/>
          </a:xfrm>
        </p:grpSpPr>
        <p:sp>
          <p:nvSpPr>
            <p:cNvPr id="48" name="TextBox 47"/>
            <p:cNvSpPr txBox="1"/>
            <p:nvPr/>
          </p:nvSpPr>
          <p:spPr>
            <a:xfrm>
              <a:off x="7164288" y="856926"/>
              <a:ext cx="1439711" cy="276999"/>
            </a:xfrm>
            <a:prstGeom prst="rect">
              <a:avLst/>
            </a:prstGeom>
            <a:noFill/>
          </p:spPr>
          <p:txBody>
            <a:bodyPr wrap="square" rtlCol="0">
              <a:spAutoFit/>
            </a:bodyPr>
            <a:lstStyle/>
            <a:p>
              <a:r>
                <a:rPr lang="en-US" altLang="ko-KR" sz="1200" b="1" dirty="0" err="1">
                  <a:solidFill>
                    <a:schemeClr val="tx1">
                      <a:lumMod val="75000"/>
                      <a:lumOff val="25000"/>
                    </a:schemeClr>
                  </a:solidFill>
                  <a:cs typeface="Arial" pitchFamily="34" charset="0"/>
                </a:rPr>
                <a:t>Hipotesis</a:t>
              </a:r>
              <a:r>
                <a:rPr lang="en-US" altLang="ko-KR" sz="1200" b="1" dirty="0">
                  <a:solidFill>
                    <a:schemeClr val="tx1">
                      <a:lumMod val="75000"/>
                      <a:lumOff val="25000"/>
                    </a:schemeClr>
                  </a:solidFill>
                  <a:cs typeface="Arial" pitchFamily="34" charset="0"/>
                </a:rPr>
                <a:t> 3</a:t>
              </a:r>
              <a:endParaRPr lang="ko-KR" altLang="en-US" sz="1200" b="1" dirty="0">
                <a:solidFill>
                  <a:schemeClr val="tx1">
                    <a:lumMod val="75000"/>
                    <a:lumOff val="25000"/>
                  </a:schemeClr>
                </a:solidFill>
                <a:cs typeface="Arial" pitchFamily="34" charset="0"/>
              </a:endParaRPr>
            </a:p>
          </p:txBody>
        </p:sp>
        <p:sp>
          <p:nvSpPr>
            <p:cNvPr id="49" name="TextBox 48"/>
            <p:cNvSpPr txBox="1"/>
            <p:nvPr/>
          </p:nvSpPr>
          <p:spPr>
            <a:xfrm>
              <a:off x="7164288" y="1103513"/>
              <a:ext cx="1439711" cy="461665"/>
            </a:xfrm>
            <a:prstGeom prst="rect">
              <a:avLst/>
            </a:prstGeom>
            <a:noFill/>
          </p:spPr>
          <p:txBody>
            <a:bodyPr wrap="square" rtlCol="0">
              <a:spAutoFit/>
            </a:bodyPr>
            <a:lstStyle/>
            <a:p>
              <a:r>
                <a:rPr lang="es-MX" sz="1200" b="0" i="0" dirty="0">
                  <a:effectLst/>
                  <a:latin typeface="Roboto" panose="02000000000000000000" pitchFamily="2" charset="0"/>
                </a:rPr>
                <a:t>Los clientes con un origen específico (ORIGEN) tienen características financieras diferentes (ingreso, límite de crédito, etc.).</a:t>
              </a:r>
              <a:endParaRPr lang="en-US" altLang="ko-KR" sz="1200" dirty="0">
                <a:cs typeface="Arial" pitchFamily="34" charset="0"/>
              </a:endParaRPr>
            </a:p>
          </p:txBody>
        </p:sp>
      </p:grpSp>
      <p:sp>
        <p:nvSpPr>
          <p:cNvPr id="51" name="TextBox 50"/>
          <p:cNvSpPr txBox="1"/>
          <p:nvPr/>
        </p:nvSpPr>
        <p:spPr>
          <a:xfrm>
            <a:off x="2324790" y="1493613"/>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01</a:t>
            </a:r>
          </a:p>
        </p:txBody>
      </p:sp>
      <p:sp>
        <p:nvSpPr>
          <p:cNvPr id="52" name="TextBox 51"/>
          <p:cNvSpPr txBox="1"/>
          <p:nvPr/>
        </p:nvSpPr>
        <p:spPr>
          <a:xfrm>
            <a:off x="3084430" y="2073538"/>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02</a:t>
            </a:r>
          </a:p>
        </p:txBody>
      </p:sp>
      <p:sp>
        <p:nvSpPr>
          <p:cNvPr id="53" name="TextBox 52"/>
          <p:cNvSpPr txBox="1"/>
          <p:nvPr/>
        </p:nvSpPr>
        <p:spPr>
          <a:xfrm>
            <a:off x="3084430" y="3007128"/>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03</a:t>
            </a:r>
          </a:p>
        </p:txBody>
      </p:sp>
      <p:sp>
        <p:nvSpPr>
          <p:cNvPr id="54" name="TextBox 53"/>
          <p:cNvSpPr txBox="1"/>
          <p:nvPr/>
        </p:nvSpPr>
        <p:spPr>
          <a:xfrm>
            <a:off x="2324790" y="3544565"/>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04</a:t>
            </a:r>
          </a:p>
        </p:txBody>
      </p:sp>
    </p:spTree>
    <p:extLst>
      <p:ext uri="{BB962C8B-B14F-4D97-AF65-F5344CB8AC3E}">
        <p14:creationId xmlns:p14="http://schemas.microsoft.com/office/powerpoint/2010/main" val="3393411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5652120" y="73991"/>
            <a:ext cx="3588874" cy="954107"/>
          </a:xfrm>
          <a:prstGeom prst="rect">
            <a:avLst/>
          </a:prstGeom>
          <a:noFill/>
        </p:spPr>
        <p:txBody>
          <a:bodyPr wrap="square" rtlCol="0">
            <a:spAutoFit/>
          </a:bodyPr>
          <a:lstStyle/>
          <a:p>
            <a:r>
              <a:rPr lang="en-US" altLang="ko-KR" sz="2800" b="1" dirty="0">
                <a:solidFill>
                  <a:schemeClr val="tx1">
                    <a:lumMod val="75000"/>
                    <a:lumOff val="25000"/>
                  </a:schemeClr>
                </a:solidFill>
                <a:latin typeface="+mj-lt"/>
                <a:cs typeface="Arial" pitchFamily="34" charset="0"/>
              </a:rPr>
              <a:t> </a:t>
            </a:r>
            <a:r>
              <a:rPr lang="en-US" altLang="ko-KR" sz="2800" b="1" dirty="0" err="1">
                <a:solidFill>
                  <a:schemeClr val="accent1"/>
                </a:solidFill>
                <a:latin typeface="+mj-lt"/>
                <a:cs typeface="Arial" pitchFamily="34" charset="0"/>
              </a:rPr>
              <a:t>Visualizaciones</a:t>
            </a:r>
            <a:r>
              <a:rPr lang="en-US" altLang="ko-KR" sz="2800" b="1" dirty="0">
                <a:solidFill>
                  <a:schemeClr val="accent1"/>
                </a:solidFill>
                <a:latin typeface="+mj-lt"/>
                <a:cs typeface="Arial" pitchFamily="34" charset="0"/>
              </a:rPr>
              <a:t> </a:t>
            </a:r>
            <a:r>
              <a:rPr lang="en-US" altLang="ko-KR" sz="2800" b="1" dirty="0" err="1">
                <a:solidFill>
                  <a:schemeClr val="tx1">
                    <a:lumMod val="75000"/>
                    <a:lumOff val="25000"/>
                  </a:schemeClr>
                </a:solidFill>
                <a:latin typeface="+mj-lt"/>
                <a:cs typeface="Arial" pitchFamily="34" charset="0"/>
              </a:rPr>
              <a:t>Clientes</a:t>
            </a:r>
            <a:endParaRPr lang="ko-KR" altLang="en-US" sz="2800" b="1" dirty="0">
              <a:solidFill>
                <a:schemeClr val="tx1">
                  <a:lumMod val="75000"/>
                  <a:lumOff val="25000"/>
                </a:schemeClr>
              </a:solidFill>
              <a:latin typeface="+mj-lt"/>
              <a:cs typeface="Arial" pitchFamily="34" charset="0"/>
            </a:endParaRPr>
          </a:p>
        </p:txBody>
      </p:sp>
      <p:pic>
        <p:nvPicPr>
          <p:cNvPr id="6" name="Picture 4" descr="D:\KBM-정애\014-Fullppt\PNG이미지\노트북.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739057"/>
            <a:ext cx="8649463" cy="4399257"/>
          </a:xfrm>
          <a:prstGeom prst="rect">
            <a:avLst/>
          </a:prstGeom>
          <a:noFill/>
          <a:extLst>
            <a:ext uri="{909E8E84-426E-40DD-AFC4-6F175D3DCCD1}">
              <a14:hiddenFill xmlns:a14="http://schemas.microsoft.com/office/drawing/2010/main">
                <a:solidFill>
                  <a:srgbClr val="FFFFFF"/>
                </a:solidFill>
              </a14:hiddenFill>
            </a:ext>
          </a:extLst>
        </p:spPr>
      </p:pic>
      <p:pic>
        <p:nvPicPr>
          <p:cNvPr id="4" name="Marcador de posición de imagen 3" descr="Gráfico, Gráfico de barras&#10;&#10;El contenido generado por IA puede ser incorrecto.">
            <a:extLst>
              <a:ext uri="{FF2B5EF4-FFF2-40B4-BE49-F238E27FC236}">
                <a16:creationId xmlns:a16="http://schemas.microsoft.com/office/drawing/2014/main" id="{54CCD6E5-671D-6150-122C-5DFCFE7A4839}"/>
              </a:ext>
            </a:extLst>
          </p:cNvPr>
          <p:cNvPicPr>
            <a:picLocks noGrp="1" noChangeAspect="1"/>
          </p:cNvPicPr>
          <p:nvPr>
            <p:ph type="pic" idx="11"/>
          </p:nvPr>
        </p:nvPicPr>
        <p:blipFill>
          <a:blip r:embed="rId3">
            <a:extLst>
              <a:ext uri="{28A0092B-C50C-407E-A947-70E740481C1C}">
                <a14:useLocalDpi xmlns:a14="http://schemas.microsoft.com/office/drawing/2010/main" val="0"/>
              </a:ext>
            </a:extLst>
          </a:blip>
          <a:srcRect t="7080" b="7080"/>
          <a:stretch>
            <a:fillRect/>
          </a:stretch>
        </p:blipFill>
        <p:spPr>
          <a:xfrm>
            <a:off x="4181495" y="1268837"/>
            <a:ext cx="4278937" cy="3135606"/>
          </a:xfrm>
        </p:spPr>
      </p:pic>
      <p:pic>
        <p:nvPicPr>
          <p:cNvPr id="10" name="Imagen 9" descr="Gráfico, Gráfico circular&#10;&#10;El contenido generado por IA puede ser incorrecto.">
            <a:extLst>
              <a:ext uri="{FF2B5EF4-FFF2-40B4-BE49-F238E27FC236}">
                <a16:creationId xmlns:a16="http://schemas.microsoft.com/office/drawing/2014/main" id="{07919ED9-2976-2C68-ED9B-8AF1CD6E5F6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77190" y="555526"/>
            <a:ext cx="2376264" cy="2101791"/>
          </a:xfrm>
          <a:prstGeom prst="rect">
            <a:avLst/>
          </a:prstGeom>
        </p:spPr>
      </p:pic>
      <p:sp>
        <p:nvSpPr>
          <p:cNvPr id="11" name="CuadroTexto 10">
            <a:extLst>
              <a:ext uri="{FF2B5EF4-FFF2-40B4-BE49-F238E27FC236}">
                <a16:creationId xmlns:a16="http://schemas.microsoft.com/office/drawing/2014/main" id="{19386092-D786-DC3F-FFCF-7F6256D70DB0}"/>
              </a:ext>
            </a:extLst>
          </p:cNvPr>
          <p:cNvSpPr txBox="1"/>
          <p:nvPr/>
        </p:nvSpPr>
        <p:spPr>
          <a:xfrm>
            <a:off x="22957" y="3137718"/>
            <a:ext cx="2604827" cy="276999"/>
          </a:xfrm>
          <a:prstGeom prst="rect">
            <a:avLst/>
          </a:prstGeom>
          <a:noFill/>
        </p:spPr>
        <p:txBody>
          <a:bodyPr wrap="square" rtlCol="0">
            <a:spAutoFit/>
          </a:bodyPr>
          <a:lstStyle/>
          <a:p>
            <a:r>
              <a:rPr lang="es-MX" sz="1200" dirty="0" err="1"/>
              <a:t>Distribucion</a:t>
            </a:r>
            <a:r>
              <a:rPr lang="es-MX" sz="1200" dirty="0"/>
              <a:t> de clientela por PQ</a:t>
            </a:r>
            <a:endParaRPr lang="es-AR" sz="1200" dirty="0"/>
          </a:p>
        </p:txBody>
      </p:sp>
      <p:sp>
        <p:nvSpPr>
          <p:cNvPr id="12" name="CuadroTexto 11">
            <a:extLst>
              <a:ext uri="{FF2B5EF4-FFF2-40B4-BE49-F238E27FC236}">
                <a16:creationId xmlns:a16="http://schemas.microsoft.com/office/drawing/2014/main" id="{6EFB0B39-F90E-8ED1-53C1-0F84C3FA302B}"/>
              </a:ext>
            </a:extLst>
          </p:cNvPr>
          <p:cNvSpPr txBox="1"/>
          <p:nvPr/>
        </p:nvSpPr>
        <p:spPr>
          <a:xfrm>
            <a:off x="1677190" y="4127444"/>
            <a:ext cx="2604827" cy="276999"/>
          </a:xfrm>
          <a:prstGeom prst="rect">
            <a:avLst/>
          </a:prstGeom>
          <a:noFill/>
        </p:spPr>
        <p:txBody>
          <a:bodyPr wrap="square" rtlCol="0">
            <a:spAutoFit/>
          </a:bodyPr>
          <a:lstStyle/>
          <a:p>
            <a:r>
              <a:rPr lang="es-MX" sz="1200" dirty="0" err="1"/>
              <a:t>Distribucion</a:t>
            </a:r>
            <a:r>
              <a:rPr lang="es-MX" sz="1200" dirty="0"/>
              <a:t> de clientela por Zonal</a:t>
            </a:r>
            <a:endParaRPr lang="es-AR" sz="1200" dirty="0"/>
          </a:p>
        </p:txBody>
      </p:sp>
    </p:spTree>
    <p:extLst>
      <p:ext uri="{BB962C8B-B14F-4D97-AF65-F5344CB8AC3E}">
        <p14:creationId xmlns:p14="http://schemas.microsoft.com/office/powerpoint/2010/main" val="3478284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B42C44-B271-9AEA-38F8-2A8177516158}"/>
            </a:ext>
          </a:extLst>
        </p:cNvPr>
        <p:cNvGrpSpPr/>
        <p:nvPr/>
      </p:nvGrpSpPr>
      <p:grpSpPr>
        <a:xfrm>
          <a:off x="0" y="0"/>
          <a:ext cx="0" cy="0"/>
          <a:chOff x="0" y="0"/>
          <a:chExt cx="0" cy="0"/>
        </a:xfrm>
      </p:grpSpPr>
      <p:pic>
        <p:nvPicPr>
          <p:cNvPr id="4" name="Marcador de posición de imagen 3" descr="Gráfico, Gráfico de barras&#10;&#10;El contenido generado por IA puede ser incorrecto.">
            <a:extLst>
              <a:ext uri="{FF2B5EF4-FFF2-40B4-BE49-F238E27FC236}">
                <a16:creationId xmlns:a16="http://schemas.microsoft.com/office/drawing/2014/main" id="{885477A1-D7CC-ADDA-98ED-AC046DE2752E}"/>
              </a:ext>
            </a:extLst>
          </p:cNvPr>
          <p:cNvPicPr>
            <a:picLocks noGrp="1" noChangeAspect="1"/>
          </p:cNvPicPr>
          <p:nvPr>
            <p:ph type="pic" idx="11"/>
          </p:nvPr>
        </p:nvPicPr>
        <p:blipFill>
          <a:blip r:embed="rId2" cstate="print">
            <a:extLst>
              <a:ext uri="{28A0092B-C50C-407E-A947-70E740481C1C}">
                <a14:useLocalDpi xmlns:a14="http://schemas.microsoft.com/office/drawing/2010/main" val="0"/>
              </a:ext>
            </a:extLst>
          </a:blip>
          <a:srcRect l="664" r="664"/>
          <a:stretch>
            <a:fillRect/>
          </a:stretch>
        </p:blipFill>
        <p:spPr>
          <a:xfrm>
            <a:off x="1363663" y="584200"/>
            <a:ext cx="2990850" cy="2078038"/>
          </a:xfrm>
        </p:spPr>
      </p:pic>
      <p:pic>
        <p:nvPicPr>
          <p:cNvPr id="6" name="Picture 4" descr="D:\KBM-정애\014-Fullppt\PNG이미지\노트북.png">
            <a:extLst>
              <a:ext uri="{FF2B5EF4-FFF2-40B4-BE49-F238E27FC236}">
                <a16:creationId xmlns:a16="http://schemas.microsoft.com/office/drawing/2014/main" id="{014A4D0F-C9D2-1B54-A2FC-F2335A67BE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1945" y="903524"/>
            <a:ext cx="7385643" cy="3756458"/>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0645D7AC-3687-DA0F-97AF-3346683ECD8D}"/>
              </a:ext>
            </a:extLst>
          </p:cNvPr>
          <p:cNvSpPr txBox="1"/>
          <p:nvPr/>
        </p:nvSpPr>
        <p:spPr>
          <a:xfrm>
            <a:off x="5709516" y="86381"/>
            <a:ext cx="3588874" cy="954107"/>
          </a:xfrm>
          <a:prstGeom prst="rect">
            <a:avLst/>
          </a:prstGeom>
          <a:noFill/>
        </p:spPr>
        <p:txBody>
          <a:bodyPr wrap="square" rtlCol="0">
            <a:spAutoFit/>
          </a:bodyPr>
          <a:lstStyle/>
          <a:p>
            <a:r>
              <a:rPr lang="en-US" altLang="ko-KR" sz="2800" b="1" dirty="0">
                <a:solidFill>
                  <a:schemeClr val="tx1">
                    <a:lumMod val="75000"/>
                    <a:lumOff val="25000"/>
                  </a:schemeClr>
                </a:solidFill>
                <a:latin typeface="+mj-lt"/>
                <a:cs typeface="Arial" pitchFamily="34" charset="0"/>
              </a:rPr>
              <a:t> </a:t>
            </a:r>
            <a:r>
              <a:rPr lang="en-US" altLang="ko-KR" sz="2800" b="1" dirty="0" err="1">
                <a:solidFill>
                  <a:schemeClr val="accent1"/>
                </a:solidFill>
                <a:latin typeface="+mj-lt"/>
                <a:cs typeface="Arial" pitchFamily="34" charset="0"/>
              </a:rPr>
              <a:t>Visualizaciones</a:t>
            </a:r>
            <a:r>
              <a:rPr lang="en-US" altLang="ko-KR" sz="2800" b="1" dirty="0">
                <a:solidFill>
                  <a:schemeClr val="accent1"/>
                </a:solidFill>
                <a:latin typeface="+mj-lt"/>
                <a:cs typeface="Arial" pitchFamily="34" charset="0"/>
              </a:rPr>
              <a:t> </a:t>
            </a:r>
            <a:r>
              <a:rPr lang="en-US" altLang="ko-KR" sz="2800" b="1" dirty="0" err="1">
                <a:solidFill>
                  <a:schemeClr val="tx1">
                    <a:lumMod val="75000"/>
                    <a:lumOff val="25000"/>
                  </a:schemeClr>
                </a:solidFill>
                <a:latin typeface="+mj-lt"/>
                <a:cs typeface="Arial" pitchFamily="34" charset="0"/>
              </a:rPr>
              <a:t>Clientes</a:t>
            </a:r>
            <a:endParaRPr lang="ko-KR" altLang="en-US" sz="2800" b="1" dirty="0">
              <a:solidFill>
                <a:schemeClr val="tx1">
                  <a:lumMod val="75000"/>
                  <a:lumOff val="25000"/>
                </a:schemeClr>
              </a:solidFill>
              <a:latin typeface="+mj-lt"/>
              <a:cs typeface="Arial" pitchFamily="34" charset="0"/>
            </a:endParaRPr>
          </a:p>
        </p:txBody>
      </p:sp>
      <p:pic>
        <p:nvPicPr>
          <p:cNvPr id="14" name="Imagen 13" descr="Gráfico, Gráfico de barras&#10;&#10;El contenido generado por IA puede ser incorrecto.">
            <a:extLst>
              <a:ext uri="{FF2B5EF4-FFF2-40B4-BE49-F238E27FC236}">
                <a16:creationId xmlns:a16="http://schemas.microsoft.com/office/drawing/2014/main" id="{A5FECD53-49FB-EB81-C7F7-513C3C1DCC5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60032" y="1360550"/>
            <a:ext cx="3722209" cy="2653284"/>
          </a:xfrm>
          <a:prstGeom prst="rect">
            <a:avLst/>
          </a:prstGeom>
        </p:spPr>
      </p:pic>
      <p:sp>
        <p:nvSpPr>
          <p:cNvPr id="28" name="CuadroTexto 27">
            <a:extLst>
              <a:ext uri="{FF2B5EF4-FFF2-40B4-BE49-F238E27FC236}">
                <a16:creationId xmlns:a16="http://schemas.microsoft.com/office/drawing/2014/main" id="{E8499C1B-38ED-4282-2365-2859C519B9C1}"/>
              </a:ext>
            </a:extLst>
          </p:cNvPr>
          <p:cNvSpPr txBox="1"/>
          <p:nvPr/>
        </p:nvSpPr>
        <p:spPr>
          <a:xfrm>
            <a:off x="1465606" y="202500"/>
            <a:ext cx="3096344" cy="276999"/>
          </a:xfrm>
          <a:prstGeom prst="rect">
            <a:avLst/>
          </a:prstGeom>
          <a:noFill/>
        </p:spPr>
        <p:txBody>
          <a:bodyPr wrap="square" rtlCol="0">
            <a:spAutoFit/>
          </a:bodyPr>
          <a:lstStyle/>
          <a:p>
            <a:r>
              <a:rPr lang="es-MX" sz="1200" dirty="0" err="1"/>
              <a:t>Distribucion</a:t>
            </a:r>
            <a:r>
              <a:rPr lang="es-MX" sz="1200" dirty="0"/>
              <a:t> de clientela por PQ/Zonal</a:t>
            </a:r>
            <a:endParaRPr lang="es-AR" sz="1200" dirty="0"/>
          </a:p>
        </p:txBody>
      </p:sp>
      <p:sp>
        <p:nvSpPr>
          <p:cNvPr id="29" name="CuadroTexto 28">
            <a:extLst>
              <a:ext uri="{FF2B5EF4-FFF2-40B4-BE49-F238E27FC236}">
                <a16:creationId xmlns:a16="http://schemas.microsoft.com/office/drawing/2014/main" id="{5664FCEE-824F-9D7A-15B9-28A7A031C27D}"/>
              </a:ext>
            </a:extLst>
          </p:cNvPr>
          <p:cNvSpPr txBox="1"/>
          <p:nvPr/>
        </p:nvSpPr>
        <p:spPr>
          <a:xfrm>
            <a:off x="4499992" y="4332360"/>
            <a:ext cx="3722209" cy="276999"/>
          </a:xfrm>
          <a:prstGeom prst="rect">
            <a:avLst/>
          </a:prstGeom>
          <a:noFill/>
        </p:spPr>
        <p:txBody>
          <a:bodyPr wrap="square" rtlCol="0">
            <a:spAutoFit/>
          </a:bodyPr>
          <a:lstStyle/>
          <a:p>
            <a:r>
              <a:rPr lang="es-MX" sz="1200" dirty="0" err="1"/>
              <a:t>Distribucion</a:t>
            </a:r>
            <a:r>
              <a:rPr lang="es-MX" sz="1200" dirty="0"/>
              <a:t> de clientela por Zonal/Sucursal</a:t>
            </a:r>
            <a:endParaRPr lang="es-AR" sz="1200" dirty="0"/>
          </a:p>
        </p:txBody>
      </p:sp>
    </p:spTree>
    <p:extLst>
      <p:ext uri="{BB962C8B-B14F-4D97-AF65-F5344CB8AC3E}">
        <p14:creationId xmlns:p14="http://schemas.microsoft.com/office/powerpoint/2010/main" val="1383746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A5F434-D772-AD4A-2F4F-E99EE43FCF00}"/>
            </a:ext>
          </a:extLst>
        </p:cNvPr>
        <p:cNvGrpSpPr/>
        <p:nvPr/>
      </p:nvGrpSpPr>
      <p:grpSpPr>
        <a:xfrm>
          <a:off x="0" y="0"/>
          <a:ext cx="0" cy="0"/>
          <a:chOff x="0" y="0"/>
          <a:chExt cx="0" cy="0"/>
        </a:xfrm>
      </p:grpSpPr>
      <p:pic>
        <p:nvPicPr>
          <p:cNvPr id="6" name="Picture 4" descr="D:\KBM-정애\014-Fullppt\PNG이미지\노트북.png">
            <a:extLst>
              <a:ext uri="{FF2B5EF4-FFF2-40B4-BE49-F238E27FC236}">
                <a16:creationId xmlns:a16="http://schemas.microsoft.com/office/drawing/2014/main" id="{A8F1BB3E-2635-3EBC-4228-E4CC192169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3655" y="690491"/>
            <a:ext cx="7385643" cy="3756458"/>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C5BC48F0-0ABF-AF02-B2EF-FB37C16FE8C0}"/>
              </a:ext>
            </a:extLst>
          </p:cNvPr>
          <p:cNvSpPr txBox="1"/>
          <p:nvPr/>
        </p:nvSpPr>
        <p:spPr>
          <a:xfrm>
            <a:off x="5796136" y="6464"/>
            <a:ext cx="3588874" cy="954107"/>
          </a:xfrm>
          <a:prstGeom prst="rect">
            <a:avLst/>
          </a:prstGeom>
          <a:noFill/>
        </p:spPr>
        <p:txBody>
          <a:bodyPr wrap="square" rtlCol="0">
            <a:spAutoFit/>
          </a:bodyPr>
          <a:lstStyle/>
          <a:p>
            <a:r>
              <a:rPr lang="en-US" altLang="ko-KR" sz="2800" b="1" dirty="0">
                <a:solidFill>
                  <a:schemeClr val="tx1">
                    <a:lumMod val="75000"/>
                    <a:lumOff val="25000"/>
                  </a:schemeClr>
                </a:solidFill>
                <a:latin typeface="+mj-lt"/>
                <a:cs typeface="Arial" pitchFamily="34" charset="0"/>
              </a:rPr>
              <a:t> </a:t>
            </a:r>
            <a:r>
              <a:rPr lang="en-US" altLang="ko-KR" sz="2800" b="1" dirty="0" err="1">
                <a:solidFill>
                  <a:schemeClr val="accent1"/>
                </a:solidFill>
                <a:latin typeface="+mj-lt"/>
                <a:cs typeface="Arial" pitchFamily="34" charset="0"/>
              </a:rPr>
              <a:t>Visualizaciones</a:t>
            </a:r>
            <a:r>
              <a:rPr lang="en-US" altLang="ko-KR" sz="2800" b="1" dirty="0">
                <a:solidFill>
                  <a:schemeClr val="accent1"/>
                </a:solidFill>
                <a:latin typeface="+mj-lt"/>
                <a:cs typeface="Arial" pitchFamily="34" charset="0"/>
              </a:rPr>
              <a:t> </a:t>
            </a:r>
            <a:r>
              <a:rPr lang="en-US" altLang="ko-KR" sz="2800" b="1" dirty="0" err="1">
                <a:solidFill>
                  <a:schemeClr val="tx1">
                    <a:lumMod val="75000"/>
                    <a:lumOff val="25000"/>
                  </a:schemeClr>
                </a:solidFill>
                <a:latin typeface="+mj-lt"/>
                <a:cs typeface="Arial" pitchFamily="34" charset="0"/>
              </a:rPr>
              <a:t>Clientes</a:t>
            </a:r>
            <a:endParaRPr lang="ko-KR" altLang="en-US" sz="2800" b="1" dirty="0">
              <a:solidFill>
                <a:schemeClr val="tx1">
                  <a:lumMod val="75000"/>
                  <a:lumOff val="25000"/>
                </a:schemeClr>
              </a:solidFill>
              <a:latin typeface="+mj-lt"/>
              <a:cs typeface="Arial" pitchFamily="34" charset="0"/>
            </a:endParaRPr>
          </a:p>
        </p:txBody>
      </p:sp>
      <p:pic>
        <p:nvPicPr>
          <p:cNvPr id="4" name="Imagen 3" descr="Gráfico&#10;&#10;El contenido generado por IA puede ser incorrecto.">
            <a:extLst>
              <a:ext uri="{FF2B5EF4-FFF2-40B4-BE49-F238E27FC236}">
                <a16:creationId xmlns:a16="http://schemas.microsoft.com/office/drawing/2014/main" id="{48C9F5A9-7CA8-49DB-3D44-A59523B8FC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4048" y="1131590"/>
            <a:ext cx="3588874" cy="2645012"/>
          </a:xfrm>
          <a:prstGeom prst="rect">
            <a:avLst/>
          </a:prstGeom>
        </p:spPr>
      </p:pic>
      <p:pic>
        <p:nvPicPr>
          <p:cNvPr id="8" name="Imagen 7" descr="Gráfico, Gráfico de barras&#10;&#10;El contenido generado por IA puede ser incorrecto.">
            <a:extLst>
              <a:ext uri="{FF2B5EF4-FFF2-40B4-BE49-F238E27FC236}">
                <a16:creationId xmlns:a16="http://schemas.microsoft.com/office/drawing/2014/main" id="{944CD377-19C3-90C7-9644-56297383E48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3153" y="639323"/>
            <a:ext cx="3024365" cy="1929397"/>
          </a:xfrm>
          <a:prstGeom prst="rect">
            <a:avLst/>
          </a:prstGeom>
        </p:spPr>
      </p:pic>
      <p:sp>
        <p:nvSpPr>
          <p:cNvPr id="9" name="CuadroTexto 8">
            <a:extLst>
              <a:ext uri="{FF2B5EF4-FFF2-40B4-BE49-F238E27FC236}">
                <a16:creationId xmlns:a16="http://schemas.microsoft.com/office/drawing/2014/main" id="{8C8303AE-2982-0748-E14C-BB1C4071F603}"/>
              </a:ext>
            </a:extLst>
          </p:cNvPr>
          <p:cNvSpPr txBox="1"/>
          <p:nvPr/>
        </p:nvSpPr>
        <p:spPr>
          <a:xfrm>
            <a:off x="1659531" y="206518"/>
            <a:ext cx="2604827" cy="276999"/>
          </a:xfrm>
          <a:prstGeom prst="rect">
            <a:avLst/>
          </a:prstGeom>
          <a:noFill/>
        </p:spPr>
        <p:txBody>
          <a:bodyPr wrap="square" rtlCol="0">
            <a:spAutoFit/>
          </a:bodyPr>
          <a:lstStyle/>
          <a:p>
            <a:r>
              <a:rPr lang="es-MX" sz="1200" dirty="0" err="1"/>
              <a:t>Distribucion</a:t>
            </a:r>
            <a:r>
              <a:rPr lang="es-MX" sz="1200" dirty="0"/>
              <a:t> de clientela por PQ</a:t>
            </a:r>
            <a:endParaRPr lang="es-AR" sz="1200" dirty="0"/>
          </a:p>
        </p:txBody>
      </p:sp>
      <p:sp>
        <p:nvSpPr>
          <p:cNvPr id="10" name="CuadroTexto 9">
            <a:extLst>
              <a:ext uri="{FF2B5EF4-FFF2-40B4-BE49-F238E27FC236}">
                <a16:creationId xmlns:a16="http://schemas.microsoft.com/office/drawing/2014/main" id="{14341531-320D-18DC-4666-517DEDB9013D}"/>
              </a:ext>
            </a:extLst>
          </p:cNvPr>
          <p:cNvSpPr txBox="1"/>
          <p:nvPr/>
        </p:nvSpPr>
        <p:spPr>
          <a:xfrm>
            <a:off x="4397518" y="4161093"/>
            <a:ext cx="4020922" cy="276999"/>
          </a:xfrm>
          <a:prstGeom prst="rect">
            <a:avLst/>
          </a:prstGeom>
          <a:noFill/>
        </p:spPr>
        <p:txBody>
          <a:bodyPr wrap="square" rtlCol="0">
            <a:spAutoFit/>
          </a:bodyPr>
          <a:lstStyle/>
          <a:p>
            <a:r>
              <a:rPr lang="es-MX" sz="1200" dirty="0" err="1"/>
              <a:t>Visualizacion</a:t>
            </a:r>
            <a:r>
              <a:rPr lang="es-MX" sz="1200" dirty="0"/>
              <a:t> del ORIGEN de la Clientela en las Zonales</a:t>
            </a:r>
            <a:endParaRPr lang="es-AR" sz="1200" dirty="0"/>
          </a:p>
        </p:txBody>
      </p:sp>
    </p:spTree>
    <p:extLst>
      <p:ext uri="{BB962C8B-B14F-4D97-AF65-F5344CB8AC3E}">
        <p14:creationId xmlns:p14="http://schemas.microsoft.com/office/powerpoint/2010/main" val="1525578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A9FA27-5BF2-A01B-65F6-A865AAAC96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7342DD-DB02-AFE1-4E33-CBB1616A91BB}"/>
              </a:ext>
            </a:extLst>
          </p:cNvPr>
          <p:cNvSpPr>
            <a:spLocks noGrp="1"/>
          </p:cNvSpPr>
          <p:nvPr>
            <p:ph type="title"/>
          </p:nvPr>
        </p:nvSpPr>
        <p:spPr>
          <a:xfrm>
            <a:off x="677328" y="-46888"/>
            <a:ext cx="9144000" cy="884466"/>
          </a:xfrm>
        </p:spPr>
        <p:txBody>
          <a:bodyPr/>
          <a:lstStyle/>
          <a:p>
            <a:r>
              <a:rPr lang="en-US" altLang="ko-KR" dirty="0" err="1">
                <a:solidFill>
                  <a:schemeClr val="accent5"/>
                </a:solidFill>
              </a:rPr>
              <a:t>Preguntas</a:t>
            </a:r>
            <a:r>
              <a:rPr lang="en-US" altLang="ko-KR" dirty="0"/>
              <a:t> </a:t>
            </a:r>
            <a:r>
              <a:rPr lang="en-US" altLang="ko-KR" dirty="0" err="1"/>
              <a:t>Tarjetas</a:t>
            </a:r>
            <a:r>
              <a:rPr lang="en-US" altLang="ko-KR" dirty="0"/>
              <a:t> de Credito</a:t>
            </a:r>
            <a:endParaRPr lang="ko-KR" altLang="en-US" dirty="0"/>
          </a:p>
        </p:txBody>
      </p:sp>
      <p:grpSp>
        <p:nvGrpSpPr>
          <p:cNvPr id="13" name="Group 12">
            <a:extLst>
              <a:ext uri="{FF2B5EF4-FFF2-40B4-BE49-F238E27FC236}">
                <a16:creationId xmlns:a16="http://schemas.microsoft.com/office/drawing/2014/main" id="{CEBEC2C2-B25D-B55B-ADF4-79905CFA6B66}"/>
              </a:ext>
            </a:extLst>
          </p:cNvPr>
          <p:cNvGrpSpPr/>
          <p:nvPr/>
        </p:nvGrpSpPr>
        <p:grpSpPr>
          <a:xfrm>
            <a:off x="614543" y="1168566"/>
            <a:ext cx="8102362" cy="1552788"/>
            <a:chOff x="541393" y="1168566"/>
            <a:chExt cx="8102362" cy="1552788"/>
          </a:xfrm>
        </p:grpSpPr>
        <p:sp>
          <p:nvSpPr>
            <p:cNvPr id="3" name="Chevron 2">
              <a:extLst>
                <a:ext uri="{FF2B5EF4-FFF2-40B4-BE49-F238E27FC236}">
                  <a16:creationId xmlns:a16="http://schemas.microsoft.com/office/drawing/2014/main" id="{A43F0C71-65ED-DF17-26D4-5044D48C8728}"/>
                </a:ext>
              </a:extLst>
            </p:cNvPr>
            <p:cNvSpPr/>
            <p:nvPr/>
          </p:nvSpPr>
          <p:spPr>
            <a:xfrm>
              <a:off x="541393" y="1558628"/>
              <a:ext cx="1428225" cy="772664"/>
            </a:xfrm>
            <a:prstGeom prst="chevron">
              <a:avLst>
                <a:gd name="adj" fmla="val 4485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9" name="Chevron 8">
              <a:extLst>
                <a:ext uri="{FF2B5EF4-FFF2-40B4-BE49-F238E27FC236}">
                  <a16:creationId xmlns:a16="http://schemas.microsoft.com/office/drawing/2014/main" id="{CB98F547-C4E8-840D-E964-F4373E12D694}"/>
                </a:ext>
              </a:extLst>
            </p:cNvPr>
            <p:cNvSpPr/>
            <p:nvPr/>
          </p:nvSpPr>
          <p:spPr>
            <a:xfrm>
              <a:off x="1761977" y="1558628"/>
              <a:ext cx="1428225" cy="772664"/>
            </a:xfrm>
            <a:prstGeom prst="chevron">
              <a:avLst>
                <a:gd name="adj" fmla="val 4485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0" name="Chevron 9">
              <a:extLst>
                <a:ext uri="{FF2B5EF4-FFF2-40B4-BE49-F238E27FC236}">
                  <a16:creationId xmlns:a16="http://schemas.microsoft.com/office/drawing/2014/main" id="{690F9499-3C95-C010-8EFA-E833FCDCF36E}"/>
                </a:ext>
              </a:extLst>
            </p:cNvPr>
            <p:cNvSpPr/>
            <p:nvPr/>
          </p:nvSpPr>
          <p:spPr>
            <a:xfrm>
              <a:off x="2982561" y="1558628"/>
              <a:ext cx="1428225" cy="772664"/>
            </a:xfrm>
            <a:prstGeom prst="chevron">
              <a:avLst>
                <a:gd name="adj" fmla="val 4485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1" name="Chevron 10">
              <a:extLst>
                <a:ext uri="{FF2B5EF4-FFF2-40B4-BE49-F238E27FC236}">
                  <a16:creationId xmlns:a16="http://schemas.microsoft.com/office/drawing/2014/main" id="{B2D2903B-8ED2-5D8F-EC49-DF51A28DFD05}"/>
                </a:ext>
              </a:extLst>
            </p:cNvPr>
            <p:cNvSpPr/>
            <p:nvPr/>
          </p:nvSpPr>
          <p:spPr>
            <a:xfrm>
              <a:off x="4203145" y="1558628"/>
              <a:ext cx="1428225" cy="772664"/>
            </a:xfrm>
            <a:prstGeom prst="chevron">
              <a:avLst>
                <a:gd name="adj" fmla="val 4485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2" name="Chevron 11">
              <a:extLst>
                <a:ext uri="{FF2B5EF4-FFF2-40B4-BE49-F238E27FC236}">
                  <a16:creationId xmlns:a16="http://schemas.microsoft.com/office/drawing/2014/main" id="{BC80D266-8EEF-53A3-E45F-12A3D3381BB6}"/>
                </a:ext>
              </a:extLst>
            </p:cNvPr>
            <p:cNvSpPr/>
            <p:nvPr/>
          </p:nvSpPr>
          <p:spPr>
            <a:xfrm>
              <a:off x="5423729" y="1558628"/>
              <a:ext cx="1428225" cy="772664"/>
            </a:xfrm>
            <a:prstGeom prst="chevron">
              <a:avLst>
                <a:gd name="adj" fmla="val 4485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8" name="Up Arrow 7">
              <a:extLst>
                <a:ext uri="{FF2B5EF4-FFF2-40B4-BE49-F238E27FC236}">
                  <a16:creationId xmlns:a16="http://schemas.microsoft.com/office/drawing/2014/main" id="{3956E063-5616-EDD3-A44B-92FC322A9D6B}"/>
                </a:ext>
              </a:extLst>
            </p:cNvPr>
            <p:cNvSpPr/>
            <p:nvPr/>
          </p:nvSpPr>
          <p:spPr>
            <a:xfrm rot="5400000">
              <a:off x="6859530" y="937129"/>
              <a:ext cx="1552788" cy="2015662"/>
            </a:xfrm>
            <a:custGeom>
              <a:avLst/>
              <a:gdLst/>
              <a:ahLst/>
              <a:cxnLst/>
              <a:rect l="l" t="t" r="r" b="b"/>
              <a:pathLst>
                <a:path w="1552788" h="2015662">
                  <a:moveTo>
                    <a:pt x="0" y="736643"/>
                  </a:moveTo>
                  <a:lnTo>
                    <a:pt x="776394" y="0"/>
                  </a:lnTo>
                  <a:lnTo>
                    <a:pt x="1552788" y="736643"/>
                  </a:lnTo>
                  <a:lnTo>
                    <a:pt x="1164591" y="736643"/>
                  </a:lnTo>
                  <a:lnTo>
                    <a:pt x="1164591" y="2015662"/>
                  </a:lnTo>
                  <a:lnTo>
                    <a:pt x="1162556" y="2015662"/>
                  </a:lnTo>
                  <a:lnTo>
                    <a:pt x="776394" y="1669237"/>
                  </a:lnTo>
                  <a:lnTo>
                    <a:pt x="390233" y="2015662"/>
                  </a:lnTo>
                  <a:lnTo>
                    <a:pt x="388197" y="2015662"/>
                  </a:lnTo>
                  <a:lnTo>
                    <a:pt x="388197" y="73664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22" name="TextBox 21">
            <a:extLst>
              <a:ext uri="{FF2B5EF4-FFF2-40B4-BE49-F238E27FC236}">
                <a16:creationId xmlns:a16="http://schemas.microsoft.com/office/drawing/2014/main" id="{C20774B4-6D3E-16D9-3BFE-A4A22B610E7C}"/>
              </a:ext>
            </a:extLst>
          </p:cNvPr>
          <p:cNvSpPr txBox="1"/>
          <p:nvPr/>
        </p:nvSpPr>
        <p:spPr>
          <a:xfrm>
            <a:off x="6928598" y="2860093"/>
            <a:ext cx="1012018" cy="369332"/>
          </a:xfrm>
          <a:prstGeom prst="rect">
            <a:avLst/>
          </a:prstGeom>
          <a:noFill/>
        </p:spPr>
        <p:txBody>
          <a:bodyPr wrap="square" tIns="0" bIns="0" rtlCol="0" anchor="ctr">
            <a:spAutoFit/>
          </a:bodyPr>
          <a:lstStyle/>
          <a:p>
            <a:pPr algn="ctr"/>
            <a:r>
              <a:rPr lang="en-US" altLang="ko-KR" sz="2400" b="1" dirty="0">
                <a:solidFill>
                  <a:schemeClr val="accent1"/>
                </a:solidFill>
                <a:cs typeface="Arial" pitchFamily="34" charset="0"/>
              </a:rPr>
              <a:t>6</a:t>
            </a:r>
          </a:p>
        </p:txBody>
      </p:sp>
      <p:sp>
        <p:nvSpPr>
          <p:cNvPr id="23" name="TextBox 22">
            <a:extLst>
              <a:ext uri="{FF2B5EF4-FFF2-40B4-BE49-F238E27FC236}">
                <a16:creationId xmlns:a16="http://schemas.microsoft.com/office/drawing/2014/main" id="{A5F33006-7CC3-B882-B93B-380A5932AA5B}"/>
              </a:ext>
            </a:extLst>
          </p:cNvPr>
          <p:cNvSpPr txBox="1"/>
          <p:nvPr/>
        </p:nvSpPr>
        <p:spPr>
          <a:xfrm>
            <a:off x="5611008" y="2921649"/>
            <a:ext cx="1012018" cy="246221"/>
          </a:xfrm>
          <a:prstGeom prst="rect">
            <a:avLst/>
          </a:prstGeom>
          <a:noFill/>
        </p:spPr>
        <p:txBody>
          <a:bodyPr wrap="square" tIns="0" bIns="0" rtlCol="0" anchor="ctr">
            <a:spAutoFit/>
          </a:bodyPr>
          <a:lstStyle/>
          <a:p>
            <a:pPr algn="ctr"/>
            <a:r>
              <a:rPr lang="en-US" altLang="ko-KR" sz="1600" b="1" dirty="0">
                <a:solidFill>
                  <a:schemeClr val="accent2"/>
                </a:solidFill>
                <a:cs typeface="Arial" pitchFamily="34" charset="0"/>
              </a:rPr>
              <a:t>5</a:t>
            </a:r>
          </a:p>
        </p:txBody>
      </p:sp>
      <p:sp>
        <p:nvSpPr>
          <p:cNvPr id="24" name="TextBox 23">
            <a:extLst>
              <a:ext uri="{FF2B5EF4-FFF2-40B4-BE49-F238E27FC236}">
                <a16:creationId xmlns:a16="http://schemas.microsoft.com/office/drawing/2014/main" id="{813A6DF9-8951-FCE9-ABC4-8F0B34B7954C}"/>
              </a:ext>
            </a:extLst>
          </p:cNvPr>
          <p:cNvSpPr txBox="1"/>
          <p:nvPr/>
        </p:nvSpPr>
        <p:spPr>
          <a:xfrm>
            <a:off x="4370995" y="2921649"/>
            <a:ext cx="1012018" cy="246221"/>
          </a:xfrm>
          <a:prstGeom prst="rect">
            <a:avLst/>
          </a:prstGeom>
          <a:noFill/>
        </p:spPr>
        <p:txBody>
          <a:bodyPr wrap="square" tIns="0" bIns="0" rtlCol="0" anchor="ctr">
            <a:spAutoFit/>
          </a:bodyPr>
          <a:lstStyle/>
          <a:p>
            <a:pPr algn="ctr"/>
            <a:r>
              <a:rPr lang="en-US" altLang="ko-KR" sz="1600" b="1" dirty="0">
                <a:solidFill>
                  <a:schemeClr val="accent3"/>
                </a:solidFill>
                <a:cs typeface="Arial" pitchFamily="34" charset="0"/>
              </a:rPr>
              <a:t>4</a:t>
            </a:r>
          </a:p>
        </p:txBody>
      </p:sp>
      <p:sp>
        <p:nvSpPr>
          <p:cNvPr id="25" name="TextBox 24">
            <a:extLst>
              <a:ext uri="{FF2B5EF4-FFF2-40B4-BE49-F238E27FC236}">
                <a16:creationId xmlns:a16="http://schemas.microsoft.com/office/drawing/2014/main" id="{195EDA6A-16A4-6FE3-D6E9-9FFF31FE87D3}"/>
              </a:ext>
            </a:extLst>
          </p:cNvPr>
          <p:cNvSpPr txBox="1"/>
          <p:nvPr/>
        </p:nvSpPr>
        <p:spPr>
          <a:xfrm>
            <a:off x="3130981" y="2921649"/>
            <a:ext cx="1012018" cy="246221"/>
          </a:xfrm>
          <a:prstGeom prst="rect">
            <a:avLst/>
          </a:prstGeom>
          <a:noFill/>
        </p:spPr>
        <p:txBody>
          <a:bodyPr wrap="square" tIns="0" bIns="0" rtlCol="0" anchor="ctr">
            <a:spAutoFit/>
          </a:bodyPr>
          <a:lstStyle/>
          <a:p>
            <a:pPr algn="ctr"/>
            <a:r>
              <a:rPr lang="en-US" altLang="ko-KR" sz="1600" b="1" dirty="0">
                <a:solidFill>
                  <a:schemeClr val="accent4"/>
                </a:solidFill>
                <a:cs typeface="Arial" pitchFamily="34" charset="0"/>
              </a:rPr>
              <a:t>3</a:t>
            </a:r>
          </a:p>
        </p:txBody>
      </p:sp>
      <p:sp>
        <p:nvSpPr>
          <p:cNvPr id="26" name="TextBox 25">
            <a:extLst>
              <a:ext uri="{FF2B5EF4-FFF2-40B4-BE49-F238E27FC236}">
                <a16:creationId xmlns:a16="http://schemas.microsoft.com/office/drawing/2014/main" id="{A2F6E680-F315-CABA-D5B1-82BF5B4A96C0}"/>
              </a:ext>
            </a:extLst>
          </p:cNvPr>
          <p:cNvSpPr txBox="1"/>
          <p:nvPr/>
        </p:nvSpPr>
        <p:spPr>
          <a:xfrm>
            <a:off x="1890967" y="2921649"/>
            <a:ext cx="1012018" cy="246221"/>
          </a:xfrm>
          <a:prstGeom prst="rect">
            <a:avLst/>
          </a:prstGeom>
          <a:noFill/>
        </p:spPr>
        <p:txBody>
          <a:bodyPr wrap="square" tIns="0" bIns="0" rtlCol="0" anchor="ctr">
            <a:spAutoFit/>
          </a:bodyPr>
          <a:lstStyle/>
          <a:p>
            <a:pPr algn="ctr"/>
            <a:r>
              <a:rPr lang="en-US" altLang="ko-KR" sz="1600" b="1" dirty="0">
                <a:solidFill>
                  <a:schemeClr val="accent5"/>
                </a:solidFill>
                <a:cs typeface="Arial" pitchFamily="34" charset="0"/>
              </a:rPr>
              <a:t>2</a:t>
            </a:r>
          </a:p>
        </p:txBody>
      </p:sp>
      <p:sp>
        <p:nvSpPr>
          <p:cNvPr id="27" name="TextBox 26">
            <a:extLst>
              <a:ext uri="{FF2B5EF4-FFF2-40B4-BE49-F238E27FC236}">
                <a16:creationId xmlns:a16="http://schemas.microsoft.com/office/drawing/2014/main" id="{3D643208-33D4-36F8-E524-DC088BC0276B}"/>
              </a:ext>
            </a:extLst>
          </p:cNvPr>
          <p:cNvSpPr txBox="1"/>
          <p:nvPr/>
        </p:nvSpPr>
        <p:spPr>
          <a:xfrm>
            <a:off x="650953" y="2921649"/>
            <a:ext cx="1012018" cy="246221"/>
          </a:xfrm>
          <a:prstGeom prst="rect">
            <a:avLst/>
          </a:prstGeom>
          <a:noFill/>
        </p:spPr>
        <p:txBody>
          <a:bodyPr wrap="square" tIns="0" bIns="0" rtlCol="0" anchor="ctr">
            <a:spAutoFit/>
          </a:bodyPr>
          <a:lstStyle/>
          <a:p>
            <a:pPr algn="ctr"/>
            <a:r>
              <a:rPr lang="en-US" altLang="ko-KR" sz="1600" b="1" dirty="0">
                <a:cs typeface="Arial" pitchFamily="34" charset="0"/>
              </a:rPr>
              <a:t>1</a:t>
            </a:r>
          </a:p>
        </p:txBody>
      </p:sp>
      <p:cxnSp>
        <p:nvCxnSpPr>
          <p:cNvPr id="28" name="Straight Connector 27">
            <a:extLst>
              <a:ext uri="{FF2B5EF4-FFF2-40B4-BE49-F238E27FC236}">
                <a16:creationId xmlns:a16="http://schemas.microsoft.com/office/drawing/2014/main" id="{EF5FF9EB-9784-9CC4-3689-B9B605A67F7E}"/>
              </a:ext>
            </a:extLst>
          </p:cNvPr>
          <p:cNvCxnSpPr/>
          <p:nvPr/>
        </p:nvCxnSpPr>
        <p:spPr>
          <a:xfrm>
            <a:off x="1156962" y="2465424"/>
            <a:ext cx="0" cy="32235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DAC15A2-51A8-52DC-4FDA-81E8DEF74307}"/>
              </a:ext>
            </a:extLst>
          </p:cNvPr>
          <p:cNvCxnSpPr/>
          <p:nvPr/>
        </p:nvCxnSpPr>
        <p:spPr>
          <a:xfrm>
            <a:off x="2395388" y="2465424"/>
            <a:ext cx="0" cy="32235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6B39462-C0D0-2759-A437-36068778A28C}"/>
              </a:ext>
            </a:extLst>
          </p:cNvPr>
          <p:cNvCxnSpPr/>
          <p:nvPr/>
        </p:nvCxnSpPr>
        <p:spPr>
          <a:xfrm>
            <a:off x="3633814" y="2465424"/>
            <a:ext cx="0" cy="32235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D8A8661-B12C-C6E7-FE17-47F90246238A}"/>
              </a:ext>
            </a:extLst>
          </p:cNvPr>
          <p:cNvCxnSpPr/>
          <p:nvPr/>
        </p:nvCxnSpPr>
        <p:spPr>
          <a:xfrm>
            <a:off x="4872240" y="2465424"/>
            <a:ext cx="0" cy="32235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6BE5A62-C49C-F8A4-54FD-0B403C9BC964}"/>
              </a:ext>
            </a:extLst>
          </p:cNvPr>
          <p:cNvCxnSpPr/>
          <p:nvPr/>
        </p:nvCxnSpPr>
        <p:spPr>
          <a:xfrm>
            <a:off x="6110666" y="2465424"/>
            <a:ext cx="0" cy="32235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1B1ABCF-7769-DDE3-67C4-514E581467CE}"/>
              </a:ext>
            </a:extLst>
          </p:cNvPr>
          <p:cNvCxnSpPr/>
          <p:nvPr/>
        </p:nvCxnSpPr>
        <p:spPr>
          <a:xfrm>
            <a:off x="7429609" y="2465424"/>
            <a:ext cx="0" cy="32235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F571D3AB-A111-07BA-86B4-D896AA5E733D}"/>
              </a:ext>
            </a:extLst>
          </p:cNvPr>
          <p:cNvSpPr txBox="1"/>
          <p:nvPr/>
        </p:nvSpPr>
        <p:spPr>
          <a:xfrm>
            <a:off x="265568" y="3171957"/>
            <a:ext cx="1483047" cy="1384995"/>
          </a:xfrm>
          <a:prstGeom prst="rect">
            <a:avLst/>
          </a:prstGeom>
          <a:noFill/>
        </p:spPr>
        <p:txBody>
          <a:bodyPr wrap="square" rtlCol="0">
            <a:spAutoFit/>
          </a:bodyPr>
          <a:lstStyle/>
          <a:p>
            <a:pPr algn="ctr"/>
            <a:r>
              <a:rPr lang="es-MX" altLang="ko-KR" sz="1200" dirty="0">
                <a:solidFill>
                  <a:schemeClr val="tx1">
                    <a:lumMod val="75000"/>
                    <a:lumOff val="25000"/>
                  </a:schemeClr>
                </a:solidFill>
                <a:cs typeface="Arial" pitchFamily="34" charset="0"/>
              </a:rPr>
              <a:t>¿Cuál es la distribución de cada variable? (media, mediana, desviación estándar, histogramas, etc.)</a:t>
            </a:r>
            <a:endParaRPr lang="en-US" altLang="ko-KR" sz="1200" dirty="0">
              <a:solidFill>
                <a:schemeClr val="tx1">
                  <a:lumMod val="75000"/>
                  <a:lumOff val="25000"/>
                </a:schemeClr>
              </a:solidFill>
              <a:cs typeface="Arial" pitchFamily="34" charset="0"/>
            </a:endParaRPr>
          </a:p>
        </p:txBody>
      </p:sp>
      <p:sp>
        <p:nvSpPr>
          <p:cNvPr id="41" name="TextBox 40">
            <a:extLst>
              <a:ext uri="{FF2B5EF4-FFF2-40B4-BE49-F238E27FC236}">
                <a16:creationId xmlns:a16="http://schemas.microsoft.com/office/drawing/2014/main" id="{46EE3064-5619-250A-FB34-F23CDC11E9C9}"/>
              </a:ext>
            </a:extLst>
          </p:cNvPr>
          <p:cNvSpPr txBox="1"/>
          <p:nvPr/>
        </p:nvSpPr>
        <p:spPr>
          <a:xfrm>
            <a:off x="1638488" y="3202734"/>
            <a:ext cx="1483047" cy="1323439"/>
          </a:xfrm>
          <a:prstGeom prst="rect">
            <a:avLst/>
          </a:prstGeom>
          <a:noFill/>
        </p:spPr>
        <p:txBody>
          <a:bodyPr wrap="square" rtlCol="0">
            <a:spAutoFit/>
          </a:bodyPr>
          <a:lstStyle/>
          <a:p>
            <a:pPr algn="ctr"/>
            <a:r>
              <a:rPr lang="es-MX" altLang="ko-KR" sz="1000" dirty="0">
                <a:solidFill>
                  <a:schemeClr val="tx1">
                    <a:lumMod val="75000"/>
                    <a:lumOff val="25000"/>
                  </a:schemeClr>
                </a:solidFill>
                <a:cs typeface="Arial" pitchFamily="34" charset="0"/>
              </a:rPr>
              <a:t>¿Existe una correlación entre </a:t>
            </a:r>
            <a:r>
              <a:rPr lang="es-MX" altLang="ko-KR" sz="1000" dirty="0" err="1">
                <a:solidFill>
                  <a:schemeClr val="tx1">
                    <a:lumMod val="75000"/>
                    <a:lumOff val="25000"/>
                  </a:schemeClr>
                </a:solidFill>
                <a:cs typeface="Arial" pitchFamily="34" charset="0"/>
              </a:rPr>
              <a:t>ingreso_determinado</a:t>
            </a:r>
            <a:r>
              <a:rPr lang="es-MX" altLang="ko-KR" sz="1000" dirty="0">
                <a:solidFill>
                  <a:schemeClr val="tx1">
                    <a:lumMod val="75000"/>
                    <a:lumOff val="25000"/>
                  </a:schemeClr>
                </a:solidFill>
                <a:cs typeface="Arial" pitchFamily="34" charset="0"/>
              </a:rPr>
              <a:t> y Limite MC 071/</a:t>
            </a:r>
            <a:r>
              <a:rPr lang="es-MX" altLang="ko-KR" sz="1000" dirty="0" err="1">
                <a:solidFill>
                  <a:schemeClr val="tx1">
                    <a:lumMod val="75000"/>
                    <a:lumOff val="25000"/>
                  </a:schemeClr>
                </a:solidFill>
                <a:cs typeface="Arial" pitchFamily="34" charset="0"/>
              </a:rPr>
              <a:t>Limite_VI</a:t>
            </a:r>
            <a:r>
              <a:rPr lang="es-MX" altLang="ko-KR" sz="1000" dirty="0">
                <a:solidFill>
                  <a:schemeClr val="tx1">
                    <a:lumMod val="75000"/>
                    <a:lumOff val="25000"/>
                  </a:schemeClr>
                </a:solidFill>
                <a:cs typeface="Arial" pitchFamily="34" charset="0"/>
              </a:rPr>
              <a:t>? ¿Cómo se relaciona haber_Reg11 con estos límites?</a:t>
            </a:r>
            <a:endParaRPr lang="en-US" altLang="ko-KR" sz="1000" dirty="0">
              <a:solidFill>
                <a:schemeClr val="tx1">
                  <a:lumMod val="75000"/>
                  <a:lumOff val="25000"/>
                </a:schemeClr>
              </a:solidFill>
              <a:cs typeface="Arial" pitchFamily="34" charset="0"/>
            </a:endParaRPr>
          </a:p>
        </p:txBody>
      </p:sp>
      <p:sp>
        <p:nvSpPr>
          <p:cNvPr id="42" name="TextBox 41">
            <a:extLst>
              <a:ext uri="{FF2B5EF4-FFF2-40B4-BE49-F238E27FC236}">
                <a16:creationId xmlns:a16="http://schemas.microsoft.com/office/drawing/2014/main" id="{FB6074C2-C5B5-AC8F-7A5E-F7B12378D281}"/>
              </a:ext>
            </a:extLst>
          </p:cNvPr>
          <p:cNvSpPr txBox="1"/>
          <p:nvPr/>
        </p:nvSpPr>
        <p:spPr>
          <a:xfrm>
            <a:off x="2911797" y="3080311"/>
            <a:ext cx="1483047" cy="1785104"/>
          </a:xfrm>
          <a:prstGeom prst="rect">
            <a:avLst/>
          </a:prstGeom>
          <a:noFill/>
        </p:spPr>
        <p:txBody>
          <a:bodyPr wrap="square" rtlCol="0">
            <a:spAutoFit/>
          </a:bodyPr>
          <a:lstStyle/>
          <a:p>
            <a:pPr algn="ctr"/>
            <a:r>
              <a:rPr lang="es-MX" altLang="ko-KR" sz="1000" dirty="0">
                <a:solidFill>
                  <a:schemeClr val="tx1">
                    <a:lumMod val="65000"/>
                    <a:lumOff val="35000"/>
                  </a:schemeClr>
                </a:solidFill>
                <a:cs typeface="Arial" pitchFamily="34" charset="0"/>
              </a:rPr>
              <a:t>Efectividad de la Precalificación: ¿Qué tan exitosa es la precalificación (PQ Precalificado) en términos de la asignación de tarjetas de crédito (Cantidad de TC) y límites (Limite MC 071/</a:t>
            </a:r>
            <a:r>
              <a:rPr lang="es-MX" altLang="ko-KR" sz="1000" dirty="0" err="1">
                <a:solidFill>
                  <a:schemeClr val="tx1">
                    <a:lumMod val="65000"/>
                    <a:lumOff val="35000"/>
                  </a:schemeClr>
                </a:solidFill>
                <a:cs typeface="Arial" pitchFamily="34" charset="0"/>
              </a:rPr>
              <a:t>Limite_VI</a:t>
            </a:r>
            <a:r>
              <a:rPr lang="es-MX" altLang="ko-KR" sz="1000" dirty="0">
                <a:solidFill>
                  <a:schemeClr val="tx1">
                    <a:lumMod val="65000"/>
                    <a:lumOff val="35000"/>
                  </a:schemeClr>
                </a:solidFill>
                <a:cs typeface="Arial" pitchFamily="34" charset="0"/>
              </a:rPr>
              <a:t>)?</a:t>
            </a:r>
            <a:endParaRPr lang="en-US" altLang="ko-KR" sz="1000" dirty="0">
              <a:solidFill>
                <a:schemeClr val="tx1">
                  <a:lumMod val="75000"/>
                  <a:lumOff val="25000"/>
                </a:schemeClr>
              </a:solidFill>
              <a:cs typeface="Arial" pitchFamily="34" charset="0"/>
            </a:endParaRPr>
          </a:p>
        </p:txBody>
      </p:sp>
      <p:sp>
        <p:nvSpPr>
          <p:cNvPr id="43" name="TextBox 42">
            <a:extLst>
              <a:ext uri="{FF2B5EF4-FFF2-40B4-BE49-F238E27FC236}">
                <a16:creationId xmlns:a16="http://schemas.microsoft.com/office/drawing/2014/main" id="{55A98F5F-3F53-9031-CC64-00B664A52FC5}"/>
              </a:ext>
            </a:extLst>
          </p:cNvPr>
          <p:cNvSpPr txBox="1"/>
          <p:nvPr/>
        </p:nvSpPr>
        <p:spPr>
          <a:xfrm>
            <a:off x="4143490" y="3212271"/>
            <a:ext cx="1483047" cy="1323439"/>
          </a:xfrm>
          <a:prstGeom prst="rect">
            <a:avLst/>
          </a:prstGeom>
          <a:noFill/>
        </p:spPr>
        <p:txBody>
          <a:bodyPr wrap="square" rtlCol="0">
            <a:spAutoFit/>
          </a:bodyPr>
          <a:lstStyle/>
          <a:p>
            <a:pPr algn="ctr"/>
            <a:r>
              <a:rPr lang="es-MX" altLang="ko-KR" sz="1000" dirty="0">
                <a:solidFill>
                  <a:schemeClr val="tx1">
                    <a:lumMod val="65000"/>
                    <a:lumOff val="35000"/>
                  </a:schemeClr>
                </a:solidFill>
                <a:cs typeface="Arial" pitchFamily="34" charset="0"/>
              </a:rPr>
              <a:t>Impacto de las Modificaciones: ¿Las modificaciones (Modificación MC 071, Modificación VI) tienen un impacto significativo en los límites de crédito?</a:t>
            </a:r>
            <a:endParaRPr lang="en-US" altLang="ko-KR" sz="1000" dirty="0">
              <a:solidFill>
                <a:schemeClr val="tx1">
                  <a:lumMod val="75000"/>
                  <a:lumOff val="25000"/>
                </a:schemeClr>
              </a:solidFill>
              <a:cs typeface="Arial" pitchFamily="34" charset="0"/>
            </a:endParaRPr>
          </a:p>
        </p:txBody>
      </p:sp>
      <p:sp>
        <p:nvSpPr>
          <p:cNvPr id="44" name="TextBox 43">
            <a:extLst>
              <a:ext uri="{FF2B5EF4-FFF2-40B4-BE49-F238E27FC236}">
                <a16:creationId xmlns:a16="http://schemas.microsoft.com/office/drawing/2014/main" id="{13D7EFAA-FF8D-0397-C469-4BF30E9B4B0D}"/>
              </a:ext>
            </a:extLst>
          </p:cNvPr>
          <p:cNvSpPr txBox="1"/>
          <p:nvPr/>
        </p:nvSpPr>
        <p:spPr>
          <a:xfrm>
            <a:off x="5386175" y="3212271"/>
            <a:ext cx="1483047" cy="1169551"/>
          </a:xfrm>
          <a:prstGeom prst="rect">
            <a:avLst/>
          </a:prstGeom>
          <a:noFill/>
        </p:spPr>
        <p:txBody>
          <a:bodyPr wrap="square" rtlCol="0">
            <a:spAutoFit/>
          </a:bodyPr>
          <a:lstStyle/>
          <a:p>
            <a:pPr algn="ctr"/>
            <a:r>
              <a:rPr lang="es-MX" altLang="ko-KR" sz="1000" dirty="0">
                <a:solidFill>
                  <a:schemeClr val="tx1">
                    <a:lumMod val="65000"/>
                    <a:lumOff val="35000"/>
                  </a:schemeClr>
                </a:solidFill>
                <a:cs typeface="Arial" pitchFamily="34" charset="0"/>
              </a:rPr>
              <a:t>¿Existen diferencias significativas en las variables clave (ingresos, límites, cantidad de tarjetas) entre diferentes zonas o sucursales?</a:t>
            </a:r>
            <a:endParaRPr lang="en-US" altLang="ko-KR" sz="1000" dirty="0">
              <a:solidFill>
                <a:schemeClr val="tx1">
                  <a:lumMod val="75000"/>
                  <a:lumOff val="25000"/>
                </a:schemeClr>
              </a:solidFill>
              <a:cs typeface="Arial" pitchFamily="34" charset="0"/>
            </a:endParaRPr>
          </a:p>
        </p:txBody>
      </p:sp>
      <p:sp>
        <p:nvSpPr>
          <p:cNvPr id="45" name="TextBox 44">
            <a:extLst>
              <a:ext uri="{FF2B5EF4-FFF2-40B4-BE49-F238E27FC236}">
                <a16:creationId xmlns:a16="http://schemas.microsoft.com/office/drawing/2014/main" id="{F2C80ED9-A502-2CDC-394A-292266EC0DB8}"/>
              </a:ext>
            </a:extLst>
          </p:cNvPr>
          <p:cNvSpPr txBox="1"/>
          <p:nvPr/>
        </p:nvSpPr>
        <p:spPr>
          <a:xfrm>
            <a:off x="6690495" y="3212271"/>
            <a:ext cx="1841945" cy="1323439"/>
          </a:xfrm>
          <a:prstGeom prst="rect">
            <a:avLst/>
          </a:prstGeom>
          <a:noFill/>
        </p:spPr>
        <p:txBody>
          <a:bodyPr wrap="square" rtlCol="0">
            <a:spAutoFit/>
          </a:bodyPr>
          <a:lstStyle/>
          <a:p>
            <a:pPr algn="ctr"/>
            <a:r>
              <a:rPr lang="es-MX" altLang="ko-KR" sz="1000" dirty="0">
                <a:solidFill>
                  <a:schemeClr val="tx1">
                    <a:lumMod val="65000"/>
                    <a:lumOff val="35000"/>
                  </a:schemeClr>
                </a:solidFill>
                <a:cs typeface="Arial" pitchFamily="34" charset="0"/>
              </a:rPr>
              <a:t>Origen de los Clientes: ¿El ORIGEN del cliente influye en el producto que se le ofrece (límite de crédito, cantidad de tarjetas)?</a:t>
            </a:r>
          </a:p>
          <a:p>
            <a:pPr algn="ctr"/>
            <a:r>
              <a:rPr lang="es-MX" altLang="ko-KR" sz="1000" dirty="0">
                <a:solidFill>
                  <a:schemeClr val="tx1">
                    <a:lumMod val="65000"/>
                    <a:lumOff val="35000"/>
                  </a:schemeClr>
                </a:solidFill>
                <a:cs typeface="Arial" pitchFamily="34" charset="0"/>
              </a:rPr>
              <a:t>Uso de Tarjeta: ¿El USO TC LIM MAX se correlaciona con otras variables?</a:t>
            </a:r>
            <a:endParaRPr lang="en-US" altLang="ko-KR" sz="1000" dirty="0">
              <a:solidFill>
                <a:schemeClr val="tx1">
                  <a:lumMod val="75000"/>
                  <a:lumOff val="25000"/>
                </a:schemeClr>
              </a:solidFill>
              <a:cs typeface="Arial" pitchFamily="34" charset="0"/>
            </a:endParaRPr>
          </a:p>
        </p:txBody>
      </p:sp>
      <p:sp>
        <p:nvSpPr>
          <p:cNvPr id="4" name="CuadroTexto 3">
            <a:extLst>
              <a:ext uri="{FF2B5EF4-FFF2-40B4-BE49-F238E27FC236}">
                <a16:creationId xmlns:a16="http://schemas.microsoft.com/office/drawing/2014/main" id="{1186D17A-CFC2-ABC5-35EE-1B02EAFFB3FC}"/>
              </a:ext>
            </a:extLst>
          </p:cNvPr>
          <p:cNvSpPr txBox="1"/>
          <p:nvPr/>
        </p:nvSpPr>
        <p:spPr>
          <a:xfrm>
            <a:off x="650953" y="951603"/>
            <a:ext cx="7397625" cy="523220"/>
          </a:xfrm>
          <a:prstGeom prst="rect">
            <a:avLst/>
          </a:prstGeom>
          <a:noFill/>
        </p:spPr>
        <p:txBody>
          <a:bodyPr wrap="square" rtlCol="0">
            <a:spAutoFit/>
          </a:bodyPr>
          <a:lstStyle/>
          <a:p>
            <a:r>
              <a:rPr lang="es-MX" sz="1400" b="0" i="0" dirty="0">
                <a:solidFill>
                  <a:srgbClr val="000000"/>
                </a:solidFill>
                <a:effectLst/>
                <a:latin typeface="Inter"/>
              </a:rPr>
              <a:t>Esta hoja detalla la actividad de las tarjetas de crédito de nuestros clientes. Revela hábitos de gasto, límites de crédito y comportamientos de pago.</a:t>
            </a:r>
            <a:endParaRPr lang="es-AR" sz="1400" dirty="0"/>
          </a:p>
        </p:txBody>
      </p:sp>
      <p:sp>
        <p:nvSpPr>
          <p:cNvPr id="5" name="Pentagon 107">
            <a:extLst>
              <a:ext uri="{FF2B5EF4-FFF2-40B4-BE49-F238E27FC236}">
                <a16:creationId xmlns:a16="http://schemas.microsoft.com/office/drawing/2014/main" id="{01E5D38B-F61F-194A-7E88-8C656E109914}"/>
              </a:ext>
            </a:extLst>
          </p:cNvPr>
          <p:cNvSpPr/>
          <p:nvPr/>
        </p:nvSpPr>
        <p:spPr>
          <a:xfrm>
            <a:off x="0" y="0"/>
            <a:ext cx="1431924" cy="884466"/>
          </a:xfrm>
          <a:prstGeom prst="homePlate">
            <a:avLst>
              <a:gd name="adj" fmla="val 549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 name="TextBox 109">
            <a:extLst>
              <a:ext uri="{FF2B5EF4-FFF2-40B4-BE49-F238E27FC236}">
                <a16:creationId xmlns:a16="http://schemas.microsoft.com/office/drawing/2014/main" id="{C5752ED6-F674-71DB-0AC8-9C49088584E4}"/>
              </a:ext>
            </a:extLst>
          </p:cNvPr>
          <p:cNvSpPr txBox="1"/>
          <p:nvPr/>
        </p:nvSpPr>
        <p:spPr>
          <a:xfrm>
            <a:off x="280837" y="270228"/>
            <a:ext cx="604639" cy="430887"/>
          </a:xfrm>
          <a:prstGeom prst="rect">
            <a:avLst/>
          </a:prstGeom>
          <a:noFill/>
        </p:spPr>
        <p:txBody>
          <a:bodyPr wrap="square" tIns="0" bIns="0" rtlCol="0" anchor="ctr">
            <a:spAutoFit/>
          </a:bodyPr>
          <a:lstStyle/>
          <a:p>
            <a:r>
              <a:rPr lang="en-US" altLang="ko-KR" sz="2800" b="1" dirty="0">
                <a:solidFill>
                  <a:schemeClr val="bg1"/>
                </a:solidFill>
                <a:cs typeface="Arial" pitchFamily="34" charset="0"/>
              </a:rPr>
              <a:t>02</a:t>
            </a:r>
          </a:p>
        </p:txBody>
      </p:sp>
    </p:spTree>
    <p:extLst>
      <p:ext uri="{BB962C8B-B14F-4D97-AF65-F5344CB8AC3E}">
        <p14:creationId xmlns:p14="http://schemas.microsoft.com/office/powerpoint/2010/main" val="3021048929"/>
      </p:ext>
    </p:extLst>
  </p:cSld>
  <p:clrMapOvr>
    <a:masterClrMapping/>
  </p:clrMapOvr>
</p:sld>
</file>

<file path=ppt/theme/theme1.xml><?xml version="1.0" encoding="utf-8"?>
<a:theme xmlns:a="http://schemas.openxmlformats.org/drawingml/2006/main" name="Cover and End Slide Master">
  <a:themeElements>
    <a:clrScheme name="ALLPPT-COLOR-A06">
      <a:dk1>
        <a:sysClr val="windowText" lastClr="000000"/>
      </a:dk1>
      <a:lt1>
        <a:sysClr val="window" lastClr="FFFFFF"/>
      </a:lt1>
      <a:dk2>
        <a:srgbClr val="1F497D"/>
      </a:dk2>
      <a:lt2>
        <a:srgbClr val="EEECE1"/>
      </a:lt2>
      <a:accent1>
        <a:srgbClr val="E62949"/>
      </a:accent1>
      <a:accent2>
        <a:srgbClr val="F07624"/>
      </a:accent2>
      <a:accent3>
        <a:srgbClr val="F4BD2D"/>
      </a:accent3>
      <a:accent4>
        <a:srgbClr val="1ED4DE"/>
      </a:accent4>
      <a:accent5>
        <a:srgbClr val="1C7DE1"/>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06">
      <a:dk1>
        <a:sysClr val="windowText" lastClr="000000"/>
      </a:dk1>
      <a:lt1>
        <a:sysClr val="window" lastClr="FFFFFF"/>
      </a:lt1>
      <a:dk2>
        <a:srgbClr val="1F497D"/>
      </a:dk2>
      <a:lt2>
        <a:srgbClr val="EEECE1"/>
      </a:lt2>
      <a:accent1>
        <a:srgbClr val="E62949"/>
      </a:accent1>
      <a:accent2>
        <a:srgbClr val="F07624"/>
      </a:accent2>
      <a:accent3>
        <a:srgbClr val="F4BD2D"/>
      </a:accent3>
      <a:accent4>
        <a:srgbClr val="1ED4DE"/>
      </a:accent4>
      <a:accent5>
        <a:srgbClr val="1C7DE1"/>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06">
      <a:dk1>
        <a:sysClr val="windowText" lastClr="000000"/>
      </a:dk1>
      <a:lt1>
        <a:sysClr val="window" lastClr="FFFFFF"/>
      </a:lt1>
      <a:dk2>
        <a:srgbClr val="1F497D"/>
      </a:dk2>
      <a:lt2>
        <a:srgbClr val="EEECE1"/>
      </a:lt2>
      <a:accent1>
        <a:srgbClr val="E62949"/>
      </a:accent1>
      <a:accent2>
        <a:srgbClr val="F07624"/>
      </a:accent2>
      <a:accent3>
        <a:srgbClr val="F4BD2D"/>
      </a:accent3>
      <a:accent4>
        <a:srgbClr val="1ED4DE"/>
      </a:accent4>
      <a:accent5>
        <a:srgbClr val="1C7DE1"/>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1188</TotalTime>
  <Words>1320</Words>
  <Application>Microsoft Office PowerPoint</Application>
  <PresentationFormat>Presentación en pantalla (16:9)</PresentationFormat>
  <Paragraphs>175</Paragraphs>
  <Slides>21</Slides>
  <Notes>0</Notes>
  <HiddenSlides>0</HiddenSlides>
  <MMClips>0</MMClips>
  <ScaleCrop>false</ScaleCrop>
  <HeadingPairs>
    <vt:vector size="6" baseType="variant">
      <vt:variant>
        <vt:lpstr>Fuentes usadas</vt:lpstr>
      </vt:variant>
      <vt:variant>
        <vt:i4>7</vt:i4>
      </vt:variant>
      <vt:variant>
        <vt:lpstr>Tema</vt:lpstr>
      </vt:variant>
      <vt:variant>
        <vt:i4>3</vt:i4>
      </vt:variant>
      <vt:variant>
        <vt:lpstr>Títulos de diapositiva</vt:lpstr>
      </vt:variant>
      <vt:variant>
        <vt:i4>21</vt:i4>
      </vt:variant>
    </vt:vector>
  </HeadingPairs>
  <TitlesOfParts>
    <vt:vector size="31" baseType="lpstr">
      <vt:lpstr>Malgun Gothic</vt:lpstr>
      <vt:lpstr>Aharoni</vt:lpstr>
      <vt:lpstr>Arial</vt:lpstr>
      <vt:lpstr>Courier New</vt:lpstr>
      <vt:lpstr>Inter</vt:lpstr>
      <vt:lpstr>Roboto</vt:lpstr>
      <vt:lpstr>Source Sans Pro</vt:lpstr>
      <vt:lpstr>Cover and End Slide Master</vt:lpstr>
      <vt:lpstr>Contents Slide Master</vt:lpstr>
      <vt:lpstr>Section Break Slide Master</vt:lpstr>
      <vt:lpstr>Banco: Analisis Crediticio de Sucursales y Zonales</vt:lpstr>
      <vt:lpstr>Agenda Datos</vt:lpstr>
      <vt:lpstr>Presentación de PowerPoint</vt:lpstr>
      <vt:lpstr>Preguntas Clientes</vt:lpstr>
      <vt:lpstr>Hipotesis Clientes</vt:lpstr>
      <vt:lpstr>Presentación de PowerPoint</vt:lpstr>
      <vt:lpstr>Presentación de PowerPoint</vt:lpstr>
      <vt:lpstr>Presentación de PowerPoint</vt:lpstr>
      <vt:lpstr>Preguntas Tarjetas de Credito</vt:lpstr>
      <vt:lpstr>Hipotesis TC</vt:lpstr>
      <vt:lpstr>Presentación de PowerPoint</vt:lpstr>
      <vt:lpstr>Presentación de PowerPoint</vt:lpstr>
      <vt:lpstr>Presentación de PowerPoint</vt:lpstr>
      <vt:lpstr>Preguntas Prestamos</vt:lpstr>
      <vt:lpstr>Hipotesis Prestamos</vt:lpstr>
      <vt:lpstr>Presentación de PowerPoint</vt:lpstr>
      <vt:lpstr>Presentación de PowerPoint</vt:lpstr>
      <vt:lpstr>Presentación de PowerPoint</vt:lpstr>
      <vt:lpstr>Entrelazando Historias</vt:lpstr>
      <vt:lpstr>Presentación de PowerPoint</vt:lpstr>
      <vt:lpstr>CONTINUARÁ</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juan manuel olguin</cp:lastModifiedBy>
  <cp:revision>88</cp:revision>
  <dcterms:created xsi:type="dcterms:W3CDTF">2016-12-01T00:32:25Z</dcterms:created>
  <dcterms:modified xsi:type="dcterms:W3CDTF">2025-04-03T01:42:32Z</dcterms:modified>
</cp:coreProperties>
</file>