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4" r:id="rId3"/>
  </p:sldMasterIdLst>
  <p:notesMasterIdLst>
    <p:notesMasterId r:id="rId37"/>
  </p:notesMasterIdLst>
  <p:handoutMasterIdLst>
    <p:handoutMasterId r:id="rId38"/>
  </p:handoutMasterIdLst>
  <p:sldIdLst>
    <p:sldId id="299" r:id="rId4"/>
    <p:sldId id="258" r:id="rId5"/>
    <p:sldId id="285" r:id="rId6"/>
    <p:sldId id="262" r:id="rId7"/>
    <p:sldId id="270" r:id="rId8"/>
    <p:sldId id="268" r:id="rId9"/>
    <p:sldId id="315" r:id="rId10"/>
    <p:sldId id="316" r:id="rId11"/>
    <p:sldId id="307" r:id="rId12"/>
    <p:sldId id="309" r:id="rId13"/>
    <p:sldId id="317" r:id="rId14"/>
    <p:sldId id="318" r:id="rId15"/>
    <p:sldId id="319" r:id="rId16"/>
    <p:sldId id="325" r:id="rId17"/>
    <p:sldId id="308" r:id="rId18"/>
    <p:sldId id="314" r:id="rId19"/>
    <p:sldId id="320" r:id="rId20"/>
    <p:sldId id="321" r:id="rId21"/>
    <p:sldId id="322" r:id="rId22"/>
    <p:sldId id="290" r:id="rId23"/>
    <p:sldId id="289" r:id="rId24"/>
    <p:sldId id="323" r:id="rId25"/>
    <p:sldId id="324" r:id="rId26"/>
    <p:sldId id="271" r:id="rId27"/>
    <p:sldId id="326" r:id="rId28"/>
    <p:sldId id="327" r:id="rId29"/>
    <p:sldId id="328" r:id="rId30"/>
    <p:sldId id="329" r:id="rId31"/>
    <p:sldId id="330" r:id="rId32"/>
    <p:sldId id="331" r:id="rId33"/>
    <p:sldId id="332" r:id="rId34"/>
    <p:sldId id="333" r:id="rId35"/>
    <p:sldId id="334" r:id="rId3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DE1"/>
    <a:srgbClr val="F4BD2D"/>
    <a:srgbClr val="F07624"/>
    <a:srgbClr val="1ED4DE"/>
    <a:srgbClr val="E62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howGuides="1">
      <p:cViewPr varScale="1">
        <p:scale>
          <a:sx n="92" d="100"/>
          <a:sy n="92" d="100"/>
        </p:scale>
        <p:origin x="1205" y="293"/>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t>2025-05-17</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t>‹Nº›</a:t>
            </a:fld>
            <a:endParaRPr lang="ko-KR" altLang="en-US" dirty="0"/>
          </a:p>
        </p:txBody>
      </p:sp>
    </p:spTree>
    <p:extLst>
      <p:ext uri="{BB962C8B-B14F-4D97-AF65-F5344CB8AC3E}">
        <p14:creationId xmlns:p14="http://schemas.microsoft.com/office/powerpoint/2010/main" val="11595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B2761-7E16-44CA-BF8A-25DE9AC39A10}" type="datetimeFigureOut">
              <a:rPr lang="es-AR" smtClean="0"/>
              <a:t>17/5/2025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9935B-DF7A-4476-8566-BD7E287530FA}" type="slidenum">
              <a:rPr lang="es-AR" smtClean="0"/>
              <a:t>‹Nº›</a:t>
            </a:fld>
            <a:endParaRPr lang="es-AR"/>
          </a:p>
        </p:txBody>
      </p:sp>
    </p:spTree>
    <p:extLst>
      <p:ext uri="{BB962C8B-B14F-4D97-AF65-F5344CB8AC3E}">
        <p14:creationId xmlns:p14="http://schemas.microsoft.com/office/powerpoint/2010/main" val="380897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669935B-DF7A-4476-8566-BD7E287530FA}" type="slidenum">
              <a:rPr lang="es-AR" smtClean="0"/>
              <a:t>21</a:t>
            </a:fld>
            <a:endParaRPr lang="es-AR"/>
          </a:p>
        </p:txBody>
      </p:sp>
    </p:spTree>
    <p:extLst>
      <p:ext uri="{BB962C8B-B14F-4D97-AF65-F5344CB8AC3E}">
        <p14:creationId xmlns:p14="http://schemas.microsoft.com/office/powerpoint/2010/main" val="903325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5"/>
          <p:cNvSpPr>
            <a:spLocks noGrp="1"/>
          </p:cNvSpPr>
          <p:nvPr>
            <p:ph type="title" hasCustomPrompt="1"/>
          </p:nvPr>
        </p:nvSpPr>
        <p:spPr>
          <a:xfrm>
            <a:off x="0" y="627534"/>
            <a:ext cx="9144000" cy="533308"/>
          </a:xfrm>
          <a:prstGeom prst="rect">
            <a:avLst/>
          </a:prstGeom>
        </p:spPr>
        <p:txBody>
          <a:bodyPr anchor="ctr"/>
          <a:lstStyle>
            <a:lvl1pPr>
              <a:buFontTx/>
              <a:buNone/>
              <a:defRPr sz="3600" b="1">
                <a:solidFill>
                  <a:schemeClr val="tx1">
                    <a:lumMod val="75000"/>
                    <a:lumOff val="25000"/>
                  </a:schemeClr>
                </a:solidFill>
                <a:latin typeface="+mj-lt"/>
                <a:cs typeface="Arial" pitchFamily="34" charset="0"/>
              </a:defRPr>
            </a:lvl1pPr>
          </a:lstStyle>
          <a:p>
            <a:r>
              <a:rPr lang="en-US" altLang="ko-KR" dirty="0">
                <a:ea typeface="맑은 고딕" pitchFamily="50" charset="-127"/>
              </a:rPr>
              <a:t>FREE PPT TEMPLATES</a:t>
            </a:r>
            <a:endParaRPr lang="ko-KR" altLang="en-US" dirty="0"/>
          </a:p>
        </p:txBody>
      </p:sp>
      <p:sp>
        <p:nvSpPr>
          <p:cNvPr id="4" name="Text Placeholder 9">
            <a:extLst>
              <a:ext uri="{FF2B5EF4-FFF2-40B4-BE49-F238E27FC236}">
                <a16:creationId xmlns:a16="http://schemas.microsoft.com/office/drawing/2014/main" id="{B3F0AB86-7940-4230-BC06-4EF20DC497B6}"/>
              </a:ext>
            </a:extLst>
          </p:cNvPr>
          <p:cNvSpPr>
            <a:spLocks noGrp="1"/>
          </p:cNvSpPr>
          <p:nvPr>
            <p:ph type="body" sz="quarter" idx="12" hasCustomPrompt="1"/>
          </p:nvPr>
        </p:nvSpPr>
        <p:spPr>
          <a:xfrm>
            <a:off x="0" y="1203598"/>
            <a:ext cx="9143999" cy="432000"/>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390461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202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54817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5" hasCustomPrompt="1"/>
          </p:nvPr>
        </p:nvSpPr>
        <p:spPr>
          <a:xfrm>
            <a:off x="3280313"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8208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3059900"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4" hasCustomPrompt="1"/>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5" hasCustomPrompt="1"/>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76476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2426012"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553804"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4" hasCustomPrompt="1"/>
          </p:nvPr>
        </p:nvSpPr>
        <p:spPr>
          <a:xfrm>
            <a:off x="4298220"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4626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96912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C7304401-68B8-4E0E-A9DB-540B76DF928B}"/>
              </a:ext>
            </a:extLst>
          </p:cNvPr>
          <p:cNvSpPr>
            <a:spLocks noGrp="1"/>
          </p:cNvSpPr>
          <p:nvPr>
            <p:ph type="pic" idx="14" hasCustomPrompt="1"/>
          </p:nvPr>
        </p:nvSpPr>
        <p:spPr>
          <a:xfrm>
            <a:off x="3563888" y="638650"/>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그림 개체 틀 7">
            <a:extLst>
              <a:ext uri="{FF2B5EF4-FFF2-40B4-BE49-F238E27FC236}">
                <a16:creationId xmlns:a16="http://schemas.microsoft.com/office/drawing/2014/main" id="{D2ABAD60-FE41-4786-B9AF-4454375D2129}"/>
              </a:ext>
            </a:extLst>
          </p:cNvPr>
          <p:cNvSpPr>
            <a:spLocks noGrp="1"/>
          </p:cNvSpPr>
          <p:nvPr>
            <p:ph type="pic" idx="11" hasCustomPrompt="1"/>
          </p:nvPr>
        </p:nvSpPr>
        <p:spPr>
          <a:xfrm>
            <a:off x="5635630" y="1"/>
            <a:ext cx="3508370"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72180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idx="11" hasCustomPrompt="1"/>
          </p:nvPr>
        </p:nvSpPr>
        <p:spPr>
          <a:xfrm>
            <a:off x="0"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5729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5239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ounded Rectangle 15"/>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7" name="Half Frame 16"/>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n-lt"/>
            </a:endParaRPr>
          </a:p>
        </p:txBody>
      </p:sp>
    </p:spTree>
    <p:extLst>
      <p:ext uri="{BB962C8B-B14F-4D97-AF65-F5344CB8AC3E}">
        <p14:creationId xmlns:p14="http://schemas.microsoft.com/office/powerpoint/2010/main" val="3165604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rot="10800000">
            <a:off x="3222000" y="3337155"/>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rot="10800000">
            <a:off x="3746892" y="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rot="10800000">
            <a:off x="4041648" y="99959"/>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8E48000A-B218-4CCF-8C0E-D9ACDAFA26B8}"/>
              </a:ext>
            </a:extLst>
          </p:cNvPr>
          <p:cNvSpPr>
            <a:spLocks noGrp="1"/>
          </p:cNvSpPr>
          <p:nvPr>
            <p:ph type="pic" idx="12" hasCustomPrompt="1"/>
          </p:nvPr>
        </p:nvSpPr>
        <p:spPr>
          <a:xfrm>
            <a:off x="3312000" y="3430238"/>
            <a:ext cx="2520000" cy="1713262"/>
          </a:xfrm>
          <a:custGeom>
            <a:avLst/>
            <a:gdLst>
              <a:gd name="connsiteX0" fmla="*/ 1260000 w 2520000"/>
              <a:gd name="connsiteY0" fmla="*/ 0 h 1713262"/>
              <a:gd name="connsiteX1" fmla="*/ 2520000 w 2520000"/>
              <a:gd name="connsiteY1" fmla="*/ 1260000 h 1713262"/>
              <a:gd name="connsiteX2" fmla="*/ 2066250 w 2520000"/>
              <a:gd name="connsiteY2" fmla="*/ 1713262 h 1713262"/>
              <a:gd name="connsiteX3" fmla="*/ 439730 w 2520000"/>
              <a:gd name="connsiteY3" fmla="*/ 1706453 h 1713262"/>
              <a:gd name="connsiteX4" fmla="*/ 0 w 2520000"/>
              <a:gd name="connsiteY4" fmla="*/ 1260000 h 171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713262">
                <a:moveTo>
                  <a:pt x="1260000" y="0"/>
                </a:moveTo>
                <a:lnTo>
                  <a:pt x="2520000" y="1260000"/>
                </a:lnTo>
                <a:lnTo>
                  <a:pt x="2066250" y="1713262"/>
                </a:lnTo>
                <a:lnTo>
                  <a:pt x="439730" y="1706453"/>
                </a:lnTo>
                <a:lnTo>
                  <a:pt x="0" y="126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06530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50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60125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7155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3203848" y="-2322"/>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a:off x="3746892" y="433124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a:off x="4041648" y="4493810"/>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28FC5FB3-D739-474A-9148-1ABF4FC27690}"/>
              </a:ext>
            </a:extLst>
          </p:cNvPr>
          <p:cNvSpPr>
            <a:spLocks noGrp="1"/>
          </p:cNvSpPr>
          <p:nvPr>
            <p:ph type="pic" idx="12" hasCustomPrompt="1"/>
          </p:nvPr>
        </p:nvSpPr>
        <p:spPr>
          <a:xfrm>
            <a:off x="3293848" y="1"/>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3945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Rectangle 1"/>
          <p:cNvSpPr/>
          <p:nvPr userDrawn="1"/>
        </p:nvSpPr>
        <p:spPr>
          <a:xfrm>
            <a:off x="565878" y="1176692"/>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userDrawn="1"/>
        </p:nvSpPr>
        <p:spPr>
          <a:xfrm>
            <a:off x="2612855" y="1176061"/>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userDrawn="1"/>
        </p:nvSpPr>
        <p:spPr>
          <a:xfrm>
            <a:off x="4659832" y="1175430"/>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userDrawn="1"/>
        </p:nvSpPr>
        <p:spPr>
          <a:xfrm>
            <a:off x="6706810" y="1174799"/>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Picture Placeholder 2"/>
          <p:cNvSpPr>
            <a:spLocks noGrp="1"/>
          </p:cNvSpPr>
          <p:nvPr>
            <p:ph type="pic" idx="11" hasCustomPrompt="1"/>
          </p:nvPr>
        </p:nvSpPr>
        <p:spPr>
          <a:xfrm>
            <a:off x="825475"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2" hasCustomPrompt="1"/>
          </p:nvPr>
        </p:nvSpPr>
        <p:spPr>
          <a:xfrm>
            <a:off x="6966407"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3" hasCustomPrompt="1"/>
          </p:nvPr>
        </p:nvSpPr>
        <p:spPr>
          <a:xfrm>
            <a:off x="2872452"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4" hasCustomPrompt="1"/>
          </p:nvPr>
        </p:nvSpPr>
        <p:spPr>
          <a:xfrm>
            <a:off x="4919429"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90497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3754" y="451443"/>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363708" y="584771"/>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143454"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04814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71800" y="2499742"/>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2" hasCustomPrompt="1"/>
          </p:nvPr>
        </p:nvSpPr>
        <p:spPr>
          <a:xfrm>
            <a:off x="3753800" y="2764640"/>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009982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216585"/>
      </p:ext>
    </p:extLst>
  </p:cSld>
  <p:clrMap bg1="lt1" tx1="dk1" bg2="lt2" tx2="dk2" accent1="accent1" accent2="accent2" accent3="accent3" accent4="accent4" accent5="accent5" accent6="accent6" hlink="hlink" folHlink="folHlink"/>
  <p:sldLayoutIdLst>
    <p:sldLayoutId id="2147483650" r:id="rId1"/>
    <p:sldLayoutId id="2147483672"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561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71" r:id="rId4"/>
    <p:sldLayoutId id="2147483658" r:id="rId5"/>
    <p:sldLayoutId id="2147483659" r:id="rId6"/>
    <p:sldLayoutId id="2147483673" r:id="rId7"/>
    <p:sldLayoutId id="2147483662" r:id="rId8"/>
    <p:sldLayoutId id="2147483663" r:id="rId9"/>
    <p:sldLayoutId id="2147483664" r:id="rId10"/>
    <p:sldLayoutId id="2147483665" r:id="rId11"/>
    <p:sldLayoutId id="2147483666" r:id="rId12"/>
    <p:sldLayoutId id="2147483667" r:id="rId13"/>
    <p:sldLayoutId id="2147483668" r:id="rId14"/>
    <p:sldLayoutId id="2147483675" r:id="rId15"/>
    <p:sldLayoutId id="2147483674"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09296"/>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0.jp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jp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 y="692022"/>
            <a:ext cx="9144000" cy="533308"/>
          </a:xfrm>
        </p:spPr>
        <p:txBody>
          <a:bodyPr/>
          <a:lstStyle/>
          <a:p>
            <a:r>
              <a:rPr lang="en-US" altLang="ko-KR" dirty="0">
                <a:solidFill>
                  <a:srgbClr val="FF0000"/>
                </a:solidFill>
                <a:ea typeface="맑은 고딕" pitchFamily="50" charset="-127"/>
              </a:rPr>
              <a:t>Banco</a:t>
            </a:r>
            <a:r>
              <a:rPr lang="en-US" altLang="ko-KR" dirty="0">
                <a:ea typeface="맑은 고딕" pitchFamily="50" charset="-127"/>
              </a:rPr>
              <a:t>: </a:t>
            </a:r>
            <a:r>
              <a:rPr lang="en-US" altLang="ko-KR" dirty="0" err="1">
                <a:ea typeface="맑은 고딕" pitchFamily="50" charset="-127"/>
              </a:rPr>
              <a:t>Analisis</a:t>
            </a:r>
            <a:r>
              <a:rPr lang="en-US" altLang="ko-KR" dirty="0">
                <a:ea typeface="맑은 고딕" pitchFamily="50" charset="-127"/>
              </a:rPr>
              <a:t> </a:t>
            </a:r>
            <a:r>
              <a:rPr lang="en-US" altLang="ko-KR" dirty="0" err="1">
                <a:ea typeface="맑은 고딕" pitchFamily="50" charset="-127"/>
              </a:rPr>
              <a:t>Crediticio</a:t>
            </a:r>
            <a:r>
              <a:rPr lang="en-US" altLang="ko-KR" dirty="0">
                <a:ea typeface="맑은 고딕" pitchFamily="50" charset="-127"/>
              </a:rPr>
              <a:t> de </a:t>
            </a:r>
            <a:r>
              <a:rPr lang="en-US" altLang="ko-KR" dirty="0" err="1">
                <a:ea typeface="맑은 고딕" pitchFamily="50" charset="-127"/>
              </a:rPr>
              <a:t>Sucursales</a:t>
            </a:r>
            <a:r>
              <a:rPr lang="en-US" altLang="ko-KR" dirty="0">
                <a:ea typeface="맑은 고딕" pitchFamily="50" charset="-127"/>
              </a:rPr>
              <a:t> y </a:t>
            </a:r>
            <a:r>
              <a:rPr lang="en-US" altLang="ko-KR" dirty="0" err="1">
                <a:ea typeface="맑은 고딕" pitchFamily="50" charset="-127"/>
              </a:rPr>
              <a:t>Zonales</a:t>
            </a:r>
            <a:endParaRPr lang="ko-KR" altLang="en-US" dirty="0"/>
          </a:p>
        </p:txBody>
      </p:sp>
      <p:sp>
        <p:nvSpPr>
          <p:cNvPr id="3" name="Text Placeholder 2"/>
          <p:cNvSpPr>
            <a:spLocks noGrp="1"/>
          </p:cNvSpPr>
          <p:nvPr>
            <p:ph type="body" sz="quarter" idx="12"/>
          </p:nvPr>
        </p:nvSpPr>
        <p:spPr>
          <a:xfrm>
            <a:off x="-18256" y="1977371"/>
            <a:ext cx="9143999" cy="432000"/>
          </a:xfrm>
          <a:prstGeom prst="rect">
            <a:avLst/>
          </a:prstGeom>
        </p:spPr>
        <p:txBody>
          <a:bodyPr/>
          <a:lstStyle/>
          <a:p>
            <a:pPr algn="ctr" fontAlgn="auto">
              <a:spcBef>
                <a:spcPts val="0"/>
              </a:spcBef>
              <a:spcAft>
                <a:spcPts val="0"/>
              </a:spcAft>
              <a:defRPr/>
            </a:pPr>
            <a:r>
              <a:rPr lang="en-US" altLang="ko-KR" sz="1100" b="1" dirty="0">
                <a:solidFill>
                  <a:schemeClr val="tx1">
                    <a:lumMod val="75000"/>
                    <a:lumOff val="25000"/>
                  </a:schemeClr>
                </a:solidFill>
              </a:rPr>
              <a:t>DATA SCIENCE II – Olguin Juan Manuel</a:t>
            </a:r>
          </a:p>
        </p:txBody>
      </p:sp>
    </p:spTree>
    <p:extLst>
      <p:ext uri="{BB962C8B-B14F-4D97-AF65-F5344CB8AC3E}">
        <p14:creationId xmlns:p14="http://schemas.microsoft.com/office/powerpoint/2010/main" val="37843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D875C-ED82-3904-7A35-794831498C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52BFBF-0E81-3E76-8F88-224EC21CD942}"/>
              </a:ext>
            </a:extLst>
          </p:cNvPr>
          <p:cNvSpPr>
            <a:spLocks noGrp="1"/>
          </p:cNvSpPr>
          <p:nvPr>
            <p:ph type="title"/>
          </p:nvPr>
        </p:nvSpPr>
        <p:spPr>
          <a:xfrm>
            <a:off x="-2700808" y="-71815"/>
            <a:ext cx="9144000" cy="884466"/>
          </a:xfrm>
        </p:spPr>
        <p:txBody>
          <a:bodyPr/>
          <a:lstStyle/>
          <a:p>
            <a:pPr algn="ctr"/>
            <a:r>
              <a:rPr lang="en-US" altLang="ko-KR" dirty="0" err="1">
                <a:solidFill>
                  <a:schemeClr val="accent5"/>
                </a:solidFill>
              </a:rPr>
              <a:t>Hipotesis</a:t>
            </a:r>
            <a:r>
              <a:rPr lang="en-US" altLang="ko-KR" dirty="0"/>
              <a:t> TC</a:t>
            </a:r>
            <a:endParaRPr lang="ko-KR" altLang="en-US" dirty="0"/>
          </a:p>
        </p:txBody>
      </p:sp>
      <p:grpSp>
        <p:nvGrpSpPr>
          <p:cNvPr id="3" name="Group 2">
            <a:extLst>
              <a:ext uri="{FF2B5EF4-FFF2-40B4-BE49-F238E27FC236}">
                <a16:creationId xmlns:a16="http://schemas.microsoft.com/office/drawing/2014/main" id="{77AA6FC2-B0A4-9017-6F5B-AAEC1D9C0D4F}"/>
              </a:ext>
            </a:extLst>
          </p:cNvPr>
          <p:cNvGrpSpPr/>
          <p:nvPr/>
        </p:nvGrpSpPr>
        <p:grpSpPr>
          <a:xfrm>
            <a:off x="247435" y="2414619"/>
            <a:ext cx="3149101" cy="2293969"/>
            <a:chOff x="247435" y="2414619"/>
            <a:chExt cx="3149101" cy="2293969"/>
          </a:xfrm>
        </p:grpSpPr>
        <p:sp>
          <p:nvSpPr>
            <p:cNvPr id="13" name="Rectangle 12">
              <a:extLst>
                <a:ext uri="{FF2B5EF4-FFF2-40B4-BE49-F238E27FC236}">
                  <a16:creationId xmlns:a16="http://schemas.microsoft.com/office/drawing/2014/main" id="{283B15C3-8826-6407-9068-65CE3A10F693}"/>
                </a:ext>
              </a:extLst>
            </p:cNvPr>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a:extLst>
                <a:ext uri="{FF2B5EF4-FFF2-40B4-BE49-F238E27FC236}">
                  <a16:creationId xmlns:a16="http://schemas.microsoft.com/office/drawing/2014/main" id="{989A0C2A-56F2-47E2-8F10-D04D6DD04427}"/>
                </a:ext>
              </a:extLst>
            </p:cNvPr>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a:extLst>
              <a:ext uri="{FF2B5EF4-FFF2-40B4-BE49-F238E27FC236}">
                <a16:creationId xmlns:a16="http://schemas.microsoft.com/office/drawing/2014/main" id="{A4D73524-1D48-2EE3-1340-BEAC72C397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4E61B000-4F87-503A-A983-93A75377B3E9}"/>
              </a:ext>
            </a:extLst>
          </p:cNvPr>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a:extLst>
              <a:ext uri="{FF2B5EF4-FFF2-40B4-BE49-F238E27FC236}">
                <a16:creationId xmlns:a16="http://schemas.microsoft.com/office/drawing/2014/main" id="{F7828BE2-C9C0-DA27-82D0-8866CAC54D22}"/>
              </a:ext>
            </a:extLst>
          </p:cNvPr>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a:extLst>
              <a:ext uri="{FF2B5EF4-FFF2-40B4-BE49-F238E27FC236}">
                <a16:creationId xmlns:a16="http://schemas.microsoft.com/office/drawing/2014/main" id="{02A1C6E6-000B-5E44-9709-CB8E1E933AF8}"/>
              </a:ext>
            </a:extLst>
          </p:cNvPr>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a:extLst>
              <a:ext uri="{FF2B5EF4-FFF2-40B4-BE49-F238E27FC236}">
                <a16:creationId xmlns:a16="http://schemas.microsoft.com/office/drawing/2014/main" id="{D0D448B7-9B32-A008-E815-E1ECC454FAD2}"/>
              </a:ext>
            </a:extLst>
          </p:cNvPr>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a:extLst>
              <a:ext uri="{FF2B5EF4-FFF2-40B4-BE49-F238E27FC236}">
                <a16:creationId xmlns:a16="http://schemas.microsoft.com/office/drawing/2014/main" id="{FCF2EF0B-2194-F75D-F267-390559F8EBA7}"/>
              </a:ext>
            </a:extLst>
          </p:cNvPr>
          <p:cNvGrpSpPr/>
          <p:nvPr/>
        </p:nvGrpSpPr>
        <p:grpSpPr>
          <a:xfrm>
            <a:off x="3204295" y="1131590"/>
            <a:ext cx="5184129" cy="708252"/>
            <a:chOff x="7164288" y="856926"/>
            <a:chExt cx="1524408" cy="708252"/>
          </a:xfrm>
        </p:grpSpPr>
        <p:sp>
          <p:nvSpPr>
            <p:cNvPr id="39" name="TextBox 38">
              <a:extLst>
                <a:ext uri="{FF2B5EF4-FFF2-40B4-BE49-F238E27FC236}">
                  <a16:creationId xmlns:a16="http://schemas.microsoft.com/office/drawing/2014/main" id="{1CB1A0CE-577A-0BA7-17BC-F83D170A6ABE}"/>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1</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4E2581B0-7E36-D5E1-7654-0EA02D9F95CF}"/>
                </a:ext>
              </a:extLst>
            </p:cNvPr>
            <p:cNvSpPr txBox="1"/>
            <p:nvPr/>
          </p:nvSpPr>
          <p:spPr>
            <a:xfrm>
              <a:off x="7164288" y="1103513"/>
              <a:ext cx="1524408"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La precalificación aumenta la probabilidad de que a un cliente se le asigne una tarjeta de crédito con un límite mayor.</a:t>
              </a:r>
              <a:endParaRPr lang="en-US" altLang="ko-KR" sz="1200" dirty="0">
                <a:cs typeface="Arial" pitchFamily="34" charset="0"/>
              </a:endParaRPr>
            </a:p>
          </p:txBody>
        </p:sp>
      </p:grpSp>
      <p:grpSp>
        <p:nvGrpSpPr>
          <p:cNvPr id="41" name="Group 40">
            <a:extLst>
              <a:ext uri="{FF2B5EF4-FFF2-40B4-BE49-F238E27FC236}">
                <a16:creationId xmlns:a16="http://schemas.microsoft.com/office/drawing/2014/main" id="{ADED9F66-FA09-9E3F-796B-B1AA6544F302}"/>
              </a:ext>
            </a:extLst>
          </p:cNvPr>
          <p:cNvGrpSpPr/>
          <p:nvPr/>
        </p:nvGrpSpPr>
        <p:grpSpPr>
          <a:xfrm>
            <a:off x="3204296" y="3583064"/>
            <a:ext cx="4896096" cy="699275"/>
            <a:chOff x="7164288" y="856926"/>
            <a:chExt cx="1439711" cy="699275"/>
          </a:xfrm>
        </p:grpSpPr>
        <p:sp>
          <p:nvSpPr>
            <p:cNvPr id="42" name="TextBox 41">
              <a:extLst>
                <a:ext uri="{FF2B5EF4-FFF2-40B4-BE49-F238E27FC236}">
                  <a16:creationId xmlns:a16="http://schemas.microsoft.com/office/drawing/2014/main" id="{D2B9CD4F-364D-480E-B6A8-FBD18D71ADEC}"/>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4</a:t>
              </a:r>
              <a:endParaRPr lang="ko-KR" altLang="en-US" sz="1200" b="1"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6B2321E7-3B83-BC11-1A36-B63C0CBA5631}"/>
                </a:ext>
              </a:extLst>
            </p:cNvPr>
            <p:cNvSpPr txBox="1"/>
            <p:nvPr/>
          </p:nvSpPr>
          <p:spPr>
            <a:xfrm>
              <a:off x="7164288" y="1103513"/>
              <a:ext cx="1439711" cy="452688"/>
            </a:xfrm>
            <a:prstGeom prst="rect">
              <a:avLst/>
            </a:prstGeom>
            <a:noFill/>
          </p:spPr>
          <p:txBody>
            <a:bodyPr wrap="square" rtlCol="0">
              <a:spAutoFit/>
            </a:bodyPr>
            <a:lstStyle/>
            <a:p>
              <a:pPr>
                <a:lnSpc>
                  <a:spcPts val="1425"/>
                </a:lnSpc>
              </a:pPr>
              <a:r>
                <a:rPr lang="es-MX" sz="1200" b="0" i="0" dirty="0">
                  <a:solidFill>
                    <a:srgbClr val="31333F"/>
                  </a:solidFill>
                  <a:effectLst/>
                  <a:latin typeface="Source Sans Pro" panose="020B0503030403020204" pitchFamily="34" charset="0"/>
                </a:rPr>
                <a:t>El origen del cliente (si se refiere a un canal de adquisición) influye en la probabilidad de obtener un límite de crédito más alto.</a:t>
              </a:r>
              <a:endParaRPr lang="es-MX" sz="1200" b="0" dirty="0">
                <a:effectLst/>
                <a:latin typeface="Courier New" panose="02070309020205020404" pitchFamily="49" charset="0"/>
              </a:endParaRPr>
            </a:p>
          </p:txBody>
        </p:sp>
      </p:grpSp>
      <p:grpSp>
        <p:nvGrpSpPr>
          <p:cNvPr id="44" name="Group 43">
            <a:extLst>
              <a:ext uri="{FF2B5EF4-FFF2-40B4-BE49-F238E27FC236}">
                <a16:creationId xmlns:a16="http://schemas.microsoft.com/office/drawing/2014/main" id="{5AA2AE70-93BF-B96F-979D-F83283B702AD}"/>
              </a:ext>
            </a:extLst>
          </p:cNvPr>
          <p:cNvGrpSpPr/>
          <p:nvPr/>
        </p:nvGrpSpPr>
        <p:grpSpPr>
          <a:xfrm>
            <a:off x="3924376" y="1948748"/>
            <a:ext cx="4896096" cy="708252"/>
            <a:chOff x="7164288" y="856926"/>
            <a:chExt cx="1439711" cy="708252"/>
          </a:xfrm>
        </p:grpSpPr>
        <p:sp>
          <p:nvSpPr>
            <p:cNvPr id="45" name="TextBox 44">
              <a:extLst>
                <a:ext uri="{FF2B5EF4-FFF2-40B4-BE49-F238E27FC236}">
                  <a16:creationId xmlns:a16="http://schemas.microsoft.com/office/drawing/2014/main" id="{62416E8C-FD9E-24E1-84C8-F9750B3AD901}"/>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2</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40BE5F2D-847C-A0AE-7D2A-C02258100984}"/>
                </a:ext>
              </a:extLst>
            </p:cNvPr>
            <p:cNvSpPr txBox="1"/>
            <p:nvPr/>
          </p:nvSpPr>
          <p:spPr>
            <a:xfrm>
              <a:off x="7164288" y="1103513"/>
              <a:ext cx="1312666"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Las modificaciones a los límites de crédito se realizan principalmente para clientes con un historial de uso responsable de la tarjeta.</a:t>
              </a:r>
              <a:endParaRPr lang="en-US" altLang="ko-KR" sz="1200" dirty="0">
                <a:cs typeface="Arial" pitchFamily="34" charset="0"/>
              </a:endParaRPr>
            </a:p>
          </p:txBody>
        </p:sp>
      </p:grpSp>
      <p:grpSp>
        <p:nvGrpSpPr>
          <p:cNvPr id="47" name="Group 46">
            <a:extLst>
              <a:ext uri="{FF2B5EF4-FFF2-40B4-BE49-F238E27FC236}">
                <a16:creationId xmlns:a16="http://schemas.microsoft.com/office/drawing/2014/main" id="{D7F30812-A90E-7B9B-18EC-AED09317B7B3}"/>
              </a:ext>
            </a:extLst>
          </p:cNvPr>
          <p:cNvGrpSpPr/>
          <p:nvPr/>
        </p:nvGrpSpPr>
        <p:grpSpPr>
          <a:xfrm>
            <a:off x="3924376" y="2765906"/>
            <a:ext cx="4896096" cy="708252"/>
            <a:chOff x="7164288" y="856926"/>
            <a:chExt cx="1439711" cy="708252"/>
          </a:xfrm>
        </p:grpSpPr>
        <p:sp>
          <p:nvSpPr>
            <p:cNvPr id="48" name="TextBox 47">
              <a:extLst>
                <a:ext uri="{FF2B5EF4-FFF2-40B4-BE49-F238E27FC236}">
                  <a16:creationId xmlns:a16="http://schemas.microsoft.com/office/drawing/2014/main" id="{F468846F-46C0-6740-2A13-208CAE370434}"/>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3</a:t>
              </a:r>
              <a:endParaRPr lang="ko-KR" altLang="en-US" sz="1200" b="1"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F228F27E-8D0E-FF79-FCB4-0AFC587B0B4C}"/>
                </a:ext>
              </a:extLst>
            </p:cNvPr>
            <p:cNvSpPr txBox="1"/>
            <p:nvPr/>
          </p:nvSpPr>
          <p:spPr>
            <a:xfrm>
              <a:off x="7164288" y="1103513"/>
              <a:ext cx="1439711"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Algunas zonas/sucursales tienen un perfil de cliente con ingresos promedio más altos y, por lo tanto, límites de crédito más elevados.</a:t>
              </a:r>
              <a:endParaRPr lang="en-US" altLang="ko-KR" sz="1200" dirty="0">
                <a:cs typeface="Arial" pitchFamily="34" charset="0"/>
              </a:endParaRPr>
            </a:p>
          </p:txBody>
        </p:sp>
      </p:grpSp>
      <p:sp>
        <p:nvSpPr>
          <p:cNvPr id="51" name="TextBox 50">
            <a:extLst>
              <a:ext uri="{FF2B5EF4-FFF2-40B4-BE49-F238E27FC236}">
                <a16:creationId xmlns:a16="http://schemas.microsoft.com/office/drawing/2014/main" id="{DD229CFB-BD08-092C-CA77-CDE840A586D0}"/>
              </a:ext>
            </a:extLst>
          </p:cNvPr>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a:extLst>
              <a:ext uri="{FF2B5EF4-FFF2-40B4-BE49-F238E27FC236}">
                <a16:creationId xmlns:a16="http://schemas.microsoft.com/office/drawing/2014/main" id="{7F8844D4-9493-9735-02CD-A84869183204}"/>
              </a:ext>
            </a:extLst>
          </p:cNvPr>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a:extLst>
              <a:ext uri="{FF2B5EF4-FFF2-40B4-BE49-F238E27FC236}">
                <a16:creationId xmlns:a16="http://schemas.microsoft.com/office/drawing/2014/main" id="{DA6BBF61-C5F7-BD6F-C547-273241ECE44D}"/>
              </a:ext>
            </a:extLst>
          </p:cNvPr>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a:extLst>
              <a:ext uri="{FF2B5EF4-FFF2-40B4-BE49-F238E27FC236}">
                <a16:creationId xmlns:a16="http://schemas.microsoft.com/office/drawing/2014/main" id="{89288742-E6E7-7B04-6C88-AB6D13EC547B}"/>
              </a:ext>
            </a:extLst>
          </p:cNvPr>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grpSp>
        <p:nvGrpSpPr>
          <p:cNvPr id="4" name="Group 37">
            <a:extLst>
              <a:ext uri="{FF2B5EF4-FFF2-40B4-BE49-F238E27FC236}">
                <a16:creationId xmlns:a16="http://schemas.microsoft.com/office/drawing/2014/main" id="{D05F5100-3698-7859-D68D-4303DE017821}"/>
              </a:ext>
            </a:extLst>
          </p:cNvPr>
          <p:cNvGrpSpPr/>
          <p:nvPr/>
        </p:nvGrpSpPr>
        <p:grpSpPr>
          <a:xfrm>
            <a:off x="4355976" y="51905"/>
            <a:ext cx="5472159" cy="333446"/>
            <a:chOff x="7079592" y="1047066"/>
            <a:chExt cx="1609104" cy="333446"/>
          </a:xfrm>
        </p:grpSpPr>
        <p:sp>
          <p:nvSpPr>
            <p:cNvPr id="5" name="TextBox 38">
              <a:extLst>
                <a:ext uri="{FF2B5EF4-FFF2-40B4-BE49-F238E27FC236}">
                  <a16:creationId xmlns:a16="http://schemas.microsoft.com/office/drawing/2014/main" id="{239097FC-B97A-F4EB-E8C5-6E610DD99A30}"/>
                </a:ext>
              </a:extLst>
            </p:cNvPr>
            <p:cNvSpPr txBox="1"/>
            <p:nvPr/>
          </p:nvSpPr>
          <p:spPr>
            <a:xfrm>
              <a:off x="7079592" y="104706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Principal</a:t>
              </a:r>
              <a:endParaRPr lang="ko-KR" altLang="en-US" sz="1200" b="1" dirty="0">
                <a:solidFill>
                  <a:schemeClr val="tx1">
                    <a:lumMod val="75000"/>
                    <a:lumOff val="25000"/>
                  </a:schemeClr>
                </a:solidFill>
                <a:cs typeface="Arial" pitchFamily="34" charset="0"/>
              </a:endParaRPr>
            </a:p>
          </p:txBody>
        </p:sp>
        <p:sp>
          <p:nvSpPr>
            <p:cNvPr id="6" name="TextBox 39">
              <a:extLst>
                <a:ext uri="{FF2B5EF4-FFF2-40B4-BE49-F238E27FC236}">
                  <a16:creationId xmlns:a16="http://schemas.microsoft.com/office/drawing/2014/main" id="{F69D9EA7-FBE5-47AF-7035-5F8B9B6C9845}"/>
                </a:ext>
              </a:extLst>
            </p:cNvPr>
            <p:cNvSpPr txBox="1"/>
            <p:nvPr/>
          </p:nvSpPr>
          <p:spPr>
            <a:xfrm>
              <a:off x="7164288" y="1103513"/>
              <a:ext cx="1524408" cy="276999"/>
            </a:xfrm>
            <a:prstGeom prst="rect">
              <a:avLst/>
            </a:prstGeom>
            <a:noFill/>
          </p:spPr>
          <p:txBody>
            <a:bodyPr wrap="square" rtlCol="0">
              <a:spAutoFit/>
            </a:bodyPr>
            <a:lstStyle/>
            <a:p>
              <a:endParaRPr lang="en-US" altLang="ko-KR" sz="1200" dirty="0">
                <a:cs typeface="Arial" pitchFamily="34" charset="0"/>
              </a:endParaRPr>
            </a:p>
          </p:txBody>
        </p:sp>
      </p:grpSp>
      <p:sp>
        <p:nvSpPr>
          <p:cNvPr id="10" name="CuadroTexto 9">
            <a:extLst>
              <a:ext uri="{FF2B5EF4-FFF2-40B4-BE49-F238E27FC236}">
                <a16:creationId xmlns:a16="http://schemas.microsoft.com/office/drawing/2014/main" id="{AFE5B6E1-9ABE-ABFF-90E1-1ADA685FFF18}"/>
              </a:ext>
            </a:extLst>
          </p:cNvPr>
          <p:cNvSpPr txBox="1"/>
          <p:nvPr/>
        </p:nvSpPr>
        <p:spPr>
          <a:xfrm>
            <a:off x="3798956" y="339041"/>
            <a:ext cx="5337057" cy="523220"/>
          </a:xfrm>
          <a:prstGeom prst="rect">
            <a:avLst/>
          </a:prstGeom>
          <a:noFill/>
        </p:spPr>
        <p:txBody>
          <a:bodyPr wrap="square">
            <a:spAutoFit/>
          </a:bodyPr>
          <a:lstStyle/>
          <a:p>
            <a:r>
              <a:rPr lang="es-AR" sz="1400" b="0" i="0" dirty="0">
                <a:solidFill>
                  <a:srgbClr val="31333F"/>
                </a:solidFill>
                <a:effectLst/>
                <a:latin typeface="Source Sans Pro" panose="020B0503030403020204" pitchFamily="34" charset="0"/>
              </a:rPr>
              <a:t>Los ingresos del cliente ( </a:t>
            </a:r>
            <a:r>
              <a:rPr lang="es-AR" sz="1400" b="0" i="0" dirty="0" err="1">
                <a:solidFill>
                  <a:srgbClr val="31333F"/>
                </a:solidFill>
                <a:effectLst/>
                <a:latin typeface="Source Sans Pro" panose="020B0503030403020204" pitchFamily="34" charset="0"/>
              </a:rPr>
              <a:t>Ingreso_determinado</a:t>
            </a:r>
            <a:r>
              <a:rPr lang="es-AR" sz="1400" b="0" i="0" dirty="0">
                <a:solidFill>
                  <a:srgbClr val="31333F"/>
                </a:solidFill>
                <a:effectLst/>
                <a:latin typeface="Source Sans Pro" panose="020B0503030403020204" pitchFamily="34" charset="0"/>
              </a:rPr>
              <a:t> o haber reg11) </a:t>
            </a:r>
            <a:r>
              <a:rPr lang="es-MX" sz="1400" b="0" i="0" dirty="0">
                <a:solidFill>
                  <a:srgbClr val="31333F"/>
                </a:solidFill>
                <a:effectLst/>
                <a:latin typeface="Source Sans Pro" panose="020B0503030403020204" pitchFamily="34" charset="0"/>
              </a:rPr>
              <a:t> son un factor determinante en la asignación de límites de crédito.</a:t>
            </a:r>
            <a:endParaRPr lang="es-AR" sz="1400" dirty="0"/>
          </a:p>
        </p:txBody>
      </p:sp>
    </p:spTree>
    <p:extLst>
      <p:ext uri="{BB962C8B-B14F-4D97-AF65-F5344CB8AC3E}">
        <p14:creationId xmlns:p14="http://schemas.microsoft.com/office/powerpoint/2010/main" val="97418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492A6-439E-9B16-F4FD-CCA9C6AF29EF}"/>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143AC263-DFA2-66F3-5B08-25A6BD83F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AFEE621E-700A-C719-6F62-F7E52A575128}"/>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solidFill>
                  <a:schemeClr val="tx1">
                    <a:lumMod val="75000"/>
                    <a:lumOff val="25000"/>
                  </a:schemeClr>
                </a:solidFill>
                <a:latin typeface="+mj-lt"/>
                <a:cs typeface="Arial" pitchFamily="34" charset="0"/>
              </a:rPr>
              <a:t>TC</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 Histograma&#10;&#10;El contenido generado por IA puede ser incorrecto.">
            <a:extLst>
              <a:ext uri="{FF2B5EF4-FFF2-40B4-BE49-F238E27FC236}">
                <a16:creationId xmlns:a16="http://schemas.microsoft.com/office/drawing/2014/main" id="{CE5D37F2-FF9B-F266-4E89-E2367A35D9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555526"/>
            <a:ext cx="2925387" cy="2200985"/>
          </a:xfrm>
          <a:prstGeom prst="rect">
            <a:avLst/>
          </a:prstGeom>
        </p:spPr>
      </p:pic>
      <p:pic>
        <p:nvPicPr>
          <p:cNvPr id="8" name="Imagen 7" descr="Gráfico, Histograma&#10;&#10;El contenido generado por IA puede ser incorrecto.">
            <a:extLst>
              <a:ext uri="{FF2B5EF4-FFF2-40B4-BE49-F238E27FC236}">
                <a16:creationId xmlns:a16="http://schemas.microsoft.com/office/drawing/2014/main" id="{B2466004-E1DB-B088-9E10-12206718DD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1243786"/>
            <a:ext cx="3027470" cy="2356610"/>
          </a:xfrm>
          <a:prstGeom prst="rect">
            <a:avLst/>
          </a:prstGeom>
        </p:spPr>
      </p:pic>
      <p:sp>
        <p:nvSpPr>
          <p:cNvPr id="9" name="CuadroTexto 8">
            <a:extLst>
              <a:ext uri="{FF2B5EF4-FFF2-40B4-BE49-F238E27FC236}">
                <a16:creationId xmlns:a16="http://schemas.microsoft.com/office/drawing/2014/main" id="{2545A86E-CE14-F995-4CE8-E8723B8876DE}"/>
              </a:ext>
            </a:extLst>
          </p:cNvPr>
          <p:cNvSpPr txBox="1"/>
          <p:nvPr/>
        </p:nvSpPr>
        <p:spPr>
          <a:xfrm>
            <a:off x="1659531" y="206518"/>
            <a:ext cx="2604827" cy="276999"/>
          </a:xfrm>
          <a:prstGeom prst="rect">
            <a:avLst/>
          </a:prstGeom>
          <a:noFill/>
        </p:spPr>
        <p:txBody>
          <a:bodyPr wrap="square" rtlCol="0">
            <a:spAutoFit/>
          </a:bodyPr>
          <a:lstStyle/>
          <a:p>
            <a:r>
              <a:rPr lang="es-MX" sz="1200" dirty="0" err="1"/>
              <a:t>Distribucion</a:t>
            </a:r>
            <a:r>
              <a:rPr lang="es-MX" sz="1200" dirty="0"/>
              <a:t> MasterCard</a:t>
            </a:r>
            <a:endParaRPr lang="es-AR" sz="1200" dirty="0"/>
          </a:p>
        </p:txBody>
      </p:sp>
      <p:sp>
        <p:nvSpPr>
          <p:cNvPr id="10" name="CuadroTexto 9">
            <a:extLst>
              <a:ext uri="{FF2B5EF4-FFF2-40B4-BE49-F238E27FC236}">
                <a16:creationId xmlns:a16="http://schemas.microsoft.com/office/drawing/2014/main" id="{DC6C2513-79E5-A437-9682-D947036B0A62}"/>
              </a:ext>
            </a:extLst>
          </p:cNvPr>
          <p:cNvSpPr txBox="1"/>
          <p:nvPr/>
        </p:nvSpPr>
        <p:spPr>
          <a:xfrm>
            <a:off x="5364088" y="925486"/>
            <a:ext cx="2604827" cy="276999"/>
          </a:xfrm>
          <a:prstGeom prst="rect">
            <a:avLst/>
          </a:prstGeom>
          <a:noFill/>
        </p:spPr>
        <p:txBody>
          <a:bodyPr wrap="square" rtlCol="0">
            <a:spAutoFit/>
          </a:bodyPr>
          <a:lstStyle/>
          <a:p>
            <a:r>
              <a:rPr lang="es-MX" sz="1200" dirty="0" err="1"/>
              <a:t>Distribucion</a:t>
            </a:r>
            <a:r>
              <a:rPr lang="es-MX" sz="1200" dirty="0"/>
              <a:t> VISA</a:t>
            </a:r>
            <a:endParaRPr lang="es-AR" sz="1200" dirty="0"/>
          </a:p>
        </p:txBody>
      </p:sp>
    </p:spTree>
    <p:extLst>
      <p:ext uri="{BB962C8B-B14F-4D97-AF65-F5344CB8AC3E}">
        <p14:creationId xmlns:p14="http://schemas.microsoft.com/office/powerpoint/2010/main" val="363455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40103-174C-00D4-8C7E-06D41C6B1802}"/>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B80B5BAD-ABE8-4956-1AD0-4C8D35B26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73D8B56-4206-413E-4539-854E5CC3D12F}"/>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solidFill>
                  <a:schemeClr val="tx1">
                    <a:lumMod val="75000"/>
                    <a:lumOff val="25000"/>
                  </a:schemeClr>
                </a:solidFill>
                <a:latin typeface="+mj-lt"/>
                <a:cs typeface="Arial" pitchFamily="34" charset="0"/>
              </a:rPr>
              <a:t>TC</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10;&#10;El contenido generado por IA puede ser incorrecto.">
            <a:extLst>
              <a:ext uri="{FF2B5EF4-FFF2-40B4-BE49-F238E27FC236}">
                <a16:creationId xmlns:a16="http://schemas.microsoft.com/office/drawing/2014/main" id="{FE2F7632-814F-5D91-CD83-9C6504EF13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655760"/>
            <a:ext cx="3073149" cy="1900347"/>
          </a:xfrm>
          <a:prstGeom prst="rect">
            <a:avLst/>
          </a:prstGeom>
        </p:spPr>
      </p:pic>
      <p:pic>
        <p:nvPicPr>
          <p:cNvPr id="8" name="Imagen 7" descr="Gráfico, Gráfico de cajas y bigotes&#10;&#10;El contenido generado por IA puede ser incorrecto.">
            <a:extLst>
              <a:ext uri="{FF2B5EF4-FFF2-40B4-BE49-F238E27FC236}">
                <a16:creationId xmlns:a16="http://schemas.microsoft.com/office/drawing/2014/main" id="{8EBA9A17-0B03-970A-A081-312F1459A9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6719" y="1419622"/>
            <a:ext cx="3113504" cy="1931554"/>
          </a:xfrm>
          <a:prstGeom prst="rect">
            <a:avLst/>
          </a:prstGeom>
        </p:spPr>
      </p:pic>
      <p:sp>
        <p:nvSpPr>
          <p:cNvPr id="9" name="CuadroTexto 8">
            <a:extLst>
              <a:ext uri="{FF2B5EF4-FFF2-40B4-BE49-F238E27FC236}">
                <a16:creationId xmlns:a16="http://schemas.microsoft.com/office/drawing/2014/main" id="{D87D5BEC-7B55-5BAB-D3CA-266A78CA1E74}"/>
              </a:ext>
            </a:extLst>
          </p:cNvPr>
          <p:cNvSpPr txBox="1"/>
          <p:nvPr/>
        </p:nvSpPr>
        <p:spPr>
          <a:xfrm>
            <a:off x="1659531" y="206518"/>
            <a:ext cx="2604827" cy="276999"/>
          </a:xfrm>
          <a:prstGeom prst="rect">
            <a:avLst/>
          </a:prstGeom>
          <a:noFill/>
        </p:spPr>
        <p:txBody>
          <a:bodyPr wrap="square" rtlCol="0">
            <a:spAutoFit/>
          </a:bodyPr>
          <a:lstStyle/>
          <a:p>
            <a:r>
              <a:rPr lang="es-MX" sz="1200" dirty="0"/>
              <a:t>Limites en Zonales</a:t>
            </a:r>
            <a:endParaRPr lang="es-AR" sz="1200" dirty="0"/>
          </a:p>
        </p:txBody>
      </p:sp>
      <p:sp>
        <p:nvSpPr>
          <p:cNvPr id="10" name="CuadroTexto 9">
            <a:extLst>
              <a:ext uri="{FF2B5EF4-FFF2-40B4-BE49-F238E27FC236}">
                <a16:creationId xmlns:a16="http://schemas.microsoft.com/office/drawing/2014/main" id="{31245A87-9245-4632-0A25-4569E4C12C62}"/>
              </a:ext>
            </a:extLst>
          </p:cNvPr>
          <p:cNvSpPr txBox="1"/>
          <p:nvPr/>
        </p:nvSpPr>
        <p:spPr>
          <a:xfrm>
            <a:off x="5010955" y="928127"/>
            <a:ext cx="2604827" cy="276999"/>
          </a:xfrm>
          <a:prstGeom prst="rect">
            <a:avLst/>
          </a:prstGeom>
          <a:noFill/>
        </p:spPr>
        <p:txBody>
          <a:bodyPr wrap="square" rtlCol="0">
            <a:spAutoFit/>
          </a:bodyPr>
          <a:lstStyle/>
          <a:p>
            <a:r>
              <a:rPr lang="es-MX" sz="1200" dirty="0"/>
              <a:t>Categorías de TC con limites</a:t>
            </a:r>
            <a:endParaRPr lang="es-AR" sz="1200" dirty="0"/>
          </a:p>
        </p:txBody>
      </p:sp>
    </p:spTree>
    <p:extLst>
      <p:ext uri="{BB962C8B-B14F-4D97-AF65-F5344CB8AC3E}">
        <p14:creationId xmlns:p14="http://schemas.microsoft.com/office/powerpoint/2010/main" val="139880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45D75-897F-8053-B23D-D5C5BADBC541}"/>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C4AFE4DD-E9E0-BB97-410D-8E6F69E72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4"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8A6E847-84A7-EC92-252F-056615A799B7}"/>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latin typeface="+mj-lt"/>
                <a:cs typeface="Arial" pitchFamily="34" charset="0"/>
              </a:rPr>
              <a:t>TC</a:t>
            </a:r>
            <a:endParaRPr lang="ko-KR" altLang="en-US" sz="2800" b="1" dirty="0">
              <a:latin typeface="+mj-lt"/>
              <a:cs typeface="Arial" pitchFamily="34" charset="0"/>
            </a:endParaRPr>
          </a:p>
        </p:txBody>
      </p:sp>
      <p:pic>
        <p:nvPicPr>
          <p:cNvPr id="4" name="Imagen 3" descr="Gráfico, Gráfico de rectángulos&#10;&#10;El contenido generado por IA puede ser incorrecto.">
            <a:extLst>
              <a:ext uri="{FF2B5EF4-FFF2-40B4-BE49-F238E27FC236}">
                <a16:creationId xmlns:a16="http://schemas.microsoft.com/office/drawing/2014/main" id="{4EFDED65-4FA6-754F-881C-BDCF73D0DC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520919"/>
            <a:ext cx="3096344" cy="2200985"/>
          </a:xfrm>
          <a:prstGeom prst="rect">
            <a:avLst/>
          </a:prstGeom>
        </p:spPr>
      </p:pic>
      <p:pic>
        <p:nvPicPr>
          <p:cNvPr id="8" name="Imagen 7" descr="Gráfico, Gráfico de dispersión&#10;&#10;El contenido generado por IA puede ser incorrecto.">
            <a:extLst>
              <a:ext uri="{FF2B5EF4-FFF2-40B4-BE49-F238E27FC236}">
                <a16:creationId xmlns:a16="http://schemas.microsoft.com/office/drawing/2014/main" id="{AF273F9E-4D8A-3F6E-2A9C-97C17F7334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1275606"/>
            <a:ext cx="2760193" cy="2223602"/>
          </a:xfrm>
          <a:prstGeom prst="rect">
            <a:avLst/>
          </a:prstGeom>
        </p:spPr>
      </p:pic>
      <p:sp>
        <p:nvSpPr>
          <p:cNvPr id="9" name="CuadroTexto 8">
            <a:extLst>
              <a:ext uri="{FF2B5EF4-FFF2-40B4-BE49-F238E27FC236}">
                <a16:creationId xmlns:a16="http://schemas.microsoft.com/office/drawing/2014/main" id="{E2011127-BF44-132C-F33D-9ECB27CA8BDC}"/>
              </a:ext>
            </a:extLst>
          </p:cNvPr>
          <p:cNvSpPr txBox="1"/>
          <p:nvPr/>
        </p:nvSpPr>
        <p:spPr>
          <a:xfrm>
            <a:off x="1659531" y="206518"/>
            <a:ext cx="2604827" cy="276999"/>
          </a:xfrm>
          <a:prstGeom prst="rect">
            <a:avLst/>
          </a:prstGeom>
          <a:noFill/>
        </p:spPr>
        <p:txBody>
          <a:bodyPr wrap="square" rtlCol="0">
            <a:spAutoFit/>
          </a:bodyPr>
          <a:lstStyle/>
          <a:p>
            <a:r>
              <a:rPr lang="es-MX" sz="1200" dirty="0"/>
              <a:t>Matriz de </a:t>
            </a:r>
            <a:r>
              <a:rPr lang="es-MX" sz="1200" dirty="0" err="1"/>
              <a:t>Correlacion</a:t>
            </a:r>
            <a:endParaRPr lang="es-AR" sz="1200" dirty="0"/>
          </a:p>
        </p:txBody>
      </p:sp>
      <p:sp>
        <p:nvSpPr>
          <p:cNvPr id="10" name="CuadroTexto 9">
            <a:extLst>
              <a:ext uri="{FF2B5EF4-FFF2-40B4-BE49-F238E27FC236}">
                <a16:creationId xmlns:a16="http://schemas.microsoft.com/office/drawing/2014/main" id="{B8A08CE7-5560-4C1E-03B0-B6A6CEB75646}"/>
              </a:ext>
            </a:extLst>
          </p:cNvPr>
          <p:cNvSpPr txBox="1"/>
          <p:nvPr/>
        </p:nvSpPr>
        <p:spPr>
          <a:xfrm>
            <a:off x="5292080" y="903524"/>
            <a:ext cx="2604827" cy="276999"/>
          </a:xfrm>
          <a:prstGeom prst="rect">
            <a:avLst/>
          </a:prstGeom>
          <a:noFill/>
        </p:spPr>
        <p:txBody>
          <a:bodyPr wrap="square" rtlCol="0">
            <a:spAutoFit/>
          </a:bodyPr>
          <a:lstStyle/>
          <a:p>
            <a:r>
              <a:rPr lang="es-MX" sz="1200" dirty="0" err="1"/>
              <a:t>Clusters</a:t>
            </a:r>
            <a:r>
              <a:rPr lang="es-MX" sz="1200" dirty="0"/>
              <a:t> análisis de </a:t>
            </a:r>
            <a:r>
              <a:rPr lang="es-MX" sz="1200" dirty="0" err="1"/>
              <a:t>visualizacion</a:t>
            </a:r>
            <a:endParaRPr lang="es-AR" sz="1200" dirty="0"/>
          </a:p>
        </p:txBody>
      </p:sp>
    </p:spTree>
    <p:extLst>
      <p:ext uri="{BB962C8B-B14F-4D97-AF65-F5344CB8AC3E}">
        <p14:creationId xmlns:p14="http://schemas.microsoft.com/office/powerpoint/2010/main" val="3754536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73918-DADB-0070-296A-14455DD330E4}"/>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A2969091-E9C7-C3DC-D08B-3FA71A3D2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4"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FE307591-21C1-9BDA-2C33-9745134BD077}"/>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latin typeface="+mj-lt"/>
                <a:cs typeface="Arial" pitchFamily="34" charset="0"/>
              </a:rPr>
              <a:t>TC</a:t>
            </a:r>
            <a:endParaRPr lang="ko-KR" altLang="en-US" sz="2800" b="1" dirty="0">
              <a:latin typeface="+mj-lt"/>
              <a:cs typeface="Arial" pitchFamily="34" charset="0"/>
            </a:endParaRPr>
          </a:p>
        </p:txBody>
      </p:sp>
      <p:sp>
        <p:nvSpPr>
          <p:cNvPr id="10" name="CuadroTexto 9">
            <a:extLst>
              <a:ext uri="{FF2B5EF4-FFF2-40B4-BE49-F238E27FC236}">
                <a16:creationId xmlns:a16="http://schemas.microsoft.com/office/drawing/2014/main" id="{9E77C967-4AE9-B3AB-CF65-640C5A409EE2}"/>
              </a:ext>
            </a:extLst>
          </p:cNvPr>
          <p:cNvSpPr txBox="1"/>
          <p:nvPr/>
        </p:nvSpPr>
        <p:spPr>
          <a:xfrm>
            <a:off x="5292080" y="903524"/>
            <a:ext cx="2604827" cy="276999"/>
          </a:xfrm>
          <a:prstGeom prst="rect">
            <a:avLst/>
          </a:prstGeom>
          <a:noFill/>
        </p:spPr>
        <p:txBody>
          <a:bodyPr wrap="square" rtlCol="0">
            <a:spAutoFit/>
          </a:bodyPr>
          <a:lstStyle/>
          <a:p>
            <a:r>
              <a:rPr lang="es-MX" sz="1200" dirty="0" err="1"/>
              <a:t>Clusters</a:t>
            </a:r>
            <a:r>
              <a:rPr lang="es-MX" sz="1200" dirty="0"/>
              <a:t> análisis de </a:t>
            </a:r>
            <a:r>
              <a:rPr lang="es-MX" sz="1200" dirty="0" err="1"/>
              <a:t>visualizacion</a:t>
            </a:r>
            <a:endParaRPr lang="es-AR" sz="1200" dirty="0"/>
          </a:p>
        </p:txBody>
      </p:sp>
      <p:pic>
        <p:nvPicPr>
          <p:cNvPr id="3" name="Imagen 2" descr="Gráfico, Gráfico de líneas&#10;&#10;El contenido generado por IA puede ser incorrecto.">
            <a:extLst>
              <a:ext uri="{FF2B5EF4-FFF2-40B4-BE49-F238E27FC236}">
                <a16:creationId xmlns:a16="http://schemas.microsoft.com/office/drawing/2014/main" id="{8E9695DD-A2AF-35DC-6335-180182D24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7093" y="627534"/>
            <a:ext cx="3193581" cy="2016224"/>
          </a:xfrm>
          <a:prstGeom prst="rect">
            <a:avLst/>
          </a:prstGeom>
        </p:spPr>
      </p:pic>
      <p:pic>
        <p:nvPicPr>
          <p:cNvPr id="7" name="Imagen 6" descr="Gráfico&#10;&#10;El contenido generado por IA puede ser incorrecto.">
            <a:extLst>
              <a:ext uri="{FF2B5EF4-FFF2-40B4-BE49-F238E27FC236}">
                <a16:creationId xmlns:a16="http://schemas.microsoft.com/office/drawing/2014/main" id="{C8A6414B-979B-74DE-FCA9-900C56ECA2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4008" y="1328169"/>
            <a:ext cx="3096344" cy="2144568"/>
          </a:xfrm>
          <a:prstGeom prst="rect">
            <a:avLst/>
          </a:prstGeom>
        </p:spPr>
      </p:pic>
    </p:spTree>
    <p:extLst>
      <p:ext uri="{BB962C8B-B14F-4D97-AF65-F5344CB8AC3E}">
        <p14:creationId xmlns:p14="http://schemas.microsoft.com/office/powerpoint/2010/main" val="239606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FE09F-AE0F-63D4-A9B7-0F5987FA8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B46A15-E662-FDB9-A186-B1D43A61A011}"/>
              </a:ext>
            </a:extLst>
          </p:cNvPr>
          <p:cNvSpPr>
            <a:spLocks noGrp="1"/>
          </p:cNvSpPr>
          <p:nvPr>
            <p:ph type="title"/>
          </p:nvPr>
        </p:nvSpPr>
        <p:spPr/>
        <p:txBody>
          <a:bodyPr/>
          <a:lstStyle/>
          <a:p>
            <a:r>
              <a:rPr lang="en-US" altLang="ko-KR" dirty="0" err="1">
                <a:solidFill>
                  <a:schemeClr val="accent5"/>
                </a:solidFill>
              </a:rPr>
              <a:t>Preguntas</a:t>
            </a:r>
            <a:r>
              <a:rPr lang="en-US" altLang="ko-KR" dirty="0"/>
              <a:t> </a:t>
            </a:r>
            <a:r>
              <a:rPr lang="en-US" altLang="ko-KR" dirty="0" err="1"/>
              <a:t>Prestamos</a:t>
            </a:r>
            <a:endParaRPr lang="ko-KR" altLang="en-US" dirty="0"/>
          </a:p>
        </p:txBody>
      </p:sp>
      <p:grpSp>
        <p:nvGrpSpPr>
          <p:cNvPr id="13" name="Group 12">
            <a:extLst>
              <a:ext uri="{FF2B5EF4-FFF2-40B4-BE49-F238E27FC236}">
                <a16:creationId xmlns:a16="http://schemas.microsoft.com/office/drawing/2014/main" id="{03006F2E-60FF-E259-BAE9-015CC0F72F49}"/>
              </a:ext>
            </a:extLst>
          </p:cNvPr>
          <p:cNvGrpSpPr/>
          <p:nvPr/>
        </p:nvGrpSpPr>
        <p:grpSpPr>
          <a:xfrm>
            <a:off x="614543" y="1168566"/>
            <a:ext cx="8102362" cy="1552788"/>
            <a:chOff x="541393" y="1168566"/>
            <a:chExt cx="8102362" cy="1552788"/>
          </a:xfrm>
        </p:grpSpPr>
        <p:sp>
          <p:nvSpPr>
            <p:cNvPr id="3" name="Chevron 2">
              <a:extLst>
                <a:ext uri="{FF2B5EF4-FFF2-40B4-BE49-F238E27FC236}">
                  <a16:creationId xmlns:a16="http://schemas.microsoft.com/office/drawing/2014/main" id="{3CA722ED-4F63-CB43-63A2-54588D73F925}"/>
                </a:ext>
              </a:extLst>
            </p:cNvPr>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a:extLst>
                <a:ext uri="{FF2B5EF4-FFF2-40B4-BE49-F238E27FC236}">
                  <a16:creationId xmlns:a16="http://schemas.microsoft.com/office/drawing/2014/main" id="{54FAFEA4-A27E-DFF1-90F5-484E7E261263}"/>
                </a:ext>
              </a:extLst>
            </p:cNvPr>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a:extLst>
                <a:ext uri="{FF2B5EF4-FFF2-40B4-BE49-F238E27FC236}">
                  <a16:creationId xmlns:a16="http://schemas.microsoft.com/office/drawing/2014/main" id="{0594742C-6089-BE9C-1CF3-F5557B03E786}"/>
                </a:ext>
              </a:extLst>
            </p:cNvPr>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a:extLst>
                <a:ext uri="{FF2B5EF4-FFF2-40B4-BE49-F238E27FC236}">
                  <a16:creationId xmlns:a16="http://schemas.microsoft.com/office/drawing/2014/main" id="{3B50FA40-C345-F878-18AA-9729256DD7D0}"/>
                </a:ext>
              </a:extLst>
            </p:cNvPr>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a:extLst>
                <a:ext uri="{FF2B5EF4-FFF2-40B4-BE49-F238E27FC236}">
                  <a16:creationId xmlns:a16="http://schemas.microsoft.com/office/drawing/2014/main" id="{9F8465E5-D023-3D84-91A3-E91797193579}"/>
                </a:ext>
              </a:extLst>
            </p:cNvPr>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a:extLst>
                <a:ext uri="{FF2B5EF4-FFF2-40B4-BE49-F238E27FC236}">
                  <a16:creationId xmlns:a16="http://schemas.microsoft.com/office/drawing/2014/main" id="{4E54B44D-AC42-8BD6-61B1-8E932036D91E}"/>
                </a:ext>
              </a:extLst>
            </p:cNvPr>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a:extLst>
              <a:ext uri="{FF2B5EF4-FFF2-40B4-BE49-F238E27FC236}">
                <a16:creationId xmlns:a16="http://schemas.microsoft.com/office/drawing/2014/main" id="{C21E4FB6-E5DB-BEB0-CC26-F959467F756C}"/>
              </a:ext>
            </a:extLst>
          </p:cNvPr>
          <p:cNvSpPr txBox="1"/>
          <p:nvPr/>
        </p:nvSpPr>
        <p:spPr>
          <a:xfrm>
            <a:off x="6928598" y="2860093"/>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a:extLst>
              <a:ext uri="{FF2B5EF4-FFF2-40B4-BE49-F238E27FC236}">
                <a16:creationId xmlns:a16="http://schemas.microsoft.com/office/drawing/2014/main" id="{BA60A6BF-DC0B-BF48-0783-3CBA57EC4B60}"/>
              </a:ext>
            </a:extLst>
          </p:cNvPr>
          <p:cNvSpPr txBox="1"/>
          <p:nvPr/>
        </p:nvSpPr>
        <p:spPr>
          <a:xfrm>
            <a:off x="5611008"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a:extLst>
              <a:ext uri="{FF2B5EF4-FFF2-40B4-BE49-F238E27FC236}">
                <a16:creationId xmlns:a16="http://schemas.microsoft.com/office/drawing/2014/main" id="{BDF49A82-5FAA-F854-2A19-4680953866D8}"/>
              </a:ext>
            </a:extLst>
          </p:cNvPr>
          <p:cNvSpPr txBox="1"/>
          <p:nvPr/>
        </p:nvSpPr>
        <p:spPr>
          <a:xfrm>
            <a:off x="4370995"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a:extLst>
              <a:ext uri="{FF2B5EF4-FFF2-40B4-BE49-F238E27FC236}">
                <a16:creationId xmlns:a16="http://schemas.microsoft.com/office/drawing/2014/main" id="{5A6B167B-BE46-05E9-A0BE-32EDD84249D5}"/>
              </a:ext>
            </a:extLst>
          </p:cNvPr>
          <p:cNvSpPr txBox="1"/>
          <p:nvPr/>
        </p:nvSpPr>
        <p:spPr>
          <a:xfrm>
            <a:off x="3130981"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a:extLst>
              <a:ext uri="{FF2B5EF4-FFF2-40B4-BE49-F238E27FC236}">
                <a16:creationId xmlns:a16="http://schemas.microsoft.com/office/drawing/2014/main" id="{FE76CE8A-5EFF-2161-55EA-356A41003551}"/>
              </a:ext>
            </a:extLst>
          </p:cNvPr>
          <p:cNvSpPr txBox="1"/>
          <p:nvPr/>
        </p:nvSpPr>
        <p:spPr>
          <a:xfrm>
            <a:off x="1890967"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a:extLst>
              <a:ext uri="{FF2B5EF4-FFF2-40B4-BE49-F238E27FC236}">
                <a16:creationId xmlns:a16="http://schemas.microsoft.com/office/drawing/2014/main" id="{09313E12-FA19-6977-09EF-5078EF602FF3}"/>
              </a:ext>
            </a:extLst>
          </p:cNvPr>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a:extLst>
              <a:ext uri="{FF2B5EF4-FFF2-40B4-BE49-F238E27FC236}">
                <a16:creationId xmlns:a16="http://schemas.microsoft.com/office/drawing/2014/main" id="{89320A55-6E4D-CAF1-2C5D-8FD6844F5F46}"/>
              </a:ext>
            </a:extLst>
          </p:cNvPr>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D88031-A5BA-64B7-D63E-62E3B62887F2}"/>
              </a:ext>
            </a:extLst>
          </p:cNvPr>
          <p:cNvCxnSpPr/>
          <p:nvPr/>
        </p:nvCxnSpPr>
        <p:spPr>
          <a:xfrm>
            <a:off x="2395388"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E3E29BB-22B4-CC40-F5C4-310BC34365E9}"/>
              </a:ext>
            </a:extLst>
          </p:cNvPr>
          <p:cNvCxnSpPr/>
          <p:nvPr/>
        </p:nvCxnSpPr>
        <p:spPr>
          <a:xfrm>
            <a:off x="363381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53EEE80-EFCA-0F4C-08B6-1C015AEEC941}"/>
              </a:ext>
            </a:extLst>
          </p:cNvPr>
          <p:cNvCxnSpPr/>
          <p:nvPr/>
        </p:nvCxnSpPr>
        <p:spPr>
          <a:xfrm>
            <a:off x="487224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5269A2-6D59-C77D-1779-DBB6B62C6AC2}"/>
              </a:ext>
            </a:extLst>
          </p:cNvPr>
          <p:cNvCxnSpPr/>
          <p:nvPr/>
        </p:nvCxnSpPr>
        <p:spPr>
          <a:xfrm>
            <a:off x="6110666" y="2465424"/>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D560BC8-3CB9-4A82-7571-C1E38AC19BD6}"/>
              </a:ext>
            </a:extLst>
          </p:cNvPr>
          <p:cNvCxnSpPr/>
          <p:nvPr/>
        </p:nvCxnSpPr>
        <p:spPr>
          <a:xfrm>
            <a:off x="7429609" y="246542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89F6EE4-627B-6A72-F44C-D5F8C74BA962}"/>
              </a:ext>
            </a:extLst>
          </p:cNvPr>
          <p:cNvSpPr txBox="1"/>
          <p:nvPr/>
        </p:nvSpPr>
        <p:spPr>
          <a:xfrm>
            <a:off x="280838" y="3212271"/>
            <a:ext cx="1617648" cy="1323439"/>
          </a:xfrm>
          <a:prstGeom prst="rect">
            <a:avLst/>
          </a:prstGeom>
          <a:noFill/>
        </p:spPr>
        <p:txBody>
          <a:bodyPr wrap="square" rtlCol="0">
            <a:spAutoFit/>
          </a:bodyPr>
          <a:lstStyle/>
          <a:p>
            <a:pPr algn="ctr"/>
            <a:r>
              <a:rPr lang="es-MX" altLang="ko-KR" sz="1000" dirty="0">
                <a:cs typeface="Arial" pitchFamily="34" charset="0"/>
              </a:rPr>
              <a:t>¿Cuál es la distribución de los montos de préstamos otorgados a través de sucursales versus </a:t>
            </a:r>
            <a:r>
              <a:rPr lang="es-MX" altLang="ko-KR" sz="1000" dirty="0" err="1">
                <a:cs typeface="Arial" pitchFamily="34" charset="0"/>
              </a:rPr>
              <a:t>homebanking</a:t>
            </a:r>
            <a:r>
              <a:rPr lang="es-MX" altLang="ko-KR" sz="1000" dirty="0">
                <a:cs typeface="Arial" pitchFamily="34" charset="0"/>
              </a:rPr>
              <a:t>? ¿Hay diferencias significativas?</a:t>
            </a:r>
          </a:p>
          <a:p>
            <a:pPr algn="ctr"/>
            <a:endParaRPr lang="en-US" altLang="ko-KR" sz="1000" dirty="0">
              <a:cs typeface="Arial" pitchFamily="34" charset="0"/>
            </a:endParaRPr>
          </a:p>
        </p:txBody>
      </p:sp>
      <p:sp>
        <p:nvSpPr>
          <p:cNvPr id="41" name="TextBox 40">
            <a:extLst>
              <a:ext uri="{FF2B5EF4-FFF2-40B4-BE49-F238E27FC236}">
                <a16:creationId xmlns:a16="http://schemas.microsoft.com/office/drawing/2014/main" id="{AE4E43D3-EC9E-B698-C3A9-BF36E6C90481}"/>
              </a:ext>
            </a:extLst>
          </p:cNvPr>
          <p:cNvSpPr txBox="1"/>
          <p:nvPr/>
        </p:nvSpPr>
        <p:spPr>
          <a:xfrm>
            <a:off x="1658122" y="3212271"/>
            <a:ext cx="1483047" cy="1015663"/>
          </a:xfrm>
          <a:prstGeom prst="rect">
            <a:avLst/>
          </a:prstGeom>
          <a:noFill/>
        </p:spPr>
        <p:txBody>
          <a:bodyPr wrap="square" rtlCol="0">
            <a:spAutoFit/>
          </a:bodyPr>
          <a:lstStyle/>
          <a:p>
            <a:pPr algn="ctr"/>
            <a:r>
              <a:rPr lang="es-MX" altLang="ko-KR" sz="1200">
                <a:solidFill>
                  <a:schemeClr val="tx1">
                    <a:lumMod val="75000"/>
                    <a:lumOff val="25000"/>
                  </a:schemeClr>
                </a:solidFill>
                <a:cs typeface="Arial" pitchFamily="34" charset="0"/>
              </a:rPr>
              <a:t>¿Existe una relación entre la zona (Zonal) y el monto promedio del préstamo?</a:t>
            </a:r>
            <a:endParaRPr lang="en-US" altLang="ko-KR" sz="12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D3958C43-42E6-3081-6C56-35337163C8A2}"/>
              </a:ext>
            </a:extLst>
          </p:cNvPr>
          <p:cNvSpPr txBox="1"/>
          <p:nvPr/>
        </p:nvSpPr>
        <p:spPr>
          <a:xfrm>
            <a:off x="2900806" y="3212271"/>
            <a:ext cx="1483047" cy="1015663"/>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¿Cuál es la distribución de los plazos de los préstamos? ¿Hay plazos más comunes que otros?</a:t>
            </a:r>
          </a:p>
        </p:txBody>
      </p:sp>
      <p:sp>
        <p:nvSpPr>
          <p:cNvPr id="43" name="TextBox 42">
            <a:extLst>
              <a:ext uri="{FF2B5EF4-FFF2-40B4-BE49-F238E27FC236}">
                <a16:creationId xmlns:a16="http://schemas.microsoft.com/office/drawing/2014/main" id="{8E176D88-A23C-3DDA-D178-5E0F5AD9186D}"/>
              </a:ext>
            </a:extLst>
          </p:cNvPr>
          <p:cNvSpPr txBox="1"/>
          <p:nvPr/>
        </p:nvSpPr>
        <p:spPr>
          <a:xfrm>
            <a:off x="4143490" y="3212271"/>
            <a:ext cx="1483047" cy="1169551"/>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¿Hay alguna campaña de préstamos que haya tenido un mejor desempeño en términos de montos otorgados o número de preacuerdos?</a:t>
            </a:r>
          </a:p>
        </p:txBody>
      </p:sp>
      <p:sp>
        <p:nvSpPr>
          <p:cNvPr id="44" name="TextBox 43">
            <a:extLst>
              <a:ext uri="{FF2B5EF4-FFF2-40B4-BE49-F238E27FC236}">
                <a16:creationId xmlns:a16="http://schemas.microsoft.com/office/drawing/2014/main" id="{D3320191-3CD5-A549-6BB0-83B8E73695FD}"/>
              </a:ext>
            </a:extLst>
          </p:cNvPr>
          <p:cNvSpPr txBox="1"/>
          <p:nvPr/>
        </p:nvSpPr>
        <p:spPr>
          <a:xfrm>
            <a:off x="5386175" y="3212271"/>
            <a:ext cx="1483047" cy="861774"/>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¿Existe correlación entre el número de sucursal y el volumen de préstamos otorgados?</a:t>
            </a:r>
            <a:endParaRPr lang="en-US" altLang="ko-KR" sz="10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0FFC5864-FCA0-C128-21FF-E9720929D691}"/>
              </a:ext>
            </a:extLst>
          </p:cNvPr>
          <p:cNvSpPr txBox="1"/>
          <p:nvPr/>
        </p:nvSpPr>
        <p:spPr>
          <a:xfrm>
            <a:off x="6690495" y="3212271"/>
            <a:ext cx="1483047" cy="276999"/>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Lets Dance..</a:t>
            </a:r>
            <a:endParaRPr lang="en-US" altLang="ko-KR" sz="1200" dirty="0">
              <a:solidFill>
                <a:schemeClr val="tx1">
                  <a:lumMod val="75000"/>
                  <a:lumOff val="25000"/>
                </a:schemeClr>
              </a:solidFill>
              <a:cs typeface="Arial" pitchFamily="34" charset="0"/>
            </a:endParaRPr>
          </a:p>
        </p:txBody>
      </p:sp>
      <p:sp>
        <p:nvSpPr>
          <p:cNvPr id="4" name="CuadroTexto 3">
            <a:extLst>
              <a:ext uri="{FF2B5EF4-FFF2-40B4-BE49-F238E27FC236}">
                <a16:creationId xmlns:a16="http://schemas.microsoft.com/office/drawing/2014/main" id="{D1F04711-891B-6A2B-999C-E522D546DF82}"/>
              </a:ext>
            </a:extLst>
          </p:cNvPr>
          <p:cNvSpPr txBox="1"/>
          <p:nvPr/>
        </p:nvSpPr>
        <p:spPr>
          <a:xfrm>
            <a:off x="630754" y="859319"/>
            <a:ext cx="7542787" cy="523220"/>
          </a:xfrm>
          <a:prstGeom prst="rect">
            <a:avLst/>
          </a:prstGeom>
          <a:noFill/>
        </p:spPr>
        <p:txBody>
          <a:bodyPr wrap="square" rtlCol="0">
            <a:spAutoFit/>
          </a:bodyPr>
          <a:lstStyle/>
          <a:p>
            <a:r>
              <a:rPr lang="es-MX" sz="1400" b="0" i="0" dirty="0">
                <a:solidFill>
                  <a:srgbClr val="000000"/>
                </a:solidFill>
                <a:effectLst/>
                <a:latin typeface="Inter"/>
              </a:rPr>
              <a:t> Esta hoja describe la cartera de préstamos. Contiene información sobre tipos de préstamos, montos, tasas de interés y calendarios de pago.</a:t>
            </a:r>
            <a:endParaRPr lang="es-AR" sz="1400" dirty="0"/>
          </a:p>
        </p:txBody>
      </p:sp>
      <p:sp>
        <p:nvSpPr>
          <p:cNvPr id="5" name="Pentagon 114">
            <a:extLst>
              <a:ext uri="{FF2B5EF4-FFF2-40B4-BE49-F238E27FC236}">
                <a16:creationId xmlns:a16="http://schemas.microsoft.com/office/drawing/2014/main" id="{D71E0C60-8523-DF80-73FC-DEBED0009997}"/>
              </a:ext>
            </a:extLst>
          </p:cNvPr>
          <p:cNvSpPr/>
          <p:nvPr/>
        </p:nvSpPr>
        <p:spPr>
          <a:xfrm>
            <a:off x="0" y="-29340"/>
            <a:ext cx="1442105" cy="913806"/>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116">
            <a:extLst>
              <a:ext uri="{FF2B5EF4-FFF2-40B4-BE49-F238E27FC236}">
                <a16:creationId xmlns:a16="http://schemas.microsoft.com/office/drawing/2014/main" id="{607D883E-8CBA-4F02-8FAE-D3FAF34C98F3}"/>
              </a:ext>
            </a:extLst>
          </p:cNvPr>
          <p:cNvSpPr txBox="1"/>
          <p:nvPr/>
        </p:nvSpPr>
        <p:spPr>
          <a:xfrm>
            <a:off x="280837" y="202354"/>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spTree>
    <p:extLst>
      <p:ext uri="{BB962C8B-B14F-4D97-AF65-F5344CB8AC3E}">
        <p14:creationId xmlns:p14="http://schemas.microsoft.com/office/powerpoint/2010/main" val="3247985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6D526-E950-C31B-FF6C-35D17DDD40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6EE2D8-99FD-8C52-BC15-B817F4B699E9}"/>
              </a:ext>
            </a:extLst>
          </p:cNvPr>
          <p:cNvSpPr>
            <a:spLocks noGrp="1"/>
          </p:cNvSpPr>
          <p:nvPr>
            <p:ph type="title"/>
          </p:nvPr>
        </p:nvSpPr>
        <p:spPr/>
        <p:txBody>
          <a:bodyPr/>
          <a:lstStyle/>
          <a:p>
            <a:pPr algn="ctr"/>
            <a:r>
              <a:rPr lang="en-US" altLang="ko-KR" dirty="0" err="1">
                <a:solidFill>
                  <a:schemeClr val="accent5"/>
                </a:solidFill>
              </a:rPr>
              <a:t>Hipotesis</a:t>
            </a:r>
            <a:r>
              <a:rPr lang="en-US" altLang="ko-KR" dirty="0"/>
              <a:t> </a:t>
            </a:r>
            <a:r>
              <a:rPr lang="en-US" altLang="ko-KR" dirty="0" err="1"/>
              <a:t>Prestamos</a:t>
            </a:r>
            <a:endParaRPr lang="ko-KR" altLang="en-US" dirty="0"/>
          </a:p>
        </p:txBody>
      </p:sp>
      <p:grpSp>
        <p:nvGrpSpPr>
          <p:cNvPr id="3" name="Group 2">
            <a:extLst>
              <a:ext uri="{FF2B5EF4-FFF2-40B4-BE49-F238E27FC236}">
                <a16:creationId xmlns:a16="http://schemas.microsoft.com/office/drawing/2014/main" id="{4007AFC3-760C-51EB-D17E-26CFFCD069BF}"/>
              </a:ext>
            </a:extLst>
          </p:cNvPr>
          <p:cNvGrpSpPr/>
          <p:nvPr/>
        </p:nvGrpSpPr>
        <p:grpSpPr>
          <a:xfrm>
            <a:off x="247435" y="2414619"/>
            <a:ext cx="3149101" cy="2293969"/>
            <a:chOff x="247435" y="2414619"/>
            <a:chExt cx="3149101" cy="2293969"/>
          </a:xfrm>
        </p:grpSpPr>
        <p:sp>
          <p:nvSpPr>
            <p:cNvPr id="13" name="Rectangle 12">
              <a:extLst>
                <a:ext uri="{FF2B5EF4-FFF2-40B4-BE49-F238E27FC236}">
                  <a16:creationId xmlns:a16="http://schemas.microsoft.com/office/drawing/2014/main" id="{2E106801-6561-F1A4-76CB-F93A38CD9CDE}"/>
                </a:ext>
              </a:extLst>
            </p:cNvPr>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a:extLst>
                <a:ext uri="{FF2B5EF4-FFF2-40B4-BE49-F238E27FC236}">
                  <a16:creationId xmlns:a16="http://schemas.microsoft.com/office/drawing/2014/main" id="{3AFA8442-1332-3B14-D6AC-3D569EE5FAE0}"/>
                </a:ext>
              </a:extLst>
            </p:cNvPr>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a:extLst>
              <a:ext uri="{FF2B5EF4-FFF2-40B4-BE49-F238E27FC236}">
                <a16:creationId xmlns:a16="http://schemas.microsoft.com/office/drawing/2014/main" id="{671706A9-DA90-35C1-B59C-2F3F8A0542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761FD0AC-BF37-122D-088F-2E7EE4BB27E0}"/>
              </a:ext>
            </a:extLst>
          </p:cNvPr>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a:extLst>
              <a:ext uri="{FF2B5EF4-FFF2-40B4-BE49-F238E27FC236}">
                <a16:creationId xmlns:a16="http://schemas.microsoft.com/office/drawing/2014/main" id="{E8BD58E8-A255-DD64-CED0-D002A38913FA}"/>
              </a:ext>
            </a:extLst>
          </p:cNvPr>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a:extLst>
              <a:ext uri="{FF2B5EF4-FFF2-40B4-BE49-F238E27FC236}">
                <a16:creationId xmlns:a16="http://schemas.microsoft.com/office/drawing/2014/main" id="{1B536358-1814-65F1-AF63-F97C5CE84A9B}"/>
              </a:ext>
            </a:extLst>
          </p:cNvPr>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a:extLst>
              <a:ext uri="{FF2B5EF4-FFF2-40B4-BE49-F238E27FC236}">
                <a16:creationId xmlns:a16="http://schemas.microsoft.com/office/drawing/2014/main" id="{5539586D-3909-8433-17D6-E69FCE30DFC5}"/>
              </a:ext>
            </a:extLst>
          </p:cNvPr>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a:extLst>
              <a:ext uri="{FF2B5EF4-FFF2-40B4-BE49-F238E27FC236}">
                <a16:creationId xmlns:a16="http://schemas.microsoft.com/office/drawing/2014/main" id="{3885EFAA-FDD3-C128-ECFC-FE988700693C}"/>
              </a:ext>
            </a:extLst>
          </p:cNvPr>
          <p:cNvGrpSpPr/>
          <p:nvPr/>
        </p:nvGrpSpPr>
        <p:grpSpPr>
          <a:xfrm>
            <a:off x="3204295" y="1131590"/>
            <a:ext cx="5184129" cy="708252"/>
            <a:chOff x="7164288" y="856926"/>
            <a:chExt cx="1524408" cy="708252"/>
          </a:xfrm>
        </p:grpSpPr>
        <p:sp>
          <p:nvSpPr>
            <p:cNvPr id="39" name="TextBox 38">
              <a:extLst>
                <a:ext uri="{FF2B5EF4-FFF2-40B4-BE49-F238E27FC236}">
                  <a16:creationId xmlns:a16="http://schemas.microsoft.com/office/drawing/2014/main" id="{FC184149-2054-EA0B-5C6E-BBDDF24B50D9}"/>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1</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3BDC183E-BF21-2AAB-9F77-51A7DD36AAA8}"/>
                </a:ext>
              </a:extLst>
            </p:cNvPr>
            <p:cNvSpPr txBox="1"/>
            <p:nvPr/>
          </p:nvSpPr>
          <p:spPr>
            <a:xfrm>
              <a:off x="7164288" y="1103513"/>
              <a:ext cx="1524408" cy="461665"/>
            </a:xfrm>
            <a:prstGeom prst="rect">
              <a:avLst/>
            </a:prstGeom>
            <a:noFill/>
          </p:spPr>
          <p:txBody>
            <a:bodyPr wrap="square" rtlCol="0">
              <a:spAutoFit/>
            </a:bodyPr>
            <a:lstStyle/>
            <a:p>
              <a:r>
                <a:rPr lang="es-MX" sz="1200" b="0" i="0" dirty="0">
                  <a:effectLst/>
                  <a:latin typeface="Roboto" panose="02000000000000000000" pitchFamily="2" charset="0"/>
                </a:rPr>
                <a:t>Los préstamos otorgados a través de </a:t>
              </a:r>
              <a:r>
                <a:rPr lang="es-MX" sz="1200" b="0" i="0" dirty="0" err="1">
                  <a:effectLst/>
                  <a:latin typeface="Roboto" panose="02000000000000000000" pitchFamily="2" charset="0"/>
                </a:rPr>
                <a:t>homebanking</a:t>
              </a:r>
              <a:r>
                <a:rPr lang="es-MX" sz="1200" b="0" i="0" dirty="0">
                  <a:effectLst/>
                  <a:latin typeface="Roboto" panose="02000000000000000000" pitchFamily="2" charset="0"/>
                </a:rPr>
                <a:t> tienden a ser de menor monto que los otorgados en sucursales.</a:t>
              </a:r>
              <a:endParaRPr lang="en-US" altLang="ko-KR" sz="1200" dirty="0">
                <a:cs typeface="Arial" pitchFamily="34" charset="0"/>
              </a:endParaRPr>
            </a:p>
          </p:txBody>
        </p:sp>
      </p:grpSp>
      <p:grpSp>
        <p:nvGrpSpPr>
          <p:cNvPr id="41" name="Group 40">
            <a:extLst>
              <a:ext uri="{FF2B5EF4-FFF2-40B4-BE49-F238E27FC236}">
                <a16:creationId xmlns:a16="http://schemas.microsoft.com/office/drawing/2014/main" id="{AA438A47-AC0C-5A66-458A-F7130F21FD81}"/>
              </a:ext>
            </a:extLst>
          </p:cNvPr>
          <p:cNvGrpSpPr/>
          <p:nvPr/>
        </p:nvGrpSpPr>
        <p:grpSpPr>
          <a:xfrm>
            <a:off x="3153883" y="3883092"/>
            <a:ext cx="4924519" cy="550151"/>
            <a:chOff x="7120683" y="1086734"/>
            <a:chExt cx="1448069" cy="550151"/>
          </a:xfrm>
        </p:grpSpPr>
        <p:sp>
          <p:nvSpPr>
            <p:cNvPr id="42" name="TextBox 41">
              <a:extLst>
                <a:ext uri="{FF2B5EF4-FFF2-40B4-BE49-F238E27FC236}">
                  <a16:creationId xmlns:a16="http://schemas.microsoft.com/office/drawing/2014/main" id="{3A5FFFE6-E657-79B3-61AB-F8D0F3FE84C5}"/>
                </a:ext>
              </a:extLst>
            </p:cNvPr>
            <p:cNvSpPr txBox="1"/>
            <p:nvPr/>
          </p:nvSpPr>
          <p:spPr>
            <a:xfrm>
              <a:off x="7129041" y="1086734"/>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4</a:t>
              </a:r>
              <a:endParaRPr lang="ko-KR" altLang="en-US" sz="1200" b="1"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87A49313-A6F6-0E54-7B3E-AA0E68DAA61C}"/>
                </a:ext>
              </a:extLst>
            </p:cNvPr>
            <p:cNvSpPr txBox="1"/>
            <p:nvPr/>
          </p:nvSpPr>
          <p:spPr>
            <a:xfrm>
              <a:off x="7120683" y="1363733"/>
              <a:ext cx="1439711" cy="273152"/>
            </a:xfrm>
            <a:prstGeom prst="rect">
              <a:avLst/>
            </a:prstGeom>
            <a:noFill/>
          </p:spPr>
          <p:txBody>
            <a:bodyPr wrap="square" rtlCol="0">
              <a:spAutoFit/>
            </a:bodyPr>
            <a:lstStyle/>
            <a:p>
              <a:pPr>
                <a:lnSpc>
                  <a:spcPts val="1425"/>
                </a:lnSpc>
              </a:pPr>
              <a:endParaRPr lang="es-MX" sz="1200" b="0" dirty="0">
                <a:effectLst/>
                <a:latin typeface="Courier New" panose="02070309020205020404" pitchFamily="49" charset="0"/>
              </a:endParaRPr>
            </a:p>
          </p:txBody>
        </p:sp>
      </p:grpSp>
      <p:grpSp>
        <p:nvGrpSpPr>
          <p:cNvPr id="44" name="Group 43">
            <a:extLst>
              <a:ext uri="{FF2B5EF4-FFF2-40B4-BE49-F238E27FC236}">
                <a16:creationId xmlns:a16="http://schemas.microsoft.com/office/drawing/2014/main" id="{F67D0B6C-1122-2B10-704B-ED654419EC77}"/>
              </a:ext>
            </a:extLst>
          </p:cNvPr>
          <p:cNvGrpSpPr/>
          <p:nvPr/>
        </p:nvGrpSpPr>
        <p:grpSpPr>
          <a:xfrm>
            <a:off x="3924376" y="1948748"/>
            <a:ext cx="4896096" cy="1077584"/>
            <a:chOff x="7164288" y="856926"/>
            <a:chExt cx="1439711" cy="1077584"/>
          </a:xfrm>
        </p:grpSpPr>
        <p:sp>
          <p:nvSpPr>
            <p:cNvPr id="45" name="TextBox 44">
              <a:extLst>
                <a:ext uri="{FF2B5EF4-FFF2-40B4-BE49-F238E27FC236}">
                  <a16:creationId xmlns:a16="http://schemas.microsoft.com/office/drawing/2014/main" id="{F1EFC924-7E05-C1F2-1D8C-81EDB343D138}"/>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2</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C6505BFD-AB47-D2D2-2BD2-D340A66FF9DC}"/>
                </a:ext>
              </a:extLst>
            </p:cNvPr>
            <p:cNvSpPr txBox="1"/>
            <p:nvPr/>
          </p:nvSpPr>
          <p:spPr>
            <a:xfrm>
              <a:off x="7164288" y="1103513"/>
              <a:ext cx="1312666" cy="830997"/>
            </a:xfrm>
            <a:prstGeom prst="rect">
              <a:avLst/>
            </a:prstGeom>
            <a:noFill/>
          </p:spPr>
          <p:txBody>
            <a:bodyPr wrap="square" rtlCol="0">
              <a:spAutoFit/>
            </a:bodyPr>
            <a:lstStyle/>
            <a:p>
              <a:pPr algn="l"/>
              <a:r>
                <a:rPr lang="es-MX" sz="1200" b="0" i="0" dirty="0">
                  <a:solidFill>
                    <a:srgbClr val="31333F"/>
                  </a:solidFill>
                  <a:effectLst/>
                  <a:latin typeface="Source Sans Pro" panose="020B0503030403020204" pitchFamily="34" charset="0"/>
                </a:rPr>
                <a:t>La campaña de préstamos ha tenido un impacto positivo, aumentando tanto el número de préstamos como el monto total prestado.</a:t>
              </a:r>
            </a:p>
            <a:p>
              <a:pPr algn="l"/>
              <a:r>
                <a:rPr lang="es-MX" sz="1200" b="0" i="0" dirty="0">
                  <a:solidFill>
                    <a:srgbClr val="31333F"/>
                  </a:solidFill>
                  <a:effectLst/>
                  <a:latin typeface="Source Sans Pro" panose="020B0503030403020204" pitchFamily="34" charset="0"/>
                </a:rPr>
                <a:t>Los clientes que utilizan </a:t>
              </a:r>
              <a:r>
                <a:rPr lang="es-MX" sz="1200" b="0" i="0" dirty="0" err="1">
                  <a:solidFill>
                    <a:srgbClr val="31333F"/>
                  </a:solidFill>
                  <a:effectLst/>
                  <a:latin typeface="Source Sans Pro" panose="020B0503030403020204" pitchFamily="34" charset="0"/>
                </a:rPr>
                <a:t>homebanking</a:t>
              </a:r>
              <a:r>
                <a:rPr lang="es-MX" sz="1200" b="0" i="0" dirty="0">
                  <a:solidFill>
                    <a:srgbClr val="31333F"/>
                  </a:solidFill>
                  <a:effectLst/>
                  <a:latin typeface="Source Sans Pro" panose="020B0503030403020204" pitchFamily="34" charset="0"/>
                </a:rPr>
                <a:t> tienden a preferir plazos de préstamo más cortos.</a:t>
              </a:r>
            </a:p>
          </p:txBody>
        </p:sp>
      </p:grpSp>
      <p:grpSp>
        <p:nvGrpSpPr>
          <p:cNvPr id="47" name="Group 46">
            <a:extLst>
              <a:ext uri="{FF2B5EF4-FFF2-40B4-BE49-F238E27FC236}">
                <a16:creationId xmlns:a16="http://schemas.microsoft.com/office/drawing/2014/main" id="{97798BE1-0FAC-4E72-C8BF-E33DA3E5BB66}"/>
              </a:ext>
            </a:extLst>
          </p:cNvPr>
          <p:cNvGrpSpPr/>
          <p:nvPr/>
        </p:nvGrpSpPr>
        <p:grpSpPr>
          <a:xfrm>
            <a:off x="4110777" y="3104620"/>
            <a:ext cx="4896096" cy="708252"/>
            <a:chOff x="7164288" y="856926"/>
            <a:chExt cx="1439711" cy="708252"/>
          </a:xfrm>
        </p:grpSpPr>
        <p:sp>
          <p:nvSpPr>
            <p:cNvPr id="48" name="TextBox 47">
              <a:extLst>
                <a:ext uri="{FF2B5EF4-FFF2-40B4-BE49-F238E27FC236}">
                  <a16:creationId xmlns:a16="http://schemas.microsoft.com/office/drawing/2014/main" id="{93CC2A33-DC69-551A-9C4D-5AF151E19F84}"/>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3</a:t>
              </a:r>
              <a:endParaRPr lang="ko-KR" altLang="en-US" sz="1200" b="1"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3EF1A060-CF1A-0A32-D3C0-FC4E9585A4E2}"/>
                </a:ext>
              </a:extLst>
            </p:cNvPr>
            <p:cNvSpPr txBox="1"/>
            <p:nvPr/>
          </p:nvSpPr>
          <p:spPr>
            <a:xfrm>
              <a:off x="7164288" y="1103513"/>
              <a:ext cx="1439711"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Algunas zonas geográficas muestran una mayor propensión a solicitar préstamos, posiblemente debido a factores socioeconómicos.</a:t>
              </a:r>
              <a:endParaRPr lang="en-US" altLang="ko-KR" sz="1200" dirty="0">
                <a:cs typeface="Arial" pitchFamily="34" charset="0"/>
              </a:endParaRPr>
            </a:p>
          </p:txBody>
        </p:sp>
      </p:grpSp>
      <p:sp>
        <p:nvSpPr>
          <p:cNvPr id="51" name="TextBox 50">
            <a:extLst>
              <a:ext uri="{FF2B5EF4-FFF2-40B4-BE49-F238E27FC236}">
                <a16:creationId xmlns:a16="http://schemas.microsoft.com/office/drawing/2014/main" id="{46FC9265-F52A-DB7A-C5EE-B06F23234256}"/>
              </a:ext>
            </a:extLst>
          </p:cNvPr>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a:extLst>
              <a:ext uri="{FF2B5EF4-FFF2-40B4-BE49-F238E27FC236}">
                <a16:creationId xmlns:a16="http://schemas.microsoft.com/office/drawing/2014/main" id="{F91BA089-CDD1-ECBC-1BE6-3A37ED8A6E85}"/>
              </a:ext>
            </a:extLst>
          </p:cNvPr>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a:extLst>
              <a:ext uri="{FF2B5EF4-FFF2-40B4-BE49-F238E27FC236}">
                <a16:creationId xmlns:a16="http://schemas.microsoft.com/office/drawing/2014/main" id="{396B1B88-02D6-DB26-6197-77A8F01ACBD8}"/>
              </a:ext>
            </a:extLst>
          </p:cNvPr>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a:extLst>
              <a:ext uri="{FF2B5EF4-FFF2-40B4-BE49-F238E27FC236}">
                <a16:creationId xmlns:a16="http://schemas.microsoft.com/office/drawing/2014/main" id="{476F376B-4F53-2A09-44BF-D2E4F34E0830}"/>
              </a:ext>
            </a:extLst>
          </p:cNvPr>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sp>
        <p:nvSpPr>
          <p:cNvPr id="5" name="CuadroTexto 4">
            <a:extLst>
              <a:ext uri="{FF2B5EF4-FFF2-40B4-BE49-F238E27FC236}">
                <a16:creationId xmlns:a16="http://schemas.microsoft.com/office/drawing/2014/main" id="{9DCDB241-20CD-53A4-5431-EDF1413BA916}"/>
              </a:ext>
            </a:extLst>
          </p:cNvPr>
          <p:cNvSpPr txBox="1"/>
          <p:nvPr/>
        </p:nvSpPr>
        <p:spPr>
          <a:xfrm>
            <a:off x="3144139" y="4092039"/>
            <a:ext cx="4934263" cy="523220"/>
          </a:xfrm>
          <a:prstGeom prst="rect">
            <a:avLst/>
          </a:prstGeom>
          <a:noFill/>
        </p:spPr>
        <p:txBody>
          <a:bodyPr wrap="square">
            <a:spAutoFit/>
          </a:bodyPr>
          <a:lstStyle/>
          <a:p>
            <a:r>
              <a:rPr lang="es-MX" sz="1400" b="0" i="0" dirty="0">
                <a:solidFill>
                  <a:srgbClr val="31333F"/>
                </a:solidFill>
                <a:effectLst/>
                <a:latin typeface="Source Sans Pro" panose="020B0503030403020204" pitchFamily="34" charset="0"/>
              </a:rPr>
              <a:t>Existe una correlación entre el </a:t>
            </a:r>
            <a:r>
              <a:rPr lang="es-MX" sz="1400" b="0" i="0" dirty="0" err="1">
                <a:solidFill>
                  <a:srgbClr val="31333F"/>
                </a:solidFill>
                <a:effectLst/>
                <a:latin typeface="Source Sans Pro" panose="020B0503030403020204" pitchFamily="34" charset="0"/>
              </a:rPr>
              <a:t>Nro</a:t>
            </a:r>
            <a:r>
              <a:rPr lang="es-MX" sz="1400" b="0" i="0" dirty="0">
                <a:solidFill>
                  <a:srgbClr val="31333F"/>
                </a:solidFill>
                <a:effectLst/>
                <a:latin typeface="Source Sans Pro" panose="020B0503030403020204" pitchFamily="34" charset="0"/>
              </a:rPr>
              <a:t> de sucursal y la zona a la que pertenece.</a:t>
            </a:r>
            <a:endParaRPr lang="es-AR" sz="1400" dirty="0"/>
          </a:p>
        </p:txBody>
      </p:sp>
    </p:spTree>
    <p:extLst>
      <p:ext uri="{BB962C8B-B14F-4D97-AF65-F5344CB8AC3E}">
        <p14:creationId xmlns:p14="http://schemas.microsoft.com/office/powerpoint/2010/main" val="239089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0E2D9-77D3-2AC4-771E-04AEBD2C6D76}"/>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133DF643-5005-7849-1786-3A1850B72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26">
            <a:extLst>
              <a:ext uri="{FF2B5EF4-FFF2-40B4-BE49-F238E27FC236}">
                <a16:creationId xmlns:a16="http://schemas.microsoft.com/office/drawing/2014/main" id="{365C4583-31BD-046D-E5C3-38EA99774C87}"/>
              </a:ext>
            </a:extLst>
          </p:cNvPr>
          <p:cNvSpPr txBox="1"/>
          <p:nvPr/>
        </p:nvSpPr>
        <p:spPr>
          <a:xfrm>
            <a:off x="5555126" y="9067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Prestamos</a:t>
            </a:r>
            <a:endParaRPr lang="ko-KR" altLang="en-US" sz="2800" b="1" dirty="0">
              <a:solidFill>
                <a:schemeClr val="tx1">
                  <a:lumMod val="75000"/>
                  <a:lumOff val="25000"/>
                </a:schemeClr>
              </a:solidFill>
              <a:latin typeface="+mj-lt"/>
              <a:cs typeface="Arial" pitchFamily="34" charset="0"/>
            </a:endParaRPr>
          </a:p>
        </p:txBody>
      </p:sp>
      <p:pic>
        <p:nvPicPr>
          <p:cNvPr id="7" name="Imagen 6" descr="Gráfico, Gráfico de barras&#10;&#10;El contenido generado por IA puede ser incorrecto.">
            <a:extLst>
              <a:ext uri="{FF2B5EF4-FFF2-40B4-BE49-F238E27FC236}">
                <a16:creationId xmlns:a16="http://schemas.microsoft.com/office/drawing/2014/main" id="{7A997E66-133A-9446-0EF1-416C210845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9935" y="1242572"/>
            <a:ext cx="3150417" cy="2337290"/>
          </a:xfrm>
          <a:prstGeom prst="rect">
            <a:avLst/>
          </a:prstGeom>
        </p:spPr>
      </p:pic>
      <p:sp>
        <p:nvSpPr>
          <p:cNvPr id="11" name="CuadroTexto 10">
            <a:extLst>
              <a:ext uri="{FF2B5EF4-FFF2-40B4-BE49-F238E27FC236}">
                <a16:creationId xmlns:a16="http://schemas.microsoft.com/office/drawing/2014/main" id="{1B21EDF9-3629-C01A-9C85-C5C1B9708559}"/>
              </a:ext>
            </a:extLst>
          </p:cNvPr>
          <p:cNvSpPr txBox="1"/>
          <p:nvPr/>
        </p:nvSpPr>
        <p:spPr>
          <a:xfrm>
            <a:off x="1115617" y="206518"/>
            <a:ext cx="3148742" cy="276999"/>
          </a:xfrm>
          <a:prstGeom prst="rect">
            <a:avLst/>
          </a:prstGeom>
          <a:noFill/>
        </p:spPr>
        <p:txBody>
          <a:bodyPr wrap="square" rtlCol="0">
            <a:spAutoFit/>
          </a:bodyPr>
          <a:lstStyle/>
          <a:p>
            <a:r>
              <a:rPr lang="es-MX" sz="1200" dirty="0" err="1"/>
              <a:t>Distribucion</a:t>
            </a:r>
            <a:r>
              <a:rPr lang="es-MX" sz="1200" dirty="0"/>
              <a:t> de los montos por sucursal</a:t>
            </a:r>
            <a:endParaRPr lang="es-AR" sz="1200" dirty="0"/>
          </a:p>
        </p:txBody>
      </p:sp>
      <p:pic>
        <p:nvPicPr>
          <p:cNvPr id="13" name="Imagen 12" descr="Gráfico, Histograma&#10;&#10;El contenido generado por IA puede ser incorrecto.">
            <a:extLst>
              <a:ext uri="{FF2B5EF4-FFF2-40B4-BE49-F238E27FC236}">
                <a16:creationId xmlns:a16="http://schemas.microsoft.com/office/drawing/2014/main" id="{28C229BD-7144-4BBB-14D2-5B28A69F45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5621" y="574917"/>
            <a:ext cx="3082364" cy="1996833"/>
          </a:xfrm>
          <a:prstGeom prst="rect">
            <a:avLst/>
          </a:prstGeom>
        </p:spPr>
      </p:pic>
      <p:sp>
        <p:nvSpPr>
          <p:cNvPr id="14" name="CuadroTexto 13">
            <a:extLst>
              <a:ext uri="{FF2B5EF4-FFF2-40B4-BE49-F238E27FC236}">
                <a16:creationId xmlns:a16="http://schemas.microsoft.com/office/drawing/2014/main" id="{F7C8116C-C90E-03AA-A45E-0CC26A011E1A}"/>
              </a:ext>
            </a:extLst>
          </p:cNvPr>
          <p:cNvSpPr txBox="1"/>
          <p:nvPr/>
        </p:nvSpPr>
        <p:spPr>
          <a:xfrm>
            <a:off x="4862729" y="3780410"/>
            <a:ext cx="2604827" cy="276999"/>
          </a:xfrm>
          <a:prstGeom prst="rect">
            <a:avLst/>
          </a:prstGeom>
          <a:noFill/>
        </p:spPr>
        <p:txBody>
          <a:bodyPr wrap="square" rtlCol="0">
            <a:spAutoFit/>
          </a:bodyPr>
          <a:lstStyle/>
          <a:p>
            <a:r>
              <a:rPr lang="es-MX" sz="1200" dirty="0"/>
              <a:t>Por zonal</a:t>
            </a:r>
            <a:endParaRPr lang="es-AR" sz="1200" dirty="0"/>
          </a:p>
        </p:txBody>
      </p:sp>
    </p:spTree>
    <p:extLst>
      <p:ext uri="{BB962C8B-B14F-4D97-AF65-F5344CB8AC3E}">
        <p14:creationId xmlns:p14="http://schemas.microsoft.com/office/powerpoint/2010/main" val="4272213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DED95-7F7D-5B60-7C77-1A7245DC3B87}"/>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82F48FD8-C69A-AF59-06F9-3266C7A4C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548" y="1044781"/>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26">
            <a:extLst>
              <a:ext uri="{FF2B5EF4-FFF2-40B4-BE49-F238E27FC236}">
                <a16:creationId xmlns:a16="http://schemas.microsoft.com/office/drawing/2014/main" id="{DBB7F028-5FF9-87C9-D8E0-64D768278D06}"/>
              </a:ext>
            </a:extLst>
          </p:cNvPr>
          <p:cNvSpPr txBox="1"/>
          <p:nvPr/>
        </p:nvSpPr>
        <p:spPr>
          <a:xfrm>
            <a:off x="5555126" y="9067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Prestamos</a:t>
            </a:r>
            <a:endParaRPr lang="ko-KR" altLang="en-US" sz="2800" b="1" dirty="0">
              <a:solidFill>
                <a:schemeClr val="tx1">
                  <a:lumMod val="75000"/>
                  <a:lumOff val="25000"/>
                </a:schemeClr>
              </a:solidFill>
              <a:latin typeface="+mj-lt"/>
              <a:cs typeface="Arial" pitchFamily="34" charset="0"/>
            </a:endParaRPr>
          </a:p>
        </p:txBody>
      </p:sp>
      <p:pic>
        <p:nvPicPr>
          <p:cNvPr id="11" name="Imagen 10" descr="Gráfico, Gráfico de rectángulos&#10;&#10;El contenido generado por IA puede ser incorrecto.">
            <a:extLst>
              <a:ext uri="{FF2B5EF4-FFF2-40B4-BE49-F238E27FC236}">
                <a16:creationId xmlns:a16="http://schemas.microsoft.com/office/drawing/2014/main" id="{9684B550-40F5-DF07-4ACD-55A681A4FB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922" y="538910"/>
            <a:ext cx="2297252" cy="2104848"/>
          </a:xfrm>
          <a:prstGeom prst="rect">
            <a:avLst/>
          </a:prstGeom>
        </p:spPr>
      </p:pic>
      <p:sp>
        <p:nvSpPr>
          <p:cNvPr id="12" name="CuadroTexto 11">
            <a:extLst>
              <a:ext uri="{FF2B5EF4-FFF2-40B4-BE49-F238E27FC236}">
                <a16:creationId xmlns:a16="http://schemas.microsoft.com/office/drawing/2014/main" id="{2AFF81A8-CA52-4180-4785-91F11186756B}"/>
              </a:ext>
            </a:extLst>
          </p:cNvPr>
          <p:cNvSpPr txBox="1"/>
          <p:nvPr/>
        </p:nvSpPr>
        <p:spPr>
          <a:xfrm>
            <a:off x="1659531" y="206518"/>
            <a:ext cx="2604827" cy="276999"/>
          </a:xfrm>
          <a:prstGeom prst="rect">
            <a:avLst/>
          </a:prstGeom>
          <a:noFill/>
        </p:spPr>
        <p:txBody>
          <a:bodyPr wrap="square" rtlCol="0">
            <a:spAutoFit/>
          </a:bodyPr>
          <a:lstStyle/>
          <a:p>
            <a:r>
              <a:rPr lang="es-MX" sz="1200" dirty="0"/>
              <a:t>Matriz de </a:t>
            </a:r>
            <a:r>
              <a:rPr lang="es-MX" sz="1200" dirty="0" err="1"/>
              <a:t>Correlacion</a:t>
            </a:r>
            <a:endParaRPr lang="es-AR" sz="1200" dirty="0"/>
          </a:p>
        </p:txBody>
      </p:sp>
      <p:pic>
        <p:nvPicPr>
          <p:cNvPr id="14" name="Imagen 13" descr="Gráfico de rectángulos&#10;&#10;El contenido generado por IA puede ser incorrecto.">
            <a:extLst>
              <a:ext uri="{FF2B5EF4-FFF2-40B4-BE49-F238E27FC236}">
                <a16:creationId xmlns:a16="http://schemas.microsoft.com/office/drawing/2014/main" id="{5D93B335-3BA1-A2F0-FEA7-5FA6D678F7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833446"/>
            <a:ext cx="2975740" cy="1476608"/>
          </a:xfrm>
          <a:prstGeom prst="rect">
            <a:avLst/>
          </a:prstGeom>
        </p:spPr>
      </p:pic>
      <p:sp>
        <p:nvSpPr>
          <p:cNvPr id="29" name="CuadroTexto 28">
            <a:extLst>
              <a:ext uri="{FF2B5EF4-FFF2-40B4-BE49-F238E27FC236}">
                <a16:creationId xmlns:a16="http://schemas.microsoft.com/office/drawing/2014/main" id="{76F299C3-649A-4D9E-4124-D5755EC88B98}"/>
              </a:ext>
            </a:extLst>
          </p:cNvPr>
          <p:cNvSpPr txBox="1"/>
          <p:nvPr/>
        </p:nvSpPr>
        <p:spPr>
          <a:xfrm>
            <a:off x="3275856" y="4011910"/>
            <a:ext cx="6290574" cy="369332"/>
          </a:xfrm>
          <a:prstGeom prst="rect">
            <a:avLst/>
          </a:prstGeom>
          <a:noFill/>
        </p:spPr>
        <p:txBody>
          <a:bodyPr wrap="square">
            <a:spAutoFit/>
          </a:bodyPr>
          <a:lstStyle/>
          <a:p>
            <a:r>
              <a:rPr lang="es-AR" b="0" i="0" dirty="0">
                <a:effectLst/>
                <a:latin typeface="Courier New" panose="02070309020205020404" pitchFamily="49" charset="0"/>
              </a:rPr>
              <a:t>Cartera abierta 14197620000 Total prestado</a:t>
            </a:r>
            <a:endParaRPr lang="es-AR" dirty="0"/>
          </a:p>
        </p:txBody>
      </p:sp>
    </p:spTree>
    <p:extLst>
      <p:ext uri="{BB962C8B-B14F-4D97-AF65-F5344CB8AC3E}">
        <p14:creationId xmlns:p14="http://schemas.microsoft.com/office/powerpoint/2010/main" val="2832757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26A57-B152-CF7D-97B6-0D543D3443EA}"/>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5CB24A34-0F28-F810-63C2-341DF214F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BBDC191-1574-295B-7560-C169BDF9FADE}"/>
              </a:ext>
            </a:extLst>
          </p:cNvPr>
          <p:cNvSpPr txBox="1"/>
          <p:nvPr/>
        </p:nvSpPr>
        <p:spPr>
          <a:xfrm>
            <a:off x="5555126" y="9067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Prestamos</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 Gráfico de barras, Histograma&#10;&#10;El contenido generado por IA puede ser incorrecto.">
            <a:extLst>
              <a:ext uri="{FF2B5EF4-FFF2-40B4-BE49-F238E27FC236}">
                <a16:creationId xmlns:a16="http://schemas.microsoft.com/office/drawing/2014/main" id="{EEF4F09B-0158-4AB0-9F0F-238DFA135C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664" y="627534"/>
            <a:ext cx="2611322" cy="2001405"/>
          </a:xfrm>
          <a:prstGeom prst="rect">
            <a:avLst/>
          </a:prstGeom>
        </p:spPr>
      </p:pic>
      <p:sp>
        <p:nvSpPr>
          <p:cNvPr id="8" name="CuadroTexto 7">
            <a:extLst>
              <a:ext uri="{FF2B5EF4-FFF2-40B4-BE49-F238E27FC236}">
                <a16:creationId xmlns:a16="http://schemas.microsoft.com/office/drawing/2014/main" id="{DE4C679C-B675-5D3D-2954-385A9E7315CC}"/>
              </a:ext>
            </a:extLst>
          </p:cNvPr>
          <p:cNvSpPr txBox="1"/>
          <p:nvPr/>
        </p:nvSpPr>
        <p:spPr>
          <a:xfrm>
            <a:off x="683568" y="70218"/>
            <a:ext cx="4626032" cy="369332"/>
          </a:xfrm>
          <a:prstGeom prst="rect">
            <a:avLst/>
          </a:prstGeom>
          <a:noFill/>
        </p:spPr>
        <p:txBody>
          <a:bodyPr wrap="square">
            <a:spAutoFit/>
          </a:bodyPr>
          <a:lstStyle/>
          <a:p>
            <a:r>
              <a:rPr lang="es-AR" b="0" i="0" dirty="0">
                <a:effectLst/>
                <a:latin typeface="Courier New" panose="02070309020205020404" pitchFamily="49" charset="0"/>
              </a:rPr>
              <a:t>Cantidad de prestamos por zonal</a:t>
            </a:r>
            <a:endParaRPr lang="es-AR" dirty="0"/>
          </a:p>
        </p:txBody>
      </p:sp>
      <p:sp>
        <p:nvSpPr>
          <p:cNvPr id="10" name="CuadroTexto 9">
            <a:extLst>
              <a:ext uri="{FF2B5EF4-FFF2-40B4-BE49-F238E27FC236}">
                <a16:creationId xmlns:a16="http://schemas.microsoft.com/office/drawing/2014/main" id="{D1036828-652E-3D04-EF9B-906B250B6FD4}"/>
              </a:ext>
            </a:extLst>
          </p:cNvPr>
          <p:cNvSpPr txBox="1"/>
          <p:nvPr/>
        </p:nvSpPr>
        <p:spPr>
          <a:xfrm>
            <a:off x="3779912" y="3925820"/>
            <a:ext cx="4842056" cy="369332"/>
          </a:xfrm>
          <a:prstGeom prst="rect">
            <a:avLst/>
          </a:prstGeom>
          <a:noFill/>
        </p:spPr>
        <p:txBody>
          <a:bodyPr wrap="square">
            <a:spAutoFit/>
          </a:bodyPr>
          <a:lstStyle/>
          <a:p>
            <a:r>
              <a:rPr lang="es-AR" b="0" i="0" dirty="0">
                <a:effectLst/>
                <a:latin typeface="Courier New" panose="02070309020205020404" pitchFamily="49" charset="0"/>
              </a:rPr>
              <a:t>Prestamos otorgados en sucursales</a:t>
            </a:r>
            <a:endParaRPr lang="es-AR" dirty="0"/>
          </a:p>
        </p:txBody>
      </p:sp>
      <p:pic>
        <p:nvPicPr>
          <p:cNvPr id="12" name="Imagen 11" descr="Gráfico, Gráfico de barras&#10;&#10;El contenido generado por IA puede ser incorrecto.">
            <a:extLst>
              <a:ext uri="{FF2B5EF4-FFF2-40B4-BE49-F238E27FC236}">
                <a16:creationId xmlns:a16="http://schemas.microsoft.com/office/drawing/2014/main" id="{4D2699A9-5AD0-0044-FA6E-29DC3EC1DE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4008" y="1603124"/>
            <a:ext cx="3096344" cy="1746275"/>
          </a:xfrm>
          <a:prstGeom prst="rect">
            <a:avLst/>
          </a:prstGeom>
        </p:spPr>
      </p:pic>
    </p:spTree>
    <p:extLst>
      <p:ext uri="{BB962C8B-B14F-4D97-AF65-F5344CB8AC3E}">
        <p14:creationId xmlns:p14="http://schemas.microsoft.com/office/powerpoint/2010/main" val="337561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54903"/>
            <a:ext cx="7524328" cy="884466"/>
          </a:xfrm>
        </p:spPr>
        <p:txBody>
          <a:bodyPr/>
          <a:lstStyle/>
          <a:p>
            <a:r>
              <a:rPr lang="en-US" altLang="ko-KR" dirty="0">
                <a:solidFill>
                  <a:schemeClr val="accent5"/>
                </a:solidFill>
              </a:rPr>
              <a:t>Agenda</a:t>
            </a:r>
            <a:r>
              <a:rPr lang="en-US" altLang="ko-KR" dirty="0"/>
              <a:t> Datos</a:t>
            </a:r>
            <a:endParaRPr lang="ko-KR" altLang="en-US" dirty="0"/>
          </a:p>
        </p:txBody>
      </p:sp>
      <p:sp>
        <p:nvSpPr>
          <p:cNvPr id="49" name="Pentagon 48"/>
          <p:cNvSpPr/>
          <p:nvPr/>
        </p:nvSpPr>
        <p:spPr>
          <a:xfrm>
            <a:off x="1751984" y="671953"/>
            <a:ext cx="1431924" cy="884466"/>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Rectangle 2"/>
          <p:cNvSpPr/>
          <p:nvPr/>
        </p:nvSpPr>
        <p:spPr>
          <a:xfrm>
            <a:off x="2974842" y="707231"/>
            <a:ext cx="5629158" cy="842836"/>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4" name="TextBox 53"/>
          <p:cNvSpPr txBox="1"/>
          <p:nvPr/>
        </p:nvSpPr>
        <p:spPr>
          <a:xfrm>
            <a:off x="2019748" y="938239"/>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grpSp>
        <p:nvGrpSpPr>
          <p:cNvPr id="59" name="Group 58"/>
          <p:cNvGrpSpPr/>
          <p:nvPr/>
        </p:nvGrpSpPr>
        <p:grpSpPr>
          <a:xfrm>
            <a:off x="3481246" y="826412"/>
            <a:ext cx="5277366" cy="665218"/>
            <a:chOff x="2308723" y="1272279"/>
            <a:chExt cx="4848506" cy="596840"/>
          </a:xfrm>
        </p:grpSpPr>
        <p:sp>
          <p:nvSpPr>
            <p:cNvPr id="60" name="TextBox 10"/>
            <p:cNvSpPr txBox="1"/>
            <p:nvPr/>
          </p:nvSpPr>
          <p:spPr bwMode="auto">
            <a:xfrm>
              <a:off x="2308723" y="1272279"/>
              <a:ext cx="4576856" cy="24852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Analisis</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Clientes</a:t>
              </a:r>
              <a:r>
                <a:rPr lang="en-US" altLang="ko-KR" sz="1200" b="1" dirty="0">
                  <a:solidFill>
                    <a:schemeClr val="accent5"/>
                  </a:solidFill>
                  <a:cs typeface="Arial" pitchFamily="34" charset="0"/>
                </a:rPr>
                <a:t> del Banco</a:t>
              </a:r>
            </a:p>
          </p:txBody>
        </p:sp>
        <p:sp>
          <p:nvSpPr>
            <p:cNvPr id="61" name="TextBox 12"/>
            <p:cNvSpPr txBox="1"/>
            <p:nvPr/>
          </p:nvSpPr>
          <p:spPr bwMode="auto">
            <a:xfrm>
              <a:off x="2308723" y="1454909"/>
              <a:ext cx="4848506" cy="4142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Analizar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los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Clientes</a:t>
              </a:r>
              <a:r>
                <a:rPr lang="en-US" altLang="ko-KR" sz="1200" dirty="0">
                  <a:solidFill>
                    <a:schemeClr val="tx1">
                      <a:lumMod val="75000"/>
                      <a:lumOff val="25000"/>
                    </a:schemeClr>
                  </a:solidFill>
                  <a:cs typeface="Arial" pitchFamily="34" charset="0"/>
                </a:rPr>
                <a:t> de un Banco, </a:t>
              </a:r>
              <a:r>
                <a:rPr lang="en-US" altLang="ko-KR" sz="1200" dirty="0" err="1">
                  <a:solidFill>
                    <a:schemeClr val="tx1">
                      <a:lumMod val="75000"/>
                      <a:lumOff val="25000"/>
                    </a:schemeClr>
                  </a:solidFill>
                  <a:cs typeface="Arial" pitchFamily="34" charset="0"/>
                </a:rPr>
                <a:t>su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distribucion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Geografica</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relacion</a:t>
              </a:r>
              <a:endParaRPr lang="en-US" altLang="ko-KR" sz="1200" dirty="0">
                <a:solidFill>
                  <a:schemeClr val="tx1">
                    <a:lumMod val="75000"/>
                    <a:lumOff val="25000"/>
                  </a:schemeClr>
                </a:solidFill>
                <a:cs typeface="Arial" pitchFamily="34" charset="0"/>
              </a:endParaRPr>
            </a:p>
            <a:p>
              <a:pPr>
                <a:defRPr/>
              </a:pPr>
              <a:r>
                <a:rPr lang="es-MX" altLang="ko-KR" sz="1200" dirty="0">
                  <a:solidFill>
                    <a:schemeClr val="tx1">
                      <a:lumMod val="75000"/>
                      <a:lumOff val="25000"/>
                    </a:schemeClr>
                  </a:solidFill>
                  <a:cs typeface="Arial" pitchFamily="34" charset="0"/>
                </a:rPr>
                <a:t>de los ingresos, Tipos, preguntas básicas e hipótesis a trabajar.</a:t>
              </a:r>
              <a:endParaRPr lang="ko-KR" altLang="en-US" sz="1200" dirty="0">
                <a:solidFill>
                  <a:schemeClr val="tx1">
                    <a:lumMod val="75000"/>
                    <a:lumOff val="25000"/>
                  </a:schemeClr>
                </a:solidFill>
                <a:cs typeface="Arial" pitchFamily="34" charset="0"/>
              </a:endParaRPr>
            </a:p>
          </p:txBody>
        </p:sp>
      </p:grpSp>
      <p:sp>
        <p:nvSpPr>
          <p:cNvPr id="108" name="Pentagon 107"/>
          <p:cNvSpPr/>
          <p:nvPr/>
        </p:nvSpPr>
        <p:spPr>
          <a:xfrm>
            <a:off x="1747458" y="1551503"/>
            <a:ext cx="1431924" cy="884466"/>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Rectangle 2"/>
          <p:cNvSpPr/>
          <p:nvPr/>
        </p:nvSpPr>
        <p:spPr>
          <a:xfrm>
            <a:off x="2974842" y="1535064"/>
            <a:ext cx="5629158" cy="917059"/>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0" name="TextBox 109"/>
          <p:cNvSpPr txBox="1"/>
          <p:nvPr/>
        </p:nvSpPr>
        <p:spPr>
          <a:xfrm>
            <a:off x="2028295" y="1821731"/>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grpSp>
        <p:nvGrpSpPr>
          <p:cNvPr id="111" name="Group 110"/>
          <p:cNvGrpSpPr/>
          <p:nvPr/>
        </p:nvGrpSpPr>
        <p:grpSpPr>
          <a:xfrm>
            <a:off x="3469031" y="1677956"/>
            <a:ext cx="4859711" cy="677770"/>
            <a:chOff x="2297448" y="1410228"/>
            <a:chExt cx="4590452" cy="677770"/>
          </a:xfrm>
        </p:grpSpPr>
        <p:sp>
          <p:nvSpPr>
            <p:cNvPr id="112" name="TextBox 10"/>
            <p:cNvSpPr txBox="1"/>
            <p:nvPr/>
          </p:nvSpPr>
          <p:spPr bwMode="auto">
            <a:xfrm>
              <a:off x="2311044" y="1410228"/>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Analisis</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Tarjetas</a:t>
              </a:r>
              <a:r>
                <a:rPr lang="en-US" altLang="ko-KR" sz="1200" b="1" dirty="0">
                  <a:solidFill>
                    <a:schemeClr val="accent5"/>
                  </a:solidFill>
                  <a:cs typeface="Arial" pitchFamily="34" charset="0"/>
                </a:rPr>
                <a:t> de Credito</a:t>
              </a:r>
            </a:p>
          </p:txBody>
        </p:sp>
        <p:sp>
          <p:nvSpPr>
            <p:cNvPr id="113" name="TextBox 12"/>
            <p:cNvSpPr txBox="1"/>
            <p:nvPr/>
          </p:nvSpPr>
          <p:spPr bwMode="auto">
            <a:xfrm>
              <a:off x="2297448" y="1626333"/>
              <a:ext cx="4576856"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Analizar</a:t>
              </a:r>
              <a:r>
                <a:rPr lang="en-US" altLang="ko-KR" sz="1200" dirty="0">
                  <a:solidFill>
                    <a:schemeClr val="tx1">
                      <a:lumMod val="75000"/>
                      <a:lumOff val="25000"/>
                    </a:schemeClr>
                  </a:solidFill>
                  <a:cs typeface="Arial" pitchFamily="34" charset="0"/>
                </a:rPr>
                <a:t> las TC de </a:t>
              </a:r>
              <a:r>
                <a:rPr lang="en-US" altLang="ko-KR" sz="1200" dirty="0" err="1">
                  <a:solidFill>
                    <a:schemeClr val="tx1">
                      <a:lumMod val="75000"/>
                      <a:lumOff val="25000"/>
                    </a:schemeClr>
                  </a:solidFill>
                  <a:cs typeface="Arial" pitchFamily="34" charset="0"/>
                </a:rPr>
                <a:t>los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clientes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clasificacion</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relacion</a:t>
              </a:r>
              <a:r>
                <a:rPr lang="es-MX" altLang="ko-KR" sz="1200" dirty="0">
                  <a:solidFill>
                    <a:schemeClr val="tx1">
                      <a:lumMod val="75000"/>
                      <a:lumOff val="25000"/>
                    </a:schemeClr>
                  </a:solidFill>
                  <a:cs typeface="Arial" pitchFamily="34" charset="0"/>
                </a:rPr>
                <a:t>, Tipos, preguntas básicas e hipótesis a trabajar.</a:t>
              </a:r>
              <a:endParaRPr lang="ko-KR" altLang="en-US" sz="1200" dirty="0">
                <a:solidFill>
                  <a:schemeClr val="tx1">
                    <a:lumMod val="75000"/>
                    <a:lumOff val="25000"/>
                  </a:schemeClr>
                </a:solidFill>
                <a:cs typeface="Arial" pitchFamily="34" charset="0"/>
              </a:endParaRPr>
            </a:p>
          </p:txBody>
        </p:sp>
      </p:grpSp>
      <p:sp>
        <p:nvSpPr>
          <p:cNvPr id="115" name="Pentagon 114"/>
          <p:cNvSpPr/>
          <p:nvPr/>
        </p:nvSpPr>
        <p:spPr>
          <a:xfrm>
            <a:off x="1747458" y="2414117"/>
            <a:ext cx="1442105" cy="913806"/>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6" name="Rectangle 2"/>
          <p:cNvSpPr/>
          <p:nvPr/>
        </p:nvSpPr>
        <p:spPr>
          <a:xfrm>
            <a:off x="2974842" y="2463521"/>
            <a:ext cx="5629158" cy="842872"/>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7" name="TextBox 116"/>
          <p:cNvSpPr txBox="1"/>
          <p:nvPr/>
        </p:nvSpPr>
        <p:spPr>
          <a:xfrm>
            <a:off x="2028295" y="2645811"/>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grpSp>
        <p:nvGrpSpPr>
          <p:cNvPr id="118" name="Group 117"/>
          <p:cNvGrpSpPr/>
          <p:nvPr/>
        </p:nvGrpSpPr>
        <p:grpSpPr>
          <a:xfrm>
            <a:off x="3464807" y="2571750"/>
            <a:ext cx="4854634" cy="673403"/>
            <a:chOff x="2293457" y="1620777"/>
            <a:chExt cx="4585655" cy="692226"/>
          </a:xfrm>
        </p:grpSpPr>
        <p:sp>
          <p:nvSpPr>
            <p:cNvPr id="119" name="TextBox 10"/>
            <p:cNvSpPr txBox="1"/>
            <p:nvPr/>
          </p:nvSpPr>
          <p:spPr bwMode="auto">
            <a:xfrm>
              <a:off x="2302256" y="1620777"/>
              <a:ext cx="4576856" cy="28474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Analisis</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Cartera</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Prestamos</a:t>
              </a:r>
              <a:endParaRPr lang="en-US" altLang="ko-KR" sz="1200" b="1" dirty="0">
                <a:solidFill>
                  <a:schemeClr val="accent5"/>
                </a:solidFill>
                <a:cs typeface="Arial" pitchFamily="34" charset="0"/>
              </a:endParaRPr>
            </a:p>
          </p:txBody>
        </p:sp>
        <p:sp>
          <p:nvSpPr>
            <p:cNvPr id="120" name="TextBox 12"/>
            <p:cNvSpPr txBox="1"/>
            <p:nvPr/>
          </p:nvSpPr>
          <p:spPr bwMode="auto">
            <a:xfrm>
              <a:off x="2293457" y="1838433"/>
              <a:ext cx="4576856" cy="47457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Analizar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Prestamos</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relacion</a:t>
              </a:r>
              <a:r>
                <a:rPr lang="en-US" altLang="ko-KR" sz="1200" dirty="0">
                  <a:solidFill>
                    <a:schemeClr val="tx1">
                      <a:lumMod val="75000"/>
                      <a:lumOff val="25000"/>
                    </a:schemeClr>
                  </a:solidFill>
                  <a:cs typeface="Arial" pitchFamily="34" charset="0"/>
                </a:rPr>
                <a:t> </a:t>
              </a:r>
              <a:r>
                <a:rPr lang="es-MX" altLang="ko-KR" sz="1200" dirty="0">
                  <a:solidFill>
                    <a:schemeClr val="tx1">
                      <a:lumMod val="75000"/>
                      <a:lumOff val="25000"/>
                    </a:schemeClr>
                  </a:solidFill>
                  <a:cs typeface="Arial" pitchFamily="34" charset="0"/>
                </a:rPr>
                <a:t>de los ingresos y tasas, Tipos y cualidades, preguntas básicas e hipótesis a trabajar.</a:t>
              </a:r>
              <a:endParaRPr lang="ko-KR" altLang="en-US" sz="1200" dirty="0">
                <a:solidFill>
                  <a:schemeClr val="tx1">
                    <a:lumMod val="75000"/>
                    <a:lumOff val="25000"/>
                  </a:schemeClr>
                </a:solidFill>
                <a:cs typeface="Arial" pitchFamily="34" charset="0"/>
              </a:endParaRPr>
            </a:p>
          </p:txBody>
        </p:sp>
      </p:grpSp>
      <p:sp>
        <p:nvSpPr>
          <p:cNvPr id="122" name="Pentagon 121"/>
          <p:cNvSpPr/>
          <p:nvPr/>
        </p:nvSpPr>
        <p:spPr>
          <a:xfrm>
            <a:off x="1753507" y="3328278"/>
            <a:ext cx="1419826" cy="875481"/>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3" name="Rectangle 2"/>
          <p:cNvSpPr/>
          <p:nvPr/>
        </p:nvSpPr>
        <p:spPr>
          <a:xfrm>
            <a:off x="2974842" y="3314912"/>
            <a:ext cx="5629158" cy="90343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4" name="TextBox 123"/>
          <p:cNvSpPr txBox="1"/>
          <p:nvPr/>
        </p:nvSpPr>
        <p:spPr>
          <a:xfrm>
            <a:off x="2032879" y="3561628"/>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04</a:t>
            </a:r>
          </a:p>
        </p:txBody>
      </p:sp>
      <p:grpSp>
        <p:nvGrpSpPr>
          <p:cNvPr id="125" name="Group 124"/>
          <p:cNvGrpSpPr/>
          <p:nvPr/>
        </p:nvGrpSpPr>
        <p:grpSpPr>
          <a:xfrm>
            <a:off x="3471098" y="3507854"/>
            <a:ext cx="4845318" cy="500862"/>
            <a:chOff x="2299400" y="1781114"/>
            <a:chExt cx="4576856" cy="462981"/>
          </a:xfrm>
        </p:grpSpPr>
        <p:sp>
          <p:nvSpPr>
            <p:cNvPr id="126" name="TextBox 10"/>
            <p:cNvSpPr txBox="1"/>
            <p:nvPr/>
          </p:nvSpPr>
          <p:spPr bwMode="auto">
            <a:xfrm>
              <a:off x="2299400" y="1781114"/>
              <a:ext cx="4576856" cy="25604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Visualizaciones</a:t>
              </a:r>
              <a:endParaRPr lang="en-US" altLang="ko-KR" sz="1200" b="1" dirty="0">
                <a:solidFill>
                  <a:schemeClr val="accent5"/>
                </a:solidFill>
                <a:cs typeface="Arial" pitchFamily="34" charset="0"/>
              </a:endParaRPr>
            </a:p>
          </p:txBody>
        </p:sp>
        <p:sp>
          <p:nvSpPr>
            <p:cNvPr id="127" name="TextBox 12"/>
            <p:cNvSpPr txBox="1"/>
            <p:nvPr/>
          </p:nvSpPr>
          <p:spPr bwMode="auto">
            <a:xfrm>
              <a:off x="2299400" y="1988046"/>
              <a:ext cx="4576856" cy="25604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Visualizaciones</a:t>
              </a:r>
              <a:r>
                <a:rPr lang="en-US" altLang="ko-KR" sz="1200" dirty="0">
                  <a:solidFill>
                    <a:schemeClr val="tx1">
                      <a:lumMod val="75000"/>
                      <a:lumOff val="25000"/>
                    </a:schemeClr>
                  </a:solidFill>
                  <a:cs typeface="Arial" pitchFamily="34" charset="0"/>
                </a:rPr>
                <a:t> de las </a:t>
              </a:r>
              <a:r>
                <a:rPr lang="en-US" altLang="ko-KR" sz="1200" dirty="0" err="1">
                  <a:solidFill>
                    <a:schemeClr val="tx1">
                      <a:lumMod val="75000"/>
                      <a:lumOff val="25000"/>
                    </a:schemeClr>
                  </a:solidFill>
                  <a:cs typeface="Arial" pitchFamily="34" charset="0"/>
                </a:rPr>
                <a:t>hipotesis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trabajadas</a:t>
              </a:r>
              <a:r>
                <a:rPr lang="en-US" altLang="ko-KR" sz="1200" dirty="0">
                  <a:solidFill>
                    <a:schemeClr val="tx1">
                      <a:lumMod val="75000"/>
                      <a:lumOff val="25000"/>
                    </a:schemeClr>
                  </a:solidFill>
                  <a:cs typeface="Arial" pitchFamily="34" charset="0"/>
                </a:rPr>
                <a:t> y </a:t>
              </a:r>
              <a:r>
                <a:rPr lang="en-US" altLang="ko-KR" sz="1200" dirty="0" err="1">
                  <a:solidFill>
                    <a:schemeClr val="tx1">
                      <a:lumMod val="75000"/>
                      <a:lumOff val="25000"/>
                    </a:schemeClr>
                  </a:solidFill>
                  <a:cs typeface="Arial" pitchFamily="34" charset="0"/>
                </a:rPr>
                <a:t>lectura</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sp>
        <p:nvSpPr>
          <p:cNvPr id="129" name="Pentagon 128"/>
          <p:cNvSpPr/>
          <p:nvPr/>
        </p:nvSpPr>
        <p:spPr>
          <a:xfrm>
            <a:off x="1747458" y="4191972"/>
            <a:ext cx="1431924" cy="951527"/>
          </a:xfrm>
          <a:prstGeom prst="homePlate">
            <a:avLst>
              <a:gd name="adj" fmla="val 549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0" name="Rectangle 2"/>
          <p:cNvSpPr/>
          <p:nvPr/>
        </p:nvSpPr>
        <p:spPr>
          <a:xfrm>
            <a:off x="2974842" y="4206560"/>
            <a:ext cx="5629158" cy="90343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1" name="TextBox 130"/>
          <p:cNvSpPr txBox="1"/>
          <p:nvPr/>
        </p:nvSpPr>
        <p:spPr>
          <a:xfrm>
            <a:off x="2022252" y="442149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05</a:t>
            </a:r>
          </a:p>
        </p:txBody>
      </p:sp>
      <p:grpSp>
        <p:nvGrpSpPr>
          <p:cNvPr id="132" name="Group 131"/>
          <p:cNvGrpSpPr/>
          <p:nvPr/>
        </p:nvGrpSpPr>
        <p:grpSpPr>
          <a:xfrm>
            <a:off x="3477316" y="4455225"/>
            <a:ext cx="4857533" cy="492789"/>
            <a:chOff x="2281919" y="1988045"/>
            <a:chExt cx="4588394" cy="492789"/>
          </a:xfrm>
        </p:grpSpPr>
        <p:sp>
          <p:nvSpPr>
            <p:cNvPr id="133" name="TextBox 10"/>
            <p:cNvSpPr txBox="1"/>
            <p:nvPr/>
          </p:nvSpPr>
          <p:spPr bwMode="auto">
            <a:xfrm>
              <a:off x="2281919" y="1988045"/>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Concluciones</a:t>
              </a:r>
              <a:endParaRPr lang="en-US" altLang="ko-KR" sz="1200" b="1" dirty="0">
                <a:solidFill>
                  <a:schemeClr val="accent5"/>
                </a:solidFill>
                <a:cs typeface="Arial" pitchFamily="34" charset="0"/>
              </a:endParaRPr>
            </a:p>
          </p:txBody>
        </p:sp>
        <p:sp>
          <p:nvSpPr>
            <p:cNvPr id="134" name="TextBox 12"/>
            <p:cNvSpPr txBox="1"/>
            <p:nvPr/>
          </p:nvSpPr>
          <p:spPr bwMode="auto">
            <a:xfrm>
              <a:off x="2293457" y="2203835"/>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Concluciones</a:t>
              </a:r>
              <a:r>
                <a:rPr lang="en-US" altLang="ko-KR" sz="1200" dirty="0">
                  <a:solidFill>
                    <a:schemeClr val="tx1">
                      <a:lumMod val="75000"/>
                      <a:lumOff val="25000"/>
                    </a:schemeClr>
                  </a:solidFill>
                  <a:cs typeface="Arial" pitchFamily="34" charset="0"/>
                </a:rPr>
                <a:t> del Proyecto</a:t>
              </a:r>
              <a:endParaRPr lang="ko-KR" altLang="en-US" sz="1200" dirty="0">
                <a:solidFill>
                  <a:schemeClr val="tx1">
                    <a:lumMod val="75000"/>
                    <a:lumOff val="25000"/>
                  </a:schemeClr>
                </a:solidFill>
                <a:cs typeface="Arial" pitchFamily="34" charset="0"/>
              </a:endParaRPr>
            </a:p>
          </p:txBody>
        </p:sp>
      </p:grpSp>
      <p:sp>
        <p:nvSpPr>
          <p:cNvPr id="3" name="Pentagon 114">
            <a:extLst>
              <a:ext uri="{FF2B5EF4-FFF2-40B4-BE49-F238E27FC236}">
                <a16:creationId xmlns:a16="http://schemas.microsoft.com/office/drawing/2014/main" id="{CEF433C8-A90F-A96D-78F1-B7ED0B91A924}"/>
              </a:ext>
            </a:extLst>
          </p:cNvPr>
          <p:cNvSpPr/>
          <p:nvPr/>
        </p:nvSpPr>
        <p:spPr>
          <a:xfrm>
            <a:off x="93155" y="272660"/>
            <a:ext cx="1442105" cy="913806"/>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 name="TextBox 116">
            <a:extLst>
              <a:ext uri="{FF2B5EF4-FFF2-40B4-BE49-F238E27FC236}">
                <a16:creationId xmlns:a16="http://schemas.microsoft.com/office/drawing/2014/main" id="{E224642B-52E8-629F-AE85-6993BA989C9B}"/>
              </a:ext>
            </a:extLst>
          </p:cNvPr>
          <p:cNvSpPr txBox="1"/>
          <p:nvPr/>
        </p:nvSpPr>
        <p:spPr>
          <a:xfrm>
            <a:off x="56643" y="504355"/>
            <a:ext cx="1442105"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PLUS</a:t>
            </a:r>
          </a:p>
        </p:txBody>
      </p:sp>
      <p:sp>
        <p:nvSpPr>
          <p:cNvPr id="5" name="TextBox 10">
            <a:extLst>
              <a:ext uri="{FF2B5EF4-FFF2-40B4-BE49-F238E27FC236}">
                <a16:creationId xmlns:a16="http://schemas.microsoft.com/office/drawing/2014/main" id="{1ED236D2-3BA3-ACB9-937B-898044682DB2}"/>
              </a:ext>
            </a:extLst>
          </p:cNvPr>
          <p:cNvSpPr txBox="1"/>
          <p:nvPr/>
        </p:nvSpPr>
        <p:spPr bwMode="auto">
          <a:xfrm>
            <a:off x="93155" y="1247823"/>
            <a:ext cx="1431924" cy="83099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chemeClr val="accent5"/>
                </a:solidFill>
                <a:cs typeface="Arial" pitchFamily="34" charset="0"/>
              </a:rPr>
              <a:t>Machine LEARNING</a:t>
            </a:r>
          </a:p>
          <a:p>
            <a:pPr>
              <a:defRPr/>
            </a:pPr>
            <a:r>
              <a:rPr lang="en-US" altLang="ko-KR" sz="1200" b="1" dirty="0">
                <a:solidFill>
                  <a:schemeClr val="accent5"/>
                </a:solidFill>
                <a:cs typeface="Arial" pitchFamily="34" charset="0"/>
              </a:rPr>
              <a:t>Etapa 2 del Proyecto</a:t>
            </a:r>
          </a:p>
        </p:txBody>
      </p:sp>
    </p:spTree>
    <p:extLst>
      <p:ext uri="{BB962C8B-B14F-4D97-AF65-F5344CB8AC3E}">
        <p14:creationId xmlns:p14="http://schemas.microsoft.com/office/powerpoint/2010/main" val="13219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a:stCxn id="2" idx="2"/>
          </p:cNvCxnSpPr>
          <p:nvPr/>
        </p:nvCxnSpPr>
        <p:spPr>
          <a:xfrm flipH="1">
            <a:off x="2441164" y="1943549"/>
            <a:ext cx="6600" cy="76626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10" idx="0"/>
          </p:cNvCxnSpPr>
          <p:nvPr/>
        </p:nvCxnSpPr>
        <p:spPr>
          <a:xfrm>
            <a:off x="2441164" y="2764461"/>
            <a:ext cx="6600" cy="7145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447764" y="1546060"/>
            <a:ext cx="993448" cy="113704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447764" y="2709817"/>
            <a:ext cx="1044116" cy="54644"/>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2447764" y="2902960"/>
            <a:ext cx="1044116" cy="9706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3"/>
          </p:cNvCxnSpPr>
          <p:nvPr/>
        </p:nvCxnSpPr>
        <p:spPr>
          <a:xfrm>
            <a:off x="1403648" y="1547505"/>
            <a:ext cx="993448" cy="113704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3"/>
          </p:cNvCxnSpPr>
          <p:nvPr/>
        </p:nvCxnSpPr>
        <p:spPr>
          <a:xfrm>
            <a:off x="1403648" y="2711262"/>
            <a:ext cx="1044116" cy="54644"/>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1" idx="3"/>
          </p:cNvCxnSpPr>
          <p:nvPr/>
        </p:nvCxnSpPr>
        <p:spPr>
          <a:xfrm flipV="1">
            <a:off x="1403648" y="2904405"/>
            <a:ext cx="1044116" cy="9706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Title 16"/>
          <p:cNvSpPr>
            <a:spLocks noGrp="1"/>
          </p:cNvSpPr>
          <p:nvPr>
            <p:ph type="title"/>
          </p:nvPr>
        </p:nvSpPr>
        <p:spPr/>
        <p:txBody>
          <a:bodyPr/>
          <a:lstStyle/>
          <a:p>
            <a:r>
              <a:rPr lang="en-US" altLang="ko-KR" dirty="0" err="1">
                <a:solidFill>
                  <a:schemeClr val="accent5"/>
                </a:solidFill>
              </a:rPr>
              <a:t>Entrelazando</a:t>
            </a:r>
            <a:r>
              <a:rPr lang="en-US" altLang="ko-KR" dirty="0"/>
              <a:t> </a:t>
            </a:r>
            <a:r>
              <a:rPr lang="en-US" altLang="ko-KR" dirty="0" err="1"/>
              <a:t>Historias</a:t>
            </a:r>
            <a:endParaRPr lang="ko-KR" altLang="en-US" dirty="0"/>
          </a:p>
        </p:txBody>
      </p:sp>
      <p:pic>
        <p:nvPicPr>
          <p:cNvPr id="5" name="Picture 3" descr="D:\KBM-정애\014-Fullppt\PNG이미지\노트북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512" y="2192920"/>
            <a:ext cx="1267168" cy="10884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051720" y="1151461"/>
            <a:ext cx="792088" cy="7920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Rectangle 5"/>
          <p:cNvSpPr/>
          <p:nvPr/>
        </p:nvSpPr>
        <p:spPr>
          <a:xfrm>
            <a:off x="611560" y="1151461"/>
            <a:ext cx="792088" cy="79208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 name="Rectangle 6"/>
          <p:cNvSpPr/>
          <p:nvPr/>
        </p:nvSpPr>
        <p:spPr>
          <a:xfrm>
            <a:off x="3491880" y="1151461"/>
            <a:ext cx="792088" cy="7920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Rectangle 7"/>
          <p:cNvSpPr/>
          <p:nvPr/>
        </p:nvSpPr>
        <p:spPr>
          <a:xfrm>
            <a:off x="3491880" y="2315218"/>
            <a:ext cx="792088" cy="79208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ectangle 8"/>
          <p:cNvSpPr/>
          <p:nvPr/>
        </p:nvSpPr>
        <p:spPr>
          <a:xfrm>
            <a:off x="3491880" y="3478976"/>
            <a:ext cx="792088" cy="79208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p:nvSpPr>
        <p:spPr>
          <a:xfrm>
            <a:off x="2051720" y="3478976"/>
            <a:ext cx="792088" cy="7920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p:nvSpPr>
        <p:spPr>
          <a:xfrm>
            <a:off x="611560" y="3478976"/>
            <a:ext cx="792088" cy="7920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p:nvSpPr>
        <p:spPr>
          <a:xfrm>
            <a:off x="611560" y="2315218"/>
            <a:ext cx="792088" cy="79208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26" name="Group 25"/>
          <p:cNvGrpSpPr/>
          <p:nvPr/>
        </p:nvGrpSpPr>
        <p:grpSpPr>
          <a:xfrm>
            <a:off x="5004047" y="1138875"/>
            <a:ext cx="3744416" cy="516301"/>
            <a:chOff x="7134294" y="864211"/>
            <a:chExt cx="1559687" cy="516301"/>
          </a:xfrm>
        </p:grpSpPr>
        <p:sp>
          <p:nvSpPr>
            <p:cNvPr id="27" name="TextBox 26"/>
            <p:cNvSpPr txBox="1"/>
            <p:nvPr/>
          </p:nvSpPr>
          <p:spPr>
            <a:xfrm>
              <a:off x="7134294" y="864211"/>
              <a:ext cx="1439711" cy="307777"/>
            </a:xfrm>
            <a:prstGeom prst="rect">
              <a:avLst/>
            </a:prstGeom>
            <a:noFill/>
          </p:spPr>
          <p:txBody>
            <a:bodyPr wrap="square" rtlCol="0">
              <a:spAutoFit/>
            </a:bodyPr>
            <a:lstStyle/>
            <a:p>
              <a:r>
                <a:rPr lang="en-US" altLang="ko-KR" sz="1400" dirty="0" err="1">
                  <a:solidFill>
                    <a:schemeClr val="accent5"/>
                  </a:solidFill>
                  <a:cs typeface="Arial" pitchFamily="34" charset="0"/>
                </a:rPr>
                <a:t>Entonces</a:t>
              </a:r>
              <a:r>
                <a:rPr lang="en-US" altLang="ko-KR" sz="1400" dirty="0">
                  <a:solidFill>
                    <a:schemeClr val="accent5"/>
                  </a:solidFill>
                  <a:cs typeface="Arial" pitchFamily="34" charset="0"/>
                </a:rPr>
                <a:t>…</a:t>
              </a:r>
              <a:endParaRPr lang="ko-KR" altLang="en-US" sz="1400" dirty="0">
                <a:solidFill>
                  <a:schemeClr val="accent5"/>
                </a:solidFill>
                <a:cs typeface="Arial" pitchFamily="34" charset="0"/>
              </a:endParaRPr>
            </a:p>
          </p:txBody>
        </p:sp>
        <p:sp>
          <p:nvSpPr>
            <p:cNvPr id="28" name="TextBox 27"/>
            <p:cNvSpPr txBox="1"/>
            <p:nvPr/>
          </p:nvSpPr>
          <p:spPr>
            <a:xfrm>
              <a:off x="7164288" y="1103513"/>
              <a:ext cx="1529693" cy="276999"/>
            </a:xfrm>
            <a:prstGeom prst="rect">
              <a:avLst/>
            </a:prstGeom>
            <a:noFill/>
          </p:spPr>
          <p:txBody>
            <a:bodyPr wrap="square" rtlCol="0">
              <a:spAutoFit/>
            </a:bodyPr>
            <a:lstStyle/>
            <a:p>
              <a:r>
                <a:rPr lang="es-MX" sz="1200" b="0" i="0" dirty="0">
                  <a:solidFill>
                    <a:srgbClr val="000000"/>
                  </a:solidFill>
                  <a:effectLst/>
                  <a:latin typeface="Inter"/>
                </a:rPr>
                <a:t>Comenzamos a conectar las diferentes hojas de datos.</a:t>
              </a:r>
              <a:endParaRPr lang="en-US" altLang="ko-KR" sz="1200" dirty="0">
                <a:solidFill>
                  <a:schemeClr val="tx1">
                    <a:lumMod val="75000"/>
                    <a:lumOff val="25000"/>
                  </a:schemeClr>
                </a:solidFill>
                <a:cs typeface="Arial" pitchFamily="34" charset="0"/>
              </a:endParaRPr>
            </a:p>
          </p:txBody>
        </p:sp>
      </p:grpSp>
      <p:grpSp>
        <p:nvGrpSpPr>
          <p:cNvPr id="29" name="Group 28"/>
          <p:cNvGrpSpPr/>
          <p:nvPr/>
        </p:nvGrpSpPr>
        <p:grpSpPr>
          <a:xfrm>
            <a:off x="5004047" y="3365245"/>
            <a:ext cx="3456384" cy="892918"/>
            <a:chOff x="7164288" y="856926"/>
            <a:chExt cx="1439711" cy="892918"/>
          </a:xfrm>
        </p:grpSpPr>
        <p:sp>
          <p:nvSpPr>
            <p:cNvPr id="30" name="TextBox 29"/>
            <p:cNvSpPr txBox="1"/>
            <p:nvPr/>
          </p:nvSpPr>
          <p:spPr>
            <a:xfrm>
              <a:off x="7164288" y="856926"/>
              <a:ext cx="1439711" cy="307777"/>
            </a:xfrm>
            <a:prstGeom prst="rect">
              <a:avLst/>
            </a:prstGeom>
            <a:noFill/>
          </p:spPr>
          <p:txBody>
            <a:bodyPr wrap="square" rtlCol="0">
              <a:spAutoFit/>
            </a:bodyPr>
            <a:lstStyle/>
            <a:p>
              <a:r>
                <a:rPr lang="en-US" altLang="ko-KR" sz="1400" dirty="0">
                  <a:solidFill>
                    <a:schemeClr val="accent2"/>
                  </a:solidFill>
                  <a:cs typeface="Arial" pitchFamily="34" charset="0"/>
                </a:rPr>
                <a:t>3</a:t>
              </a:r>
              <a:endParaRPr lang="ko-KR" altLang="en-US" sz="1400" dirty="0">
                <a:solidFill>
                  <a:schemeClr val="accent2"/>
                </a:solidFill>
                <a:cs typeface="Arial" pitchFamily="34" charset="0"/>
              </a:endParaRPr>
            </a:p>
          </p:txBody>
        </p:sp>
        <p:sp>
          <p:nvSpPr>
            <p:cNvPr id="31" name="TextBox 30"/>
            <p:cNvSpPr txBox="1"/>
            <p:nvPr/>
          </p:nvSpPr>
          <p:spPr>
            <a:xfrm>
              <a:off x="7164288" y="1103513"/>
              <a:ext cx="1439711" cy="646331"/>
            </a:xfrm>
            <a:prstGeom prst="rect">
              <a:avLst/>
            </a:prstGeom>
            <a:noFill/>
          </p:spPr>
          <p:txBody>
            <a:bodyPr wrap="square" rtlCol="0">
              <a:spAutoFit/>
            </a:bodyPr>
            <a:lstStyle/>
            <a:p>
              <a:pPr algn="l"/>
              <a:r>
                <a:rPr lang="es-MX" sz="1200" b="0" i="0" dirty="0">
                  <a:solidFill>
                    <a:srgbClr val="000000"/>
                  </a:solidFill>
                  <a:effectLst/>
                  <a:latin typeface="Inter"/>
                </a:rPr>
                <a:t>¿Hay datos demográficos o regiones de clientes específicos que son más propensos a los incumplimientos de préstamos?</a:t>
              </a:r>
            </a:p>
          </p:txBody>
        </p:sp>
      </p:grpSp>
      <p:grpSp>
        <p:nvGrpSpPr>
          <p:cNvPr id="32" name="Group 31"/>
          <p:cNvGrpSpPr/>
          <p:nvPr/>
        </p:nvGrpSpPr>
        <p:grpSpPr>
          <a:xfrm>
            <a:off x="5004046" y="1675692"/>
            <a:ext cx="3456384" cy="708252"/>
            <a:chOff x="7164288" y="856926"/>
            <a:chExt cx="1439711" cy="708252"/>
          </a:xfrm>
        </p:grpSpPr>
        <p:sp>
          <p:nvSpPr>
            <p:cNvPr id="33" name="TextBox 32"/>
            <p:cNvSpPr txBox="1"/>
            <p:nvPr/>
          </p:nvSpPr>
          <p:spPr>
            <a:xfrm>
              <a:off x="7164288" y="856926"/>
              <a:ext cx="1439711" cy="307777"/>
            </a:xfrm>
            <a:prstGeom prst="rect">
              <a:avLst/>
            </a:prstGeom>
            <a:noFill/>
          </p:spPr>
          <p:txBody>
            <a:bodyPr wrap="square" rtlCol="0">
              <a:spAutoFit/>
            </a:bodyPr>
            <a:lstStyle/>
            <a:p>
              <a:r>
                <a:rPr lang="en-US" altLang="ko-KR" sz="1400" dirty="0">
                  <a:solidFill>
                    <a:schemeClr val="accent4"/>
                  </a:solidFill>
                  <a:cs typeface="Arial" pitchFamily="34" charset="0"/>
                </a:rPr>
                <a:t>1</a:t>
              </a:r>
              <a:endParaRPr lang="ko-KR" altLang="en-US" sz="1400" dirty="0">
                <a:solidFill>
                  <a:schemeClr val="accent4"/>
                </a:solidFill>
                <a:cs typeface="Arial" pitchFamily="34" charset="0"/>
              </a:endParaRPr>
            </a:p>
          </p:txBody>
        </p:sp>
        <p:sp>
          <p:nvSpPr>
            <p:cNvPr id="34" name="TextBox 33"/>
            <p:cNvSpPr txBox="1"/>
            <p:nvPr/>
          </p:nvSpPr>
          <p:spPr>
            <a:xfrm>
              <a:off x="7164288" y="1103513"/>
              <a:ext cx="1439711" cy="461665"/>
            </a:xfrm>
            <a:prstGeom prst="rect">
              <a:avLst/>
            </a:prstGeom>
            <a:noFill/>
          </p:spPr>
          <p:txBody>
            <a:bodyPr wrap="square" rtlCol="0">
              <a:spAutoFit/>
            </a:bodyPr>
            <a:lstStyle/>
            <a:p>
              <a:pPr algn="l"/>
              <a:r>
                <a:rPr lang="es-MX" sz="1200" b="0" i="0" dirty="0">
                  <a:solidFill>
                    <a:srgbClr val="000000"/>
                  </a:solidFill>
                  <a:effectLst/>
                  <a:latin typeface="Inter"/>
                </a:rPr>
                <a:t>¿Los clientes con tarjetas de crédito también tienden a solicitar préstamos?</a:t>
              </a:r>
            </a:p>
          </p:txBody>
        </p:sp>
      </p:grpSp>
      <p:grpSp>
        <p:nvGrpSpPr>
          <p:cNvPr id="35" name="Group 34"/>
          <p:cNvGrpSpPr/>
          <p:nvPr/>
        </p:nvGrpSpPr>
        <p:grpSpPr>
          <a:xfrm>
            <a:off x="5004047" y="2548087"/>
            <a:ext cx="3456384" cy="892918"/>
            <a:chOff x="7164288" y="856926"/>
            <a:chExt cx="1439711" cy="892918"/>
          </a:xfrm>
        </p:grpSpPr>
        <p:sp>
          <p:nvSpPr>
            <p:cNvPr id="36" name="TextBox 35"/>
            <p:cNvSpPr txBox="1"/>
            <p:nvPr/>
          </p:nvSpPr>
          <p:spPr>
            <a:xfrm>
              <a:off x="7164288" y="856926"/>
              <a:ext cx="1439711" cy="307777"/>
            </a:xfrm>
            <a:prstGeom prst="rect">
              <a:avLst/>
            </a:prstGeom>
            <a:noFill/>
          </p:spPr>
          <p:txBody>
            <a:bodyPr wrap="square" rtlCol="0">
              <a:spAutoFit/>
            </a:bodyPr>
            <a:lstStyle/>
            <a:p>
              <a:r>
                <a:rPr lang="en-US" altLang="ko-KR" sz="1400" dirty="0">
                  <a:solidFill>
                    <a:schemeClr val="accent3"/>
                  </a:solidFill>
                  <a:cs typeface="Arial" pitchFamily="34" charset="0"/>
                </a:rPr>
                <a:t>2</a:t>
              </a:r>
              <a:endParaRPr lang="ko-KR" altLang="en-US" sz="1400" dirty="0">
                <a:solidFill>
                  <a:schemeClr val="accent3"/>
                </a:solidFill>
                <a:cs typeface="Arial" pitchFamily="34" charset="0"/>
              </a:endParaRPr>
            </a:p>
          </p:txBody>
        </p:sp>
        <p:sp>
          <p:nvSpPr>
            <p:cNvPr id="37" name="TextBox 36"/>
            <p:cNvSpPr txBox="1"/>
            <p:nvPr/>
          </p:nvSpPr>
          <p:spPr>
            <a:xfrm>
              <a:off x="7164288" y="1103513"/>
              <a:ext cx="1439711" cy="646331"/>
            </a:xfrm>
            <a:prstGeom prst="rect">
              <a:avLst/>
            </a:prstGeom>
            <a:noFill/>
          </p:spPr>
          <p:txBody>
            <a:bodyPr wrap="square" rtlCol="0">
              <a:spAutoFit/>
            </a:bodyPr>
            <a:lstStyle/>
            <a:p>
              <a:pPr algn="l"/>
              <a:r>
                <a:rPr lang="es-MX" sz="1200" b="0" i="0" dirty="0">
                  <a:solidFill>
                    <a:srgbClr val="000000"/>
                  </a:solidFill>
                  <a:effectLst/>
                  <a:latin typeface="Inter"/>
                </a:rPr>
                <a:t>¿Existe una correlación entre los hábitos de gasto con tarjeta de crédito y el comportamiento de pago de los préstamos?</a:t>
              </a:r>
            </a:p>
          </p:txBody>
        </p:sp>
      </p:grpSp>
      <p:sp>
        <p:nvSpPr>
          <p:cNvPr id="13" name="CuadroTexto 12">
            <a:extLst>
              <a:ext uri="{FF2B5EF4-FFF2-40B4-BE49-F238E27FC236}">
                <a16:creationId xmlns:a16="http://schemas.microsoft.com/office/drawing/2014/main" id="{9F4D5A5F-B7EE-EB56-D541-65CD4706A721}"/>
              </a:ext>
            </a:extLst>
          </p:cNvPr>
          <p:cNvSpPr txBox="1"/>
          <p:nvPr/>
        </p:nvSpPr>
        <p:spPr>
          <a:xfrm>
            <a:off x="735735" y="1378177"/>
            <a:ext cx="543739" cy="369332"/>
          </a:xfrm>
          <a:prstGeom prst="rect">
            <a:avLst/>
          </a:prstGeom>
          <a:noFill/>
        </p:spPr>
        <p:txBody>
          <a:bodyPr wrap="none" rtlCol="0">
            <a:spAutoFit/>
          </a:bodyPr>
          <a:lstStyle/>
          <a:p>
            <a:r>
              <a:rPr lang="es-MX" dirty="0"/>
              <a:t>CLI</a:t>
            </a:r>
            <a:endParaRPr lang="es-AR" dirty="0"/>
          </a:p>
        </p:txBody>
      </p:sp>
      <p:sp>
        <p:nvSpPr>
          <p:cNvPr id="14" name="CuadroTexto 13">
            <a:extLst>
              <a:ext uri="{FF2B5EF4-FFF2-40B4-BE49-F238E27FC236}">
                <a16:creationId xmlns:a16="http://schemas.microsoft.com/office/drawing/2014/main" id="{81BB96D2-5332-253E-B7D3-1D285CBA8616}"/>
              </a:ext>
            </a:extLst>
          </p:cNvPr>
          <p:cNvSpPr txBox="1"/>
          <p:nvPr/>
        </p:nvSpPr>
        <p:spPr>
          <a:xfrm>
            <a:off x="3616054" y="3706175"/>
            <a:ext cx="543739" cy="369332"/>
          </a:xfrm>
          <a:prstGeom prst="rect">
            <a:avLst/>
          </a:prstGeom>
          <a:noFill/>
        </p:spPr>
        <p:txBody>
          <a:bodyPr wrap="none" rtlCol="0">
            <a:spAutoFit/>
          </a:bodyPr>
          <a:lstStyle/>
          <a:p>
            <a:r>
              <a:rPr lang="es-MX" dirty="0"/>
              <a:t>CLI</a:t>
            </a:r>
            <a:endParaRPr lang="es-AR" dirty="0"/>
          </a:p>
        </p:txBody>
      </p:sp>
      <p:sp>
        <p:nvSpPr>
          <p:cNvPr id="15" name="CuadroTexto 14">
            <a:extLst>
              <a:ext uri="{FF2B5EF4-FFF2-40B4-BE49-F238E27FC236}">
                <a16:creationId xmlns:a16="http://schemas.microsoft.com/office/drawing/2014/main" id="{32CFFAA4-B2C9-1349-DA5C-4A8F5D0CAE9A}"/>
              </a:ext>
            </a:extLst>
          </p:cNvPr>
          <p:cNvSpPr txBox="1"/>
          <p:nvPr/>
        </p:nvSpPr>
        <p:spPr>
          <a:xfrm>
            <a:off x="699554" y="2571750"/>
            <a:ext cx="492443" cy="369332"/>
          </a:xfrm>
          <a:prstGeom prst="rect">
            <a:avLst/>
          </a:prstGeom>
          <a:noFill/>
        </p:spPr>
        <p:txBody>
          <a:bodyPr wrap="none" rtlCol="0">
            <a:spAutoFit/>
          </a:bodyPr>
          <a:lstStyle/>
          <a:p>
            <a:r>
              <a:rPr lang="es-MX" dirty="0"/>
              <a:t>TC</a:t>
            </a:r>
            <a:endParaRPr lang="es-AR" dirty="0"/>
          </a:p>
        </p:txBody>
      </p:sp>
      <p:sp>
        <p:nvSpPr>
          <p:cNvPr id="38" name="CuadroTexto 37">
            <a:extLst>
              <a:ext uri="{FF2B5EF4-FFF2-40B4-BE49-F238E27FC236}">
                <a16:creationId xmlns:a16="http://schemas.microsoft.com/office/drawing/2014/main" id="{13CB72CF-6AE9-2C05-FA07-BAD8CDCA7D32}"/>
              </a:ext>
            </a:extLst>
          </p:cNvPr>
          <p:cNvSpPr txBox="1"/>
          <p:nvPr/>
        </p:nvSpPr>
        <p:spPr>
          <a:xfrm>
            <a:off x="3584994" y="1361394"/>
            <a:ext cx="518091" cy="369332"/>
          </a:xfrm>
          <a:prstGeom prst="rect">
            <a:avLst/>
          </a:prstGeom>
          <a:noFill/>
        </p:spPr>
        <p:txBody>
          <a:bodyPr wrap="none" rtlCol="0">
            <a:spAutoFit/>
          </a:bodyPr>
          <a:lstStyle/>
          <a:p>
            <a:r>
              <a:rPr lang="es-MX" dirty="0"/>
              <a:t>PQ</a:t>
            </a:r>
            <a:endParaRPr lang="es-AR" dirty="0"/>
          </a:p>
        </p:txBody>
      </p:sp>
      <p:sp>
        <p:nvSpPr>
          <p:cNvPr id="40" name="CuadroTexto 39">
            <a:extLst>
              <a:ext uri="{FF2B5EF4-FFF2-40B4-BE49-F238E27FC236}">
                <a16:creationId xmlns:a16="http://schemas.microsoft.com/office/drawing/2014/main" id="{50BEB62A-F08E-687D-9928-B8F9BE2C4E5C}"/>
              </a:ext>
            </a:extLst>
          </p:cNvPr>
          <p:cNvSpPr txBox="1"/>
          <p:nvPr/>
        </p:nvSpPr>
        <p:spPr>
          <a:xfrm>
            <a:off x="704442" y="3706175"/>
            <a:ext cx="518091" cy="369332"/>
          </a:xfrm>
          <a:prstGeom prst="rect">
            <a:avLst/>
          </a:prstGeom>
          <a:noFill/>
        </p:spPr>
        <p:txBody>
          <a:bodyPr wrap="none" rtlCol="0">
            <a:spAutoFit/>
          </a:bodyPr>
          <a:lstStyle/>
          <a:p>
            <a:r>
              <a:rPr lang="es-MX" dirty="0"/>
              <a:t>PQ</a:t>
            </a:r>
            <a:endParaRPr lang="es-AR" dirty="0"/>
          </a:p>
        </p:txBody>
      </p:sp>
      <p:sp>
        <p:nvSpPr>
          <p:cNvPr id="42" name="CuadroTexto 41">
            <a:extLst>
              <a:ext uri="{FF2B5EF4-FFF2-40B4-BE49-F238E27FC236}">
                <a16:creationId xmlns:a16="http://schemas.microsoft.com/office/drawing/2014/main" id="{494A20AB-B963-7B4A-C886-9A71B47F6EFF}"/>
              </a:ext>
            </a:extLst>
          </p:cNvPr>
          <p:cNvSpPr txBox="1"/>
          <p:nvPr/>
        </p:nvSpPr>
        <p:spPr>
          <a:xfrm>
            <a:off x="3581725" y="2539484"/>
            <a:ext cx="492443" cy="369332"/>
          </a:xfrm>
          <a:prstGeom prst="rect">
            <a:avLst/>
          </a:prstGeom>
          <a:noFill/>
        </p:spPr>
        <p:txBody>
          <a:bodyPr wrap="none" rtlCol="0">
            <a:spAutoFit/>
          </a:bodyPr>
          <a:lstStyle/>
          <a:p>
            <a:r>
              <a:rPr lang="es-MX" dirty="0"/>
              <a:t>TC</a:t>
            </a:r>
            <a:endParaRPr lang="es-AR" dirty="0"/>
          </a:p>
        </p:txBody>
      </p:sp>
      <p:sp>
        <p:nvSpPr>
          <p:cNvPr id="46" name="CuadroTexto 45">
            <a:extLst>
              <a:ext uri="{FF2B5EF4-FFF2-40B4-BE49-F238E27FC236}">
                <a16:creationId xmlns:a16="http://schemas.microsoft.com/office/drawing/2014/main" id="{8615BD60-9869-56C3-9CEB-834E6559A02F}"/>
              </a:ext>
            </a:extLst>
          </p:cNvPr>
          <p:cNvSpPr txBox="1"/>
          <p:nvPr/>
        </p:nvSpPr>
        <p:spPr>
          <a:xfrm>
            <a:off x="1981571" y="1174830"/>
            <a:ext cx="1046608" cy="769441"/>
          </a:xfrm>
          <a:prstGeom prst="rect">
            <a:avLst/>
          </a:prstGeom>
          <a:noFill/>
        </p:spPr>
        <p:txBody>
          <a:bodyPr wrap="square" rtlCol="0">
            <a:spAutoFit/>
          </a:bodyPr>
          <a:lstStyle/>
          <a:p>
            <a:r>
              <a:rPr lang="es-MX" sz="4400" dirty="0"/>
              <a:t>📶</a:t>
            </a:r>
            <a:endParaRPr lang="es-AR" sz="4400" dirty="0"/>
          </a:p>
        </p:txBody>
      </p:sp>
      <p:sp>
        <p:nvSpPr>
          <p:cNvPr id="47" name="CuadroTexto 46">
            <a:extLst>
              <a:ext uri="{FF2B5EF4-FFF2-40B4-BE49-F238E27FC236}">
                <a16:creationId xmlns:a16="http://schemas.microsoft.com/office/drawing/2014/main" id="{E540569D-C8DB-60B2-BEE1-1CB540B5BFA2}"/>
              </a:ext>
            </a:extLst>
          </p:cNvPr>
          <p:cNvSpPr txBox="1"/>
          <p:nvPr/>
        </p:nvSpPr>
        <p:spPr>
          <a:xfrm>
            <a:off x="1966744" y="3488854"/>
            <a:ext cx="1046608" cy="769441"/>
          </a:xfrm>
          <a:prstGeom prst="rect">
            <a:avLst/>
          </a:prstGeom>
          <a:noFill/>
        </p:spPr>
        <p:txBody>
          <a:bodyPr wrap="square" rtlCol="0">
            <a:spAutoFit/>
          </a:bodyPr>
          <a:lstStyle/>
          <a:p>
            <a:r>
              <a:rPr lang="es-MX" sz="4400" dirty="0"/>
              <a:t>📶</a:t>
            </a:r>
            <a:endParaRPr lang="es-AR" sz="4400" dirty="0"/>
          </a:p>
        </p:txBody>
      </p:sp>
    </p:spTree>
    <p:extLst>
      <p:ext uri="{BB962C8B-B14F-4D97-AF65-F5344CB8AC3E}">
        <p14:creationId xmlns:p14="http://schemas.microsoft.com/office/powerpoint/2010/main" val="1875296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Imagen 87">
            <a:extLst>
              <a:ext uri="{FF2B5EF4-FFF2-40B4-BE49-F238E27FC236}">
                <a16:creationId xmlns:a16="http://schemas.microsoft.com/office/drawing/2014/main" id="{5D3F9069-EFDA-591F-3F87-04CC4E62242D}"/>
              </a:ext>
            </a:extLst>
          </p:cNvPr>
          <p:cNvPicPr>
            <a:picLocks noChangeAspect="1"/>
          </p:cNvPicPr>
          <p:nvPr/>
        </p:nvPicPr>
        <p:blipFill>
          <a:blip r:embed="rId3"/>
          <a:stretch>
            <a:fillRect/>
          </a:stretch>
        </p:blipFill>
        <p:spPr>
          <a:xfrm>
            <a:off x="0" y="2398085"/>
            <a:ext cx="9144000" cy="2765953"/>
          </a:xfrm>
          <a:prstGeom prst="rect">
            <a:avLst/>
          </a:prstGeom>
        </p:spPr>
      </p:pic>
      <p:pic>
        <p:nvPicPr>
          <p:cNvPr id="4" name="Marcador de posición de imagen 3">
            <a:extLst>
              <a:ext uri="{FF2B5EF4-FFF2-40B4-BE49-F238E27FC236}">
                <a16:creationId xmlns:a16="http://schemas.microsoft.com/office/drawing/2014/main" id="{A61DEAB5-D3C0-CDE4-CF98-80F71DCDE65C}"/>
              </a:ext>
            </a:extLst>
          </p:cNvPr>
          <p:cNvPicPr>
            <a:picLocks noGrp="1" noChangeAspect="1"/>
          </p:cNvPicPr>
          <p:nvPr>
            <p:ph type="pic" idx="12"/>
          </p:nvPr>
        </p:nvPicPr>
        <p:blipFill>
          <a:blip r:embed="rId4">
            <a:extLst>
              <a:ext uri="{28A0092B-C50C-407E-A947-70E740481C1C}">
                <a14:useLocalDpi xmlns:a14="http://schemas.microsoft.com/office/drawing/2010/main" val="0"/>
              </a:ext>
            </a:extLst>
          </a:blip>
          <a:srcRect t="27721" b="27721"/>
          <a:stretch>
            <a:fillRect/>
          </a:stretch>
        </p:blipFill>
        <p:spPr>
          <a:xfrm>
            <a:off x="0" y="5017"/>
            <a:ext cx="9144000" cy="2716213"/>
          </a:xfrm>
        </p:spPr>
      </p:pic>
      <p:sp>
        <p:nvSpPr>
          <p:cNvPr id="2" name="CuadroTexto 1">
            <a:extLst>
              <a:ext uri="{FF2B5EF4-FFF2-40B4-BE49-F238E27FC236}">
                <a16:creationId xmlns:a16="http://schemas.microsoft.com/office/drawing/2014/main" id="{D597FBC3-C6C5-FE8F-0028-46F6F3E59EF3}"/>
              </a:ext>
            </a:extLst>
          </p:cNvPr>
          <p:cNvSpPr txBox="1"/>
          <p:nvPr/>
        </p:nvSpPr>
        <p:spPr>
          <a:xfrm>
            <a:off x="820100" y="302556"/>
            <a:ext cx="8280920"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s-MX" sz="4400" i="1" dirty="0">
                <a:solidFill>
                  <a:srgbClr val="C00000"/>
                </a:solidFill>
                <a:latin typeface="Aharoni" panose="02010803020104030203" pitchFamily="2" charset="-79"/>
                <a:cs typeface="Aharoni" panose="02010803020104030203" pitchFamily="2" charset="-79"/>
              </a:rPr>
              <a:t>Análisis de Insights Clientes</a:t>
            </a:r>
            <a:endParaRPr lang="es-AR" sz="4400" i="1" dirty="0">
              <a:solidFill>
                <a:srgbClr val="C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66083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A8984-4B7B-3730-3E2D-376A2472E3BD}"/>
            </a:ext>
          </a:extLst>
        </p:cNvPr>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id="{3FCF4462-947A-F407-15D3-528E63580B7C}"/>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27721" b="27721"/>
          <a:stretch>
            <a:fillRect/>
          </a:stretch>
        </p:blipFill>
        <p:spPr>
          <a:xfrm>
            <a:off x="0" y="-9025"/>
            <a:ext cx="9144000" cy="2716213"/>
          </a:xfrm>
        </p:spPr>
      </p:pic>
      <p:pic>
        <p:nvPicPr>
          <p:cNvPr id="3" name="Imagen 2">
            <a:extLst>
              <a:ext uri="{FF2B5EF4-FFF2-40B4-BE49-F238E27FC236}">
                <a16:creationId xmlns:a16="http://schemas.microsoft.com/office/drawing/2014/main" id="{CF76B6DC-46D0-2383-6770-90C274363906}"/>
              </a:ext>
            </a:extLst>
          </p:cNvPr>
          <p:cNvPicPr>
            <a:picLocks noChangeAspect="1"/>
          </p:cNvPicPr>
          <p:nvPr/>
        </p:nvPicPr>
        <p:blipFill>
          <a:blip r:embed="rId3"/>
          <a:stretch>
            <a:fillRect/>
          </a:stretch>
        </p:blipFill>
        <p:spPr>
          <a:xfrm>
            <a:off x="0" y="1796723"/>
            <a:ext cx="9144000" cy="3346777"/>
          </a:xfrm>
          <a:prstGeom prst="rect">
            <a:avLst/>
          </a:prstGeom>
        </p:spPr>
      </p:pic>
      <p:sp>
        <p:nvSpPr>
          <p:cNvPr id="6" name="CuadroTexto 5">
            <a:extLst>
              <a:ext uri="{FF2B5EF4-FFF2-40B4-BE49-F238E27FC236}">
                <a16:creationId xmlns:a16="http://schemas.microsoft.com/office/drawing/2014/main" id="{61D9687C-E80C-0F99-673D-E79E547E0ADF}"/>
              </a:ext>
            </a:extLst>
          </p:cNvPr>
          <p:cNvSpPr txBox="1"/>
          <p:nvPr/>
        </p:nvSpPr>
        <p:spPr>
          <a:xfrm>
            <a:off x="611560" y="195486"/>
            <a:ext cx="8280920"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s-MX" sz="4400" i="1" dirty="0">
                <a:solidFill>
                  <a:srgbClr val="C00000"/>
                </a:solidFill>
                <a:latin typeface="Aharoni" panose="02010803020104030203" pitchFamily="2" charset="-79"/>
                <a:cs typeface="Aharoni" panose="02010803020104030203" pitchFamily="2" charset="-79"/>
              </a:rPr>
              <a:t>Análisis de Insights Tarjetas</a:t>
            </a:r>
            <a:endParaRPr lang="es-AR" sz="4400" i="1" dirty="0">
              <a:solidFill>
                <a:srgbClr val="C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473983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35C04-0CF4-6494-4823-FA7C46831901}"/>
            </a:ext>
          </a:extLst>
        </p:cNvPr>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id="{37E47CE7-9DDF-2C14-D107-9DCE8D003913}"/>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27721" b="27721"/>
          <a:stretch>
            <a:fillRect/>
          </a:stretch>
        </p:blipFill>
        <p:spPr>
          <a:xfrm>
            <a:off x="0" y="-144463"/>
            <a:ext cx="9144000" cy="2716213"/>
          </a:xfrm>
        </p:spPr>
      </p:pic>
      <p:sp>
        <p:nvSpPr>
          <p:cNvPr id="5" name="CuadroTexto 4">
            <a:extLst>
              <a:ext uri="{FF2B5EF4-FFF2-40B4-BE49-F238E27FC236}">
                <a16:creationId xmlns:a16="http://schemas.microsoft.com/office/drawing/2014/main" id="{4734F7FC-1E05-6AE2-B76B-14DF58F5468D}"/>
              </a:ext>
            </a:extLst>
          </p:cNvPr>
          <p:cNvSpPr txBox="1"/>
          <p:nvPr/>
        </p:nvSpPr>
        <p:spPr>
          <a:xfrm>
            <a:off x="611560" y="195486"/>
            <a:ext cx="8280920"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s-MX" sz="4400" i="1" dirty="0">
                <a:solidFill>
                  <a:srgbClr val="C00000"/>
                </a:solidFill>
                <a:latin typeface="Aharoni" panose="02010803020104030203" pitchFamily="2" charset="-79"/>
                <a:cs typeface="Aharoni" panose="02010803020104030203" pitchFamily="2" charset="-79"/>
              </a:rPr>
              <a:t>Análisis de Insights Prestamos</a:t>
            </a:r>
            <a:endParaRPr lang="es-AR" sz="4400" i="1" dirty="0">
              <a:solidFill>
                <a:srgbClr val="C00000"/>
              </a:solidFill>
              <a:latin typeface="Aharoni" panose="02010803020104030203" pitchFamily="2" charset="-79"/>
              <a:cs typeface="Aharoni" panose="02010803020104030203" pitchFamily="2" charset="-79"/>
            </a:endParaRPr>
          </a:p>
        </p:txBody>
      </p:sp>
      <p:pic>
        <p:nvPicPr>
          <p:cNvPr id="3" name="Imagen 2">
            <a:extLst>
              <a:ext uri="{FF2B5EF4-FFF2-40B4-BE49-F238E27FC236}">
                <a16:creationId xmlns:a16="http://schemas.microsoft.com/office/drawing/2014/main" id="{85940821-108C-2053-C501-2578BA8F4C42}"/>
              </a:ext>
            </a:extLst>
          </p:cNvPr>
          <p:cNvPicPr>
            <a:picLocks noChangeAspect="1"/>
          </p:cNvPicPr>
          <p:nvPr/>
        </p:nvPicPr>
        <p:blipFill>
          <a:blip r:embed="rId3"/>
          <a:stretch>
            <a:fillRect/>
          </a:stretch>
        </p:blipFill>
        <p:spPr>
          <a:xfrm>
            <a:off x="0" y="2536205"/>
            <a:ext cx="9144000" cy="2607295"/>
          </a:xfrm>
          <a:prstGeom prst="rect">
            <a:avLst/>
          </a:prstGeom>
        </p:spPr>
      </p:pic>
    </p:spTree>
    <p:extLst>
      <p:ext uri="{BB962C8B-B14F-4D97-AF65-F5344CB8AC3E}">
        <p14:creationId xmlns:p14="http://schemas.microsoft.com/office/powerpoint/2010/main" val="110604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7300" y="339502"/>
            <a:ext cx="914400"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Rectangle 7"/>
          <p:cNvSpPr/>
          <p:nvPr/>
        </p:nvSpPr>
        <p:spPr>
          <a:xfrm>
            <a:off x="2536050" y="339502"/>
            <a:ext cx="914400"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ectangle 8"/>
          <p:cNvSpPr/>
          <p:nvPr/>
        </p:nvSpPr>
        <p:spPr>
          <a:xfrm>
            <a:off x="4114800" y="339502"/>
            <a:ext cx="9144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p:nvSpPr>
        <p:spPr>
          <a:xfrm>
            <a:off x="5693550" y="339502"/>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p:nvSpPr>
        <p:spPr>
          <a:xfrm>
            <a:off x="7272300" y="339502"/>
            <a:ext cx="914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12" name="Group 11"/>
          <p:cNvGrpSpPr/>
          <p:nvPr/>
        </p:nvGrpSpPr>
        <p:grpSpPr>
          <a:xfrm>
            <a:off x="661317" y="1315810"/>
            <a:ext cx="1512168" cy="488848"/>
            <a:chOff x="2113657" y="4283314"/>
            <a:chExt cx="3647460" cy="488848"/>
          </a:xfrm>
        </p:grpSpPr>
        <p:sp>
          <p:nvSpPr>
            <p:cNvPr id="13" name="TextBox 12"/>
            <p:cNvSpPr txBox="1"/>
            <p:nvPr/>
          </p:nvSpPr>
          <p:spPr>
            <a:xfrm>
              <a:off x="2113657" y="4495163"/>
              <a:ext cx="364745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4" name="TextBox 13"/>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1</a:t>
              </a:r>
              <a:endParaRPr lang="ko-KR" altLang="en-US" sz="1200" b="1" dirty="0">
                <a:solidFill>
                  <a:schemeClr val="tx1">
                    <a:lumMod val="75000"/>
                    <a:lumOff val="25000"/>
                  </a:schemeClr>
                </a:solidFill>
                <a:cs typeface="Arial" pitchFamily="34" charset="0"/>
              </a:endParaRPr>
            </a:p>
          </p:txBody>
        </p:sp>
      </p:grpSp>
      <p:sp>
        <p:nvSpPr>
          <p:cNvPr id="15" name="Oval 21"/>
          <p:cNvSpPr>
            <a:spLocks noChangeAspect="1"/>
          </p:cNvSpPr>
          <p:nvPr/>
        </p:nvSpPr>
        <p:spPr>
          <a:xfrm>
            <a:off x="4359325" y="606483"/>
            <a:ext cx="396750" cy="40006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Rectangle 9"/>
          <p:cNvSpPr/>
          <p:nvPr/>
        </p:nvSpPr>
        <p:spPr>
          <a:xfrm>
            <a:off x="1236253" y="629848"/>
            <a:ext cx="356493" cy="33370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ectangle 30"/>
          <p:cNvSpPr/>
          <p:nvPr/>
        </p:nvSpPr>
        <p:spPr>
          <a:xfrm>
            <a:off x="2833550" y="645091"/>
            <a:ext cx="319399" cy="31846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8" name="Oval 7"/>
          <p:cNvSpPr/>
          <p:nvPr/>
        </p:nvSpPr>
        <p:spPr>
          <a:xfrm>
            <a:off x="5959522" y="605380"/>
            <a:ext cx="378792" cy="37879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Block Arc 14"/>
          <p:cNvSpPr/>
          <p:nvPr/>
        </p:nvSpPr>
        <p:spPr>
          <a:xfrm rot="16200000">
            <a:off x="7533563" y="596401"/>
            <a:ext cx="396489" cy="39675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nvGrpSpPr>
          <p:cNvPr id="20" name="Group 19"/>
          <p:cNvGrpSpPr/>
          <p:nvPr/>
        </p:nvGrpSpPr>
        <p:grpSpPr>
          <a:xfrm>
            <a:off x="2239342" y="1315810"/>
            <a:ext cx="1512168" cy="488848"/>
            <a:chOff x="2113657" y="4283314"/>
            <a:chExt cx="3647460" cy="488848"/>
          </a:xfrm>
        </p:grpSpPr>
        <p:sp>
          <p:nvSpPr>
            <p:cNvPr id="21" name="TextBox 20"/>
            <p:cNvSpPr txBox="1"/>
            <p:nvPr/>
          </p:nvSpPr>
          <p:spPr>
            <a:xfrm>
              <a:off x="2113657" y="4495163"/>
              <a:ext cx="364745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2" name="TextBox 21"/>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2</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3817368" y="1315810"/>
            <a:ext cx="1545096" cy="1319983"/>
            <a:chOff x="2113658" y="4283314"/>
            <a:chExt cx="3726884" cy="1319983"/>
          </a:xfrm>
        </p:grpSpPr>
        <p:sp>
          <p:nvSpPr>
            <p:cNvPr id="24" name="TextBox 23"/>
            <p:cNvSpPr txBox="1"/>
            <p:nvPr/>
          </p:nvSpPr>
          <p:spPr>
            <a:xfrm>
              <a:off x="2193084" y="4587634"/>
              <a:ext cx="3647458" cy="1015663"/>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Mejorar el servicio al cliente para aumentar la satisfacción y la lealtad.</a:t>
              </a:r>
              <a:endParaRPr lang="en-US" altLang="ko-KR" sz="1200" dirty="0">
                <a:solidFill>
                  <a:schemeClr val="tx1">
                    <a:lumMod val="75000"/>
                    <a:lumOff val="25000"/>
                  </a:schemeClr>
                </a:solidFill>
                <a:cs typeface="Arial" pitchFamily="34" charset="0"/>
              </a:endParaRPr>
            </a:p>
          </p:txBody>
        </p:sp>
        <p:sp>
          <p:nvSpPr>
            <p:cNvPr id="25" name="TextBox 24"/>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3</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5395392" y="1315810"/>
            <a:ext cx="1512168" cy="1966175"/>
            <a:chOff x="2113657" y="4283314"/>
            <a:chExt cx="3647460" cy="1966175"/>
          </a:xfrm>
        </p:grpSpPr>
        <p:sp>
          <p:nvSpPr>
            <p:cNvPr id="27" name="TextBox 26"/>
            <p:cNvSpPr txBox="1"/>
            <p:nvPr/>
          </p:nvSpPr>
          <p:spPr>
            <a:xfrm>
              <a:off x="2113657" y="4495163"/>
              <a:ext cx="3647458" cy="1754326"/>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¿Cuáles son las características de nuestros clientes más valiosos?</a:t>
              </a:r>
            </a:p>
            <a:p>
              <a:pPr algn="ctr"/>
              <a:r>
                <a:rPr lang="es-MX" altLang="ko-KR" sz="1200" dirty="0">
                  <a:solidFill>
                    <a:schemeClr val="tx1">
                      <a:lumMod val="75000"/>
                      <a:lumOff val="25000"/>
                    </a:schemeClr>
                  </a:solidFill>
                  <a:cs typeface="Arial" pitchFamily="34" charset="0"/>
                </a:rPr>
                <a:t>¿Cuáles son los mayores riesgos para nuestra cartera de préstamos?</a:t>
              </a:r>
              <a:endParaRPr lang="en-US" altLang="ko-KR" sz="1200" dirty="0">
                <a:solidFill>
                  <a:schemeClr val="tx1">
                    <a:lumMod val="75000"/>
                    <a:lumOff val="25000"/>
                  </a:schemeClr>
                </a:solidFill>
                <a:cs typeface="Arial" pitchFamily="34" charset="0"/>
              </a:endParaRPr>
            </a:p>
          </p:txBody>
        </p:sp>
        <p:sp>
          <p:nvSpPr>
            <p:cNvPr id="28" name="TextBox 27"/>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4</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6973416" y="1315810"/>
            <a:ext cx="1512168" cy="1596844"/>
            <a:chOff x="2113657" y="4283314"/>
            <a:chExt cx="3647460" cy="1596844"/>
          </a:xfrm>
        </p:grpSpPr>
        <p:sp>
          <p:nvSpPr>
            <p:cNvPr id="30" name="TextBox 29"/>
            <p:cNvSpPr txBox="1"/>
            <p:nvPr/>
          </p:nvSpPr>
          <p:spPr>
            <a:xfrm>
              <a:off x="2113657" y="4495163"/>
              <a:ext cx="3647458" cy="1384995"/>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¿Cómo podemos adaptar mejor nuestros productos y servicios para satisfacer las necesidades de nuestros clientes?</a:t>
              </a:r>
              <a:endParaRPr lang="en-US" altLang="ko-KR" sz="1200" dirty="0">
                <a:solidFill>
                  <a:schemeClr val="tx1">
                    <a:lumMod val="75000"/>
                    <a:lumOff val="25000"/>
                  </a:schemeClr>
                </a:solidFill>
                <a:cs typeface="Arial" pitchFamily="34" charset="0"/>
              </a:endParaRPr>
            </a:p>
          </p:txBody>
        </p:sp>
        <p:sp>
          <p:nvSpPr>
            <p:cNvPr id="31" name="TextBox 30"/>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5</a:t>
              </a:r>
              <a:endParaRPr lang="ko-KR" altLang="en-US" sz="1200" b="1" dirty="0">
                <a:solidFill>
                  <a:schemeClr val="tx1">
                    <a:lumMod val="75000"/>
                    <a:lumOff val="25000"/>
                  </a:schemeClr>
                </a:solidFill>
                <a:cs typeface="Arial" pitchFamily="34" charset="0"/>
              </a:endParaRPr>
            </a:p>
          </p:txBody>
        </p:sp>
      </p:grpSp>
      <p:sp>
        <p:nvSpPr>
          <p:cNvPr id="33" name="CuadroTexto 32">
            <a:extLst>
              <a:ext uri="{FF2B5EF4-FFF2-40B4-BE49-F238E27FC236}">
                <a16:creationId xmlns:a16="http://schemas.microsoft.com/office/drawing/2014/main" id="{DA2D736D-39AC-72E6-CED7-C141ED0CF6AF}"/>
              </a:ext>
            </a:extLst>
          </p:cNvPr>
          <p:cNvSpPr txBox="1"/>
          <p:nvPr/>
        </p:nvSpPr>
        <p:spPr>
          <a:xfrm>
            <a:off x="397390" y="1573203"/>
            <a:ext cx="2000070" cy="1169551"/>
          </a:xfrm>
          <a:prstGeom prst="rect">
            <a:avLst/>
          </a:prstGeom>
          <a:noFill/>
        </p:spPr>
        <p:txBody>
          <a:bodyPr wrap="square">
            <a:spAutoFit/>
          </a:bodyPr>
          <a:lstStyle/>
          <a:p>
            <a:pPr algn="ctr"/>
            <a:r>
              <a:rPr lang="es-AR" sz="1000" dirty="0"/>
              <a:t>Identificamos recomendaciones </a:t>
            </a:r>
          </a:p>
          <a:p>
            <a:pPr algn="ctr"/>
            <a:r>
              <a:rPr lang="es-AR" sz="1000" dirty="0"/>
              <a:t>prácticas basadas en </a:t>
            </a:r>
          </a:p>
          <a:p>
            <a:pPr algn="ctr"/>
            <a:r>
              <a:rPr lang="es-AR" sz="1000" dirty="0"/>
              <a:t>nuestro análisis.</a:t>
            </a:r>
          </a:p>
          <a:p>
            <a:pPr algn="ctr"/>
            <a:r>
              <a:rPr lang="es-AR" sz="1000" dirty="0"/>
              <a:t>Desarrollar campañas de</a:t>
            </a:r>
          </a:p>
          <a:p>
            <a:pPr algn="ctr"/>
            <a:r>
              <a:rPr lang="es-AR" sz="1000" dirty="0"/>
              <a:t>marketing dirigidas a </a:t>
            </a:r>
          </a:p>
          <a:p>
            <a:pPr algn="ctr"/>
            <a:r>
              <a:rPr lang="es-AR" sz="1000" dirty="0"/>
              <a:t>segmentos de clientes </a:t>
            </a:r>
          </a:p>
          <a:p>
            <a:pPr algn="ctr"/>
            <a:r>
              <a:rPr lang="es-AR" sz="1000" dirty="0"/>
              <a:t>específicos.</a:t>
            </a:r>
          </a:p>
        </p:txBody>
      </p:sp>
      <p:sp>
        <p:nvSpPr>
          <p:cNvPr id="35" name="CuadroTexto 34">
            <a:extLst>
              <a:ext uri="{FF2B5EF4-FFF2-40B4-BE49-F238E27FC236}">
                <a16:creationId xmlns:a16="http://schemas.microsoft.com/office/drawing/2014/main" id="{A7916088-C4A6-BD3F-0D56-DD3B0550B4D3}"/>
              </a:ext>
            </a:extLst>
          </p:cNvPr>
          <p:cNvSpPr txBox="1"/>
          <p:nvPr/>
        </p:nvSpPr>
        <p:spPr>
          <a:xfrm>
            <a:off x="2534424" y="1619991"/>
            <a:ext cx="1080120" cy="1015663"/>
          </a:xfrm>
          <a:prstGeom prst="rect">
            <a:avLst/>
          </a:prstGeom>
          <a:noFill/>
        </p:spPr>
        <p:txBody>
          <a:bodyPr wrap="square">
            <a:spAutoFit/>
          </a:bodyPr>
          <a:lstStyle/>
          <a:p>
            <a:pPr algn="ctr"/>
            <a:r>
              <a:rPr lang="es-AR" sz="1000" dirty="0"/>
              <a:t>Implementar </a:t>
            </a:r>
          </a:p>
          <a:p>
            <a:pPr algn="ctr"/>
            <a:r>
              <a:rPr lang="es-AR" sz="1000" dirty="0"/>
              <a:t>estrategias de mitigación de </a:t>
            </a:r>
          </a:p>
          <a:p>
            <a:pPr algn="ctr"/>
            <a:r>
              <a:rPr lang="es-AR" sz="1000" dirty="0"/>
              <a:t>riesgos para</a:t>
            </a:r>
          </a:p>
          <a:p>
            <a:pPr algn="ctr"/>
            <a:r>
              <a:rPr lang="es-AR" sz="1000" dirty="0"/>
              <a:t>prestatarios de alto riesgo</a:t>
            </a:r>
          </a:p>
        </p:txBody>
      </p:sp>
      <p:sp>
        <p:nvSpPr>
          <p:cNvPr id="3" name="CuadroTexto 2">
            <a:extLst>
              <a:ext uri="{FF2B5EF4-FFF2-40B4-BE49-F238E27FC236}">
                <a16:creationId xmlns:a16="http://schemas.microsoft.com/office/drawing/2014/main" id="{7F012014-AE2A-CC5E-A710-694D7F3B19B0}"/>
              </a:ext>
            </a:extLst>
          </p:cNvPr>
          <p:cNvSpPr txBox="1"/>
          <p:nvPr/>
        </p:nvSpPr>
        <p:spPr>
          <a:xfrm>
            <a:off x="3730580" y="3867894"/>
            <a:ext cx="4762842" cy="369332"/>
          </a:xfrm>
          <a:prstGeom prst="rect">
            <a:avLst/>
          </a:prstGeom>
          <a:noFill/>
        </p:spPr>
        <p:txBody>
          <a:bodyPr wrap="none" rtlCol="0">
            <a:spAutoFit/>
          </a:bodyPr>
          <a:lstStyle/>
          <a:p>
            <a:r>
              <a:rPr lang="es-MX" dirty="0"/>
              <a:t>Pasamos a la etapa 2 de Machine Learning..</a:t>
            </a:r>
            <a:endParaRPr lang="es-AR" dirty="0"/>
          </a:p>
        </p:txBody>
      </p:sp>
    </p:spTree>
    <p:extLst>
      <p:ext uri="{BB962C8B-B14F-4D97-AF65-F5344CB8AC3E}">
        <p14:creationId xmlns:p14="http://schemas.microsoft.com/office/powerpoint/2010/main" val="3312449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F8305-B86A-10EA-11A9-4F464134CF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CF6D8E-2A36-1AC8-9F70-ED453C78214A}"/>
              </a:ext>
            </a:extLst>
          </p:cNvPr>
          <p:cNvSpPr>
            <a:spLocks noGrp="1"/>
          </p:cNvSpPr>
          <p:nvPr>
            <p:ph type="title"/>
          </p:nvPr>
        </p:nvSpPr>
        <p:spPr/>
        <p:txBody>
          <a:bodyPr/>
          <a:lstStyle/>
          <a:p>
            <a:r>
              <a:rPr lang="en-US" altLang="ko-KR" dirty="0">
                <a:solidFill>
                  <a:schemeClr val="accent5"/>
                </a:solidFill>
              </a:rPr>
              <a:t>Machine</a:t>
            </a:r>
            <a:r>
              <a:rPr lang="en-US" altLang="ko-KR" dirty="0"/>
              <a:t> Learning</a:t>
            </a:r>
            <a:endParaRPr lang="ko-KR" altLang="en-US" dirty="0"/>
          </a:p>
        </p:txBody>
      </p:sp>
      <p:grpSp>
        <p:nvGrpSpPr>
          <p:cNvPr id="13" name="Group 12">
            <a:extLst>
              <a:ext uri="{FF2B5EF4-FFF2-40B4-BE49-F238E27FC236}">
                <a16:creationId xmlns:a16="http://schemas.microsoft.com/office/drawing/2014/main" id="{605E1A66-689D-7331-511E-FD76B9D76D49}"/>
              </a:ext>
            </a:extLst>
          </p:cNvPr>
          <p:cNvGrpSpPr/>
          <p:nvPr/>
        </p:nvGrpSpPr>
        <p:grpSpPr>
          <a:xfrm>
            <a:off x="934134" y="1168566"/>
            <a:ext cx="8102362" cy="1552788"/>
            <a:chOff x="541393" y="1168566"/>
            <a:chExt cx="8102362" cy="1552788"/>
          </a:xfrm>
        </p:grpSpPr>
        <p:sp>
          <p:nvSpPr>
            <p:cNvPr id="3" name="Chevron 2">
              <a:extLst>
                <a:ext uri="{FF2B5EF4-FFF2-40B4-BE49-F238E27FC236}">
                  <a16:creationId xmlns:a16="http://schemas.microsoft.com/office/drawing/2014/main" id="{E5DA4028-642F-0704-9FE8-BCBBA2279A60}"/>
                </a:ext>
              </a:extLst>
            </p:cNvPr>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a:extLst>
                <a:ext uri="{FF2B5EF4-FFF2-40B4-BE49-F238E27FC236}">
                  <a16:creationId xmlns:a16="http://schemas.microsoft.com/office/drawing/2014/main" id="{6C1C6F2F-D550-221A-BD5C-22851F06B787}"/>
                </a:ext>
              </a:extLst>
            </p:cNvPr>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a:extLst>
                <a:ext uri="{FF2B5EF4-FFF2-40B4-BE49-F238E27FC236}">
                  <a16:creationId xmlns:a16="http://schemas.microsoft.com/office/drawing/2014/main" id="{F9DD671D-630A-957F-746C-2FC1AC3BCD3E}"/>
                </a:ext>
              </a:extLst>
            </p:cNvPr>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a:extLst>
                <a:ext uri="{FF2B5EF4-FFF2-40B4-BE49-F238E27FC236}">
                  <a16:creationId xmlns:a16="http://schemas.microsoft.com/office/drawing/2014/main" id="{A080422D-56AD-F941-7719-020F925C8DBD}"/>
                </a:ext>
              </a:extLst>
            </p:cNvPr>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a:extLst>
                <a:ext uri="{FF2B5EF4-FFF2-40B4-BE49-F238E27FC236}">
                  <a16:creationId xmlns:a16="http://schemas.microsoft.com/office/drawing/2014/main" id="{6868B4C7-65D4-B1DC-E432-30C0FD4A50A6}"/>
                </a:ext>
              </a:extLst>
            </p:cNvPr>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a:extLst>
                <a:ext uri="{FF2B5EF4-FFF2-40B4-BE49-F238E27FC236}">
                  <a16:creationId xmlns:a16="http://schemas.microsoft.com/office/drawing/2014/main" id="{1759F5E4-178F-6373-3F11-48CF2AA1C5D4}"/>
                </a:ext>
              </a:extLst>
            </p:cNvPr>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a:extLst>
              <a:ext uri="{FF2B5EF4-FFF2-40B4-BE49-F238E27FC236}">
                <a16:creationId xmlns:a16="http://schemas.microsoft.com/office/drawing/2014/main" id="{8468B752-D524-427C-6F71-DB974F6351C0}"/>
              </a:ext>
            </a:extLst>
          </p:cNvPr>
          <p:cNvSpPr txBox="1"/>
          <p:nvPr/>
        </p:nvSpPr>
        <p:spPr>
          <a:xfrm>
            <a:off x="7522375" y="3251924"/>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a:extLst>
              <a:ext uri="{FF2B5EF4-FFF2-40B4-BE49-F238E27FC236}">
                <a16:creationId xmlns:a16="http://schemas.microsoft.com/office/drawing/2014/main" id="{3AC9561A-0C14-2957-2A02-69F4E26A53D7}"/>
              </a:ext>
            </a:extLst>
          </p:cNvPr>
          <p:cNvSpPr txBox="1"/>
          <p:nvPr/>
        </p:nvSpPr>
        <p:spPr>
          <a:xfrm>
            <a:off x="6010207"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a:extLst>
              <a:ext uri="{FF2B5EF4-FFF2-40B4-BE49-F238E27FC236}">
                <a16:creationId xmlns:a16="http://schemas.microsoft.com/office/drawing/2014/main" id="{9F829D4F-CC52-3F61-42DC-17ACE7EF64C6}"/>
              </a:ext>
            </a:extLst>
          </p:cNvPr>
          <p:cNvSpPr txBox="1"/>
          <p:nvPr/>
        </p:nvSpPr>
        <p:spPr>
          <a:xfrm>
            <a:off x="4784118"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a:extLst>
              <a:ext uri="{FF2B5EF4-FFF2-40B4-BE49-F238E27FC236}">
                <a16:creationId xmlns:a16="http://schemas.microsoft.com/office/drawing/2014/main" id="{CDBD47F6-B9BA-4BC2-02A2-4E5F39AC3628}"/>
              </a:ext>
            </a:extLst>
          </p:cNvPr>
          <p:cNvSpPr txBox="1"/>
          <p:nvPr/>
        </p:nvSpPr>
        <p:spPr>
          <a:xfrm>
            <a:off x="3559982"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a:extLst>
              <a:ext uri="{FF2B5EF4-FFF2-40B4-BE49-F238E27FC236}">
                <a16:creationId xmlns:a16="http://schemas.microsoft.com/office/drawing/2014/main" id="{319F51BF-C816-5184-379A-247190D65F48}"/>
              </a:ext>
            </a:extLst>
          </p:cNvPr>
          <p:cNvSpPr txBox="1"/>
          <p:nvPr/>
        </p:nvSpPr>
        <p:spPr>
          <a:xfrm>
            <a:off x="2191830"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a:extLst>
              <a:ext uri="{FF2B5EF4-FFF2-40B4-BE49-F238E27FC236}">
                <a16:creationId xmlns:a16="http://schemas.microsoft.com/office/drawing/2014/main" id="{C7F9B889-096E-A248-9B3D-480BFE9DC382}"/>
              </a:ext>
            </a:extLst>
          </p:cNvPr>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a:extLst>
              <a:ext uri="{FF2B5EF4-FFF2-40B4-BE49-F238E27FC236}">
                <a16:creationId xmlns:a16="http://schemas.microsoft.com/office/drawing/2014/main" id="{C35A5817-CA87-FBA3-D916-B631428AA27E}"/>
              </a:ext>
            </a:extLst>
          </p:cNvPr>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C6A5D82-6F91-702A-8CE9-12E7D8850A08}"/>
              </a:ext>
            </a:extLst>
          </p:cNvPr>
          <p:cNvCxnSpPr/>
          <p:nvPr/>
        </p:nvCxnSpPr>
        <p:spPr>
          <a:xfrm>
            <a:off x="2699792"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C1782C1-3971-3717-5E2B-8A79B4801EF7}"/>
              </a:ext>
            </a:extLst>
          </p:cNvPr>
          <p:cNvCxnSpPr/>
          <p:nvPr/>
        </p:nvCxnSpPr>
        <p:spPr>
          <a:xfrm>
            <a:off x="406794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F0E378-457E-76B9-4643-DA836F003AF8}"/>
              </a:ext>
            </a:extLst>
          </p:cNvPr>
          <p:cNvCxnSpPr/>
          <p:nvPr/>
        </p:nvCxnSpPr>
        <p:spPr>
          <a:xfrm>
            <a:off x="529208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7BAE3EF-48BF-B712-EF2F-EAE8CA06089A}"/>
              </a:ext>
            </a:extLst>
          </p:cNvPr>
          <p:cNvCxnSpPr/>
          <p:nvPr/>
        </p:nvCxnSpPr>
        <p:spPr>
          <a:xfrm>
            <a:off x="6516216" y="2440263"/>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C56476-9843-7BF6-D692-80BB6CD078EA}"/>
              </a:ext>
            </a:extLst>
          </p:cNvPr>
          <p:cNvCxnSpPr/>
          <p:nvPr/>
        </p:nvCxnSpPr>
        <p:spPr>
          <a:xfrm>
            <a:off x="8028384" y="282546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00E39DB-D25F-DAD1-3501-72FE2239E282}"/>
              </a:ext>
            </a:extLst>
          </p:cNvPr>
          <p:cNvSpPr txBox="1"/>
          <p:nvPr/>
        </p:nvSpPr>
        <p:spPr>
          <a:xfrm>
            <a:off x="-13890" y="3188324"/>
            <a:ext cx="899366" cy="707886"/>
          </a:xfrm>
          <a:prstGeom prst="rect">
            <a:avLst/>
          </a:prstGeom>
          <a:noFill/>
        </p:spPr>
        <p:txBody>
          <a:bodyPr wrap="square" rtlCol="0">
            <a:spAutoFit/>
          </a:bodyPr>
          <a:lstStyle/>
          <a:p>
            <a:pPr algn="l"/>
            <a:r>
              <a:rPr lang="es-AR" sz="1000" b="1" i="0" dirty="0">
                <a:effectLst/>
                <a:latin typeface="Roboto" panose="02000000000000000000" pitchFamily="2" charset="0"/>
              </a:rPr>
              <a:t>Abstracto (Motivación y Audiencia)</a:t>
            </a:r>
          </a:p>
          <a:p>
            <a:pPr algn="ctr"/>
            <a:endParaRPr lang="en-US" altLang="ko-KR" sz="1000" dirty="0">
              <a:cs typeface="Arial" pitchFamily="34" charset="0"/>
            </a:endParaRPr>
          </a:p>
        </p:txBody>
      </p:sp>
      <p:sp>
        <p:nvSpPr>
          <p:cNvPr id="41" name="TextBox 40">
            <a:extLst>
              <a:ext uri="{FF2B5EF4-FFF2-40B4-BE49-F238E27FC236}">
                <a16:creationId xmlns:a16="http://schemas.microsoft.com/office/drawing/2014/main" id="{4FCF8603-1DC8-A1C8-0200-582D72537719}"/>
              </a:ext>
            </a:extLst>
          </p:cNvPr>
          <p:cNvSpPr txBox="1"/>
          <p:nvPr/>
        </p:nvSpPr>
        <p:spPr>
          <a:xfrm>
            <a:off x="899148" y="3270967"/>
            <a:ext cx="967626" cy="600164"/>
          </a:xfrm>
          <a:prstGeom prst="rect">
            <a:avLst/>
          </a:prstGeom>
          <a:noFill/>
        </p:spPr>
        <p:txBody>
          <a:bodyPr wrap="square" rtlCol="0">
            <a:spAutoFit/>
          </a:bodyPr>
          <a:lstStyle/>
          <a:p>
            <a:pPr algn="l"/>
            <a:r>
              <a:rPr lang="es-AR" sz="1100" b="1" i="0" dirty="0">
                <a:effectLst/>
                <a:latin typeface="Roboto" panose="02000000000000000000" pitchFamily="2" charset="0"/>
              </a:rPr>
              <a:t>Preguntas/Definición del problema</a:t>
            </a:r>
          </a:p>
        </p:txBody>
      </p:sp>
      <p:sp>
        <p:nvSpPr>
          <p:cNvPr id="42" name="TextBox 41">
            <a:extLst>
              <a:ext uri="{FF2B5EF4-FFF2-40B4-BE49-F238E27FC236}">
                <a16:creationId xmlns:a16="http://schemas.microsoft.com/office/drawing/2014/main" id="{AD45B6AC-33BD-6451-F150-673AC1B93AC1}"/>
              </a:ext>
            </a:extLst>
          </p:cNvPr>
          <p:cNvSpPr txBox="1"/>
          <p:nvPr/>
        </p:nvSpPr>
        <p:spPr>
          <a:xfrm>
            <a:off x="1860328" y="3173257"/>
            <a:ext cx="1775568" cy="400110"/>
          </a:xfrm>
          <a:prstGeom prst="rect">
            <a:avLst/>
          </a:prstGeom>
          <a:noFill/>
        </p:spPr>
        <p:txBody>
          <a:bodyPr wrap="square" rtlCol="0">
            <a:spAutoFit/>
          </a:bodyPr>
          <a:lstStyle/>
          <a:p>
            <a:pPr algn="l"/>
            <a:r>
              <a:rPr lang="es-AR" sz="1000" b="1" i="0" dirty="0">
                <a:effectLst/>
                <a:latin typeface="Roboto" panose="02000000000000000000" pitchFamily="2" charset="0"/>
              </a:rPr>
              <a:t>Breve análisis exploratorio de datos (EDA)</a:t>
            </a:r>
          </a:p>
        </p:txBody>
      </p:sp>
      <p:sp>
        <p:nvSpPr>
          <p:cNvPr id="43" name="TextBox 42">
            <a:extLst>
              <a:ext uri="{FF2B5EF4-FFF2-40B4-BE49-F238E27FC236}">
                <a16:creationId xmlns:a16="http://schemas.microsoft.com/office/drawing/2014/main" id="{4F09A3B8-F38F-A25E-F72F-76D4794F644B}"/>
              </a:ext>
            </a:extLst>
          </p:cNvPr>
          <p:cNvSpPr txBox="1"/>
          <p:nvPr/>
        </p:nvSpPr>
        <p:spPr>
          <a:xfrm>
            <a:off x="3580281" y="3216820"/>
            <a:ext cx="1279751" cy="553998"/>
          </a:xfrm>
          <a:prstGeom prst="rect">
            <a:avLst/>
          </a:prstGeom>
          <a:noFill/>
        </p:spPr>
        <p:txBody>
          <a:bodyPr wrap="square" rtlCol="0">
            <a:spAutoFit/>
          </a:bodyPr>
          <a:lstStyle/>
          <a:p>
            <a:r>
              <a:rPr lang="es-AR" sz="1000" b="1" i="0" dirty="0">
                <a:effectLst/>
                <a:latin typeface="Roboto" panose="02000000000000000000" pitchFamily="2" charset="0"/>
              </a:rPr>
              <a:t>Ingeniería de características</a:t>
            </a:r>
          </a:p>
          <a:p>
            <a:pPr algn="ctr"/>
            <a:endParaRPr lang="es-MX" altLang="ko-KR" sz="1000"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A6CBCBF9-13AC-E536-B036-05F5F4E441DA}"/>
              </a:ext>
            </a:extLst>
          </p:cNvPr>
          <p:cNvSpPr txBox="1"/>
          <p:nvPr/>
        </p:nvSpPr>
        <p:spPr>
          <a:xfrm>
            <a:off x="4785782" y="3190891"/>
            <a:ext cx="1658426" cy="400110"/>
          </a:xfrm>
          <a:prstGeom prst="rect">
            <a:avLst/>
          </a:prstGeom>
          <a:noFill/>
        </p:spPr>
        <p:txBody>
          <a:bodyPr wrap="square" rtlCol="0">
            <a:spAutoFit/>
          </a:bodyPr>
          <a:lstStyle/>
          <a:p>
            <a:pPr algn="ctr"/>
            <a:r>
              <a:rPr lang="es-AR" sz="1000" b="1" i="0" dirty="0">
                <a:effectLst/>
                <a:latin typeface="Roboto" panose="02000000000000000000" pitchFamily="2" charset="0"/>
              </a:rPr>
              <a:t>Entrenamiento y prueba</a:t>
            </a:r>
          </a:p>
          <a:p>
            <a:pPr algn="ctr"/>
            <a:endParaRPr lang="en-US" altLang="ko-KR" sz="10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0B4D29F5-B16C-D58B-9588-0E54B0BD87A9}"/>
              </a:ext>
            </a:extLst>
          </p:cNvPr>
          <p:cNvSpPr txBox="1"/>
          <p:nvPr/>
        </p:nvSpPr>
        <p:spPr>
          <a:xfrm>
            <a:off x="6876256" y="3734911"/>
            <a:ext cx="2059111" cy="461665"/>
          </a:xfrm>
          <a:prstGeom prst="rect">
            <a:avLst/>
          </a:prstGeom>
          <a:noFill/>
        </p:spPr>
        <p:txBody>
          <a:bodyPr wrap="square" rtlCol="0">
            <a:spAutoFit/>
          </a:bodyPr>
          <a:lstStyle/>
          <a:p>
            <a:pPr algn="ctr"/>
            <a:r>
              <a:rPr lang="es-AR" sz="1200" b="1" i="0" dirty="0">
                <a:effectLst/>
                <a:latin typeface="Roboto" panose="02000000000000000000" pitchFamily="2" charset="0"/>
              </a:rPr>
              <a:t>Selección del modelo</a:t>
            </a:r>
          </a:p>
          <a:p>
            <a:pPr algn="ctr"/>
            <a:endParaRPr lang="en-US" altLang="ko-KR" sz="1200" dirty="0">
              <a:solidFill>
                <a:schemeClr val="tx1">
                  <a:lumMod val="75000"/>
                  <a:lumOff val="25000"/>
                </a:schemeClr>
              </a:solidFill>
              <a:cs typeface="Arial" pitchFamily="34" charset="0"/>
            </a:endParaRPr>
          </a:p>
        </p:txBody>
      </p:sp>
      <p:sp>
        <p:nvSpPr>
          <p:cNvPr id="4" name="CuadroTexto 3">
            <a:extLst>
              <a:ext uri="{FF2B5EF4-FFF2-40B4-BE49-F238E27FC236}">
                <a16:creationId xmlns:a16="http://schemas.microsoft.com/office/drawing/2014/main" id="{C54E4C9B-CF62-B5C0-C71B-B14B344EC2A0}"/>
              </a:ext>
            </a:extLst>
          </p:cNvPr>
          <p:cNvSpPr txBox="1"/>
          <p:nvPr/>
        </p:nvSpPr>
        <p:spPr>
          <a:xfrm>
            <a:off x="630754" y="859319"/>
            <a:ext cx="8189718" cy="523220"/>
          </a:xfrm>
          <a:prstGeom prst="rect">
            <a:avLst/>
          </a:prstGeom>
          <a:noFill/>
        </p:spPr>
        <p:txBody>
          <a:bodyPr wrap="square" rtlCol="0">
            <a:spAutoFit/>
          </a:bodyPr>
          <a:lstStyle/>
          <a:p>
            <a:r>
              <a:rPr lang="es-MX" sz="1400" b="0" i="0" dirty="0">
                <a:solidFill>
                  <a:srgbClr val="000000"/>
                </a:solidFill>
                <a:effectLst/>
                <a:latin typeface="Inter"/>
              </a:rPr>
              <a:t> En esta parte nos encargaremos de seleccionar el modelo que mejor aplique al análisis de datos del </a:t>
            </a:r>
            <a:r>
              <a:rPr lang="es-MX" sz="1400" b="0" i="0" dirty="0" err="1">
                <a:solidFill>
                  <a:srgbClr val="000000"/>
                </a:solidFill>
                <a:effectLst/>
                <a:latin typeface="Inter"/>
              </a:rPr>
              <a:t>dataset</a:t>
            </a:r>
            <a:endParaRPr lang="es-MX" sz="1400" b="0" i="0" dirty="0">
              <a:solidFill>
                <a:srgbClr val="000000"/>
              </a:solidFill>
              <a:effectLst/>
              <a:latin typeface="Inter"/>
            </a:endParaRPr>
          </a:p>
          <a:p>
            <a:r>
              <a:rPr lang="es-MX" sz="1400" dirty="0">
                <a:solidFill>
                  <a:srgbClr val="000000"/>
                </a:solidFill>
                <a:latin typeface="Inter"/>
              </a:rPr>
              <a:t>Usaremos en nuestro caso .. </a:t>
            </a:r>
            <a:r>
              <a:rPr lang="es-MX" sz="1400" b="1" u="sng" dirty="0">
                <a:effectLst>
                  <a:outerShdw blurRad="38100" dist="38100" dir="2700000" algn="tl">
                    <a:srgbClr val="000000">
                      <a:alpha val="43137"/>
                    </a:srgbClr>
                  </a:outerShdw>
                </a:effectLst>
                <a:latin typeface="Inter"/>
              </a:rPr>
              <a:t>RANDOM FOREST y REGRESION LOGISTICA</a:t>
            </a:r>
            <a:endParaRPr lang="es-AR" sz="1400" b="1" u="sng" dirty="0">
              <a:effectLst>
                <a:outerShdw blurRad="38100" dist="38100" dir="2700000" algn="tl">
                  <a:srgbClr val="000000">
                    <a:alpha val="43137"/>
                  </a:srgbClr>
                </a:outerShdw>
              </a:effectLst>
            </a:endParaRPr>
          </a:p>
        </p:txBody>
      </p:sp>
      <p:sp>
        <p:nvSpPr>
          <p:cNvPr id="5" name="Pentagon 114">
            <a:extLst>
              <a:ext uri="{FF2B5EF4-FFF2-40B4-BE49-F238E27FC236}">
                <a16:creationId xmlns:a16="http://schemas.microsoft.com/office/drawing/2014/main" id="{CE2731EC-6EEA-52E8-2EEB-169DB808AC98}"/>
              </a:ext>
            </a:extLst>
          </p:cNvPr>
          <p:cNvSpPr/>
          <p:nvPr/>
        </p:nvSpPr>
        <p:spPr>
          <a:xfrm>
            <a:off x="0" y="-29340"/>
            <a:ext cx="1442105" cy="913806"/>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116">
            <a:extLst>
              <a:ext uri="{FF2B5EF4-FFF2-40B4-BE49-F238E27FC236}">
                <a16:creationId xmlns:a16="http://schemas.microsoft.com/office/drawing/2014/main" id="{039BD7D3-48B5-C9CC-1444-3D71CB82F3EB}"/>
              </a:ext>
            </a:extLst>
          </p:cNvPr>
          <p:cNvSpPr txBox="1"/>
          <p:nvPr/>
        </p:nvSpPr>
        <p:spPr>
          <a:xfrm>
            <a:off x="-36512" y="202355"/>
            <a:ext cx="1442105"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PLUS</a:t>
            </a:r>
          </a:p>
        </p:txBody>
      </p:sp>
      <p:sp>
        <p:nvSpPr>
          <p:cNvPr id="7" name="TextBox 26">
            <a:extLst>
              <a:ext uri="{FF2B5EF4-FFF2-40B4-BE49-F238E27FC236}">
                <a16:creationId xmlns:a16="http://schemas.microsoft.com/office/drawing/2014/main" id="{098DB2E7-54D1-A5FA-5723-5E30899CC197}"/>
              </a:ext>
            </a:extLst>
          </p:cNvPr>
          <p:cNvSpPr txBox="1"/>
          <p:nvPr/>
        </p:nvSpPr>
        <p:spPr>
          <a:xfrm>
            <a:off x="31590" y="2931790"/>
            <a:ext cx="1012018" cy="246221"/>
          </a:xfrm>
          <a:prstGeom prst="rect">
            <a:avLst/>
          </a:prstGeom>
          <a:noFill/>
        </p:spPr>
        <p:txBody>
          <a:bodyPr wrap="square" tIns="0" bIns="0" rtlCol="0" anchor="ctr">
            <a:spAutoFit/>
          </a:bodyPr>
          <a:lstStyle/>
          <a:p>
            <a:pPr algn="ctr"/>
            <a:r>
              <a:rPr lang="en-US" altLang="ko-KR" sz="1600" b="1" dirty="0">
                <a:cs typeface="Arial" pitchFamily="34" charset="0"/>
              </a:rPr>
              <a:t>0</a:t>
            </a:r>
          </a:p>
        </p:txBody>
      </p:sp>
      <p:cxnSp>
        <p:nvCxnSpPr>
          <p:cNvPr id="14" name="Straight Connector 27">
            <a:extLst>
              <a:ext uri="{FF2B5EF4-FFF2-40B4-BE49-F238E27FC236}">
                <a16:creationId xmlns:a16="http://schemas.microsoft.com/office/drawing/2014/main" id="{B14D5C9D-A178-040A-BDA6-DD805DFF3FE6}"/>
              </a:ext>
            </a:extLst>
          </p:cNvPr>
          <p:cNvCxnSpPr/>
          <p:nvPr/>
        </p:nvCxnSpPr>
        <p:spPr>
          <a:xfrm>
            <a:off x="539552" y="2465424"/>
            <a:ext cx="0" cy="3223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44">
            <a:extLst>
              <a:ext uri="{FF2B5EF4-FFF2-40B4-BE49-F238E27FC236}">
                <a16:creationId xmlns:a16="http://schemas.microsoft.com/office/drawing/2014/main" id="{69AC941D-20E0-FD19-C993-74E3CB3C4F44}"/>
              </a:ext>
            </a:extLst>
          </p:cNvPr>
          <p:cNvSpPr txBox="1"/>
          <p:nvPr/>
        </p:nvSpPr>
        <p:spPr>
          <a:xfrm>
            <a:off x="6216079" y="3108150"/>
            <a:ext cx="1483047" cy="461665"/>
          </a:xfrm>
          <a:prstGeom prst="rect">
            <a:avLst/>
          </a:prstGeom>
          <a:noFill/>
        </p:spPr>
        <p:txBody>
          <a:bodyPr wrap="square" rtlCol="0">
            <a:spAutoFit/>
          </a:bodyPr>
          <a:lstStyle/>
          <a:p>
            <a:pPr algn="ctr"/>
            <a:r>
              <a:rPr lang="es-AR" sz="1200" b="1" i="0" dirty="0">
                <a:effectLst/>
                <a:latin typeface="Roboto" panose="02000000000000000000" pitchFamily="2" charset="0"/>
              </a:rPr>
              <a:t>Optimización</a:t>
            </a:r>
          </a:p>
          <a:p>
            <a:pPr algn="ctr"/>
            <a:endParaRPr lang="en-US" altLang="ko-KR" sz="1200" dirty="0">
              <a:solidFill>
                <a:schemeClr val="tx1">
                  <a:lumMod val="75000"/>
                  <a:lumOff val="25000"/>
                </a:schemeClr>
              </a:solidFill>
              <a:cs typeface="Arial" pitchFamily="34" charset="0"/>
            </a:endParaRPr>
          </a:p>
        </p:txBody>
      </p:sp>
      <p:sp>
        <p:nvSpPr>
          <p:cNvPr id="16" name="Chevron 2">
            <a:extLst>
              <a:ext uri="{FF2B5EF4-FFF2-40B4-BE49-F238E27FC236}">
                <a16:creationId xmlns:a16="http://schemas.microsoft.com/office/drawing/2014/main" id="{B710ED2D-2547-49DA-DBDF-EC2E280AB913}"/>
              </a:ext>
            </a:extLst>
          </p:cNvPr>
          <p:cNvSpPr/>
          <p:nvPr/>
        </p:nvSpPr>
        <p:spPr>
          <a:xfrm>
            <a:off x="264960" y="1548315"/>
            <a:ext cx="850656" cy="772664"/>
          </a:xfrm>
          <a:prstGeom prst="chevron">
            <a:avLst>
              <a:gd name="adj" fmla="val 4485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accent1"/>
              </a:solidFill>
            </a:endParaRPr>
          </a:p>
        </p:txBody>
      </p:sp>
    </p:spTree>
    <p:extLst>
      <p:ext uri="{BB962C8B-B14F-4D97-AF65-F5344CB8AC3E}">
        <p14:creationId xmlns:p14="http://schemas.microsoft.com/office/powerpoint/2010/main" val="2110814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15974-AA95-0B4C-0454-9FC8F1E1E8F5}"/>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C0C567A9-D61A-CCD4-78A6-92360031C388}"/>
              </a:ext>
            </a:extLst>
          </p:cNvPr>
          <p:cNvSpPr>
            <a:spLocks noGrp="1"/>
          </p:cNvSpPr>
          <p:nvPr>
            <p:ph type="title"/>
          </p:nvPr>
        </p:nvSpPr>
        <p:spPr/>
        <p:txBody>
          <a:bodyPr/>
          <a:lstStyle/>
          <a:p>
            <a:r>
              <a:rPr lang="en-US" altLang="ko-KR" dirty="0">
                <a:solidFill>
                  <a:schemeClr val="accent5"/>
                </a:solidFill>
              </a:rPr>
              <a:t>MOTIVACION</a:t>
            </a:r>
            <a:r>
              <a:rPr lang="en-US" altLang="ko-KR" dirty="0"/>
              <a:t> AUDIENCIA</a:t>
            </a:r>
            <a:endParaRPr lang="ko-KR" altLang="en-US" dirty="0"/>
          </a:p>
        </p:txBody>
      </p:sp>
      <p:sp>
        <p:nvSpPr>
          <p:cNvPr id="31" name="TextBox 30">
            <a:extLst>
              <a:ext uri="{FF2B5EF4-FFF2-40B4-BE49-F238E27FC236}">
                <a16:creationId xmlns:a16="http://schemas.microsoft.com/office/drawing/2014/main" id="{094A3468-2B93-BC8F-7F74-4A5879E90EDD}"/>
              </a:ext>
            </a:extLst>
          </p:cNvPr>
          <p:cNvSpPr txBox="1"/>
          <p:nvPr/>
        </p:nvSpPr>
        <p:spPr>
          <a:xfrm>
            <a:off x="1043608" y="1117901"/>
            <a:ext cx="7344816" cy="2800767"/>
          </a:xfrm>
          <a:prstGeom prst="rect">
            <a:avLst/>
          </a:prstGeom>
          <a:noFill/>
        </p:spPr>
        <p:txBody>
          <a:bodyPr wrap="square" rtlCol="0">
            <a:spAutoFit/>
          </a:bodyPr>
          <a:lstStyle/>
          <a:p>
            <a:r>
              <a:rPr lang="es-MX" sz="1600" b="1" i="0" dirty="0">
                <a:effectLst/>
                <a:latin typeface="Roboto" panose="02000000000000000000" pitchFamily="2" charset="0"/>
              </a:rPr>
              <a:t>Este cuaderno tiene como objetivo analizar un conjunto de datos que contiene información sobre individuos, incluyendo su CUIL, detalles de campañas de préstamos, ubicación geográfica, información de contacto y otros atributos relevantes. </a:t>
            </a:r>
          </a:p>
          <a:p>
            <a:r>
              <a:rPr lang="es-MX" sz="1600" b="1" i="0" dirty="0">
                <a:effectLst/>
                <a:latin typeface="Roboto" panose="02000000000000000000" pitchFamily="2" charset="0"/>
              </a:rPr>
              <a:t>La motivación principal es aprovechar estos datos para predecir la probabilidad de éxito de las solicitudes de préstamo o identificar clientes potenciales para campañas de préstamos dirigidas.</a:t>
            </a:r>
          </a:p>
          <a:p>
            <a:r>
              <a:rPr lang="es-MX" sz="1600" b="1" i="0" dirty="0">
                <a:effectLst/>
                <a:latin typeface="Roboto" panose="02000000000000000000" pitchFamily="2" charset="0"/>
              </a:rPr>
              <a:t>Este análisis puede beneficiar a las instituciones financieras, los equipos de marketing y los departamentos de evaluación de riesgos, permitiéndoles tomar decisiones basadas en datos relacionados con aprobaciones de préstamos, estrategias de marketing y segmentación de clientes.</a:t>
            </a:r>
            <a:endParaRPr lang="es-MX" sz="1600" b="1" i="0" dirty="0">
              <a:effectLst/>
              <a:latin typeface="Inter"/>
            </a:endParaRPr>
          </a:p>
        </p:txBody>
      </p:sp>
    </p:spTree>
    <p:extLst>
      <p:ext uri="{BB962C8B-B14F-4D97-AF65-F5344CB8AC3E}">
        <p14:creationId xmlns:p14="http://schemas.microsoft.com/office/powerpoint/2010/main" val="3191000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61A59-5648-9B4E-243A-565D47FD0D97}"/>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07D6DA74-90A5-F6A0-7B7F-8C81DF8EF6FD}"/>
              </a:ext>
            </a:extLst>
          </p:cNvPr>
          <p:cNvSpPr>
            <a:spLocks noGrp="1"/>
          </p:cNvSpPr>
          <p:nvPr>
            <p:ph type="title"/>
          </p:nvPr>
        </p:nvSpPr>
        <p:spPr>
          <a:xfrm>
            <a:off x="-180528" y="-6141"/>
            <a:ext cx="9144000" cy="884466"/>
          </a:xfrm>
        </p:spPr>
        <p:txBody>
          <a:bodyPr/>
          <a:lstStyle/>
          <a:p>
            <a:r>
              <a:rPr lang="en-US" altLang="ko-KR" dirty="0" err="1">
                <a:solidFill>
                  <a:schemeClr val="accent5"/>
                </a:solidFill>
              </a:rPr>
              <a:t>Definicion</a:t>
            </a:r>
            <a:r>
              <a:rPr lang="en-US" altLang="ko-KR" dirty="0">
                <a:solidFill>
                  <a:schemeClr val="accent5"/>
                </a:solidFill>
              </a:rPr>
              <a:t> del </a:t>
            </a:r>
            <a:r>
              <a:rPr lang="en-US" altLang="ko-KR" dirty="0" err="1">
                <a:solidFill>
                  <a:schemeClr val="accent5"/>
                </a:solidFill>
              </a:rPr>
              <a:t>Problema</a:t>
            </a:r>
            <a:r>
              <a:rPr lang="en-US" altLang="ko-KR" dirty="0">
                <a:solidFill>
                  <a:schemeClr val="accent5"/>
                </a:solidFill>
              </a:rPr>
              <a:t> a </a:t>
            </a:r>
            <a:r>
              <a:rPr lang="en-US" altLang="ko-KR" dirty="0" err="1">
                <a:solidFill>
                  <a:schemeClr val="accent5"/>
                </a:solidFill>
              </a:rPr>
              <a:t>tratar</a:t>
            </a:r>
            <a:endParaRPr lang="ko-KR" altLang="en-US" dirty="0"/>
          </a:p>
        </p:txBody>
      </p:sp>
      <p:sp>
        <p:nvSpPr>
          <p:cNvPr id="31" name="TextBox 30">
            <a:extLst>
              <a:ext uri="{FF2B5EF4-FFF2-40B4-BE49-F238E27FC236}">
                <a16:creationId xmlns:a16="http://schemas.microsoft.com/office/drawing/2014/main" id="{1A660C7B-89FC-D021-D4C6-76B010DD01DD}"/>
              </a:ext>
            </a:extLst>
          </p:cNvPr>
          <p:cNvSpPr txBox="1"/>
          <p:nvPr/>
        </p:nvSpPr>
        <p:spPr>
          <a:xfrm>
            <a:off x="1259632" y="915566"/>
            <a:ext cx="6768752" cy="1938992"/>
          </a:xfrm>
          <a:prstGeom prst="rect">
            <a:avLst/>
          </a:prstGeom>
          <a:noFill/>
        </p:spPr>
        <p:txBody>
          <a:bodyPr wrap="square" rtlCol="0">
            <a:spAutoFit/>
          </a:bodyPr>
          <a:lstStyle/>
          <a:p>
            <a:pPr algn="l">
              <a:buNone/>
            </a:pPr>
            <a:r>
              <a:rPr lang="es-MX" sz="1200" b="1" i="0" dirty="0">
                <a:effectLst/>
                <a:latin typeface="Roboto" panose="02000000000000000000" pitchFamily="2" charset="0"/>
              </a:rPr>
              <a:t>El principal problema que abordaremos es un problema de clasificación:</a:t>
            </a:r>
          </a:p>
          <a:p>
            <a:pPr algn="l">
              <a:buNone/>
            </a:pPr>
            <a:endParaRPr lang="es-MX" sz="1200" b="1" i="0" dirty="0">
              <a:effectLst/>
              <a:latin typeface="Roboto" panose="02000000000000000000" pitchFamily="2" charset="0"/>
            </a:endParaRPr>
          </a:p>
          <a:p>
            <a:pPr algn="l"/>
            <a:r>
              <a:rPr lang="es-MX" sz="1200" b="1" i="0" dirty="0">
                <a:effectLst/>
                <a:latin typeface="Roboto" panose="02000000000000000000" pitchFamily="2" charset="0"/>
              </a:rPr>
              <a:t>Objetivo: Predecir si es probable que un individuo sea un buen candidato para un préstamo o un objetivo receptivo para una campaña de préstamos.</a:t>
            </a:r>
          </a:p>
          <a:p>
            <a:pPr algn="l"/>
            <a:endParaRPr lang="es-MX" sz="1200" b="1" dirty="0">
              <a:latin typeface="Roboto" panose="02000000000000000000" pitchFamily="2" charset="0"/>
            </a:endParaRPr>
          </a:p>
          <a:p>
            <a:pPr algn="l"/>
            <a:r>
              <a:rPr lang="es-MX" sz="1200" b="1" i="0" dirty="0">
                <a:effectLst/>
                <a:latin typeface="Roboto" panose="02000000000000000000" pitchFamily="2" charset="0"/>
              </a:rPr>
              <a:t>Variable objetivo: Necesitaremos diseñar una variable objetivo basada en los datos disponibles. Por ejemplo, esto podría ser una variable binaria que represente si el individuo tiene "Paquetes" (</a:t>
            </a:r>
            <a:r>
              <a:rPr lang="es-MX" sz="1200" b="1" i="0" dirty="0" err="1">
                <a:effectLst/>
                <a:latin typeface="Roboto" panose="02000000000000000000" pitchFamily="2" charset="0"/>
              </a:rPr>
              <a:t>packages</a:t>
            </a:r>
            <a:r>
              <a:rPr lang="es-MX" sz="1200" b="1" i="0" dirty="0">
                <a:effectLst/>
                <a:latin typeface="Roboto" panose="02000000000000000000" pitchFamily="2" charset="0"/>
              </a:rPr>
              <a:t>) o "Cartera abierta“</a:t>
            </a:r>
          </a:p>
          <a:p>
            <a:pPr algn="l"/>
            <a:r>
              <a:rPr lang="es-MX" sz="1200" b="1" i="0" dirty="0">
                <a:effectLst/>
                <a:latin typeface="Roboto" panose="02000000000000000000" pitchFamily="2" charset="0"/>
              </a:rPr>
              <a:t>(open portfolio); uno podría etiquetarse como "probable que esté interesado en un préstamo" y el otro como "menos probable".</a:t>
            </a:r>
          </a:p>
        </p:txBody>
      </p:sp>
      <p:pic>
        <p:nvPicPr>
          <p:cNvPr id="4" name="Imagen 3" descr="Gráfico, Gráfico de barras&#10;&#10;El contenido generado por IA puede ser incorrecto.">
            <a:extLst>
              <a:ext uri="{FF2B5EF4-FFF2-40B4-BE49-F238E27FC236}">
                <a16:creationId xmlns:a16="http://schemas.microsoft.com/office/drawing/2014/main" id="{BFBBF88F-B759-6794-71E6-FDEA8FA53D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224" y="2992679"/>
            <a:ext cx="2555776" cy="2027343"/>
          </a:xfrm>
          <a:prstGeom prst="rect">
            <a:avLst/>
          </a:prstGeom>
        </p:spPr>
      </p:pic>
      <p:pic>
        <p:nvPicPr>
          <p:cNvPr id="18" name="Imagen 17" descr="Gráfico, Gráfico de barras&#10;&#10;El contenido generado por IA puede ser incorrecto.">
            <a:extLst>
              <a:ext uri="{FF2B5EF4-FFF2-40B4-BE49-F238E27FC236}">
                <a16:creationId xmlns:a16="http://schemas.microsoft.com/office/drawing/2014/main" id="{9EDAF143-0D4A-9869-8916-146465DDA7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3848" y="3003798"/>
            <a:ext cx="3398376" cy="2027343"/>
          </a:xfrm>
          <a:prstGeom prst="rect">
            <a:avLst/>
          </a:prstGeom>
        </p:spPr>
      </p:pic>
      <p:pic>
        <p:nvPicPr>
          <p:cNvPr id="22" name="Imagen 21" descr="Gráfico, Histograma&#10;&#10;El contenido generado por IA puede ser incorrecto.">
            <a:extLst>
              <a:ext uri="{FF2B5EF4-FFF2-40B4-BE49-F238E27FC236}">
                <a16:creationId xmlns:a16="http://schemas.microsoft.com/office/drawing/2014/main" id="{46A0A134-07F2-53C2-556C-42C914E428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54" y="3003798"/>
            <a:ext cx="3150994" cy="2027343"/>
          </a:xfrm>
          <a:prstGeom prst="rect">
            <a:avLst/>
          </a:prstGeom>
        </p:spPr>
      </p:pic>
    </p:spTree>
    <p:extLst>
      <p:ext uri="{BB962C8B-B14F-4D97-AF65-F5344CB8AC3E}">
        <p14:creationId xmlns:p14="http://schemas.microsoft.com/office/powerpoint/2010/main" val="3346720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E557F-9A0D-DDCB-D29F-EFD8903D8470}"/>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55B54FD1-1F63-543C-BE03-D9F00750FEA7}"/>
              </a:ext>
            </a:extLst>
          </p:cNvPr>
          <p:cNvSpPr>
            <a:spLocks noGrp="1"/>
          </p:cNvSpPr>
          <p:nvPr>
            <p:ph type="title"/>
          </p:nvPr>
        </p:nvSpPr>
        <p:spPr/>
        <p:txBody>
          <a:bodyPr/>
          <a:lstStyle/>
          <a:p>
            <a:r>
              <a:rPr lang="en-US" altLang="ko-KR" dirty="0">
                <a:solidFill>
                  <a:schemeClr val="accent5"/>
                </a:solidFill>
              </a:rPr>
              <a:t>Ingenieria de</a:t>
            </a:r>
            <a:r>
              <a:rPr lang="en-US" altLang="ko-KR" dirty="0"/>
              <a:t> </a:t>
            </a:r>
            <a:r>
              <a:rPr lang="en-US" altLang="ko-KR" dirty="0" err="1"/>
              <a:t>Caracteristicas</a:t>
            </a:r>
            <a:endParaRPr lang="ko-KR" altLang="en-US" dirty="0"/>
          </a:p>
        </p:txBody>
      </p:sp>
      <p:sp>
        <p:nvSpPr>
          <p:cNvPr id="16" name="TextBox 30">
            <a:extLst>
              <a:ext uri="{FF2B5EF4-FFF2-40B4-BE49-F238E27FC236}">
                <a16:creationId xmlns:a16="http://schemas.microsoft.com/office/drawing/2014/main" id="{C6FB8A8D-467C-293F-79B2-62A5783E141F}"/>
              </a:ext>
            </a:extLst>
          </p:cNvPr>
          <p:cNvSpPr txBox="1"/>
          <p:nvPr/>
        </p:nvSpPr>
        <p:spPr>
          <a:xfrm>
            <a:off x="755576" y="915566"/>
            <a:ext cx="7776864" cy="3416320"/>
          </a:xfrm>
          <a:prstGeom prst="rect">
            <a:avLst/>
          </a:prstGeom>
          <a:noFill/>
        </p:spPr>
        <p:txBody>
          <a:bodyPr wrap="square" rtlCol="0">
            <a:spAutoFit/>
          </a:bodyPr>
          <a:lstStyle/>
          <a:p>
            <a:pPr algn="l">
              <a:buNone/>
            </a:pPr>
            <a:r>
              <a:rPr lang="es-MX" sz="1200" b="1" i="0" dirty="0">
                <a:solidFill>
                  <a:schemeClr val="accent1"/>
                </a:solidFill>
                <a:effectLst/>
                <a:latin typeface="Roboto" panose="02000000000000000000" pitchFamily="2" charset="0"/>
              </a:rPr>
              <a:t>Características geográficas: </a:t>
            </a:r>
            <a:r>
              <a:rPr lang="es-MX" sz="1200" b="1" i="0" dirty="0">
                <a:effectLst/>
                <a:latin typeface="Roboto" panose="02000000000000000000" pitchFamily="2" charset="0"/>
              </a:rPr>
              <a:t>Tal vez extraer la ciudad de 'Sucursal' o crear zonal y sucursal combinadas. </a:t>
            </a:r>
          </a:p>
          <a:p>
            <a:pPr algn="l">
              <a:buNone/>
            </a:pPr>
            <a:endParaRPr lang="es-MX" sz="1200" b="1" dirty="0">
              <a:latin typeface="Roboto" panose="02000000000000000000" pitchFamily="2" charset="0"/>
            </a:endParaRPr>
          </a:p>
          <a:p>
            <a:pPr algn="l">
              <a:buNone/>
            </a:pPr>
            <a:endParaRPr lang="es-MX" sz="1200" b="1" i="0" dirty="0">
              <a:effectLst/>
              <a:latin typeface="Roboto" panose="02000000000000000000" pitchFamily="2" charset="0"/>
            </a:endParaRPr>
          </a:p>
          <a:p>
            <a:pPr algn="l">
              <a:buNone/>
            </a:pPr>
            <a:r>
              <a:rPr lang="es-MX" sz="1200" b="1" i="0" dirty="0">
                <a:solidFill>
                  <a:schemeClr val="accent1"/>
                </a:solidFill>
                <a:effectLst/>
                <a:latin typeface="Roboto" panose="02000000000000000000" pitchFamily="2" charset="0"/>
              </a:rPr>
              <a:t>Características de correo electrónico: </a:t>
            </a:r>
            <a:r>
              <a:rPr lang="es-MX" sz="1200" b="1" i="0" dirty="0">
                <a:effectLst/>
                <a:latin typeface="Roboto" panose="02000000000000000000" pitchFamily="2" charset="0"/>
              </a:rPr>
              <a:t>Crear una característica que indique el número de direcciones de correo electrónico disponibles (0, 1, 2 o 3)</a:t>
            </a:r>
            <a:endParaRPr lang="es-MX" sz="1200" b="1" dirty="0">
              <a:latin typeface="Roboto" panose="02000000000000000000" pitchFamily="2" charset="0"/>
            </a:endParaRPr>
          </a:p>
          <a:p>
            <a:pPr algn="l">
              <a:buNone/>
            </a:pPr>
            <a:endParaRPr lang="es-MX" sz="1200" b="1" i="0" dirty="0">
              <a:effectLst/>
              <a:latin typeface="Roboto" panose="02000000000000000000" pitchFamily="2" charset="0"/>
            </a:endParaRPr>
          </a:p>
          <a:p>
            <a:pPr algn="l">
              <a:buNone/>
            </a:pPr>
            <a:endParaRPr lang="es-MX" sz="1200" b="1" dirty="0">
              <a:latin typeface="Roboto" panose="02000000000000000000" pitchFamily="2" charset="0"/>
            </a:endParaRPr>
          </a:p>
          <a:p>
            <a:pPr algn="l">
              <a:buNone/>
            </a:pPr>
            <a:r>
              <a:rPr lang="es-MX" sz="1200" b="1" i="0" dirty="0">
                <a:solidFill>
                  <a:schemeClr val="accent1"/>
                </a:solidFill>
                <a:effectLst/>
                <a:latin typeface="Roboto" panose="02000000000000000000" pitchFamily="2" charset="0"/>
              </a:rPr>
              <a:t>Número de teléfono: </a:t>
            </a:r>
            <a:r>
              <a:rPr lang="es-MX" sz="1200" b="1" i="0" dirty="0">
                <a:effectLst/>
                <a:latin typeface="Roboto" panose="02000000000000000000" pitchFamily="2" charset="0"/>
              </a:rPr>
              <a:t>Limpiar los datos del número de teléfono y convertirlo en una variable binaria: disponible sí/no.</a:t>
            </a:r>
          </a:p>
          <a:p>
            <a:pPr algn="l">
              <a:buNone/>
            </a:pPr>
            <a:endParaRPr lang="es-MX" sz="1200" b="1" dirty="0">
              <a:latin typeface="Roboto" panose="02000000000000000000" pitchFamily="2" charset="0"/>
            </a:endParaRPr>
          </a:p>
          <a:p>
            <a:pPr algn="l">
              <a:buNone/>
            </a:pPr>
            <a:endParaRPr lang="es-MX" sz="1200" b="1" i="0" dirty="0">
              <a:effectLst/>
              <a:latin typeface="Roboto" panose="02000000000000000000" pitchFamily="2" charset="0"/>
            </a:endParaRPr>
          </a:p>
          <a:p>
            <a:pPr algn="l">
              <a:buNone/>
            </a:pPr>
            <a:r>
              <a:rPr lang="pt-BR" sz="1200" b="1" i="0" dirty="0">
                <a:solidFill>
                  <a:schemeClr val="accent1"/>
                </a:solidFill>
                <a:effectLst/>
                <a:latin typeface="Roboto" panose="02000000000000000000" pitchFamily="2" charset="0"/>
              </a:rPr>
              <a:t>Escalado de características numéricas: </a:t>
            </a:r>
            <a:r>
              <a:rPr lang="pt-BR" sz="1200" b="1" i="0" dirty="0" err="1">
                <a:effectLst/>
                <a:latin typeface="Roboto" panose="02000000000000000000" pitchFamily="2" charset="0"/>
              </a:rPr>
              <a:t>Estandarizar</a:t>
            </a:r>
            <a:r>
              <a:rPr lang="pt-BR" sz="1200" b="1" i="0" dirty="0">
                <a:effectLst/>
                <a:latin typeface="Roboto" panose="02000000000000000000" pitchFamily="2" charset="0"/>
              </a:rPr>
              <a:t> o normalizar características numéricas.</a:t>
            </a:r>
            <a:endParaRPr lang="es-MX" sz="1200" b="1" dirty="0">
              <a:latin typeface="Roboto" panose="02000000000000000000" pitchFamily="2" charset="0"/>
            </a:endParaRPr>
          </a:p>
          <a:p>
            <a:pPr algn="l">
              <a:buNone/>
            </a:pPr>
            <a:endParaRPr lang="es-MX" sz="1200" b="1" i="0" dirty="0">
              <a:effectLst/>
              <a:latin typeface="Roboto" panose="02000000000000000000" pitchFamily="2" charset="0"/>
            </a:endParaRPr>
          </a:p>
          <a:p>
            <a:pPr algn="l">
              <a:buNone/>
            </a:pPr>
            <a:endParaRPr lang="es-MX" sz="1200" b="1" dirty="0">
              <a:solidFill>
                <a:schemeClr val="accent1"/>
              </a:solidFill>
              <a:latin typeface="Roboto" panose="02000000000000000000" pitchFamily="2" charset="0"/>
            </a:endParaRPr>
          </a:p>
          <a:p>
            <a:pPr algn="l">
              <a:buNone/>
            </a:pPr>
            <a:r>
              <a:rPr lang="es-MX" sz="1200" b="1" i="0" dirty="0">
                <a:solidFill>
                  <a:schemeClr val="accent1"/>
                </a:solidFill>
                <a:effectLst/>
                <a:latin typeface="Roboto" panose="02000000000000000000" pitchFamily="2" charset="0"/>
              </a:rPr>
              <a:t>Codificación de características categóricas: </a:t>
            </a:r>
            <a:r>
              <a:rPr lang="es-MX" sz="1200" b="1" i="0" dirty="0">
                <a:effectLst/>
                <a:latin typeface="Roboto" panose="02000000000000000000" pitchFamily="2" charset="0"/>
              </a:rPr>
              <a:t>Codificar características categóricas (por ejemplo, 'Zonal', 'Sucursal') utilizando codificación </a:t>
            </a:r>
            <a:r>
              <a:rPr lang="es-MX" sz="1200" b="1" i="0" dirty="0" err="1">
                <a:effectLst/>
                <a:latin typeface="Roboto" panose="02000000000000000000" pitchFamily="2" charset="0"/>
              </a:rPr>
              <a:t>one-hot</a:t>
            </a:r>
            <a:r>
              <a:rPr lang="es-MX" sz="1200" b="1" i="0" dirty="0">
                <a:effectLst/>
                <a:latin typeface="Roboto" panose="02000000000000000000" pitchFamily="2" charset="0"/>
              </a:rPr>
              <a:t> u otros métodos apropiados.</a:t>
            </a:r>
          </a:p>
          <a:p>
            <a:pPr algn="l">
              <a:buNone/>
            </a:pPr>
            <a:endParaRPr lang="es-MX" sz="1200" b="1" dirty="0">
              <a:latin typeface="Roboto" panose="02000000000000000000" pitchFamily="2" charset="0"/>
            </a:endParaRPr>
          </a:p>
          <a:p>
            <a:pPr algn="l">
              <a:buNone/>
            </a:pPr>
            <a:endParaRPr lang="es-MX" sz="1200" b="1" i="0" dirty="0">
              <a:effectLst/>
              <a:latin typeface="Roboto" panose="02000000000000000000" pitchFamily="2" charset="0"/>
            </a:endParaRPr>
          </a:p>
        </p:txBody>
      </p:sp>
    </p:spTree>
    <p:extLst>
      <p:ext uri="{BB962C8B-B14F-4D97-AF65-F5344CB8AC3E}">
        <p14:creationId xmlns:p14="http://schemas.microsoft.com/office/powerpoint/2010/main" val="77779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2B4A8-921F-2602-21BE-BC4E910EE792}"/>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625B9427-8734-E9EE-4115-3FA2A63F71DE}"/>
              </a:ext>
            </a:extLst>
          </p:cNvPr>
          <p:cNvSpPr>
            <a:spLocks noGrp="1"/>
          </p:cNvSpPr>
          <p:nvPr>
            <p:ph type="title"/>
          </p:nvPr>
        </p:nvSpPr>
        <p:spPr>
          <a:xfrm>
            <a:off x="0" y="247124"/>
            <a:ext cx="9144000" cy="884466"/>
          </a:xfrm>
        </p:spPr>
        <p:txBody>
          <a:bodyPr/>
          <a:lstStyle/>
          <a:p>
            <a:r>
              <a:rPr lang="en-US" altLang="ko-KR" dirty="0" err="1">
                <a:solidFill>
                  <a:schemeClr val="accent5"/>
                </a:solidFill>
              </a:rPr>
              <a:t>Entrenamiento</a:t>
            </a:r>
            <a:r>
              <a:rPr lang="en-US" altLang="ko-KR" dirty="0"/>
              <a:t> </a:t>
            </a:r>
            <a:r>
              <a:rPr lang="en-US" altLang="ko-KR" dirty="0" err="1"/>
              <a:t>Prueba</a:t>
            </a:r>
            <a:r>
              <a:rPr lang="en-US" altLang="ko-KR" dirty="0"/>
              <a:t> y </a:t>
            </a:r>
            <a:r>
              <a:rPr lang="en-US" altLang="ko-KR" dirty="0">
                <a:solidFill>
                  <a:schemeClr val="accent1"/>
                </a:solidFill>
              </a:rPr>
              <a:t>OPTIMIZACION</a:t>
            </a:r>
            <a:endParaRPr lang="ko-KR" altLang="en-US" dirty="0">
              <a:solidFill>
                <a:schemeClr val="accent1"/>
              </a:solidFill>
            </a:endParaRPr>
          </a:p>
        </p:txBody>
      </p:sp>
      <p:pic>
        <p:nvPicPr>
          <p:cNvPr id="18" name="Imagen 17">
            <a:extLst>
              <a:ext uri="{FF2B5EF4-FFF2-40B4-BE49-F238E27FC236}">
                <a16:creationId xmlns:a16="http://schemas.microsoft.com/office/drawing/2014/main" id="{33B4C4AF-82CD-7F19-601E-51C48CA0BC82}"/>
              </a:ext>
            </a:extLst>
          </p:cNvPr>
          <p:cNvPicPr>
            <a:picLocks noChangeAspect="1"/>
          </p:cNvPicPr>
          <p:nvPr/>
        </p:nvPicPr>
        <p:blipFill>
          <a:blip r:embed="rId2"/>
          <a:stretch>
            <a:fillRect/>
          </a:stretch>
        </p:blipFill>
        <p:spPr>
          <a:xfrm>
            <a:off x="0" y="1530820"/>
            <a:ext cx="9144000" cy="2081860"/>
          </a:xfrm>
          <a:prstGeom prst="rect">
            <a:avLst/>
          </a:prstGeom>
        </p:spPr>
      </p:pic>
    </p:spTree>
    <p:extLst>
      <p:ext uri="{BB962C8B-B14F-4D97-AF65-F5344CB8AC3E}">
        <p14:creationId xmlns:p14="http://schemas.microsoft.com/office/powerpoint/2010/main" val="421349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088" y="1182498"/>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400" b="0" i="1" dirty="0">
                <a:solidFill>
                  <a:schemeClr val="accent6">
                    <a:lumMod val="40000"/>
                    <a:lumOff val="60000"/>
                  </a:schemeClr>
                </a:solidFill>
                <a:effectLst/>
                <a:latin typeface="Inter"/>
              </a:rPr>
              <a:t>“Somos detectives financieros, encargados de comprender la dinámica de una institución crediticia en Argentina. Nuestro     objetivo principal es obtener información sobre el comportamiento del cliente, el uso de tarjetas de crédito y el rendimiento de los préstamos. Al explorar las relaciones dentro de los datos, buscamos identificar oportunidades para el crecimiento, la mitigación de riesgos y la mejora del servicio al cliente.”</a:t>
            </a:r>
            <a:endParaRPr lang="ko-KR" altLang="en-US" sz="1400" i="1" dirty="0">
              <a:solidFill>
                <a:schemeClr val="accent6">
                  <a:lumMod val="40000"/>
                  <a:lumOff val="60000"/>
                </a:schemeClr>
              </a:solidFill>
            </a:endParaRPr>
          </a:p>
        </p:txBody>
      </p:sp>
      <p:grpSp>
        <p:nvGrpSpPr>
          <p:cNvPr id="7" name="Group 6"/>
          <p:cNvGrpSpPr/>
          <p:nvPr/>
        </p:nvGrpSpPr>
        <p:grpSpPr>
          <a:xfrm>
            <a:off x="2267744" y="2340142"/>
            <a:ext cx="4608512" cy="1152128"/>
            <a:chOff x="2253890" y="2082743"/>
            <a:chExt cx="4608512" cy="1152128"/>
          </a:xfrm>
        </p:grpSpPr>
        <p:sp>
          <p:nvSpPr>
            <p:cNvPr id="8" name="Text Placeholder 3"/>
            <p:cNvSpPr txBox="1">
              <a:spLocks/>
            </p:cNvSpPr>
            <p:nvPr/>
          </p:nvSpPr>
          <p:spPr>
            <a:xfrm>
              <a:off x="2253890" y="2082743"/>
              <a:ext cx="4608512" cy="75177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2253890" y="2692793"/>
              <a:ext cx="4608512"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i="1" dirty="0" err="1">
                  <a:solidFill>
                    <a:schemeClr val="bg1"/>
                  </a:solidFill>
                  <a:latin typeface="+mj-lt"/>
                </a:rPr>
                <a:t>Comencemos</a:t>
              </a:r>
              <a:endParaRPr lang="ko-KR" altLang="en-US" i="1" dirty="0">
                <a:solidFill>
                  <a:schemeClr val="bg1"/>
                </a:solidFill>
                <a:latin typeface="+mj-lt"/>
              </a:endParaRPr>
            </a:p>
          </p:txBody>
        </p:sp>
      </p:grpSp>
      <p:sp>
        <p:nvSpPr>
          <p:cNvPr id="11" name="Freeform 10"/>
          <p:cNvSpPr/>
          <p:nvPr/>
        </p:nvSpPr>
        <p:spPr>
          <a:xfrm>
            <a:off x="8244408" y="2687229"/>
            <a:ext cx="683574" cy="730559"/>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b="1" dirty="0">
              <a:solidFill>
                <a:schemeClr val="tx1"/>
              </a:solidFill>
            </a:endParaRPr>
          </a:p>
        </p:txBody>
      </p:sp>
    </p:spTree>
    <p:extLst>
      <p:ext uri="{BB962C8B-B14F-4D97-AF65-F5344CB8AC3E}">
        <p14:creationId xmlns:p14="http://schemas.microsoft.com/office/powerpoint/2010/main" val="3226357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C2FF2-CB5B-727D-B557-E003D4474648}"/>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29A88359-9873-8F3C-7C13-A987A168C975}"/>
              </a:ext>
            </a:extLst>
          </p:cNvPr>
          <p:cNvSpPr>
            <a:spLocks noGrp="1"/>
          </p:cNvSpPr>
          <p:nvPr>
            <p:ph type="title"/>
          </p:nvPr>
        </p:nvSpPr>
        <p:spPr/>
        <p:txBody>
          <a:bodyPr/>
          <a:lstStyle/>
          <a:p>
            <a:r>
              <a:rPr lang="en-US" altLang="ko-KR" dirty="0">
                <a:solidFill>
                  <a:schemeClr val="accent5"/>
                </a:solidFill>
              </a:rPr>
              <a:t>Variable </a:t>
            </a:r>
            <a:r>
              <a:rPr lang="en-US" altLang="ko-KR" dirty="0" err="1">
                <a:solidFill>
                  <a:schemeClr val="accent5"/>
                </a:solidFill>
              </a:rPr>
              <a:t>Objetivo</a:t>
            </a:r>
            <a:r>
              <a:rPr lang="en-US" altLang="ko-KR" dirty="0"/>
              <a:t> Cluster</a:t>
            </a:r>
            <a:endParaRPr lang="ko-KR" altLang="en-US" dirty="0"/>
          </a:p>
        </p:txBody>
      </p:sp>
      <p:pic>
        <p:nvPicPr>
          <p:cNvPr id="4" name="Imagen 3">
            <a:extLst>
              <a:ext uri="{FF2B5EF4-FFF2-40B4-BE49-F238E27FC236}">
                <a16:creationId xmlns:a16="http://schemas.microsoft.com/office/drawing/2014/main" id="{97A2B579-5F4A-7C27-4BA1-7EE203D60B53}"/>
              </a:ext>
            </a:extLst>
          </p:cNvPr>
          <p:cNvPicPr>
            <a:picLocks noChangeAspect="1"/>
          </p:cNvPicPr>
          <p:nvPr/>
        </p:nvPicPr>
        <p:blipFill>
          <a:blip r:embed="rId2"/>
          <a:stretch>
            <a:fillRect/>
          </a:stretch>
        </p:blipFill>
        <p:spPr>
          <a:xfrm>
            <a:off x="187569" y="955528"/>
            <a:ext cx="4384431" cy="3488430"/>
          </a:xfrm>
          <a:prstGeom prst="rect">
            <a:avLst/>
          </a:prstGeom>
        </p:spPr>
      </p:pic>
      <p:pic>
        <p:nvPicPr>
          <p:cNvPr id="18" name="Imagen 17">
            <a:extLst>
              <a:ext uri="{FF2B5EF4-FFF2-40B4-BE49-F238E27FC236}">
                <a16:creationId xmlns:a16="http://schemas.microsoft.com/office/drawing/2014/main" id="{7C7831A4-CC0D-B694-81F7-691AF995236F}"/>
              </a:ext>
            </a:extLst>
          </p:cNvPr>
          <p:cNvPicPr>
            <a:picLocks noChangeAspect="1"/>
          </p:cNvPicPr>
          <p:nvPr/>
        </p:nvPicPr>
        <p:blipFill>
          <a:blip r:embed="rId3"/>
          <a:stretch>
            <a:fillRect/>
          </a:stretch>
        </p:blipFill>
        <p:spPr>
          <a:xfrm>
            <a:off x="4639639" y="955528"/>
            <a:ext cx="4357499" cy="3488430"/>
          </a:xfrm>
          <a:prstGeom prst="rect">
            <a:avLst/>
          </a:prstGeom>
        </p:spPr>
      </p:pic>
    </p:spTree>
    <p:extLst>
      <p:ext uri="{BB962C8B-B14F-4D97-AF65-F5344CB8AC3E}">
        <p14:creationId xmlns:p14="http://schemas.microsoft.com/office/powerpoint/2010/main" val="4254250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8623A-30D0-32BD-F21E-CA0732EF7FF0}"/>
            </a:ext>
          </a:extLst>
        </p:cNvPr>
        <p:cNvGrpSpPr/>
        <p:nvPr/>
      </p:nvGrpSpPr>
      <p:grpSpPr>
        <a:xfrm>
          <a:off x="0" y="0"/>
          <a:ext cx="0" cy="0"/>
          <a:chOff x="0" y="0"/>
          <a:chExt cx="0" cy="0"/>
        </a:xfrm>
      </p:grpSpPr>
      <p:sp>
        <p:nvSpPr>
          <p:cNvPr id="16" name="Title 16">
            <a:extLst>
              <a:ext uri="{FF2B5EF4-FFF2-40B4-BE49-F238E27FC236}">
                <a16:creationId xmlns:a16="http://schemas.microsoft.com/office/drawing/2014/main" id="{A01F7336-7BDA-F754-DFFE-79A52D69E9D0}"/>
              </a:ext>
            </a:extLst>
          </p:cNvPr>
          <p:cNvSpPr txBox="1">
            <a:spLocks/>
          </p:cNvSpPr>
          <p:nvPr/>
        </p:nvSpPr>
        <p:spPr>
          <a:xfrm>
            <a:off x="152400" y="-20538"/>
            <a:ext cx="9144000" cy="884466"/>
          </a:xfrm>
          <a:prstGeom prst="rect">
            <a:avLst/>
          </a:prstGeom>
        </p:spPr>
        <p:txBody>
          <a:bodyPr anchor="ctr"/>
          <a:lstStyle>
            <a:lvl1pPr algn="ctr" defTabSz="914400" rtl="0" eaLnBrk="1" latinLnBrk="1" hangingPunct="1">
              <a:spcBef>
                <a:spcPct val="0"/>
              </a:spcBef>
              <a:buNone/>
              <a:defRPr sz="4400" kern="1200">
                <a:solidFill>
                  <a:schemeClr val="tx1">
                    <a:lumMod val="75000"/>
                    <a:lumOff val="25000"/>
                  </a:schemeClr>
                </a:solidFill>
                <a:latin typeface="+mj-lt"/>
                <a:ea typeface="+mj-ea"/>
                <a:cs typeface="Arial" pitchFamily="34" charset="0"/>
              </a:defRPr>
            </a:lvl1pPr>
          </a:lstStyle>
          <a:p>
            <a:r>
              <a:rPr lang="en-US" altLang="ko-KR" dirty="0">
                <a:solidFill>
                  <a:schemeClr val="accent5"/>
                </a:solidFill>
              </a:rPr>
              <a:t>Variable </a:t>
            </a:r>
            <a:r>
              <a:rPr lang="en-US" altLang="ko-KR" dirty="0" err="1">
                <a:solidFill>
                  <a:schemeClr val="accent5"/>
                </a:solidFill>
              </a:rPr>
              <a:t>Objetivo</a:t>
            </a:r>
            <a:r>
              <a:rPr lang="en-US" altLang="ko-KR" dirty="0"/>
              <a:t> Cluster</a:t>
            </a:r>
            <a:endParaRPr lang="ko-KR" altLang="en-US" dirty="0"/>
          </a:p>
        </p:txBody>
      </p:sp>
      <p:pic>
        <p:nvPicPr>
          <p:cNvPr id="19" name="Imagen 18">
            <a:extLst>
              <a:ext uri="{FF2B5EF4-FFF2-40B4-BE49-F238E27FC236}">
                <a16:creationId xmlns:a16="http://schemas.microsoft.com/office/drawing/2014/main" id="{E62C6579-3046-FB3A-ACD0-A22DB4CDB178}"/>
              </a:ext>
            </a:extLst>
          </p:cNvPr>
          <p:cNvPicPr>
            <a:picLocks noChangeAspect="1"/>
          </p:cNvPicPr>
          <p:nvPr/>
        </p:nvPicPr>
        <p:blipFill>
          <a:blip r:embed="rId2"/>
          <a:stretch>
            <a:fillRect/>
          </a:stretch>
        </p:blipFill>
        <p:spPr>
          <a:xfrm>
            <a:off x="470300" y="915566"/>
            <a:ext cx="3597644" cy="2296017"/>
          </a:xfrm>
          <a:prstGeom prst="rect">
            <a:avLst/>
          </a:prstGeom>
        </p:spPr>
      </p:pic>
      <p:pic>
        <p:nvPicPr>
          <p:cNvPr id="21" name="Imagen 20">
            <a:extLst>
              <a:ext uri="{FF2B5EF4-FFF2-40B4-BE49-F238E27FC236}">
                <a16:creationId xmlns:a16="http://schemas.microsoft.com/office/drawing/2014/main" id="{01092E24-895E-BCD0-00D0-79C979768AE6}"/>
              </a:ext>
            </a:extLst>
          </p:cNvPr>
          <p:cNvPicPr>
            <a:picLocks noChangeAspect="1"/>
          </p:cNvPicPr>
          <p:nvPr/>
        </p:nvPicPr>
        <p:blipFill>
          <a:blip r:embed="rId3"/>
          <a:stretch>
            <a:fillRect/>
          </a:stretch>
        </p:blipFill>
        <p:spPr>
          <a:xfrm>
            <a:off x="4644008" y="915566"/>
            <a:ext cx="3614859" cy="2296016"/>
          </a:xfrm>
          <a:prstGeom prst="rect">
            <a:avLst/>
          </a:prstGeom>
        </p:spPr>
      </p:pic>
      <p:pic>
        <p:nvPicPr>
          <p:cNvPr id="23" name="Imagen 22">
            <a:extLst>
              <a:ext uri="{FF2B5EF4-FFF2-40B4-BE49-F238E27FC236}">
                <a16:creationId xmlns:a16="http://schemas.microsoft.com/office/drawing/2014/main" id="{0EB5A4B2-F6ED-88B9-A99C-58B047BE7DDB}"/>
              </a:ext>
            </a:extLst>
          </p:cNvPr>
          <p:cNvPicPr>
            <a:picLocks noChangeAspect="1"/>
          </p:cNvPicPr>
          <p:nvPr/>
        </p:nvPicPr>
        <p:blipFill>
          <a:blip r:embed="rId4"/>
          <a:stretch>
            <a:fillRect/>
          </a:stretch>
        </p:blipFill>
        <p:spPr>
          <a:xfrm>
            <a:off x="1547664" y="3263220"/>
            <a:ext cx="5605969" cy="1332878"/>
          </a:xfrm>
          <a:prstGeom prst="rect">
            <a:avLst/>
          </a:prstGeom>
        </p:spPr>
      </p:pic>
    </p:spTree>
    <p:extLst>
      <p:ext uri="{BB962C8B-B14F-4D97-AF65-F5344CB8AC3E}">
        <p14:creationId xmlns:p14="http://schemas.microsoft.com/office/powerpoint/2010/main" val="3613478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90D59-FF14-A75D-2629-E320315338D7}"/>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EE154533-7EA3-85D5-9F06-2AFF1F7EEC07}"/>
              </a:ext>
            </a:extLst>
          </p:cNvPr>
          <p:cNvSpPr>
            <a:spLocks noGrp="1"/>
          </p:cNvSpPr>
          <p:nvPr>
            <p:ph type="title"/>
          </p:nvPr>
        </p:nvSpPr>
        <p:spPr/>
        <p:txBody>
          <a:bodyPr/>
          <a:lstStyle/>
          <a:p>
            <a:r>
              <a:rPr lang="en-US" altLang="ko-KR" dirty="0" err="1">
                <a:solidFill>
                  <a:schemeClr val="accent5"/>
                </a:solidFill>
              </a:rPr>
              <a:t>Entrelazando</a:t>
            </a:r>
            <a:r>
              <a:rPr lang="en-US" altLang="ko-KR" dirty="0"/>
              <a:t> </a:t>
            </a:r>
            <a:r>
              <a:rPr lang="en-US" altLang="ko-KR" dirty="0" err="1"/>
              <a:t>Historias</a:t>
            </a:r>
            <a:endParaRPr lang="ko-KR" altLang="en-US" dirty="0"/>
          </a:p>
        </p:txBody>
      </p:sp>
      <p:pic>
        <p:nvPicPr>
          <p:cNvPr id="4" name="Imagen 3">
            <a:extLst>
              <a:ext uri="{FF2B5EF4-FFF2-40B4-BE49-F238E27FC236}">
                <a16:creationId xmlns:a16="http://schemas.microsoft.com/office/drawing/2014/main" id="{64E5BCDF-4548-1D66-3601-295356D8FC0C}"/>
              </a:ext>
            </a:extLst>
          </p:cNvPr>
          <p:cNvPicPr>
            <a:picLocks noChangeAspect="1"/>
          </p:cNvPicPr>
          <p:nvPr/>
        </p:nvPicPr>
        <p:blipFill>
          <a:blip r:embed="rId2"/>
          <a:stretch>
            <a:fillRect/>
          </a:stretch>
        </p:blipFill>
        <p:spPr>
          <a:xfrm>
            <a:off x="107504" y="859945"/>
            <a:ext cx="4129165" cy="3846117"/>
          </a:xfrm>
          <a:prstGeom prst="rect">
            <a:avLst/>
          </a:prstGeom>
        </p:spPr>
      </p:pic>
      <p:pic>
        <p:nvPicPr>
          <p:cNvPr id="20" name="Imagen 19" descr="Gráfico, Gráfico de rectángulos&#10;&#10;El contenido generado por IA puede ser incorrecto.">
            <a:extLst>
              <a:ext uri="{FF2B5EF4-FFF2-40B4-BE49-F238E27FC236}">
                <a16:creationId xmlns:a16="http://schemas.microsoft.com/office/drawing/2014/main" id="{8E1717FC-E975-815F-5158-FBBFE9EFC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843557"/>
            <a:ext cx="4237807" cy="3846117"/>
          </a:xfrm>
          <a:prstGeom prst="rect">
            <a:avLst/>
          </a:prstGeom>
        </p:spPr>
      </p:pic>
    </p:spTree>
    <p:extLst>
      <p:ext uri="{BB962C8B-B14F-4D97-AF65-F5344CB8AC3E}">
        <p14:creationId xmlns:p14="http://schemas.microsoft.com/office/powerpoint/2010/main" val="998237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AD8B2-4327-99FE-D94B-8CF9DE54609A}"/>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699D54B5-8E73-A741-80C5-C0C831B1830F}"/>
              </a:ext>
            </a:extLst>
          </p:cNvPr>
          <p:cNvSpPr>
            <a:spLocks noGrp="1"/>
          </p:cNvSpPr>
          <p:nvPr>
            <p:ph type="title"/>
          </p:nvPr>
        </p:nvSpPr>
        <p:spPr>
          <a:xfrm>
            <a:off x="0" y="103108"/>
            <a:ext cx="9144000" cy="884466"/>
          </a:xfrm>
        </p:spPr>
        <p:txBody>
          <a:bodyPr/>
          <a:lstStyle/>
          <a:p>
            <a:r>
              <a:rPr lang="en-US" altLang="ko-KR" dirty="0">
                <a:solidFill>
                  <a:schemeClr val="accent5"/>
                </a:solidFill>
              </a:rPr>
              <a:t>CONCLUCION </a:t>
            </a:r>
            <a:r>
              <a:rPr lang="en-US" altLang="ko-KR" dirty="0"/>
              <a:t>General</a:t>
            </a:r>
            <a:endParaRPr lang="ko-KR" altLang="en-US" dirty="0">
              <a:solidFill>
                <a:schemeClr val="accent1"/>
              </a:solidFill>
            </a:endParaRPr>
          </a:p>
        </p:txBody>
      </p:sp>
      <p:sp>
        <p:nvSpPr>
          <p:cNvPr id="2" name="TextBox 30">
            <a:extLst>
              <a:ext uri="{FF2B5EF4-FFF2-40B4-BE49-F238E27FC236}">
                <a16:creationId xmlns:a16="http://schemas.microsoft.com/office/drawing/2014/main" id="{3DBC2F4B-CA5B-1FF7-6948-83D99C6EC620}"/>
              </a:ext>
            </a:extLst>
          </p:cNvPr>
          <p:cNvSpPr txBox="1"/>
          <p:nvPr/>
        </p:nvSpPr>
        <p:spPr>
          <a:xfrm>
            <a:off x="755576" y="915566"/>
            <a:ext cx="7920880" cy="3970318"/>
          </a:xfrm>
          <a:prstGeom prst="rect">
            <a:avLst/>
          </a:prstGeom>
          <a:noFill/>
        </p:spPr>
        <p:txBody>
          <a:bodyPr wrap="square" rtlCol="0">
            <a:spAutoFit/>
          </a:bodyPr>
          <a:lstStyle/>
          <a:p>
            <a:pPr algn="l">
              <a:buNone/>
            </a:pPr>
            <a:r>
              <a:rPr lang="es-MX" sz="1200" b="1" i="0" dirty="0">
                <a:solidFill>
                  <a:srgbClr val="C00000"/>
                </a:solidFill>
                <a:effectLst/>
                <a:latin typeface="Roboto" panose="02000000000000000000" pitchFamily="2" charset="0"/>
              </a:rPr>
              <a:t>Conclusión:</a:t>
            </a:r>
          </a:p>
          <a:p>
            <a:pPr algn="l">
              <a:buNone/>
            </a:pPr>
            <a:endParaRPr lang="es-MX" sz="1200" b="1" i="0" dirty="0">
              <a:solidFill>
                <a:srgbClr val="C00000"/>
              </a:solidFill>
              <a:effectLst/>
              <a:latin typeface="Roboto" panose="02000000000000000000" pitchFamily="2" charset="0"/>
            </a:endParaRPr>
          </a:p>
          <a:p>
            <a:pPr algn="l">
              <a:buNone/>
            </a:pPr>
            <a:r>
              <a:rPr lang="es-MX" sz="1200" b="1" i="0" dirty="0">
                <a:effectLst/>
                <a:latin typeface="Roboto" panose="02000000000000000000" pitchFamily="2" charset="0"/>
              </a:rPr>
              <a:t>El análisis buscó predecir la propensión a préstamos y segmentar clientes. </a:t>
            </a:r>
            <a:r>
              <a:rPr lang="es-MX" sz="1200" b="1" i="0" dirty="0" err="1">
                <a:effectLst/>
                <a:latin typeface="Roboto" panose="02000000000000000000" pitchFamily="2" charset="0"/>
              </a:rPr>
              <a:t>Random</a:t>
            </a:r>
            <a:r>
              <a:rPr lang="es-MX" sz="1200" b="1" i="0" dirty="0">
                <a:effectLst/>
                <a:latin typeface="Roboto" panose="02000000000000000000" pitchFamily="2" charset="0"/>
              </a:rPr>
              <a:t> Forest fue el mejor modelo, con </a:t>
            </a:r>
            <a:r>
              <a:rPr lang="es-MX" sz="1200" b="1" i="0" dirty="0" err="1">
                <a:effectLst/>
                <a:latin typeface="Roboto" panose="02000000000000000000" pitchFamily="2" charset="0"/>
              </a:rPr>
              <a:t>hiperparámetros</a:t>
            </a:r>
            <a:r>
              <a:rPr lang="es-MX" sz="1200" b="1" i="0" dirty="0">
                <a:effectLst/>
                <a:latin typeface="Roboto" panose="02000000000000000000" pitchFamily="2" charset="0"/>
              </a:rPr>
              <a:t> </a:t>
            </a:r>
            <a:r>
              <a:rPr lang="es-MX" sz="1200" b="1" i="0" dirty="0" err="1">
                <a:effectLst/>
                <a:latin typeface="Roboto" panose="02000000000000000000" pitchFamily="2" charset="0"/>
              </a:rPr>
              <a:t>max_depth</a:t>
            </a:r>
            <a:r>
              <a:rPr lang="es-MX" sz="1200" b="1" i="0" dirty="0">
                <a:effectLst/>
                <a:latin typeface="Roboto" panose="02000000000000000000" pitchFamily="2" charset="0"/>
              </a:rPr>
              <a:t>=10, </a:t>
            </a:r>
            <a:r>
              <a:rPr lang="es-MX" sz="1200" b="1" i="0" dirty="0" err="1">
                <a:effectLst/>
                <a:latin typeface="Roboto" panose="02000000000000000000" pitchFamily="2" charset="0"/>
              </a:rPr>
              <a:t>n_estimators</a:t>
            </a:r>
            <a:r>
              <a:rPr lang="es-MX" sz="1200" b="1" i="0" dirty="0">
                <a:effectLst/>
                <a:latin typeface="Roboto" panose="02000000000000000000" pitchFamily="2" charset="0"/>
              </a:rPr>
              <a:t>=200, y </a:t>
            </a:r>
            <a:r>
              <a:rPr lang="es-MX" sz="1200" b="1" i="0" dirty="0" err="1">
                <a:effectLst/>
                <a:latin typeface="Roboto" panose="02000000000000000000" pitchFamily="2" charset="0"/>
              </a:rPr>
              <a:t>n_clusters</a:t>
            </a:r>
            <a:r>
              <a:rPr lang="es-MX" sz="1200" b="1" i="0" dirty="0">
                <a:effectLst/>
                <a:latin typeface="Roboto" panose="02000000000000000000" pitchFamily="2" charset="0"/>
              </a:rPr>
              <a:t>=7, obteniendo un AUC de 0.5776 en el conjunto de prueba.</a:t>
            </a:r>
          </a:p>
          <a:p>
            <a:pPr algn="l">
              <a:buNone/>
            </a:pPr>
            <a:endParaRPr lang="es-MX" sz="1200" b="1" dirty="0">
              <a:solidFill>
                <a:srgbClr val="C00000"/>
              </a:solidFill>
              <a:latin typeface="Roboto" panose="02000000000000000000" pitchFamily="2" charset="0"/>
            </a:endParaRPr>
          </a:p>
          <a:p>
            <a:pPr algn="l">
              <a:buNone/>
            </a:pPr>
            <a:endParaRPr lang="es-MX" sz="1200" b="1" i="0" dirty="0">
              <a:solidFill>
                <a:srgbClr val="C00000"/>
              </a:solidFill>
              <a:effectLst/>
              <a:latin typeface="Roboto" panose="02000000000000000000" pitchFamily="2" charset="0"/>
            </a:endParaRPr>
          </a:p>
          <a:p>
            <a:pPr algn="l">
              <a:buNone/>
            </a:pPr>
            <a:r>
              <a:rPr lang="es-MX" sz="1200" b="1" i="0" dirty="0">
                <a:solidFill>
                  <a:srgbClr val="C00000"/>
                </a:solidFill>
                <a:effectLst/>
                <a:latin typeface="Roboto" panose="02000000000000000000" pitchFamily="2" charset="0"/>
              </a:rPr>
              <a:t>Hallazgos: </a:t>
            </a:r>
          </a:p>
          <a:p>
            <a:pPr algn="l">
              <a:buNone/>
            </a:pPr>
            <a:endParaRPr lang="es-MX" sz="1200" b="1" dirty="0">
              <a:solidFill>
                <a:srgbClr val="C00000"/>
              </a:solidFill>
              <a:latin typeface="Roboto" panose="02000000000000000000" pitchFamily="2" charset="0"/>
            </a:endParaRPr>
          </a:p>
          <a:p>
            <a:pPr algn="l">
              <a:buNone/>
            </a:pPr>
            <a:r>
              <a:rPr lang="es-MX" sz="1200" b="1" i="0" dirty="0">
                <a:effectLst/>
                <a:latin typeface="Roboto" panose="02000000000000000000" pitchFamily="2" charset="0"/>
              </a:rPr>
              <a:t>Si bien el modelo puede discriminar relativamente bien entre clases (AUC 0.5776), tiene una precisión baja (0.1590), lo que indica muchos falsos positivos, y un </a:t>
            </a:r>
            <a:r>
              <a:rPr lang="es-MX" sz="1200" b="1" i="0" dirty="0" err="1">
                <a:effectLst/>
                <a:latin typeface="Roboto" panose="02000000000000000000" pitchFamily="2" charset="0"/>
              </a:rPr>
              <a:t>recall</a:t>
            </a:r>
            <a:r>
              <a:rPr lang="es-MX" sz="1200" b="1" i="0" dirty="0">
                <a:effectLst/>
                <a:latin typeface="Roboto" panose="02000000000000000000" pitchFamily="2" charset="0"/>
              </a:rPr>
              <a:t> de 0.5140. Esto implica que identifica correctamente solo la mitad de los potenciales interesados en un préstamo.</a:t>
            </a:r>
          </a:p>
          <a:p>
            <a:pPr algn="l">
              <a:buNone/>
            </a:pPr>
            <a:endParaRPr lang="es-MX" sz="1200" b="1" i="0" dirty="0">
              <a:solidFill>
                <a:srgbClr val="C00000"/>
              </a:solidFill>
              <a:effectLst/>
              <a:latin typeface="Roboto" panose="02000000000000000000" pitchFamily="2" charset="0"/>
            </a:endParaRPr>
          </a:p>
          <a:p>
            <a:pPr algn="l">
              <a:buNone/>
            </a:pPr>
            <a:r>
              <a:rPr lang="es-MX" sz="1200" b="1" i="0" dirty="0">
                <a:solidFill>
                  <a:srgbClr val="C00000"/>
                </a:solidFill>
                <a:effectLst/>
                <a:latin typeface="Roboto" panose="02000000000000000000" pitchFamily="2" charset="0"/>
              </a:rPr>
              <a:t>Recomendaciones:</a:t>
            </a:r>
          </a:p>
          <a:p>
            <a:pPr algn="l">
              <a:buNone/>
            </a:pPr>
            <a:endParaRPr lang="es-MX" sz="1200" b="1" i="0" dirty="0">
              <a:effectLst/>
              <a:latin typeface="Roboto" panose="02000000000000000000" pitchFamily="2" charset="0"/>
            </a:endParaRPr>
          </a:p>
          <a:p>
            <a:pPr algn="l">
              <a:buNone/>
            </a:pPr>
            <a:r>
              <a:rPr lang="es-MX" sz="1200" b="1" i="0" dirty="0">
                <a:effectLst/>
                <a:latin typeface="Roboto" panose="02000000000000000000" pitchFamily="2" charset="0"/>
              </a:rPr>
              <a:t>Considerar otros modelos o técnicas de mejora para aumentar la precisión. Analizar las características de los clientes en cada clúster para diseñar estrategias de marketing y evaluación de riesgo personalizadas. Limitaciones:</a:t>
            </a:r>
          </a:p>
          <a:p>
            <a:pPr algn="l"/>
            <a:r>
              <a:rPr lang="es-MX" sz="1200" b="1" i="0" dirty="0">
                <a:effectLst/>
                <a:latin typeface="Roboto" panose="02000000000000000000" pitchFamily="2" charset="0"/>
              </a:rPr>
              <a:t>Debido al AUC modesto, se recomienda usar este modelo con precaución y complementarlo con otras fuentes de información y criterio experto.</a:t>
            </a:r>
          </a:p>
          <a:p>
            <a:pPr algn="l">
              <a:buNone/>
            </a:pPr>
            <a:endParaRPr lang="es-MX" sz="1200" b="1" dirty="0">
              <a:solidFill>
                <a:srgbClr val="C00000"/>
              </a:solidFill>
              <a:latin typeface="Roboto" panose="02000000000000000000" pitchFamily="2" charset="0"/>
            </a:endParaRPr>
          </a:p>
          <a:p>
            <a:pPr algn="l">
              <a:buNone/>
            </a:pPr>
            <a:endParaRPr lang="es-MX" sz="1200" b="1" i="0" dirty="0">
              <a:effectLst/>
              <a:latin typeface="Roboto" panose="02000000000000000000" pitchFamily="2" charset="0"/>
            </a:endParaRPr>
          </a:p>
        </p:txBody>
      </p:sp>
    </p:spTree>
    <p:extLst>
      <p:ext uri="{BB962C8B-B14F-4D97-AF65-F5344CB8AC3E}">
        <p14:creationId xmlns:p14="http://schemas.microsoft.com/office/powerpoint/2010/main" val="346458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solidFill>
                  <a:schemeClr val="accent5"/>
                </a:solidFill>
              </a:rPr>
              <a:t>Preguntas</a:t>
            </a:r>
            <a:r>
              <a:rPr lang="en-US" altLang="ko-KR" dirty="0"/>
              <a:t> </a:t>
            </a:r>
            <a:r>
              <a:rPr lang="en-US" altLang="ko-KR" dirty="0" err="1"/>
              <a:t>Clientes</a:t>
            </a:r>
            <a:endParaRPr lang="ko-KR" altLang="en-US" dirty="0"/>
          </a:p>
        </p:txBody>
      </p:sp>
      <p:grpSp>
        <p:nvGrpSpPr>
          <p:cNvPr id="13" name="Group 12"/>
          <p:cNvGrpSpPr/>
          <p:nvPr/>
        </p:nvGrpSpPr>
        <p:grpSpPr>
          <a:xfrm>
            <a:off x="614543" y="1168566"/>
            <a:ext cx="8102362" cy="1552788"/>
            <a:chOff x="541393" y="1168566"/>
            <a:chExt cx="8102362" cy="1552788"/>
          </a:xfrm>
        </p:grpSpPr>
        <p:sp>
          <p:nvSpPr>
            <p:cNvPr id="3" name="Chevron 2"/>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p:cNvSpPr txBox="1"/>
          <p:nvPr/>
        </p:nvSpPr>
        <p:spPr>
          <a:xfrm>
            <a:off x="6928598" y="2860093"/>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p:cNvSpPr txBox="1"/>
          <p:nvPr/>
        </p:nvSpPr>
        <p:spPr>
          <a:xfrm>
            <a:off x="5611008"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p:cNvSpPr txBox="1"/>
          <p:nvPr/>
        </p:nvSpPr>
        <p:spPr>
          <a:xfrm>
            <a:off x="4370995"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p:cNvSpPr txBox="1"/>
          <p:nvPr/>
        </p:nvSpPr>
        <p:spPr>
          <a:xfrm>
            <a:off x="3130981"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p:cNvSpPr txBox="1"/>
          <p:nvPr/>
        </p:nvSpPr>
        <p:spPr>
          <a:xfrm>
            <a:off x="1890967"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395388"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63381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87224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110666" y="2465424"/>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429609" y="246542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15438" y="3212271"/>
            <a:ext cx="1428225" cy="830997"/>
          </a:xfrm>
          <a:prstGeom prst="rect">
            <a:avLst/>
          </a:prstGeom>
          <a:noFill/>
        </p:spPr>
        <p:txBody>
          <a:bodyPr wrap="square" rtlCol="0">
            <a:spAutoFit/>
          </a:bodyPr>
          <a:lstStyle/>
          <a:p>
            <a:pPr algn="ctr"/>
            <a:r>
              <a:rPr lang="es-MX" sz="1200" b="0" i="0" dirty="0">
                <a:effectLst/>
                <a:latin typeface="Roboto" panose="02000000000000000000" pitchFamily="2" charset="0"/>
              </a:rPr>
              <a:t>¿Cuál es la             distribución de los clientes por Zonal y Sucursal?</a:t>
            </a:r>
            <a:endParaRPr lang="en-US" altLang="ko-KR" sz="1200" dirty="0">
              <a:cs typeface="Arial" pitchFamily="34" charset="0"/>
            </a:endParaRPr>
          </a:p>
        </p:txBody>
      </p:sp>
      <p:sp>
        <p:nvSpPr>
          <p:cNvPr id="41" name="TextBox 40"/>
          <p:cNvSpPr txBox="1"/>
          <p:nvPr/>
        </p:nvSpPr>
        <p:spPr>
          <a:xfrm>
            <a:off x="1835127" y="3212271"/>
            <a:ext cx="1295854" cy="1015663"/>
          </a:xfrm>
          <a:prstGeom prst="rect">
            <a:avLst/>
          </a:prstGeom>
          <a:noFill/>
        </p:spPr>
        <p:txBody>
          <a:bodyPr wrap="square" rtlCol="0">
            <a:spAutoFit/>
          </a:bodyPr>
          <a:lstStyle/>
          <a:p>
            <a:pPr algn="ctr"/>
            <a:r>
              <a:rPr lang="es-MX" sz="1200" b="0" i="0" dirty="0">
                <a:effectLst/>
                <a:latin typeface="Roboto" panose="02000000000000000000" pitchFamily="2" charset="0"/>
              </a:rPr>
              <a:t>¿Hay zonales o sucursales con mayor                concentración  de clientes? </a:t>
            </a:r>
            <a:endParaRPr lang="en-US" altLang="ko-KR" sz="1200" dirty="0">
              <a:cs typeface="Arial" pitchFamily="34" charset="0"/>
            </a:endParaRPr>
          </a:p>
        </p:txBody>
      </p:sp>
      <p:sp>
        <p:nvSpPr>
          <p:cNvPr id="42" name="TextBox 41"/>
          <p:cNvSpPr txBox="1"/>
          <p:nvPr/>
        </p:nvSpPr>
        <p:spPr>
          <a:xfrm>
            <a:off x="3055711" y="3212271"/>
            <a:ext cx="1328142" cy="1754326"/>
          </a:xfrm>
          <a:prstGeom prst="rect">
            <a:avLst/>
          </a:prstGeom>
          <a:noFill/>
        </p:spPr>
        <p:txBody>
          <a:bodyPr wrap="square" rtlCol="0">
            <a:spAutoFit/>
          </a:bodyPr>
          <a:lstStyle/>
          <a:p>
            <a:pPr algn="ctr"/>
            <a:r>
              <a:rPr lang="es-MX" sz="1200" b="0" i="0" dirty="0">
                <a:effectLst/>
                <a:latin typeface="Roboto" panose="02000000000000000000" pitchFamily="2" charset="0"/>
              </a:rPr>
              <a:t> ¿Cuál es la         relación entre el ingreso               determinado       (ingreso_            determinado) y  el haber_Reg11 ¿Son consistentes? </a:t>
            </a:r>
            <a:endParaRPr lang="en-US" altLang="ko-KR" sz="1200" dirty="0">
              <a:cs typeface="Arial" pitchFamily="34" charset="0"/>
            </a:endParaRPr>
          </a:p>
        </p:txBody>
      </p:sp>
      <p:sp>
        <p:nvSpPr>
          <p:cNvPr id="43" name="TextBox 42"/>
          <p:cNvSpPr txBox="1"/>
          <p:nvPr/>
        </p:nvSpPr>
        <p:spPr>
          <a:xfrm>
            <a:off x="4288241" y="3212271"/>
            <a:ext cx="1283508" cy="1169551"/>
          </a:xfrm>
          <a:prstGeom prst="rect">
            <a:avLst/>
          </a:prstGeom>
          <a:noFill/>
        </p:spPr>
        <p:txBody>
          <a:bodyPr wrap="square" rtlCol="0">
            <a:spAutoFit/>
          </a:bodyPr>
          <a:lstStyle/>
          <a:p>
            <a:pPr algn="ctr"/>
            <a:r>
              <a:rPr lang="es-MX" sz="1000" b="0" i="0" dirty="0">
                <a:effectLst/>
                <a:latin typeface="Roboto" panose="02000000000000000000" pitchFamily="2" charset="0"/>
              </a:rPr>
              <a:t>¿Cuál es la distribución de los clientes según su "ORIGEN"? ¿Qué proporción de clientes está precalificada para paquetes? </a:t>
            </a:r>
            <a:endParaRPr lang="en-US" altLang="ko-KR" sz="1000" dirty="0">
              <a:cs typeface="Arial" pitchFamily="34" charset="0"/>
            </a:endParaRPr>
          </a:p>
        </p:txBody>
      </p:sp>
      <p:sp>
        <p:nvSpPr>
          <p:cNvPr id="44" name="TextBox 43"/>
          <p:cNvSpPr txBox="1"/>
          <p:nvPr/>
        </p:nvSpPr>
        <p:spPr>
          <a:xfrm>
            <a:off x="5496878" y="3229425"/>
            <a:ext cx="1428225" cy="1200329"/>
          </a:xfrm>
          <a:prstGeom prst="rect">
            <a:avLst/>
          </a:prstGeom>
          <a:noFill/>
        </p:spPr>
        <p:txBody>
          <a:bodyPr wrap="square" rtlCol="0">
            <a:spAutoFit/>
          </a:bodyPr>
          <a:lstStyle/>
          <a:p>
            <a:pPr algn="ctr"/>
            <a:r>
              <a:rPr lang="es-MX" sz="1200" b="0" i="0" dirty="0">
                <a:effectLst/>
                <a:latin typeface="Roboto" panose="02000000000000000000" pitchFamily="2" charset="0"/>
              </a:rPr>
              <a:t> ¿Cómo se distribuye la cantidad de tarjetas de crédito (Cantidad de TC) que tiene cada cliente?</a:t>
            </a:r>
            <a:endParaRPr lang="en-US" altLang="ko-KR" sz="1200" dirty="0">
              <a:cs typeface="Arial" pitchFamily="34" charset="0"/>
            </a:endParaRPr>
          </a:p>
        </p:txBody>
      </p:sp>
      <p:sp>
        <p:nvSpPr>
          <p:cNvPr id="45" name="TextBox 44"/>
          <p:cNvSpPr txBox="1"/>
          <p:nvPr/>
        </p:nvSpPr>
        <p:spPr>
          <a:xfrm>
            <a:off x="6924877" y="3208939"/>
            <a:ext cx="1679571" cy="1015663"/>
          </a:xfrm>
          <a:prstGeom prst="rect">
            <a:avLst/>
          </a:prstGeom>
          <a:noFill/>
        </p:spPr>
        <p:txBody>
          <a:bodyPr wrap="square" rtlCol="0">
            <a:spAutoFit/>
          </a:bodyPr>
          <a:lstStyle/>
          <a:p>
            <a:pPr algn="ctr"/>
            <a:r>
              <a:rPr lang="es-MX" sz="1000" b="0" i="0" dirty="0">
                <a:effectLst/>
                <a:latin typeface="Roboto" panose="02000000000000000000" pitchFamily="2" charset="0"/>
              </a:rPr>
              <a:t>¿Qué tipos de "Acción PQ" se están aplicando y con qué frecuencia? ¿Cómo se distribuyen sus limites? ¿Hay alguna correlación entre ellos?</a:t>
            </a:r>
            <a:endParaRPr lang="en-US" altLang="ko-KR" sz="1000" dirty="0">
              <a:cs typeface="Arial" pitchFamily="34" charset="0"/>
            </a:endParaRPr>
          </a:p>
        </p:txBody>
      </p:sp>
      <p:sp>
        <p:nvSpPr>
          <p:cNvPr id="4" name="CuadroTexto 3">
            <a:extLst>
              <a:ext uri="{FF2B5EF4-FFF2-40B4-BE49-F238E27FC236}">
                <a16:creationId xmlns:a16="http://schemas.microsoft.com/office/drawing/2014/main" id="{1E981806-7845-06EE-8F2C-EEB623E1885B}"/>
              </a:ext>
            </a:extLst>
          </p:cNvPr>
          <p:cNvSpPr txBox="1"/>
          <p:nvPr/>
        </p:nvSpPr>
        <p:spPr>
          <a:xfrm>
            <a:off x="630755" y="859319"/>
            <a:ext cx="7344816" cy="523220"/>
          </a:xfrm>
          <a:prstGeom prst="rect">
            <a:avLst/>
          </a:prstGeom>
          <a:noFill/>
        </p:spPr>
        <p:txBody>
          <a:bodyPr wrap="square" rtlCol="0">
            <a:spAutoFit/>
          </a:bodyPr>
          <a:lstStyle/>
          <a:p>
            <a:r>
              <a:rPr lang="es-MX" sz="1400" b="0" i="0" dirty="0">
                <a:solidFill>
                  <a:srgbClr val="000000"/>
                </a:solidFill>
                <a:effectLst/>
                <a:latin typeface="Inter"/>
              </a:rPr>
              <a:t>Esta hoja presenta a nuestro elenco. Contiene información demográfica, ubicación (Zonal, Sucursal) y datos de contacto. Estos son los individuos cuyas vidas financieras estamos a punto de explorar.</a:t>
            </a:r>
            <a:endParaRPr lang="es-AR" sz="1400" dirty="0"/>
          </a:p>
        </p:txBody>
      </p:sp>
      <p:sp>
        <p:nvSpPr>
          <p:cNvPr id="5" name="Pentagon 48">
            <a:extLst>
              <a:ext uri="{FF2B5EF4-FFF2-40B4-BE49-F238E27FC236}">
                <a16:creationId xmlns:a16="http://schemas.microsoft.com/office/drawing/2014/main" id="{F49D6D74-B0FA-5909-20B6-56BA7D73925F}"/>
              </a:ext>
            </a:extLst>
          </p:cNvPr>
          <p:cNvSpPr/>
          <p:nvPr/>
        </p:nvSpPr>
        <p:spPr>
          <a:xfrm>
            <a:off x="0" y="-1743"/>
            <a:ext cx="1431924" cy="884466"/>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53">
            <a:extLst>
              <a:ext uri="{FF2B5EF4-FFF2-40B4-BE49-F238E27FC236}">
                <a16:creationId xmlns:a16="http://schemas.microsoft.com/office/drawing/2014/main" id="{F041EF88-659A-0F81-78FA-BF7F23A00CAA}"/>
              </a:ext>
            </a:extLst>
          </p:cNvPr>
          <p:cNvSpPr txBox="1"/>
          <p:nvPr/>
        </p:nvSpPr>
        <p:spPr>
          <a:xfrm>
            <a:off x="267764" y="26454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Tree>
    <p:extLst>
      <p:ext uri="{BB962C8B-B14F-4D97-AF65-F5344CB8AC3E}">
        <p14:creationId xmlns:p14="http://schemas.microsoft.com/office/powerpoint/2010/main" val="291066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dirty="0" err="1">
                <a:solidFill>
                  <a:schemeClr val="accent5"/>
                </a:solidFill>
              </a:rPr>
              <a:t>Hipotesis</a:t>
            </a:r>
            <a:r>
              <a:rPr lang="en-US" altLang="ko-KR" dirty="0"/>
              <a:t> </a:t>
            </a:r>
            <a:r>
              <a:rPr lang="en-US" altLang="ko-KR" dirty="0" err="1"/>
              <a:t>Clientes</a:t>
            </a:r>
            <a:endParaRPr lang="ko-KR" altLang="en-US" dirty="0"/>
          </a:p>
        </p:txBody>
      </p:sp>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204295" y="1131590"/>
            <a:ext cx="5184129" cy="708252"/>
            <a:chOff x="7164288" y="856926"/>
            <a:chExt cx="1524408" cy="708252"/>
          </a:xfrm>
        </p:grpSpPr>
        <p:sp>
          <p:nvSpPr>
            <p:cNvPr id="39" name="TextBox 38"/>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1</a:t>
              </a:r>
              <a:endParaRPr lang="ko-KR" altLang="en-US" sz="1200" b="1" dirty="0">
                <a:solidFill>
                  <a:schemeClr val="tx1">
                    <a:lumMod val="75000"/>
                    <a:lumOff val="25000"/>
                  </a:schemeClr>
                </a:solidFill>
                <a:cs typeface="Arial" pitchFamily="34" charset="0"/>
              </a:endParaRPr>
            </a:p>
          </p:txBody>
        </p:sp>
        <p:sp>
          <p:nvSpPr>
            <p:cNvPr id="40" name="TextBox 39"/>
            <p:cNvSpPr txBox="1"/>
            <p:nvPr/>
          </p:nvSpPr>
          <p:spPr>
            <a:xfrm>
              <a:off x="7164288" y="1103513"/>
              <a:ext cx="1524408" cy="461665"/>
            </a:xfrm>
            <a:prstGeom prst="rect">
              <a:avLst/>
            </a:prstGeom>
            <a:noFill/>
          </p:spPr>
          <p:txBody>
            <a:bodyPr wrap="square" rtlCol="0">
              <a:spAutoFit/>
            </a:bodyPr>
            <a:lstStyle/>
            <a:p>
              <a:r>
                <a:rPr lang="es-MX" sz="1200" b="0" i="0" dirty="0">
                  <a:effectLst/>
                  <a:latin typeface="Roboto" panose="02000000000000000000" pitchFamily="2" charset="0"/>
                </a:rPr>
                <a:t>Los clientes con mayor ingreso determinado tienen un mayor límite en su tarjeta de crédito (Limite MC 071 y </a:t>
              </a:r>
              <a:r>
                <a:rPr lang="es-MX" sz="1200" b="0" i="0" dirty="0" err="1">
                  <a:effectLst/>
                  <a:latin typeface="Roboto" panose="02000000000000000000" pitchFamily="2" charset="0"/>
                </a:rPr>
                <a:t>Limite_VI</a:t>
              </a:r>
              <a:r>
                <a:rPr lang="es-MX" sz="1200" b="0" i="0" dirty="0">
                  <a:effectLst/>
                  <a:latin typeface="Roboto" panose="02000000000000000000" pitchFamily="2" charset="0"/>
                </a:rPr>
                <a:t>).</a:t>
              </a:r>
              <a:endParaRPr lang="en-US" altLang="ko-KR" sz="1200" dirty="0">
                <a:cs typeface="Arial" pitchFamily="34" charset="0"/>
              </a:endParaRPr>
            </a:p>
          </p:txBody>
        </p:sp>
      </p:grpSp>
      <p:grpSp>
        <p:nvGrpSpPr>
          <p:cNvPr id="41" name="Group 40"/>
          <p:cNvGrpSpPr/>
          <p:nvPr/>
        </p:nvGrpSpPr>
        <p:grpSpPr>
          <a:xfrm>
            <a:off x="3204295" y="3583064"/>
            <a:ext cx="5184129" cy="699275"/>
            <a:chOff x="7164288" y="856926"/>
            <a:chExt cx="1524408" cy="699275"/>
          </a:xfrm>
        </p:grpSpPr>
        <p:sp>
          <p:nvSpPr>
            <p:cNvPr id="42" name="TextBox 41"/>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4</a:t>
              </a:r>
              <a:endParaRPr lang="ko-KR" altLang="en-US" sz="1200" b="1" dirty="0">
                <a:solidFill>
                  <a:schemeClr val="tx1">
                    <a:lumMod val="75000"/>
                    <a:lumOff val="25000"/>
                  </a:schemeClr>
                </a:solidFill>
                <a:cs typeface="Arial" pitchFamily="34" charset="0"/>
              </a:endParaRPr>
            </a:p>
          </p:txBody>
        </p:sp>
        <p:sp>
          <p:nvSpPr>
            <p:cNvPr id="43" name="TextBox 42"/>
            <p:cNvSpPr txBox="1"/>
            <p:nvPr/>
          </p:nvSpPr>
          <p:spPr>
            <a:xfrm>
              <a:off x="7164288" y="1103513"/>
              <a:ext cx="1524408" cy="452688"/>
            </a:xfrm>
            <a:prstGeom prst="rect">
              <a:avLst/>
            </a:prstGeom>
            <a:noFill/>
          </p:spPr>
          <p:txBody>
            <a:bodyPr wrap="square" rtlCol="0">
              <a:spAutoFit/>
            </a:bodyPr>
            <a:lstStyle/>
            <a:p>
              <a:pPr>
                <a:lnSpc>
                  <a:spcPts val="1425"/>
                </a:lnSpc>
              </a:pPr>
              <a:r>
                <a:rPr lang="es-MX" sz="1200" b="0" i="0" dirty="0">
                  <a:effectLst/>
                  <a:latin typeface="Roboto" panose="02000000000000000000" pitchFamily="2" charset="0"/>
                </a:rPr>
                <a:t>La cartera abierta posee mayor clientela que la determinada en el sector de paquetes.</a:t>
              </a:r>
              <a:endParaRPr lang="es-MX" sz="1200" b="0" dirty="0">
                <a:effectLst/>
                <a:latin typeface="Courier New" panose="02070309020205020404" pitchFamily="49" charset="0"/>
              </a:endParaRPr>
            </a:p>
          </p:txBody>
        </p:sp>
      </p:grpSp>
      <p:grpSp>
        <p:nvGrpSpPr>
          <p:cNvPr id="44" name="Group 43"/>
          <p:cNvGrpSpPr/>
          <p:nvPr/>
        </p:nvGrpSpPr>
        <p:grpSpPr>
          <a:xfrm>
            <a:off x="3924376" y="1948748"/>
            <a:ext cx="4896096" cy="708252"/>
            <a:chOff x="7164288" y="856926"/>
            <a:chExt cx="1439711" cy="708252"/>
          </a:xfrm>
        </p:grpSpPr>
        <p:sp>
          <p:nvSpPr>
            <p:cNvPr id="45" name="TextBox 44"/>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2</a:t>
              </a:r>
              <a:endParaRPr lang="ko-KR" altLang="en-US" sz="1200" b="1" dirty="0">
                <a:solidFill>
                  <a:schemeClr val="tx1">
                    <a:lumMod val="75000"/>
                    <a:lumOff val="25000"/>
                  </a:schemeClr>
                </a:solidFill>
                <a:cs typeface="Arial" pitchFamily="34" charset="0"/>
              </a:endParaRPr>
            </a:p>
          </p:txBody>
        </p:sp>
        <p:sp>
          <p:nvSpPr>
            <p:cNvPr id="46" name="TextBox 45"/>
            <p:cNvSpPr txBox="1"/>
            <p:nvPr/>
          </p:nvSpPr>
          <p:spPr>
            <a:xfrm>
              <a:off x="7164288" y="1103513"/>
              <a:ext cx="1312666" cy="461665"/>
            </a:xfrm>
            <a:prstGeom prst="rect">
              <a:avLst/>
            </a:prstGeom>
            <a:noFill/>
          </p:spPr>
          <p:txBody>
            <a:bodyPr wrap="square" rtlCol="0">
              <a:spAutoFit/>
            </a:bodyPr>
            <a:lstStyle/>
            <a:p>
              <a:r>
                <a:rPr lang="es-MX" sz="1200" b="0" i="0" dirty="0">
                  <a:effectLst/>
                  <a:latin typeface="Roboto" panose="02000000000000000000" pitchFamily="2" charset="0"/>
                </a:rPr>
                <a:t>Los clientes de ciertos zonales o sucursales tienen una mayor probabilidad de ser precalificados para PQ.</a:t>
              </a:r>
              <a:endParaRPr lang="en-US" altLang="ko-KR" sz="1200" dirty="0">
                <a:cs typeface="Arial" pitchFamily="34" charset="0"/>
              </a:endParaRPr>
            </a:p>
          </p:txBody>
        </p:sp>
      </p:grpSp>
      <p:grpSp>
        <p:nvGrpSpPr>
          <p:cNvPr id="47" name="Group 46"/>
          <p:cNvGrpSpPr/>
          <p:nvPr/>
        </p:nvGrpSpPr>
        <p:grpSpPr>
          <a:xfrm>
            <a:off x="3924376" y="2765906"/>
            <a:ext cx="4896096" cy="708252"/>
            <a:chOff x="7164288" y="856926"/>
            <a:chExt cx="1439711" cy="708252"/>
          </a:xfrm>
        </p:grpSpPr>
        <p:sp>
          <p:nvSpPr>
            <p:cNvPr id="48" name="TextBox 47"/>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3</a:t>
              </a:r>
              <a:endParaRPr lang="ko-KR" altLang="en-US" sz="1200" b="1" dirty="0">
                <a:solidFill>
                  <a:schemeClr val="tx1">
                    <a:lumMod val="75000"/>
                    <a:lumOff val="25000"/>
                  </a:schemeClr>
                </a:solidFill>
                <a:cs typeface="Arial" pitchFamily="34" charset="0"/>
              </a:endParaRPr>
            </a:p>
          </p:txBody>
        </p:sp>
        <p:sp>
          <p:nvSpPr>
            <p:cNvPr id="49" name="TextBox 48"/>
            <p:cNvSpPr txBox="1"/>
            <p:nvPr/>
          </p:nvSpPr>
          <p:spPr>
            <a:xfrm>
              <a:off x="7164288" y="1103513"/>
              <a:ext cx="1439711" cy="461665"/>
            </a:xfrm>
            <a:prstGeom prst="rect">
              <a:avLst/>
            </a:prstGeom>
            <a:noFill/>
          </p:spPr>
          <p:txBody>
            <a:bodyPr wrap="square" rtlCol="0">
              <a:spAutoFit/>
            </a:bodyPr>
            <a:lstStyle/>
            <a:p>
              <a:r>
                <a:rPr lang="es-MX" sz="1200" b="0" i="0" dirty="0">
                  <a:effectLst/>
                  <a:latin typeface="Roboto" panose="02000000000000000000" pitchFamily="2" charset="0"/>
                </a:rPr>
                <a:t>Los clientes con un origen específico (ORIGEN) tienen características financieras diferentes (ingreso, límite de crédito, etc.).</a:t>
              </a:r>
              <a:endParaRPr lang="en-US" altLang="ko-KR" sz="1200" dirty="0">
                <a:cs typeface="Arial" pitchFamily="34" charset="0"/>
              </a:endParaRP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spTree>
    <p:extLst>
      <p:ext uri="{BB962C8B-B14F-4D97-AF65-F5344CB8AC3E}">
        <p14:creationId xmlns:p14="http://schemas.microsoft.com/office/powerpoint/2010/main" val="339341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652120" y="73991"/>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Clientes</a:t>
            </a:r>
            <a:endParaRPr lang="ko-KR" altLang="en-US" sz="2800" b="1" dirty="0">
              <a:solidFill>
                <a:schemeClr val="tx1">
                  <a:lumMod val="75000"/>
                  <a:lumOff val="25000"/>
                </a:schemeClr>
              </a:solidFill>
              <a:latin typeface="+mj-lt"/>
              <a:cs typeface="Arial" pitchFamily="34" charset="0"/>
            </a:endParaRPr>
          </a:p>
        </p:txBody>
      </p:sp>
      <p:pic>
        <p:nvPicPr>
          <p:cNvPr id="6" name="Picture 4" descr="D:\KBM-정애\014-Fullppt\PNG이미지\노트북.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739057"/>
            <a:ext cx="8649463" cy="4399257"/>
          </a:xfrm>
          <a:prstGeom prst="rect">
            <a:avLst/>
          </a:prstGeom>
          <a:noFill/>
          <a:extLst>
            <a:ext uri="{909E8E84-426E-40DD-AFC4-6F175D3DCCD1}">
              <a14:hiddenFill xmlns:a14="http://schemas.microsoft.com/office/drawing/2010/main">
                <a:solidFill>
                  <a:srgbClr val="FFFFFF"/>
                </a:solidFill>
              </a14:hiddenFill>
            </a:ext>
          </a:extLst>
        </p:spPr>
      </p:pic>
      <p:pic>
        <p:nvPicPr>
          <p:cNvPr id="4" name="Marcador de posición de imagen 3" descr="Gráfico, Gráfico de barras&#10;&#10;El contenido generado por IA puede ser incorrecto.">
            <a:extLst>
              <a:ext uri="{FF2B5EF4-FFF2-40B4-BE49-F238E27FC236}">
                <a16:creationId xmlns:a16="http://schemas.microsoft.com/office/drawing/2014/main" id="{54CCD6E5-671D-6150-122C-5DFCFE7A4839}"/>
              </a:ext>
            </a:extLst>
          </p:cNvPr>
          <p:cNvPicPr>
            <a:picLocks noGrp="1" noChangeAspect="1"/>
          </p:cNvPicPr>
          <p:nvPr>
            <p:ph type="pic" idx="11"/>
          </p:nvPr>
        </p:nvPicPr>
        <p:blipFill>
          <a:blip r:embed="rId3">
            <a:extLst>
              <a:ext uri="{28A0092B-C50C-407E-A947-70E740481C1C}">
                <a14:useLocalDpi xmlns:a14="http://schemas.microsoft.com/office/drawing/2010/main" val="0"/>
              </a:ext>
            </a:extLst>
          </a:blip>
          <a:srcRect t="7080" b="7080"/>
          <a:stretch>
            <a:fillRect/>
          </a:stretch>
        </p:blipFill>
        <p:spPr>
          <a:xfrm>
            <a:off x="4181495" y="1268837"/>
            <a:ext cx="4278937" cy="3135606"/>
          </a:xfrm>
        </p:spPr>
      </p:pic>
      <p:pic>
        <p:nvPicPr>
          <p:cNvPr id="10" name="Imagen 9" descr="Gráfico, Gráfico circular&#10;&#10;El contenido generado por IA puede ser incorrecto.">
            <a:extLst>
              <a:ext uri="{FF2B5EF4-FFF2-40B4-BE49-F238E27FC236}">
                <a16:creationId xmlns:a16="http://schemas.microsoft.com/office/drawing/2014/main" id="{07919ED9-2976-2C68-ED9B-8AF1CD6E5F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7190" y="555526"/>
            <a:ext cx="2376264" cy="2101791"/>
          </a:xfrm>
          <a:prstGeom prst="rect">
            <a:avLst/>
          </a:prstGeom>
        </p:spPr>
      </p:pic>
      <p:sp>
        <p:nvSpPr>
          <p:cNvPr id="11" name="CuadroTexto 10">
            <a:extLst>
              <a:ext uri="{FF2B5EF4-FFF2-40B4-BE49-F238E27FC236}">
                <a16:creationId xmlns:a16="http://schemas.microsoft.com/office/drawing/2014/main" id="{19386092-D786-DC3F-FFCF-7F6256D70DB0}"/>
              </a:ext>
            </a:extLst>
          </p:cNvPr>
          <p:cNvSpPr txBox="1"/>
          <p:nvPr/>
        </p:nvSpPr>
        <p:spPr>
          <a:xfrm>
            <a:off x="22957" y="3137718"/>
            <a:ext cx="2604827" cy="276999"/>
          </a:xfrm>
          <a:prstGeom prst="rect">
            <a:avLst/>
          </a:prstGeom>
          <a:noFill/>
        </p:spPr>
        <p:txBody>
          <a:bodyPr wrap="square" rtlCol="0">
            <a:spAutoFit/>
          </a:bodyPr>
          <a:lstStyle/>
          <a:p>
            <a:r>
              <a:rPr lang="es-MX" sz="1200" dirty="0" err="1"/>
              <a:t>Distribucion</a:t>
            </a:r>
            <a:r>
              <a:rPr lang="es-MX" sz="1200" dirty="0"/>
              <a:t> de clientela por PQ</a:t>
            </a:r>
            <a:endParaRPr lang="es-AR" sz="1200" dirty="0"/>
          </a:p>
        </p:txBody>
      </p:sp>
      <p:sp>
        <p:nvSpPr>
          <p:cNvPr id="12" name="CuadroTexto 11">
            <a:extLst>
              <a:ext uri="{FF2B5EF4-FFF2-40B4-BE49-F238E27FC236}">
                <a16:creationId xmlns:a16="http://schemas.microsoft.com/office/drawing/2014/main" id="{6EFB0B39-F90E-8ED1-53C1-0F84C3FA302B}"/>
              </a:ext>
            </a:extLst>
          </p:cNvPr>
          <p:cNvSpPr txBox="1"/>
          <p:nvPr/>
        </p:nvSpPr>
        <p:spPr>
          <a:xfrm>
            <a:off x="1677190" y="4127444"/>
            <a:ext cx="2604827" cy="276999"/>
          </a:xfrm>
          <a:prstGeom prst="rect">
            <a:avLst/>
          </a:prstGeom>
          <a:noFill/>
        </p:spPr>
        <p:txBody>
          <a:bodyPr wrap="square" rtlCol="0">
            <a:spAutoFit/>
          </a:bodyPr>
          <a:lstStyle/>
          <a:p>
            <a:r>
              <a:rPr lang="es-MX" sz="1200" dirty="0" err="1"/>
              <a:t>Distribucion</a:t>
            </a:r>
            <a:r>
              <a:rPr lang="es-MX" sz="1200" dirty="0"/>
              <a:t> de clientela por Zonal</a:t>
            </a:r>
            <a:endParaRPr lang="es-AR" sz="1200" dirty="0"/>
          </a:p>
        </p:txBody>
      </p:sp>
    </p:spTree>
    <p:extLst>
      <p:ext uri="{BB962C8B-B14F-4D97-AF65-F5344CB8AC3E}">
        <p14:creationId xmlns:p14="http://schemas.microsoft.com/office/powerpoint/2010/main" val="347828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42C44-B271-9AEA-38F8-2A8177516158}"/>
            </a:ext>
          </a:extLst>
        </p:cNvPr>
        <p:cNvGrpSpPr/>
        <p:nvPr/>
      </p:nvGrpSpPr>
      <p:grpSpPr>
        <a:xfrm>
          <a:off x="0" y="0"/>
          <a:ext cx="0" cy="0"/>
          <a:chOff x="0" y="0"/>
          <a:chExt cx="0" cy="0"/>
        </a:xfrm>
      </p:grpSpPr>
      <p:pic>
        <p:nvPicPr>
          <p:cNvPr id="4" name="Marcador de posición de imagen 3" descr="Gráfico, Gráfico de barras&#10;&#10;El contenido generado por IA puede ser incorrecto.">
            <a:extLst>
              <a:ext uri="{FF2B5EF4-FFF2-40B4-BE49-F238E27FC236}">
                <a16:creationId xmlns:a16="http://schemas.microsoft.com/office/drawing/2014/main" id="{885477A1-D7CC-ADDA-98ED-AC046DE2752E}"/>
              </a:ext>
            </a:extLst>
          </p:cNvPr>
          <p:cNvPicPr>
            <a:picLocks noGrp="1" noChangeAspect="1"/>
          </p:cNvPicPr>
          <p:nvPr>
            <p:ph type="pic" idx="11"/>
          </p:nvPr>
        </p:nvPicPr>
        <p:blipFill>
          <a:blip r:embed="rId2" cstate="print">
            <a:extLst>
              <a:ext uri="{28A0092B-C50C-407E-A947-70E740481C1C}">
                <a14:useLocalDpi xmlns:a14="http://schemas.microsoft.com/office/drawing/2010/main" val="0"/>
              </a:ext>
            </a:extLst>
          </a:blip>
          <a:srcRect l="664" r="664"/>
          <a:stretch>
            <a:fillRect/>
          </a:stretch>
        </p:blipFill>
        <p:spPr>
          <a:xfrm>
            <a:off x="1363663" y="584200"/>
            <a:ext cx="2990850" cy="2078038"/>
          </a:xfrm>
        </p:spPr>
      </p:pic>
      <p:pic>
        <p:nvPicPr>
          <p:cNvPr id="6" name="Picture 4" descr="D:\KBM-정애\014-Fullppt\PNG이미지\노트북.png">
            <a:extLst>
              <a:ext uri="{FF2B5EF4-FFF2-40B4-BE49-F238E27FC236}">
                <a16:creationId xmlns:a16="http://schemas.microsoft.com/office/drawing/2014/main" id="{014A4D0F-C9D2-1B54-A2FC-F2335A67B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945" y="903524"/>
            <a:ext cx="7385643" cy="375645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0645D7AC-3687-DA0F-97AF-3346683ECD8D}"/>
              </a:ext>
            </a:extLst>
          </p:cNvPr>
          <p:cNvSpPr txBox="1"/>
          <p:nvPr/>
        </p:nvSpPr>
        <p:spPr>
          <a:xfrm>
            <a:off x="5709516" y="86381"/>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Clientes</a:t>
            </a:r>
            <a:endParaRPr lang="ko-KR" altLang="en-US" sz="2800" b="1" dirty="0">
              <a:solidFill>
                <a:schemeClr val="tx1">
                  <a:lumMod val="75000"/>
                  <a:lumOff val="25000"/>
                </a:schemeClr>
              </a:solidFill>
              <a:latin typeface="+mj-lt"/>
              <a:cs typeface="Arial" pitchFamily="34" charset="0"/>
            </a:endParaRPr>
          </a:p>
        </p:txBody>
      </p:sp>
      <p:pic>
        <p:nvPicPr>
          <p:cNvPr id="14" name="Imagen 13" descr="Gráfico, Gráfico de barras&#10;&#10;El contenido generado por IA puede ser incorrecto.">
            <a:extLst>
              <a:ext uri="{FF2B5EF4-FFF2-40B4-BE49-F238E27FC236}">
                <a16:creationId xmlns:a16="http://schemas.microsoft.com/office/drawing/2014/main" id="{A5FECD53-49FB-EB81-C7F7-513C3C1DCC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1360550"/>
            <a:ext cx="3722209" cy="2653284"/>
          </a:xfrm>
          <a:prstGeom prst="rect">
            <a:avLst/>
          </a:prstGeom>
        </p:spPr>
      </p:pic>
      <p:sp>
        <p:nvSpPr>
          <p:cNvPr id="28" name="CuadroTexto 27">
            <a:extLst>
              <a:ext uri="{FF2B5EF4-FFF2-40B4-BE49-F238E27FC236}">
                <a16:creationId xmlns:a16="http://schemas.microsoft.com/office/drawing/2014/main" id="{E8499C1B-38ED-4282-2365-2859C519B9C1}"/>
              </a:ext>
            </a:extLst>
          </p:cNvPr>
          <p:cNvSpPr txBox="1"/>
          <p:nvPr/>
        </p:nvSpPr>
        <p:spPr>
          <a:xfrm>
            <a:off x="1465606" y="202500"/>
            <a:ext cx="3096344" cy="276999"/>
          </a:xfrm>
          <a:prstGeom prst="rect">
            <a:avLst/>
          </a:prstGeom>
          <a:noFill/>
        </p:spPr>
        <p:txBody>
          <a:bodyPr wrap="square" rtlCol="0">
            <a:spAutoFit/>
          </a:bodyPr>
          <a:lstStyle/>
          <a:p>
            <a:r>
              <a:rPr lang="es-MX" sz="1200" dirty="0" err="1"/>
              <a:t>Distribucion</a:t>
            </a:r>
            <a:r>
              <a:rPr lang="es-MX" sz="1200" dirty="0"/>
              <a:t> de clientela por PQ/Zonal</a:t>
            </a:r>
            <a:endParaRPr lang="es-AR" sz="1200" dirty="0"/>
          </a:p>
        </p:txBody>
      </p:sp>
      <p:sp>
        <p:nvSpPr>
          <p:cNvPr id="29" name="CuadroTexto 28">
            <a:extLst>
              <a:ext uri="{FF2B5EF4-FFF2-40B4-BE49-F238E27FC236}">
                <a16:creationId xmlns:a16="http://schemas.microsoft.com/office/drawing/2014/main" id="{5664FCEE-824F-9D7A-15B9-28A7A031C27D}"/>
              </a:ext>
            </a:extLst>
          </p:cNvPr>
          <p:cNvSpPr txBox="1"/>
          <p:nvPr/>
        </p:nvSpPr>
        <p:spPr>
          <a:xfrm>
            <a:off x="4499992" y="4332360"/>
            <a:ext cx="3722209" cy="276999"/>
          </a:xfrm>
          <a:prstGeom prst="rect">
            <a:avLst/>
          </a:prstGeom>
          <a:noFill/>
        </p:spPr>
        <p:txBody>
          <a:bodyPr wrap="square" rtlCol="0">
            <a:spAutoFit/>
          </a:bodyPr>
          <a:lstStyle/>
          <a:p>
            <a:r>
              <a:rPr lang="es-MX" sz="1200" dirty="0" err="1"/>
              <a:t>Distribucion</a:t>
            </a:r>
            <a:r>
              <a:rPr lang="es-MX" sz="1200" dirty="0"/>
              <a:t> de clientela por Zonal/Sucursal</a:t>
            </a:r>
            <a:endParaRPr lang="es-AR" sz="1200" dirty="0"/>
          </a:p>
        </p:txBody>
      </p:sp>
    </p:spTree>
    <p:extLst>
      <p:ext uri="{BB962C8B-B14F-4D97-AF65-F5344CB8AC3E}">
        <p14:creationId xmlns:p14="http://schemas.microsoft.com/office/powerpoint/2010/main" val="138374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5F434-D772-AD4A-2F4F-E99EE43FCF00}"/>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A8F1BB3E-2635-3EBC-4228-E4CC19216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655" y="690491"/>
            <a:ext cx="7385643" cy="375645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C5BC48F0-0ABF-AF02-B2EF-FB37C16FE8C0}"/>
              </a:ext>
            </a:extLst>
          </p:cNvPr>
          <p:cNvSpPr txBox="1"/>
          <p:nvPr/>
        </p:nvSpPr>
        <p:spPr>
          <a:xfrm>
            <a:off x="5796136" y="646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Clientes</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10;&#10;El contenido generado por IA puede ser incorrecto.">
            <a:extLst>
              <a:ext uri="{FF2B5EF4-FFF2-40B4-BE49-F238E27FC236}">
                <a16:creationId xmlns:a16="http://schemas.microsoft.com/office/drawing/2014/main" id="{48C9F5A9-7CA8-49DB-3D44-A59523B8F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131590"/>
            <a:ext cx="3588874" cy="2645012"/>
          </a:xfrm>
          <a:prstGeom prst="rect">
            <a:avLst/>
          </a:prstGeom>
        </p:spPr>
      </p:pic>
      <p:pic>
        <p:nvPicPr>
          <p:cNvPr id="8" name="Imagen 7" descr="Gráfico, Gráfico de barras&#10;&#10;El contenido generado por IA puede ser incorrecto.">
            <a:extLst>
              <a:ext uri="{FF2B5EF4-FFF2-40B4-BE49-F238E27FC236}">
                <a16:creationId xmlns:a16="http://schemas.microsoft.com/office/drawing/2014/main" id="{944CD377-19C3-90C7-9644-56297383E4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3153" y="639323"/>
            <a:ext cx="3024365" cy="1929397"/>
          </a:xfrm>
          <a:prstGeom prst="rect">
            <a:avLst/>
          </a:prstGeom>
        </p:spPr>
      </p:pic>
      <p:sp>
        <p:nvSpPr>
          <p:cNvPr id="9" name="CuadroTexto 8">
            <a:extLst>
              <a:ext uri="{FF2B5EF4-FFF2-40B4-BE49-F238E27FC236}">
                <a16:creationId xmlns:a16="http://schemas.microsoft.com/office/drawing/2014/main" id="{8C8303AE-2982-0748-E14C-BB1C4071F603}"/>
              </a:ext>
            </a:extLst>
          </p:cNvPr>
          <p:cNvSpPr txBox="1"/>
          <p:nvPr/>
        </p:nvSpPr>
        <p:spPr>
          <a:xfrm>
            <a:off x="1659531" y="206518"/>
            <a:ext cx="2604827" cy="276999"/>
          </a:xfrm>
          <a:prstGeom prst="rect">
            <a:avLst/>
          </a:prstGeom>
          <a:noFill/>
        </p:spPr>
        <p:txBody>
          <a:bodyPr wrap="square" rtlCol="0">
            <a:spAutoFit/>
          </a:bodyPr>
          <a:lstStyle/>
          <a:p>
            <a:r>
              <a:rPr lang="es-MX" sz="1200" dirty="0" err="1"/>
              <a:t>Distribucion</a:t>
            </a:r>
            <a:r>
              <a:rPr lang="es-MX" sz="1200" dirty="0"/>
              <a:t> de clientela por PQ</a:t>
            </a:r>
            <a:endParaRPr lang="es-AR" sz="1200" dirty="0"/>
          </a:p>
        </p:txBody>
      </p:sp>
      <p:sp>
        <p:nvSpPr>
          <p:cNvPr id="10" name="CuadroTexto 9">
            <a:extLst>
              <a:ext uri="{FF2B5EF4-FFF2-40B4-BE49-F238E27FC236}">
                <a16:creationId xmlns:a16="http://schemas.microsoft.com/office/drawing/2014/main" id="{14341531-320D-18DC-4666-517DEDB9013D}"/>
              </a:ext>
            </a:extLst>
          </p:cNvPr>
          <p:cNvSpPr txBox="1"/>
          <p:nvPr/>
        </p:nvSpPr>
        <p:spPr>
          <a:xfrm>
            <a:off x="4397518" y="4161093"/>
            <a:ext cx="4020922" cy="276999"/>
          </a:xfrm>
          <a:prstGeom prst="rect">
            <a:avLst/>
          </a:prstGeom>
          <a:noFill/>
        </p:spPr>
        <p:txBody>
          <a:bodyPr wrap="square" rtlCol="0">
            <a:spAutoFit/>
          </a:bodyPr>
          <a:lstStyle/>
          <a:p>
            <a:r>
              <a:rPr lang="es-MX" sz="1200" dirty="0" err="1"/>
              <a:t>Visualizacion</a:t>
            </a:r>
            <a:r>
              <a:rPr lang="es-MX" sz="1200" dirty="0"/>
              <a:t> del ORIGEN de la Clientela en las Zonales</a:t>
            </a:r>
            <a:endParaRPr lang="es-AR" sz="1200" dirty="0"/>
          </a:p>
        </p:txBody>
      </p:sp>
    </p:spTree>
    <p:extLst>
      <p:ext uri="{BB962C8B-B14F-4D97-AF65-F5344CB8AC3E}">
        <p14:creationId xmlns:p14="http://schemas.microsoft.com/office/powerpoint/2010/main" val="152557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9FA27-5BF2-A01B-65F6-A865AAAC96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7342DD-DB02-AFE1-4E33-CBB1616A91BB}"/>
              </a:ext>
            </a:extLst>
          </p:cNvPr>
          <p:cNvSpPr>
            <a:spLocks noGrp="1"/>
          </p:cNvSpPr>
          <p:nvPr>
            <p:ph type="title"/>
          </p:nvPr>
        </p:nvSpPr>
        <p:spPr>
          <a:xfrm>
            <a:off x="677328" y="-46888"/>
            <a:ext cx="9144000" cy="884466"/>
          </a:xfrm>
        </p:spPr>
        <p:txBody>
          <a:bodyPr/>
          <a:lstStyle/>
          <a:p>
            <a:r>
              <a:rPr lang="en-US" altLang="ko-KR" dirty="0" err="1">
                <a:solidFill>
                  <a:schemeClr val="accent5"/>
                </a:solidFill>
              </a:rPr>
              <a:t>Preguntas</a:t>
            </a:r>
            <a:r>
              <a:rPr lang="en-US" altLang="ko-KR" dirty="0"/>
              <a:t> </a:t>
            </a:r>
            <a:r>
              <a:rPr lang="en-US" altLang="ko-KR" dirty="0" err="1"/>
              <a:t>Tarjetas</a:t>
            </a:r>
            <a:r>
              <a:rPr lang="en-US" altLang="ko-KR" dirty="0"/>
              <a:t> de Credito</a:t>
            </a:r>
            <a:endParaRPr lang="ko-KR" altLang="en-US" dirty="0"/>
          </a:p>
        </p:txBody>
      </p:sp>
      <p:grpSp>
        <p:nvGrpSpPr>
          <p:cNvPr id="13" name="Group 12">
            <a:extLst>
              <a:ext uri="{FF2B5EF4-FFF2-40B4-BE49-F238E27FC236}">
                <a16:creationId xmlns:a16="http://schemas.microsoft.com/office/drawing/2014/main" id="{CEBEC2C2-B25D-B55B-ADF4-79905CFA6B66}"/>
              </a:ext>
            </a:extLst>
          </p:cNvPr>
          <p:cNvGrpSpPr/>
          <p:nvPr/>
        </p:nvGrpSpPr>
        <p:grpSpPr>
          <a:xfrm>
            <a:off x="614543" y="1168566"/>
            <a:ext cx="8102362" cy="1552788"/>
            <a:chOff x="541393" y="1168566"/>
            <a:chExt cx="8102362" cy="1552788"/>
          </a:xfrm>
        </p:grpSpPr>
        <p:sp>
          <p:nvSpPr>
            <p:cNvPr id="3" name="Chevron 2">
              <a:extLst>
                <a:ext uri="{FF2B5EF4-FFF2-40B4-BE49-F238E27FC236}">
                  <a16:creationId xmlns:a16="http://schemas.microsoft.com/office/drawing/2014/main" id="{A43F0C71-65ED-DF17-26D4-5044D48C8728}"/>
                </a:ext>
              </a:extLst>
            </p:cNvPr>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a:extLst>
                <a:ext uri="{FF2B5EF4-FFF2-40B4-BE49-F238E27FC236}">
                  <a16:creationId xmlns:a16="http://schemas.microsoft.com/office/drawing/2014/main" id="{CB98F547-C4E8-840D-E964-F4373E12D694}"/>
                </a:ext>
              </a:extLst>
            </p:cNvPr>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a:extLst>
                <a:ext uri="{FF2B5EF4-FFF2-40B4-BE49-F238E27FC236}">
                  <a16:creationId xmlns:a16="http://schemas.microsoft.com/office/drawing/2014/main" id="{690F9499-3C95-C010-8EFA-E833FCDCF36E}"/>
                </a:ext>
              </a:extLst>
            </p:cNvPr>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a:extLst>
                <a:ext uri="{FF2B5EF4-FFF2-40B4-BE49-F238E27FC236}">
                  <a16:creationId xmlns:a16="http://schemas.microsoft.com/office/drawing/2014/main" id="{B2D2903B-8ED2-5D8F-EC49-DF51A28DFD05}"/>
                </a:ext>
              </a:extLst>
            </p:cNvPr>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a:extLst>
                <a:ext uri="{FF2B5EF4-FFF2-40B4-BE49-F238E27FC236}">
                  <a16:creationId xmlns:a16="http://schemas.microsoft.com/office/drawing/2014/main" id="{BC80D266-8EEF-53A3-E45F-12A3D3381BB6}"/>
                </a:ext>
              </a:extLst>
            </p:cNvPr>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a:extLst>
                <a:ext uri="{FF2B5EF4-FFF2-40B4-BE49-F238E27FC236}">
                  <a16:creationId xmlns:a16="http://schemas.microsoft.com/office/drawing/2014/main" id="{3956E063-5616-EDD3-A44B-92FC322A9D6B}"/>
                </a:ext>
              </a:extLst>
            </p:cNvPr>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a:extLst>
              <a:ext uri="{FF2B5EF4-FFF2-40B4-BE49-F238E27FC236}">
                <a16:creationId xmlns:a16="http://schemas.microsoft.com/office/drawing/2014/main" id="{C20774B4-6D3E-16D9-3BFE-A4A22B610E7C}"/>
              </a:ext>
            </a:extLst>
          </p:cNvPr>
          <p:cNvSpPr txBox="1"/>
          <p:nvPr/>
        </p:nvSpPr>
        <p:spPr>
          <a:xfrm>
            <a:off x="6928598" y="2860093"/>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a:extLst>
              <a:ext uri="{FF2B5EF4-FFF2-40B4-BE49-F238E27FC236}">
                <a16:creationId xmlns:a16="http://schemas.microsoft.com/office/drawing/2014/main" id="{A5F33006-7CC3-B882-B93B-380A5932AA5B}"/>
              </a:ext>
            </a:extLst>
          </p:cNvPr>
          <p:cNvSpPr txBox="1"/>
          <p:nvPr/>
        </p:nvSpPr>
        <p:spPr>
          <a:xfrm>
            <a:off x="5611008"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a:extLst>
              <a:ext uri="{FF2B5EF4-FFF2-40B4-BE49-F238E27FC236}">
                <a16:creationId xmlns:a16="http://schemas.microsoft.com/office/drawing/2014/main" id="{813A6DF9-8951-FCE9-ABC4-8F0B34B7954C}"/>
              </a:ext>
            </a:extLst>
          </p:cNvPr>
          <p:cNvSpPr txBox="1"/>
          <p:nvPr/>
        </p:nvSpPr>
        <p:spPr>
          <a:xfrm>
            <a:off x="4370995"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a:extLst>
              <a:ext uri="{FF2B5EF4-FFF2-40B4-BE49-F238E27FC236}">
                <a16:creationId xmlns:a16="http://schemas.microsoft.com/office/drawing/2014/main" id="{195EDA6A-16A4-6FE3-D6E9-9FFF31FE87D3}"/>
              </a:ext>
            </a:extLst>
          </p:cNvPr>
          <p:cNvSpPr txBox="1"/>
          <p:nvPr/>
        </p:nvSpPr>
        <p:spPr>
          <a:xfrm>
            <a:off x="3130981"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a:extLst>
              <a:ext uri="{FF2B5EF4-FFF2-40B4-BE49-F238E27FC236}">
                <a16:creationId xmlns:a16="http://schemas.microsoft.com/office/drawing/2014/main" id="{A2F6E680-F315-CABA-D5B1-82BF5B4A96C0}"/>
              </a:ext>
            </a:extLst>
          </p:cNvPr>
          <p:cNvSpPr txBox="1"/>
          <p:nvPr/>
        </p:nvSpPr>
        <p:spPr>
          <a:xfrm>
            <a:off x="1890967"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a:extLst>
              <a:ext uri="{FF2B5EF4-FFF2-40B4-BE49-F238E27FC236}">
                <a16:creationId xmlns:a16="http://schemas.microsoft.com/office/drawing/2014/main" id="{3D643208-33D4-36F8-E524-DC088BC0276B}"/>
              </a:ext>
            </a:extLst>
          </p:cNvPr>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a:extLst>
              <a:ext uri="{FF2B5EF4-FFF2-40B4-BE49-F238E27FC236}">
                <a16:creationId xmlns:a16="http://schemas.microsoft.com/office/drawing/2014/main" id="{EF5FF9EB-9784-9CC4-3689-B9B605A67F7E}"/>
              </a:ext>
            </a:extLst>
          </p:cNvPr>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AC15A2-51A8-52DC-4FDA-81E8DEF74307}"/>
              </a:ext>
            </a:extLst>
          </p:cNvPr>
          <p:cNvCxnSpPr/>
          <p:nvPr/>
        </p:nvCxnSpPr>
        <p:spPr>
          <a:xfrm>
            <a:off x="2395388"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6B39462-C0D0-2759-A437-36068778A28C}"/>
              </a:ext>
            </a:extLst>
          </p:cNvPr>
          <p:cNvCxnSpPr/>
          <p:nvPr/>
        </p:nvCxnSpPr>
        <p:spPr>
          <a:xfrm>
            <a:off x="363381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D8A8661-B12C-C6E7-FE17-47F90246238A}"/>
              </a:ext>
            </a:extLst>
          </p:cNvPr>
          <p:cNvCxnSpPr/>
          <p:nvPr/>
        </p:nvCxnSpPr>
        <p:spPr>
          <a:xfrm>
            <a:off x="487224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BE5A62-C49C-F8A4-54FD-0B403C9BC964}"/>
              </a:ext>
            </a:extLst>
          </p:cNvPr>
          <p:cNvCxnSpPr/>
          <p:nvPr/>
        </p:nvCxnSpPr>
        <p:spPr>
          <a:xfrm>
            <a:off x="6110666" y="2465424"/>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1B1ABCF-7769-DDE3-67C4-514E581467CE}"/>
              </a:ext>
            </a:extLst>
          </p:cNvPr>
          <p:cNvCxnSpPr/>
          <p:nvPr/>
        </p:nvCxnSpPr>
        <p:spPr>
          <a:xfrm>
            <a:off x="7429609" y="246542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571D3AB-A111-07BA-86B4-D896AA5E733D}"/>
              </a:ext>
            </a:extLst>
          </p:cNvPr>
          <p:cNvSpPr txBox="1"/>
          <p:nvPr/>
        </p:nvSpPr>
        <p:spPr>
          <a:xfrm>
            <a:off x="265568" y="3171957"/>
            <a:ext cx="1483047" cy="1384995"/>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¿Cuál es la distribución de cada variable? (media, mediana, desviación estándar, histogramas, etc.)</a:t>
            </a:r>
            <a:endParaRPr lang="en-US" altLang="ko-KR" sz="1200"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id="{46EE3064-5619-250A-FB34-F23CDC11E9C9}"/>
              </a:ext>
            </a:extLst>
          </p:cNvPr>
          <p:cNvSpPr txBox="1"/>
          <p:nvPr/>
        </p:nvSpPr>
        <p:spPr>
          <a:xfrm>
            <a:off x="1638488" y="3202734"/>
            <a:ext cx="1483047" cy="1323439"/>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¿Existe una correlación entre </a:t>
            </a:r>
            <a:r>
              <a:rPr lang="es-MX" altLang="ko-KR" sz="1000" dirty="0" err="1">
                <a:solidFill>
                  <a:schemeClr val="tx1">
                    <a:lumMod val="75000"/>
                    <a:lumOff val="25000"/>
                  </a:schemeClr>
                </a:solidFill>
                <a:cs typeface="Arial" pitchFamily="34" charset="0"/>
              </a:rPr>
              <a:t>ingreso_determinado</a:t>
            </a:r>
            <a:r>
              <a:rPr lang="es-MX" altLang="ko-KR" sz="1000" dirty="0">
                <a:solidFill>
                  <a:schemeClr val="tx1">
                    <a:lumMod val="75000"/>
                    <a:lumOff val="25000"/>
                  </a:schemeClr>
                </a:solidFill>
                <a:cs typeface="Arial" pitchFamily="34" charset="0"/>
              </a:rPr>
              <a:t> y Limite MC 071/</a:t>
            </a:r>
            <a:r>
              <a:rPr lang="es-MX" altLang="ko-KR" sz="1000" dirty="0" err="1">
                <a:solidFill>
                  <a:schemeClr val="tx1">
                    <a:lumMod val="75000"/>
                    <a:lumOff val="25000"/>
                  </a:schemeClr>
                </a:solidFill>
                <a:cs typeface="Arial" pitchFamily="34" charset="0"/>
              </a:rPr>
              <a:t>Limite_VI</a:t>
            </a:r>
            <a:r>
              <a:rPr lang="es-MX" altLang="ko-KR" sz="1000" dirty="0">
                <a:solidFill>
                  <a:schemeClr val="tx1">
                    <a:lumMod val="75000"/>
                    <a:lumOff val="25000"/>
                  </a:schemeClr>
                </a:solidFill>
                <a:cs typeface="Arial" pitchFamily="34" charset="0"/>
              </a:rPr>
              <a:t>? ¿Cómo se relaciona haber_Reg11 con estos límites?</a:t>
            </a:r>
            <a:endParaRPr lang="en-US" altLang="ko-KR" sz="10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FB6074C2-C5B5-AC8F-7A5E-F7B12378D281}"/>
              </a:ext>
            </a:extLst>
          </p:cNvPr>
          <p:cNvSpPr txBox="1"/>
          <p:nvPr/>
        </p:nvSpPr>
        <p:spPr>
          <a:xfrm>
            <a:off x="2911797" y="3080311"/>
            <a:ext cx="1483047" cy="1785104"/>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Efectividad de la Precalificación: ¿Qué tan exitosa es la precalificación (PQ Precalificado) en términos de la asignación de tarjetas de crédito (Cantidad de TC) y límites (Limite MC 071/</a:t>
            </a:r>
            <a:r>
              <a:rPr lang="es-MX" altLang="ko-KR" sz="1000" dirty="0" err="1">
                <a:solidFill>
                  <a:schemeClr val="tx1">
                    <a:lumMod val="65000"/>
                    <a:lumOff val="35000"/>
                  </a:schemeClr>
                </a:solidFill>
                <a:cs typeface="Arial" pitchFamily="34" charset="0"/>
              </a:rPr>
              <a:t>Limite_VI</a:t>
            </a:r>
            <a:r>
              <a:rPr lang="es-MX" altLang="ko-KR" sz="1000" dirty="0">
                <a:solidFill>
                  <a:schemeClr val="tx1">
                    <a:lumMod val="65000"/>
                    <a:lumOff val="35000"/>
                  </a:schemeClr>
                </a:solidFill>
                <a:cs typeface="Arial" pitchFamily="34" charset="0"/>
              </a:rPr>
              <a:t>)?</a:t>
            </a:r>
            <a:endParaRPr lang="en-US" altLang="ko-KR" sz="10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55A98F5F-3F53-9031-CC64-00B664A52FC5}"/>
              </a:ext>
            </a:extLst>
          </p:cNvPr>
          <p:cNvSpPr txBox="1"/>
          <p:nvPr/>
        </p:nvSpPr>
        <p:spPr>
          <a:xfrm>
            <a:off x="4143490" y="3212271"/>
            <a:ext cx="1483047" cy="1323439"/>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Impacto de las Modificaciones: ¿Las modificaciones (Modificación MC 071, Modificación VI) tienen un impacto significativo en los límites de crédito?</a:t>
            </a:r>
            <a:endParaRPr lang="en-US" altLang="ko-KR" sz="1000"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13D7EFAA-FF8D-0397-C469-4BF30E9B4B0D}"/>
              </a:ext>
            </a:extLst>
          </p:cNvPr>
          <p:cNvSpPr txBox="1"/>
          <p:nvPr/>
        </p:nvSpPr>
        <p:spPr>
          <a:xfrm>
            <a:off x="5386175" y="3212271"/>
            <a:ext cx="1483047" cy="1169551"/>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¿Existen diferencias significativas en las variables clave (ingresos, límites, cantidad de tarjetas) entre diferentes zonas o sucursales?</a:t>
            </a:r>
            <a:endParaRPr lang="en-US" altLang="ko-KR" sz="10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F2C80ED9-A502-2CDC-394A-292266EC0DB8}"/>
              </a:ext>
            </a:extLst>
          </p:cNvPr>
          <p:cNvSpPr txBox="1"/>
          <p:nvPr/>
        </p:nvSpPr>
        <p:spPr>
          <a:xfrm>
            <a:off x="6690495" y="3212271"/>
            <a:ext cx="1841945" cy="1323439"/>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Origen de los Clientes: ¿El ORIGEN del cliente influye en el producto que se le ofrece (límite de crédito, cantidad de tarjetas)?</a:t>
            </a:r>
          </a:p>
          <a:p>
            <a:pPr algn="ctr"/>
            <a:r>
              <a:rPr lang="es-MX" altLang="ko-KR" sz="1000" dirty="0">
                <a:solidFill>
                  <a:schemeClr val="tx1">
                    <a:lumMod val="65000"/>
                    <a:lumOff val="35000"/>
                  </a:schemeClr>
                </a:solidFill>
                <a:cs typeface="Arial" pitchFamily="34" charset="0"/>
              </a:rPr>
              <a:t>Uso de Tarjeta: ¿El USO TC LIM MAX se correlaciona con otras variables?</a:t>
            </a:r>
            <a:endParaRPr lang="en-US" altLang="ko-KR" sz="1000" dirty="0">
              <a:solidFill>
                <a:schemeClr val="tx1">
                  <a:lumMod val="75000"/>
                  <a:lumOff val="25000"/>
                </a:schemeClr>
              </a:solidFill>
              <a:cs typeface="Arial" pitchFamily="34" charset="0"/>
            </a:endParaRPr>
          </a:p>
        </p:txBody>
      </p:sp>
      <p:sp>
        <p:nvSpPr>
          <p:cNvPr id="4" name="CuadroTexto 3">
            <a:extLst>
              <a:ext uri="{FF2B5EF4-FFF2-40B4-BE49-F238E27FC236}">
                <a16:creationId xmlns:a16="http://schemas.microsoft.com/office/drawing/2014/main" id="{1186D17A-CFC2-ABC5-35EE-1B02EAFFB3FC}"/>
              </a:ext>
            </a:extLst>
          </p:cNvPr>
          <p:cNvSpPr txBox="1"/>
          <p:nvPr/>
        </p:nvSpPr>
        <p:spPr>
          <a:xfrm>
            <a:off x="650953" y="951603"/>
            <a:ext cx="7397625" cy="523220"/>
          </a:xfrm>
          <a:prstGeom prst="rect">
            <a:avLst/>
          </a:prstGeom>
          <a:noFill/>
        </p:spPr>
        <p:txBody>
          <a:bodyPr wrap="square" rtlCol="0">
            <a:spAutoFit/>
          </a:bodyPr>
          <a:lstStyle/>
          <a:p>
            <a:r>
              <a:rPr lang="es-MX" sz="1400" b="0" i="0" dirty="0">
                <a:solidFill>
                  <a:srgbClr val="000000"/>
                </a:solidFill>
                <a:effectLst/>
                <a:latin typeface="Inter"/>
              </a:rPr>
              <a:t>Esta hoja detalla la actividad de las tarjetas de crédito de nuestros clientes. Revela hábitos de gasto, límites de crédito y comportamientos de pago.</a:t>
            </a:r>
            <a:endParaRPr lang="es-AR" sz="1400" dirty="0"/>
          </a:p>
        </p:txBody>
      </p:sp>
      <p:sp>
        <p:nvSpPr>
          <p:cNvPr id="5" name="Pentagon 107">
            <a:extLst>
              <a:ext uri="{FF2B5EF4-FFF2-40B4-BE49-F238E27FC236}">
                <a16:creationId xmlns:a16="http://schemas.microsoft.com/office/drawing/2014/main" id="{01E5D38B-F61F-194A-7E88-8C656E109914}"/>
              </a:ext>
            </a:extLst>
          </p:cNvPr>
          <p:cNvSpPr/>
          <p:nvPr/>
        </p:nvSpPr>
        <p:spPr>
          <a:xfrm>
            <a:off x="0" y="0"/>
            <a:ext cx="1431924" cy="884466"/>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109">
            <a:extLst>
              <a:ext uri="{FF2B5EF4-FFF2-40B4-BE49-F238E27FC236}">
                <a16:creationId xmlns:a16="http://schemas.microsoft.com/office/drawing/2014/main" id="{C5752ED6-F674-71DB-0AC8-9C49088584E4}"/>
              </a:ext>
            </a:extLst>
          </p:cNvPr>
          <p:cNvSpPr txBox="1"/>
          <p:nvPr/>
        </p:nvSpPr>
        <p:spPr>
          <a:xfrm>
            <a:off x="280837" y="270228"/>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spTree>
    <p:extLst>
      <p:ext uri="{BB962C8B-B14F-4D97-AF65-F5344CB8AC3E}">
        <p14:creationId xmlns:p14="http://schemas.microsoft.com/office/powerpoint/2010/main" val="3021048929"/>
      </p:ext>
    </p:extLst>
  </p:cSld>
  <p:clrMapOvr>
    <a:masterClrMapping/>
  </p:clrMapOvr>
</p:sld>
</file>

<file path=ppt/theme/theme1.xml><?xml version="1.0" encoding="utf-8"?>
<a:theme xmlns:a="http://schemas.openxmlformats.org/drawingml/2006/main" name="Cover and End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1455</TotalTime>
  <Words>1921</Words>
  <Application>Microsoft Office PowerPoint</Application>
  <PresentationFormat>Presentación en pantalla (16:9)</PresentationFormat>
  <Paragraphs>244</Paragraphs>
  <Slides>33</Slides>
  <Notes>1</Notes>
  <HiddenSlides>0</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33</vt:i4>
      </vt:variant>
    </vt:vector>
  </HeadingPairs>
  <TitlesOfParts>
    <vt:vector size="44" baseType="lpstr">
      <vt:lpstr>Malgun Gothic</vt:lpstr>
      <vt:lpstr>Aharoni</vt:lpstr>
      <vt:lpstr>Aptos</vt:lpstr>
      <vt:lpstr>Arial</vt:lpstr>
      <vt:lpstr>Courier New</vt:lpstr>
      <vt:lpstr>Inter</vt:lpstr>
      <vt:lpstr>Roboto</vt:lpstr>
      <vt:lpstr>Source Sans Pro</vt:lpstr>
      <vt:lpstr>Cover and End Slide Master</vt:lpstr>
      <vt:lpstr>Contents Slide Master</vt:lpstr>
      <vt:lpstr>Section Break Slide Master</vt:lpstr>
      <vt:lpstr>Banco: Analisis Crediticio de Sucursales y Zonales</vt:lpstr>
      <vt:lpstr>Agenda Datos</vt:lpstr>
      <vt:lpstr>Presentación de PowerPoint</vt:lpstr>
      <vt:lpstr>Preguntas Clientes</vt:lpstr>
      <vt:lpstr>Hipotesis Clientes</vt:lpstr>
      <vt:lpstr>Presentación de PowerPoint</vt:lpstr>
      <vt:lpstr>Presentación de PowerPoint</vt:lpstr>
      <vt:lpstr>Presentación de PowerPoint</vt:lpstr>
      <vt:lpstr>Preguntas Tarjetas de Credito</vt:lpstr>
      <vt:lpstr>Hipotesis TC</vt:lpstr>
      <vt:lpstr>Presentación de PowerPoint</vt:lpstr>
      <vt:lpstr>Presentación de PowerPoint</vt:lpstr>
      <vt:lpstr>Presentación de PowerPoint</vt:lpstr>
      <vt:lpstr>Presentación de PowerPoint</vt:lpstr>
      <vt:lpstr>Preguntas Prestamos</vt:lpstr>
      <vt:lpstr>Hipotesis Prestamos</vt:lpstr>
      <vt:lpstr>Presentación de PowerPoint</vt:lpstr>
      <vt:lpstr>Presentación de PowerPoint</vt:lpstr>
      <vt:lpstr>Presentación de PowerPoint</vt:lpstr>
      <vt:lpstr>Entrelazando Historias</vt:lpstr>
      <vt:lpstr>Presentación de PowerPoint</vt:lpstr>
      <vt:lpstr>Presentación de PowerPoint</vt:lpstr>
      <vt:lpstr>Presentación de PowerPoint</vt:lpstr>
      <vt:lpstr>Presentación de PowerPoint</vt:lpstr>
      <vt:lpstr>Machine Learning</vt:lpstr>
      <vt:lpstr>MOTIVACION AUDIENCIA</vt:lpstr>
      <vt:lpstr>Definicion del Problema a tratar</vt:lpstr>
      <vt:lpstr>Ingenieria de Caracteristicas</vt:lpstr>
      <vt:lpstr>Entrenamiento Prueba y OPTIMIZACION</vt:lpstr>
      <vt:lpstr>Variable Objetivo Cluster</vt:lpstr>
      <vt:lpstr>Presentación de PowerPoint</vt:lpstr>
      <vt:lpstr>Entrelazando Historias</vt:lpstr>
      <vt:lpstr>CONCLUCION General</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juan manuel olguin</cp:lastModifiedBy>
  <cp:revision>95</cp:revision>
  <dcterms:created xsi:type="dcterms:W3CDTF">2016-12-01T00:32:25Z</dcterms:created>
  <dcterms:modified xsi:type="dcterms:W3CDTF">2025-05-18T00:49:07Z</dcterms:modified>
</cp:coreProperties>
</file>