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3" r:id="rId8"/>
    <p:sldId id="267" r:id="rId9"/>
    <p:sldId id="266" r:id="rId10"/>
    <p:sldId id="265" r:id="rId11"/>
    <p:sldId id="264" r:id="rId12"/>
    <p:sldId id="274" r:id="rId13"/>
    <p:sldId id="269" r:id="rId14"/>
    <p:sldId id="273" r:id="rId15"/>
    <p:sldId id="272" r:id="rId16"/>
    <p:sldId id="271" r:id="rId17"/>
    <p:sldId id="270"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3" autoAdjust="0"/>
    <p:restoredTop sz="94624" autoAdjust="0"/>
  </p:normalViewPr>
  <p:slideViewPr>
    <p:cSldViewPr>
      <p:cViewPr varScale="1">
        <p:scale>
          <a:sx n="69" d="100"/>
          <a:sy n="69" d="100"/>
        </p:scale>
        <p:origin x="-13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0BBA2FE-4747-439C-8BB5-64EF2BA2B56A}"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1FCFA7AD-1B7F-40D2-A584-1EE819B428E5}" type="datetimeFigureOut">
              <a:rPr lang="es-ES" smtClean="0"/>
              <a:pPr/>
              <a:t>21/05/2019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70BBA2FE-4747-439C-8BB5-64EF2BA2B56A}"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FCFA7AD-1B7F-40D2-A584-1EE819B428E5}" type="datetimeFigureOut">
              <a:rPr lang="es-ES" smtClean="0"/>
              <a:pPr/>
              <a:t>21/05/2019</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0BBA2FE-4747-439C-8BB5-64EF2BA2B56A}"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571744"/>
            <a:ext cx="8358246" cy="1200329"/>
          </a:xfrm>
          <a:prstGeom prst="rect">
            <a:avLst/>
          </a:prstGeom>
          <a:noFill/>
        </p:spPr>
        <p:txBody>
          <a:bodyPr wrap="square" rtlCol="0">
            <a:spAutoFit/>
          </a:bodyPr>
          <a:lstStyle/>
          <a:p>
            <a:pPr algn="ctr"/>
            <a:r>
              <a:rPr lang="es-ES" sz="2400" b="1" i="1" dirty="0" smtClean="0">
                <a:solidFill>
                  <a:schemeClr val="bg1"/>
                </a:solidFill>
                <a:latin typeface="Arial Narrow" pitchFamily="34" charset="0"/>
              </a:rPr>
              <a:t>Presentación  del Sistema de Formulación Presupuestaria (SIFORPRE) para la Gerencia de Planificación de la Empresa Maderas del Orinoco, C.A.</a:t>
            </a:r>
          </a:p>
        </p:txBody>
      </p:sp>
      <p:pic>
        <p:nvPicPr>
          <p:cNvPr id="8" name="Picture 14"/>
          <p:cNvPicPr>
            <a:picLocks noChangeAspect="1" noChangeArrowheads="1"/>
          </p:cNvPicPr>
          <p:nvPr/>
        </p:nvPicPr>
        <p:blipFill>
          <a:blip r:embed="rId2" cstate="print"/>
          <a:srcRect/>
          <a:stretch>
            <a:fillRect/>
          </a:stretch>
        </p:blipFill>
        <p:spPr bwMode="auto">
          <a:xfrm>
            <a:off x="642910" y="928670"/>
            <a:ext cx="1266825" cy="866775"/>
          </a:xfrm>
          <a:prstGeom prst="rect">
            <a:avLst/>
          </a:prstGeom>
          <a:solidFill>
            <a:srgbClr val="FFFFFF">
              <a:alpha val="0"/>
            </a:srgbClr>
          </a:solidFill>
          <a:ln w="9525">
            <a:noFill/>
            <a:round/>
            <a:headEnd/>
            <a:tailEnd/>
          </a:ln>
        </p:spPr>
      </p:pic>
      <p:pic>
        <p:nvPicPr>
          <p:cNvPr id="9" name="image1.jpg"/>
          <p:cNvPicPr>
            <a:picLocks noChangeAspect="1" noChangeArrowheads="1"/>
          </p:cNvPicPr>
          <p:nvPr/>
        </p:nvPicPr>
        <p:blipFill>
          <a:blip r:embed="rId3"/>
          <a:srcRect/>
          <a:stretch>
            <a:fillRect/>
          </a:stretch>
        </p:blipFill>
        <p:spPr bwMode="auto">
          <a:xfrm>
            <a:off x="6500826" y="857232"/>
            <a:ext cx="1349384" cy="1071570"/>
          </a:xfrm>
          <a:prstGeom prst="rect">
            <a:avLst/>
          </a:prstGeom>
          <a:noFill/>
          <a:ln w="9525">
            <a:noFill/>
            <a:round/>
            <a:headEnd/>
            <a:tailEnd/>
          </a:ln>
        </p:spPr>
      </p:pic>
      <p:sp>
        <p:nvSpPr>
          <p:cNvPr id="10" name="9 CuadroTexto"/>
          <p:cNvSpPr txBox="1"/>
          <p:nvPr/>
        </p:nvSpPr>
        <p:spPr>
          <a:xfrm>
            <a:off x="7000892" y="5857892"/>
            <a:ext cx="1598002" cy="646331"/>
          </a:xfrm>
          <a:prstGeom prst="rect">
            <a:avLst/>
          </a:prstGeom>
          <a:noFill/>
        </p:spPr>
        <p:txBody>
          <a:bodyPr wrap="none" rtlCol="0">
            <a:spAutoFit/>
          </a:bodyPr>
          <a:lstStyle/>
          <a:p>
            <a:r>
              <a:rPr lang="es-ES" sz="1200" b="1" dirty="0" smtClean="0">
                <a:solidFill>
                  <a:schemeClr val="bg1"/>
                </a:solidFill>
                <a:latin typeface="Arial Narrow" pitchFamily="34" charset="0"/>
              </a:rPr>
              <a:t>Elaborado por: </a:t>
            </a:r>
          </a:p>
          <a:p>
            <a:r>
              <a:rPr lang="es-ES" sz="1200" b="1" dirty="0" err="1" smtClean="0">
                <a:solidFill>
                  <a:schemeClr val="bg1"/>
                </a:solidFill>
                <a:latin typeface="Arial Narrow" pitchFamily="34" charset="0"/>
              </a:rPr>
              <a:t>Br.</a:t>
            </a:r>
            <a:r>
              <a:rPr lang="es-ES" sz="1200" b="1" dirty="0" smtClean="0">
                <a:solidFill>
                  <a:schemeClr val="bg1"/>
                </a:solidFill>
                <a:latin typeface="Arial Narrow" pitchFamily="34" charset="0"/>
              </a:rPr>
              <a:t> </a:t>
            </a:r>
            <a:r>
              <a:rPr lang="es-ES" sz="1200" b="1" dirty="0" err="1" smtClean="0">
                <a:solidFill>
                  <a:schemeClr val="bg1"/>
                </a:solidFill>
                <a:latin typeface="Arial Narrow" pitchFamily="34" charset="0"/>
              </a:rPr>
              <a:t>Johans</a:t>
            </a:r>
            <a:r>
              <a:rPr lang="es-ES" sz="1200" b="1" dirty="0" smtClean="0">
                <a:solidFill>
                  <a:schemeClr val="bg1"/>
                </a:solidFill>
                <a:latin typeface="Arial Narrow" pitchFamily="34" charset="0"/>
              </a:rPr>
              <a:t> J Cedeño R.</a:t>
            </a:r>
          </a:p>
          <a:p>
            <a:r>
              <a:rPr lang="es-ES" sz="1200" b="1" dirty="0" smtClean="0">
                <a:solidFill>
                  <a:schemeClr val="bg1"/>
                </a:solidFill>
                <a:latin typeface="Arial Narrow" pitchFamily="34" charset="0"/>
              </a:rPr>
              <a:t>C.I. 25.083.548</a:t>
            </a:r>
            <a:endParaRPr lang="es-ES" sz="1200" b="1" dirty="0">
              <a:solidFill>
                <a:schemeClr val="bg1"/>
              </a:solidFill>
              <a:latin typeface="Arial Narrow" pitchFamily="34" charset="0"/>
            </a:endParaRPr>
          </a:p>
        </p:txBody>
      </p:sp>
      <p:pic>
        <p:nvPicPr>
          <p:cNvPr id="11" name="Picture 14" descr="https://lh6.googleusercontent.com/sWOMcyD2OBiW3jswZRE9WvkC6fkj3bDzfNjyHo-jrw4zt60CJBweroMM1GIqHJTWJNMrwcEpXpW4OaBPjXrvaxBNGCaRkcWf_QE-c-G6V2rQa8EL8a8N46EFyhSH5fagrCqThgGS3g_l22QKMg"/>
          <p:cNvPicPr/>
          <p:nvPr/>
        </p:nvPicPr>
        <p:blipFill>
          <a:blip r:embed="rId4"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000892" y="5000636"/>
            <a:ext cx="885494" cy="83058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srcRect/>
          <a:stretch>
            <a:fillRect/>
          </a:stretch>
        </p:blipFill>
        <p:spPr bwMode="auto">
          <a:xfrm>
            <a:off x="571472" y="1285860"/>
            <a:ext cx="5252085" cy="916357"/>
          </a:xfrm>
          <a:prstGeom prst="rect">
            <a:avLst/>
          </a:prstGeom>
          <a:noFill/>
          <a:ln w="9525">
            <a:noFill/>
            <a:miter lim="800000"/>
            <a:headEnd/>
            <a:tailEnd/>
          </a:ln>
        </p:spPr>
      </p:pic>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4" name="3 Imagen"/>
          <p:cNvPicPr/>
          <p:nvPr/>
        </p:nvPicPr>
        <p:blipFill>
          <a:blip r:embed="rId3"/>
          <a:srcRect/>
          <a:stretch>
            <a:fillRect/>
          </a:stretch>
        </p:blipFill>
        <p:spPr bwMode="auto">
          <a:xfrm>
            <a:off x="571472" y="2500306"/>
            <a:ext cx="5252085" cy="523520"/>
          </a:xfrm>
          <a:prstGeom prst="rect">
            <a:avLst/>
          </a:prstGeom>
          <a:noFill/>
          <a:ln w="9525">
            <a:noFill/>
            <a:miter lim="800000"/>
            <a:headEnd/>
            <a:tailEnd/>
          </a:ln>
        </p:spPr>
      </p:pic>
      <p:pic>
        <p:nvPicPr>
          <p:cNvPr id="5" name="4 Imagen"/>
          <p:cNvPicPr/>
          <p:nvPr/>
        </p:nvPicPr>
        <p:blipFill>
          <a:blip r:embed="rId4"/>
          <a:srcRect/>
          <a:stretch>
            <a:fillRect/>
          </a:stretch>
        </p:blipFill>
        <p:spPr bwMode="auto">
          <a:xfrm>
            <a:off x="571472" y="3143248"/>
            <a:ext cx="5286412" cy="210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4" name="3 CuadroTexto"/>
          <p:cNvSpPr txBox="1"/>
          <p:nvPr/>
        </p:nvSpPr>
        <p:spPr>
          <a:xfrm>
            <a:off x="428596" y="1059854"/>
            <a:ext cx="4000528" cy="5693866"/>
          </a:xfrm>
          <a:prstGeom prst="rect">
            <a:avLst/>
          </a:prstGeom>
          <a:noFill/>
        </p:spPr>
        <p:txBody>
          <a:bodyPr wrap="square" rtlCol="0">
            <a:spAutoFit/>
          </a:bodyPr>
          <a:lstStyle/>
          <a:p>
            <a:r>
              <a:rPr lang="es-ES" sz="1400" b="1" dirty="0" smtClean="0">
                <a:solidFill>
                  <a:schemeClr val="bg1"/>
                </a:solidFill>
                <a:latin typeface="Arial" pitchFamily="34" charset="0"/>
                <a:cs typeface="Arial" pitchFamily="34" charset="0"/>
              </a:rPr>
              <a:t>ESTRUCTURA DEL SISTEMA SIFORPRE</a:t>
            </a:r>
          </a:p>
          <a:p>
            <a:pPr lvl="2"/>
            <a:endParaRPr lang="es-ES" sz="1400" b="1" u="sng" dirty="0" smtClean="0">
              <a:latin typeface="Arial" pitchFamily="34" charset="0"/>
              <a:cs typeface="Arial" pitchFamily="34" charset="0"/>
            </a:endParaRPr>
          </a:p>
          <a:p>
            <a:pPr lvl="1">
              <a:buFont typeface="Wingdings" pitchFamily="2" charset="2"/>
              <a:buChar char="q"/>
            </a:pPr>
            <a:r>
              <a:rPr lang="es-ES" sz="1400" b="1" u="sng" dirty="0" smtClean="0">
                <a:solidFill>
                  <a:schemeClr val="bg1"/>
                </a:solidFill>
                <a:latin typeface="Arial" pitchFamily="34" charset="0"/>
                <a:cs typeface="Arial" pitchFamily="34" charset="0"/>
              </a:rPr>
              <a:t>Definiciones</a:t>
            </a:r>
            <a:endParaRPr lang="es-ES" sz="1400" dirty="0" smtClean="0">
              <a:solidFill>
                <a:schemeClr val="bg1"/>
              </a:solidFill>
              <a:latin typeface="Arial" pitchFamily="34" charset="0"/>
              <a:cs typeface="Arial" pitchFamily="34" charset="0"/>
            </a:endParaRPr>
          </a:p>
          <a:p>
            <a:pPr lvl="2">
              <a:buFont typeface="Wingdings" pitchFamily="2" charset="2"/>
              <a:buChar char="Ø"/>
            </a:pPr>
            <a:r>
              <a:rPr lang="es-ES" sz="1400" dirty="0" smtClean="0">
                <a:solidFill>
                  <a:schemeClr val="bg1"/>
                </a:solidFill>
                <a:latin typeface="Arial" pitchFamily="34" charset="0"/>
                <a:cs typeface="Arial" pitchFamily="34" charset="0"/>
              </a:rPr>
              <a:t>Datos Básicos</a:t>
            </a:r>
          </a:p>
          <a:p>
            <a:pPr lvl="3">
              <a:buFont typeface="Wingdings" pitchFamily="2" charset="2"/>
              <a:buChar char="ü"/>
            </a:pPr>
            <a:r>
              <a:rPr lang="es-ES" sz="1400" dirty="0" smtClean="0">
                <a:solidFill>
                  <a:schemeClr val="bg1"/>
                </a:solidFill>
                <a:latin typeface="Arial" pitchFamily="34" charset="0"/>
                <a:cs typeface="Arial" pitchFamily="34" charset="0"/>
              </a:rPr>
              <a:t>Empresas</a:t>
            </a:r>
          </a:p>
          <a:p>
            <a:pPr lvl="3">
              <a:buFont typeface="Wingdings" pitchFamily="2" charset="2"/>
              <a:buChar char="ü"/>
            </a:pPr>
            <a:r>
              <a:rPr lang="es-ES" sz="1400" dirty="0" smtClean="0">
                <a:solidFill>
                  <a:schemeClr val="bg1"/>
                </a:solidFill>
                <a:latin typeface="Arial" pitchFamily="34" charset="0"/>
                <a:cs typeface="Arial" pitchFamily="34" charset="0"/>
              </a:rPr>
              <a:t>Plan de Cuentas</a:t>
            </a:r>
          </a:p>
          <a:p>
            <a:pPr lvl="3">
              <a:buFont typeface="Wingdings" pitchFamily="2" charset="2"/>
              <a:buChar char="ü"/>
            </a:pPr>
            <a:r>
              <a:rPr lang="es-ES" sz="1400" dirty="0" smtClean="0">
                <a:solidFill>
                  <a:schemeClr val="bg1"/>
                </a:solidFill>
                <a:latin typeface="Arial" pitchFamily="34" charset="0"/>
                <a:cs typeface="Arial" pitchFamily="34" charset="0"/>
              </a:rPr>
              <a:t>Centro de Costo</a:t>
            </a:r>
          </a:p>
          <a:p>
            <a:pPr lvl="3">
              <a:buFont typeface="Wingdings" pitchFamily="2" charset="2"/>
              <a:buChar char="ü"/>
            </a:pPr>
            <a:r>
              <a:rPr lang="es-ES" sz="1400" dirty="0" smtClean="0">
                <a:solidFill>
                  <a:schemeClr val="bg1"/>
                </a:solidFill>
                <a:latin typeface="Arial" pitchFamily="34" charset="0"/>
                <a:cs typeface="Arial" pitchFamily="34" charset="0"/>
              </a:rPr>
              <a:t>Número de Partes</a:t>
            </a:r>
          </a:p>
          <a:p>
            <a:pPr lvl="3">
              <a:buFont typeface="Wingdings" pitchFamily="2" charset="2"/>
              <a:buChar char="ü"/>
            </a:pPr>
            <a:r>
              <a:rPr lang="es-ES" sz="1400" dirty="0" smtClean="0">
                <a:solidFill>
                  <a:schemeClr val="bg1"/>
                </a:solidFill>
                <a:latin typeface="Arial" pitchFamily="34" charset="0"/>
                <a:cs typeface="Arial" pitchFamily="34" charset="0"/>
              </a:rPr>
              <a:t>Unidad de Medida</a:t>
            </a:r>
          </a:p>
          <a:p>
            <a:pPr lvl="3">
              <a:buFont typeface="Wingdings" pitchFamily="2" charset="2"/>
              <a:buChar char="ü"/>
            </a:pPr>
            <a:r>
              <a:rPr lang="es-ES" sz="1400" dirty="0" smtClean="0">
                <a:solidFill>
                  <a:schemeClr val="bg1"/>
                </a:solidFill>
                <a:latin typeface="Arial" pitchFamily="34" charset="0"/>
                <a:cs typeface="Arial" pitchFamily="34" charset="0"/>
              </a:rPr>
              <a:t>Recursos</a:t>
            </a:r>
          </a:p>
          <a:p>
            <a:pPr lvl="3">
              <a:buFont typeface="Wingdings" pitchFamily="2" charset="2"/>
              <a:buChar char="ü"/>
            </a:pPr>
            <a:r>
              <a:rPr lang="es-ES" sz="1400" dirty="0" smtClean="0">
                <a:solidFill>
                  <a:schemeClr val="bg1"/>
                </a:solidFill>
                <a:latin typeface="Arial" pitchFamily="34" charset="0"/>
                <a:cs typeface="Arial" pitchFamily="34" charset="0"/>
              </a:rPr>
              <a:t>Tipos de Variables</a:t>
            </a:r>
          </a:p>
          <a:p>
            <a:pPr lvl="3">
              <a:buFont typeface="Wingdings" pitchFamily="2" charset="2"/>
              <a:buChar char="ü"/>
            </a:pPr>
            <a:r>
              <a:rPr lang="es-ES" sz="1400" dirty="0" smtClean="0">
                <a:solidFill>
                  <a:schemeClr val="bg1"/>
                </a:solidFill>
                <a:latin typeface="Arial" pitchFamily="34" charset="0"/>
                <a:cs typeface="Arial" pitchFamily="34" charset="0"/>
              </a:rPr>
              <a:t>Variables Económicas</a:t>
            </a:r>
          </a:p>
          <a:p>
            <a:pPr lvl="2">
              <a:buFont typeface="Wingdings" pitchFamily="2" charset="2"/>
              <a:buChar char="Ø"/>
            </a:pPr>
            <a:r>
              <a:rPr lang="es-ES" sz="1400" dirty="0" smtClean="0">
                <a:solidFill>
                  <a:schemeClr val="bg1"/>
                </a:solidFill>
                <a:latin typeface="Arial" pitchFamily="34" charset="0"/>
                <a:cs typeface="Arial" pitchFamily="34" charset="0"/>
              </a:rPr>
              <a:t>Estructura Programática</a:t>
            </a:r>
          </a:p>
          <a:p>
            <a:pPr lvl="3">
              <a:buFont typeface="Wingdings" pitchFamily="2" charset="2"/>
              <a:buChar char="ü"/>
            </a:pPr>
            <a:r>
              <a:rPr lang="es-ES" sz="1400" dirty="0" smtClean="0">
                <a:solidFill>
                  <a:schemeClr val="bg1"/>
                </a:solidFill>
                <a:latin typeface="Arial" pitchFamily="34" charset="0"/>
                <a:cs typeface="Arial" pitchFamily="34" charset="0"/>
              </a:rPr>
              <a:t>Proyectos</a:t>
            </a:r>
          </a:p>
          <a:p>
            <a:pPr lvl="3">
              <a:buFont typeface="Wingdings" pitchFamily="2" charset="2"/>
              <a:buChar char="ü"/>
            </a:pPr>
            <a:r>
              <a:rPr lang="es-ES" sz="1400" dirty="0" smtClean="0">
                <a:solidFill>
                  <a:schemeClr val="bg1"/>
                </a:solidFill>
                <a:latin typeface="Arial" pitchFamily="34" charset="0"/>
                <a:cs typeface="Arial" pitchFamily="34" charset="0"/>
              </a:rPr>
              <a:t>Unidades Administrativas</a:t>
            </a:r>
          </a:p>
          <a:p>
            <a:pPr lvl="3">
              <a:buFont typeface="Wingdings" pitchFamily="2" charset="2"/>
              <a:buChar char="ü"/>
            </a:pPr>
            <a:r>
              <a:rPr lang="es-ES" sz="1400" dirty="0" smtClean="0">
                <a:solidFill>
                  <a:schemeClr val="bg1"/>
                </a:solidFill>
                <a:latin typeface="Arial" pitchFamily="34" charset="0"/>
                <a:cs typeface="Arial" pitchFamily="34" charset="0"/>
              </a:rPr>
              <a:t>Acciones Especificas</a:t>
            </a:r>
          </a:p>
          <a:p>
            <a:pPr lvl="3">
              <a:buFont typeface="Wingdings" pitchFamily="2" charset="2"/>
              <a:buChar char="ü"/>
            </a:pPr>
            <a:r>
              <a:rPr lang="es-ES" sz="1400" dirty="0" smtClean="0">
                <a:solidFill>
                  <a:schemeClr val="bg1"/>
                </a:solidFill>
                <a:latin typeface="Arial" pitchFamily="34" charset="0"/>
                <a:cs typeface="Arial" pitchFamily="34" charset="0"/>
              </a:rPr>
              <a:t>Actividades</a:t>
            </a:r>
          </a:p>
          <a:p>
            <a:pPr lvl="3">
              <a:buFont typeface="Wingdings" pitchFamily="2" charset="2"/>
              <a:buChar char="ü"/>
            </a:pPr>
            <a:r>
              <a:rPr lang="es-ES" sz="1400" dirty="0" smtClean="0">
                <a:solidFill>
                  <a:schemeClr val="bg1"/>
                </a:solidFill>
                <a:latin typeface="Arial" pitchFamily="34" charset="0"/>
                <a:cs typeface="Arial" pitchFamily="34" charset="0"/>
              </a:rPr>
              <a:t>Fuente de Financiamiento</a:t>
            </a:r>
          </a:p>
          <a:p>
            <a:pPr lvl="1">
              <a:buFont typeface="Wingdings" pitchFamily="2" charset="2"/>
              <a:buChar char="q"/>
            </a:pPr>
            <a:r>
              <a:rPr lang="es-ES" sz="1400" b="1" u="sng" dirty="0" smtClean="0">
                <a:solidFill>
                  <a:schemeClr val="bg1"/>
                </a:solidFill>
                <a:latin typeface="Arial" pitchFamily="34" charset="0"/>
                <a:cs typeface="Arial" pitchFamily="34" charset="0"/>
              </a:rPr>
              <a:t>Procesos</a:t>
            </a:r>
            <a:endParaRPr lang="es-ES" sz="1400" dirty="0" smtClean="0">
              <a:solidFill>
                <a:schemeClr val="bg1"/>
              </a:solidFill>
              <a:latin typeface="Arial" pitchFamily="34" charset="0"/>
              <a:cs typeface="Arial" pitchFamily="34" charset="0"/>
            </a:endParaRPr>
          </a:p>
          <a:p>
            <a:pPr lvl="2">
              <a:buFont typeface="Wingdings" pitchFamily="2" charset="2"/>
              <a:buChar char="Ø"/>
            </a:pPr>
            <a:r>
              <a:rPr lang="es-ES" sz="1400" dirty="0" smtClean="0">
                <a:solidFill>
                  <a:schemeClr val="bg1"/>
                </a:solidFill>
                <a:latin typeface="Arial" pitchFamily="34" charset="0"/>
                <a:cs typeface="Arial" pitchFamily="34" charset="0"/>
              </a:rPr>
              <a:t>Asignación</a:t>
            </a:r>
          </a:p>
          <a:p>
            <a:pPr lvl="3">
              <a:buFont typeface="Wingdings" pitchFamily="2" charset="2"/>
              <a:buChar char="ü"/>
            </a:pPr>
            <a:r>
              <a:rPr lang="es-ES" sz="1400" dirty="0" smtClean="0">
                <a:solidFill>
                  <a:schemeClr val="bg1"/>
                </a:solidFill>
                <a:latin typeface="Arial" pitchFamily="34" charset="0"/>
                <a:cs typeface="Arial" pitchFamily="34" charset="0"/>
              </a:rPr>
              <a:t>Recursos</a:t>
            </a:r>
          </a:p>
          <a:p>
            <a:pPr lvl="3">
              <a:buFont typeface="Wingdings" pitchFamily="2" charset="2"/>
              <a:buChar char="ü"/>
            </a:pPr>
            <a:r>
              <a:rPr lang="es-ES" sz="1400" dirty="0" smtClean="0">
                <a:solidFill>
                  <a:schemeClr val="bg1"/>
                </a:solidFill>
                <a:latin typeface="Arial" pitchFamily="34" charset="0"/>
                <a:cs typeface="Arial" pitchFamily="34" charset="0"/>
              </a:rPr>
              <a:t>Personal</a:t>
            </a:r>
          </a:p>
          <a:p>
            <a:pPr lvl="2">
              <a:buFont typeface="Wingdings" pitchFamily="2" charset="2"/>
              <a:buChar char="Ø"/>
            </a:pPr>
            <a:r>
              <a:rPr lang="es-ES" sz="1400" dirty="0" smtClean="0">
                <a:solidFill>
                  <a:schemeClr val="bg1"/>
                </a:solidFill>
                <a:latin typeface="Arial" pitchFamily="34" charset="0"/>
                <a:cs typeface="Arial" pitchFamily="34" charset="0"/>
              </a:rPr>
              <a:t>Formulación</a:t>
            </a:r>
          </a:p>
          <a:p>
            <a:pPr lvl="3">
              <a:buFont typeface="Wingdings" pitchFamily="2" charset="2"/>
              <a:buChar char="ü"/>
            </a:pPr>
            <a:r>
              <a:rPr lang="es-ES" sz="1400" dirty="0" smtClean="0">
                <a:solidFill>
                  <a:schemeClr val="bg1"/>
                </a:solidFill>
                <a:latin typeface="Arial" pitchFamily="34" charset="0"/>
                <a:cs typeface="Arial" pitchFamily="34" charset="0"/>
              </a:rPr>
              <a:t>Consolidar</a:t>
            </a:r>
          </a:p>
          <a:p>
            <a:pPr lvl="3">
              <a:buFont typeface="Wingdings" pitchFamily="2" charset="2"/>
              <a:buChar char="ü"/>
            </a:pPr>
            <a:r>
              <a:rPr lang="es-ES" sz="1400" dirty="0" smtClean="0">
                <a:solidFill>
                  <a:schemeClr val="bg1"/>
                </a:solidFill>
                <a:latin typeface="Arial" pitchFamily="34" charset="0"/>
                <a:cs typeface="Arial" pitchFamily="34" charset="0"/>
              </a:rPr>
              <a:t>Aprobar</a:t>
            </a:r>
          </a:p>
          <a:p>
            <a:pPr lvl="3">
              <a:buFont typeface="Wingdings" pitchFamily="2" charset="2"/>
              <a:buChar char="ü"/>
            </a:pPr>
            <a:r>
              <a:rPr lang="es-ES" sz="1400" dirty="0" smtClean="0">
                <a:solidFill>
                  <a:schemeClr val="bg1"/>
                </a:solidFill>
                <a:latin typeface="Arial" pitchFamily="34" charset="0"/>
                <a:cs typeface="Arial" pitchFamily="34" charset="0"/>
              </a:rPr>
              <a:t>Migrar</a:t>
            </a:r>
            <a:endParaRPr lang="es-ES" sz="1400" b="1" dirty="0">
              <a:solidFill>
                <a:schemeClr val="bg1"/>
              </a:solidFill>
              <a:latin typeface="Arial Narrow" pitchFamily="34" charset="0"/>
            </a:endParaRPr>
          </a:p>
        </p:txBody>
      </p:sp>
      <p:sp>
        <p:nvSpPr>
          <p:cNvPr id="5" name="4 CuadroTexto"/>
          <p:cNvSpPr txBox="1"/>
          <p:nvPr/>
        </p:nvSpPr>
        <p:spPr>
          <a:xfrm>
            <a:off x="4643438" y="1486319"/>
            <a:ext cx="4000528" cy="5109091"/>
          </a:xfrm>
          <a:prstGeom prst="rect">
            <a:avLst/>
          </a:prstGeom>
          <a:noFill/>
          <a:ln w="0">
            <a:noFill/>
          </a:ln>
        </p:spPr>
        <p:txBody>
          <a:bodyPr wrap="square" rtlCol="0">
            <a:spAutoFit/>
          </a:bodyPr>
          <a:lstStyle/>
          <a:p>
            <a:pPr lvl="1">
              <a:buFont typeface="Wingdings" pitchFamily="2" charset="2"/>
              <a:buChar char="q"/>
            </a:pPr>
            <a:r>
              <a:rPr lang="es-ES" sz="1400" b="1" u="sng" dirty="0" smtClean="0">
                <a:solidFill>
                  <a:schemeClr val="bg1"/>
                </a:solidFill>
              </a:rPr>
              <a:t>Herramientas</a:t>
            </a:r>
            <a:endParaRPr lang="es-ES" sz="1400" b="1" dirty="0" smtClean="0">
              <a:solidFill>
                <a:schemeClr val="bg1"/>
              </a:solidFill>
            </a:endParaRPr>
          </a:p>
          <a:p>
            <a:pPr lvl="2">
              <a:buFont typeface="Wingdings" pitchFamily="2" charset="2"/>
              <a:buChar char="Ø"/>
            </a:pPr>
            <a:r>
              <a:rPr lang="es-ES" sz="1400" dirty="0" smtClean="0">
                <a:solidFill>
                  <a:schemeClr val="bg1"/>
                </a:solidFill>
              </a:rPr>
              <a:t>Mantenimiento</a:t>
            </a:r>
          </a:p>
          <a:p>
            <a:pPr lvl="3">
              <a:buFont typeface="Wingdings" pitchFamily="2" charset="2"/>
              <a:buChar char="ü"/>
            </a:pPr>
            <a:r>
              <a:rPr lang="es-ES" sz="1400" dirty="0" smtClean="0">
                <a:solidFill>
                  <a:schemeClr val="bg1"/>
                </a:solidFill>
              </a:rPr>
              <a:t>Reconstrucción de Montos</a:t>
            </a:r>
          </a:p>
          <a:p>
            <a:pPr lvl="3">
              <a:buFont typeface="Wingdings" pitchFamily="2" charset="2"/>
              <a:buChar char="ü"/>
            </a:pPr>
            <a:r>
              <a:rPr lang="es-ES" sz="1400" dirty="0" smtClean="0">
                <a:solidFill>
                  <a:schemeClr val="bg1"/>
                </a:solidFill>
              </a:rPr>
              <a:t>Copiar Escenarios</a:t>
            </a:r>
          </a:p>
          <a:p>
            <a:pPr lvl="3">
              <a:buFont typeface="Wingdings" pitchFamily="2" charset="2"/>
              <a:buChar char="ü"/>
            </a:pPr>
            <a:r>
              <a:rPr lang="es-ES" sz="1400" dirty="0" smtClean="0">
                <a:solidFill>
                  <a:schemeClr val="bg1"/>
                </a:solidFill>
              </a:rPr>
              <a:t>Eliminar Escenarios</a:t>
            </a:r>
          </a:p>
          <a:p>
            <a:pPr lvl="1"/>
            <a:r>
              <a:rPr lang="es-ES" sz="1400" dirty="0" smtClean="0"/>
              <a:t> </a:t>
            </a:r>
            <a:r>
              <a:rPr lang="es-ES" sz="1400" b="1" u="sng" dirty="0" smtClean="0">
                <a:solidFill>
                  <a:schemeClr val="bg1"/>
                </a:solidFill>
              </a:rPr>
              <a:t>Reportes</a:t>
            </a:r>
            <a:endParaRPr lang="es-ES" sz="1400" b="1" dirty="0" smtClean="0">
              <a:solidFill>
                <a:schemeClr val="bg1"/>
              </a:solidFill>
            </a:endParaRPr>
          </a:p>
          <a:p>
            <a:pPr lvl="2">
              <a:buFont typeface="Wingdings" pitchFamily="2" charset="2"/>
              <a:buChar char="ü"/>
            </a:pPr>
            <a:r>
              <a:rPr lang="es-ES" sz="1400" dirty="0" smtClean="0">
                <a:solidFill>
                  <a:schemeClr val="bg1"/>
                </a:solidFill>
              </a:rPr>
              <a:t>Consolidado</a:t>
            </a:r>
          </a:p>
          <a:p>
            <a:pPr lvl="2">
              <a:buFont typeface="Wingdings" pitchFamily="2" charset="2"/>
              <a:buChar char="ü"/>
            </a:pPr>
            <a:r>
              <a:rPr lang="es-ES" sz="1400" dirty="0" smtClean="0">
                <a:solidFill>
                  <a:schemeClr val="bg1"/>
                </a:solidFill>
              </a:rPr>
              <a:t>Consolidado Trimestral</a:t>
            </a:r>
          </a:p>
          <a:p>
            <a:pPr lvl="2">
              <a:buFont typeface="Wingdings" pitchFamily="2" charset="2"/>
              <a:buChar char="ü"/>
            </a:pPr>
            <a:r>
              <a:rPr lang="es-ES" sz="1400" dirty="0" smtClean="0">
                <a:solidFill>
                  <a:schemeClr val="bg1"/>
                </a:solidFill>
              </a:rPr>
              <a:t>Plan de Compras</a:t>
            </a: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pPr lvl="2">
              <a:buFont typeface="Wingdings" pitchFamily="2" charset="2"/>
              <a:buChar char="ü"/>
            </a:pPr>
            <a:endParaRPr lang="es-ES" sz="1400" b="1" dirty="0" smtClean="0">
              <a:solidFill>
                <a:schemeClr val="bg1"/>
              </a:solidFill>
              <a:latin typeface="Arial" pitchFamily="34" charset="0"/>
              <a:cs typeface="Arial" pitchFamily="34" charset="0"/>
            </a:endParaRPr>
          </a:p>
          <a:p>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5" name="4 CuadroTexto"/>
          <p:cNvSpPr txBox="1"/>
          <p:nvPr/>
        </p:nvSpPr>
        <p:spPr>
          <a:xfrm>
            <a:off x="500034" y="1500174"/>
            <a:ext cx="8358246" cy="5047536"/>
          </a:xfrm>
          <a:prstGeom prst="rect">
            <a:avLst/>
          </a:prstGeom>
          <a:noFill/>
        </p:spPr>
        <p:txBody>
          <a:bodyPr wrap="square" rtlCol="0">
            <a:spAutoFit/>
          </a:bodyPr>
          <a:lstStyle/>
          <a:p>
            <a:r>
              <a:rPr lang="es-ES" sz="1400" b="1" dirty="0" smtClean="0">
                <a:solidFill>
                  <a:schemeClr val="bg1"/>
                </a:solidFill>
                <a:latin typeface="Arial" pitchFamily="34" charset="0"/>
                <a:cs typeface="Arial" pitchFamily="34" charset="0"/>
              </a:rPr>
              <a:t>COMO FUNCIONA EL SISTEMA</a:t>
            </a:r>
            <a:endParaRPr lang="es-ES" sz="1400" dirty="0" smtClean="0">
              <a:solidFill>
                <a:schemeClr val="bg1"/>
              </a:solidFill>
              <a:latin typeface="Arial" pitchFamily="34" charset="0"/>
              <a:cs typeface="Arial" pitchFamily="34" charset="0"/>
            </a:endParaRPr>
          </a:p>
          <a:p>
            <a:endParaRPr lang="es-ES" sz="1400" dirty="0" smtClean="0">
              <a:solidFill>
                <a:schemeClr val="bg1"/>
              </a:solidFill>
              <a:latin typeface="Arial" pitchFamily="34" charset="0"/>
              <a:cs typeface="Arial" pitchFamily="34" charset="0"/>
            </a:endParaRPr>
          </a:p>
          <a:p>
            <a:pPr algn="just"/>
            <a:r>
              <a:rPr lang="es-ES" sz="1400" dirty="0" smtClean="0">
                <a:solidFill>
                  <a:schemeClr val="bg1"/>
                </a:solidFill>
                <a:latin typeface="Arial" pitchFamily="34" charset="0"/>
                <a:cs typeface="Arial" pitchFamily="34" charset="0"/>
              </a:rPr>
              <a:t>Cada una de las opciones del Sistema consta de tres vistas fundamentales. La principal  es la LISTA y es la que aparece al seleccionar cada opción del sistema. Las otras dos depende de la opción que seleccione el usuario dentro de cada lista según sea su necesidad. </a:t>
            </a: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pPr algn="just"/>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p:txBody>
      </p:sp>
      <p:pic>
        <p:nvPicPr>
          <p:cNvPr id="24578" name="Picture 2"/>
          <p:cNvPicPr>
            <a:picLocks noChangeAspect="1" noChangeArrowheads="1"/>
          </p:cNvPicPr>
          <p:nvPr/>
        </p:nvPicPr>
        <p:blipFill>
          <a:blip r:embed="rId2"/>
          <a:srcRect/>
          <a:stretch>
            <a:fillRect/>
          </a:stretch>
        </p:blipFill>
        <p:spPr bwMode="auto">
          <a:xfrm>
            <a:off x="500034" y="2928934"/>
            <a:ext cx="8358246" cy="25846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25602" name="Picture 2"/>
          <p:cNvPicPr>
            <a:picLocks noChangeAspect="1" noChangeArrowheads="1"/>
          </p:cNvPicPr>
          <p:nvPr/>
        </p:nvPicPr>
        <p:blipFill>
          <a:blip r:embed="rId2"/>
          <a:srcRect/>
          <a:stretch>
            <a:fillRect/>
          </a:stretch>
        </p:blipFill>
        <p:spPr bwMode="auto">
          <a:xfrm>
            <a:off x="428596" y="1214422"/>
            <a:ext cx="8429684" cy="530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26627" name="Picture 3"/>
          <p:cNvPicPr>
            <a:picLocks noChangeAspect="1" noChangeArrowheads="1"/>
          </p:cNvPicPr>
          <p:nvPr/>
        </p:nvPicPr>
        <p:blipFill>
          <a:blip r:embed="rId2"/>
          <a:srcRect/>
          <a:stretch>
            <a:fillRect/>
          </a:stretch>
        </p:blipFill>
        <p:spPr bwMode="auto">
          <a:xfrm>
            <a:off x="500034" y="1214422"/>
            <a:ext cx="8429684" cy="5267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27650" name="Picture 2"/>
          <p:cNvPicPr>
            <a:picLocks noChangeAspect="1" noChangeArrowheads="1"/>
          </p:cNvPicPr>
          <p:nvPr/>
        </p:nvPicPr>
        <p:blipFill>
          <a:blip r:embed="rId2"/>
          <a:srcRect/>
          <a:stretch>
            <a:fillRect/>
          </a:stretch>
        </p:blipFill>
        <p:spPr bwMode="auto">
          <a:xfrm>
            <a:off x="571472" y="1252538"/>
            <a:ext cx="8143931" cy="51054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28674" name="Picture 2"/>
          <p:cNvPicPr>
            <a:picLocks noChangeAspect="1" noChangeArrowheads="1"/>
          </p:cNvPicPr>
          <p:nvPr/>
        </p:nvPicPr>
        <p:blipFill>
          <a:blip r:embed="rId2"/>
          <a:srcRect/>
          <a:stretch>
            <a:fillRect/>
          </a:stretch>
        </p:blipFill>
        <p:spPr bwMode="auto">
          <a:xfrm>
            <a:off x="428596" y="1500174"/>
            <a:ext cx="8534400"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29698" name="Picture 2"/>
          <p:cNvPicPr>
            <a:picLocks noChangeAspect="1" noChangeArrowheads="1"/>
          </p:cNvPicPr>
          <p:nvPr/>
        </p:nvPicPr>
        <p:blipFill>
          <a:blip r:embed="rId2"/>
          <a:srcRect/>
          <a:stretch>
            <a:fillRect/>
          </a:stretch>
        </p:blipFill>
        <p:spPr bwMode="auto">
          <a:xfrm>
            <a:off x="214282" y="1214422"/>
            <a:ext cx="8639175" cy="52149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30722" name="Picture 2"/>
          <p:cNvPicPr>
            <a:picLocks noChangeAspect="1" noChangeArrowheads="1"/>
          </p:cNvPicPr>
          <p:nvPr/>
        </p:nvPicPr>
        <p:blipFill>
          <a:blip r:embed="rId2"/>
          <a:srcRect/>
          <a:stretch>
            <a:fillRect/>
          </a:stretch>
        </p:blipFill>
        <p:spPr bwMode="auto">
          <a:xfrm>
            <a:off x="500034" y="1142984"/>
            <a:ext cx="8286808" cy="2615357"/>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500034" y="4000504"/>
            <a:ext cx="8286808" cy="2390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4" name="3 CuadroTexto"/>
          <p:cNvSpPr txBox="1"/>
          <p:nvPr/>
        </p:nvSpPr>
        <p:spPr>
          <a:xfrm>
            <a:off x="428596" y="1142984"/>
            <a:ext cx="8429684" cy="6771084"/>
          </a:xfrm>
          <a:prstGeom prst="rect">
            <a:avLst/>
          </a:prstGeom>
          <a:noFill/>
        </p:spPr>
        <p:txBody>
          <a:bodyPr wrap="square" rtlCol="0">
            <a:spAutoFit/>
          </a:bodyPr>
          <a:lstStyle/>
          <a:p>
            <a:r>
              <a:rPr lang="es-ES" sz="1400" b="1" dirty="0" smtClean="0">
                <a:solidFill>
                  <a:schemeClr val="bg1"/>
                </a:solidFill>
                <a:latin typeface="Arial" pitchFamily="34" charset="0"/>
                <a:cs typeface="Arial" pitchFamily="34" charset="0"/>
              </a:rPr>
              <a:t>ASIGNACION DE </a:t>
            </a:r>
            <a:r>
              <a:rPr lang="es-ES" sz="1400" b="1" dirty="0" smtClean="0">
                <a:solidFill>
                  <a:schemeClr val="bg1"/>
                </a:solidFill>
                <a:latin typeface="Arial" pitchFamily="34" charset="0"/>
                <a:cs typeface="Arial" pitchFamily="34" charset="0"/>
              </a:rPr>
              <a:t>RECURSOS</a:t>
            </a:r>
          </a:p>
          <a:p>
            <a:endParaRPr lang="es-ES" sz="1400" dirty="0" smtClean="0">
              <a:latin typeface="Arial" pitchFamily="34" charset="0"/>
              <a:cs typeface="Arial" pitchFamily="34" charset="0"/>
            </a:endParaRPr>
          </a:p>
          <a:p>
            <a:pPr algn="just"/>
            <a:r>
              <a:rPr lang="es-ES" sz="1400" dirty="0" smtClean="0">
                <a:solidFill>
                  <a:schemeClr val="bg1"/>
                </a:solidFill>
                <a:latin typeface="Arial" pitchFamily="34" charset="0"/>
                <a:cs typeface="Arial" pitchFamily="34" charset="0"/>
              </a:rPr>
              <a:t>Este </a:t>
            </a:r>
            <a:r>
              <a:rPr lang="es-ES" sz="1400" dirty="0" smtClean="0">
                <a:solidFill>
                  <a:schemeClr val="bg1"/>
                </a:solidFill>
                <a:latin typeface="Arial" pitchFamily="34" charset="0"/>
                <a:cs typeface="Arial" pitchFamily="34" charset="0"/>
              </a:rPr>
              <a:t>es uno de los procesos de importancia como lo es la asignación de recursos de las partidas presupuestarias 402 en adelante; en este cada uno de los usuarios responsable de administrar su unidad es el encargado de todos los recursos a cada una de sus actividades definidas en su estructura programática. </a:t>
            </a: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smtClean="0">
              <a:solidFill>
                <a:schemeClr val="bg1"/>
              </a:solidFill>
              <a:latin typeface="Arial" pitchFamily="34" charset="0"/>
              <a:cs typeface="Arial" pitchFamily="34" charset="0"/>
            </a:endParaRPr>
          </a:p>
          <a:p>
            <a:endParaRPr lang="es-ES" sz="1400" b="1" dirty="0">
              <a:solidFill>
                <a:schemeClr val="bg1"/>
              </a:solidFill>
              <a:latin typeface="Arial" pitchFamily="34" charset="0"/>
              <a:cs typeface="Arial" pitchFamily="34" charset="0"/>
            </a:endParaRPr>
          </a:p>
        </p:txBody>
      </p:sp>
      <p:pic>
        <p:nvPicPr>
          <p:cNvPr id="31746" name="Picture 2"/>
          <p:cNvPicPr>
            <a:picLocks noChangeAspect="1" noChangeArrowheads="1"/>
          </p:cNvPicPr>
          <p:nvPr/>
        </p:nvPicPr>
        <p:blipFill>
          <a:blip r:embed="rId2"/>
          <a:srcRect/>
          <a:stretch>
            <a:fillRect/>
          </a:stretch>
        </p:blipFill>
        <p:spPr bwMode="auto">
          <a:xfrm>
            <a:off x="500034" y="2714620"/>
            <a:ext cx="8286808" cy="338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5" name="4 CuadroTexto"/>
          <p:cNvSpPr txBox="1"/>
          <p:nvPr/>
        </p:nvSpPr>
        <p:spPr>
          <a:xfrm>
            <a:off x="500034" y="1000108"/>
            <a:ext cx="8358245" cy="5232202"/>
          </a:xfrm>
          <a:prstGeom prst="rect">
            <a:avLst/>
          </a:prstGeom>
          <a:noFill/>
        </p:spPr>
        <p:txBody>
          <a:bodyPr wrap="square" rtlCol="0">
            <a:spAutoFit/>
          </a:bodyPr>
          <a:lstStyle/>
          <a:p>
            <a:pPr algn="ctr"/>
            <a:r>
              <a:rPr lang="es-ES" sz="1400" b="1" dirty="0" smtClean="0">
                <a:solidFill>
                  <a:schemeClr val="bg1"/>
                </a:solidFill>
                <a:latin typeface="Arial Narrow" pitchFamily="34" charset="0"/>
              </a:rPr>
              <a:t>PLANTEAMIENTO DEL PROBLEMA</a:t>
            </a:r>
            <a:endParaRPr lang="es-ES" sz="1400" b="1" i="1" dirty="0" smtClean="0">
              <a:solidFill>
                <a:schemeClr val="bg1"/>
              </a:solidFill>
              <a:latin typeface="Arial Narrow" pitchFamily="34" charset="0"/>
            </a:endParaRPr>
          </a:p>
          <a:p>
            <a:pPr algn="just"/>
            <a:r>
              <a:rPr lang="es-ES" sz="1200" dirty="0" smtClean="0">
                <a:solidFill>
                  <a:schemeClr val="bg1"/>
                </a:solidFill>
                <a:latin typeface="Arial Narrow" pitchFamily="34" charset="0"/>
              </a:rPr>
              <a:t> </a:t>
            </a:r>
          </a:p>
          <a:p>
            <a:pPr algn="just"/>
            <a:r>
              <a:rPr lang="es-ES" sz="1400" dirty="0" smtClean="0">
                <a:solidFill>
                  <a:schemeClr val="bg1"/>
                </a:solidFill>
                <a:latin typeface="Arial" pitchFamily="34" charset="0"/>
                <a:cs typeface="Arial" pitchFamily="34" charset="0"/>
              </a:rPr>
              <a:t>La Gerencia de Planificación de Maderas del Orinoco, tiene como unas de sus funciones principales elaboración del presupuesto anual de gasto de la empresa.</a:t>
            </a:r>
          </a:p>
          <a:p>
            <a:pPr algn="just"/>
            <a:r>
              <a:rPr lang="es-ES" sz="1400" dirty="0" smtClean="0">
                <a:solidFill>
                  <a:schemeClr val="bg1"/>
                </a:solidFill>
                <a:latin typeface="Arial" pitchFamily="34" charset="0"/>
                <a:cs typeface="Arial" pitchFamily="34" charset="0"/>
              </a:rPr>
              <a:t> </a:t>
            </a:r>
          </a:p>
          <a:p>
            <a:pPr algn="just"/>
            <a:r>
              <a:rPr lang="es-MX" sz="1400" dirty="0" smtClean="0">
                <a:solidFill>
                  <a:schemeClr val="bg1"/>
                </a:solidFill>
                <a:latin typeface="Arial" pitchFamily="34" charset="0"/>
                <a:cs typeface="Arial" pitchFamily="34" charset="0"/>
              </a:rPr>
              <a:t>Cada gerencia, coordinación, departamento y unidades de la empresa debe presentar a la Gerencia de Planificación al comienzo de cada año el Plan Operativo Anual (POA) de su unidad. Este POA consiste en todas las actividades que estaría realizando cada unidad durante el año fiscal y este sería el punto de partida que daría inicio a la formulación presupuestaria de cada año.</a:t>
            </a:r>
          </a:p>
          <a:p>
            <a:pPr algn="just"/>
            <a:endParaRPr lang="es-MX"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La Gerencia de Planificación recibe el POA de todas las unidades administrativas de la empresa con cada uno de los recursos asignado a cada actividad.</a:t>
            </a:r>
            <a:endParaRPr lang="es-ES"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 </a:t>
            </a:r>
            <a:endParaRPr lang="es-ES"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Desde el año 1993 y hasta finales del año 2011; la Gerencia de Planificación había utilizado un sistema automatizado para llevar a cabo el proceso de formulación presupuestaria; este sistema estaba desarrollado en Visual Basic versión 5.0; manejador de Base de Datos </a:t>
            </a:r>
            <a:r>
              <a:rPr lang="es-MX" sz="1400" dirty="0" err="1" smtClean="0">
                <a:solidFill>
                  <a:schemeClr val="bg1"/>
                </a:solidFill>
                <a:latin typeface="Arial" pitchFamily="34" charset="0"/>
                <a:cs typeface="Arial" pitchFamily="34" charset="0"/>
              </a:rPr>
              <a:t>SqlServer</a:t>
            </a:r>
            <a:r>
              <a:rPr lang="es-MX" sz="1400" dirty="0" smtClean="0">
                <a:solidFill>
                  <a:schemeClr val="bg1"/>
                </a:solidFill>
                <a:latin typeface="Arial" pitchFamily="34" charset="0"/>
                <a:cs typeface="Arial" pitchFamily="34" charset="0"/>
              </a:rPr>
              <a:t> versión 7.0 y </a:t>
            </a:r>
            <a:r>
              <a:rPr lang="es-MX" sz="1400" dirty="0" err="1" smtClean="0">
                <a:solidFill>
                  <a:schemeClr val="bg1"/>
                </a:solidFill>
                <a:latin typeface="Arial" pitchFamily="34" charset="0"/>
                <a:cs typeface="Arial" pitchFamily="34" charset="0"/>
              </a:rPr>
              <a:t>CrystalReports</a:t>
            </a:r>
            <a:r>
              <a:rPr lang="es-MX" sz="1400" dirty="0" smtClean="0">
                <a:solidFill>
                  <a:schemeClr val="bg1"/>
                </a:solidFill>
                <a:latin typeface="Arial" pitchFamily="34" charset="0"/>
                <a:cs typeface="Arial" pitchFamily="34" charset="0"/>
              </a:rPr>
              <a:t> como generador de reportes. Cumpliendo este con todos sus requerimientos para elaboración del presupuesto de gasto por cada unidad de la empresa.</a:t>
            </a:r>
            <a:endParaRPr lang="es-ES"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 </a:t>
            </a:r>
            <a:endParaRPr lang="es-ES"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Al comienzo del año 2012 Maderas del Orinoco cumpliendo con el decreto presidencial Nro. 3390 donde dice que la</a:t>
            </a:r>
            <a:r>
              <a:rPr lang="es-ES" sz="1400" dirty="0" smtClean="0">
                <a:solidFill>
                  <a:schemeClr val="bg1"/>
                </a:solidFill>
                <a:latin typeface="Arial" pitchFamily="34" charset="0"/>
                <a:cs typeface="Arial" pitchFamily="34" charset="0"/>
              </a:rPr>
              <a:t> “</a:t>
            </a:r>
            <a:r>
              <a:rPr lang="es-MX" sz="1400" dirty="0" smtClean="0">
                <a:solidFill>
                  <a:schemeClr val="bg1"/>
                </a:solidFill>
                <a:latin typeface="Arial" pitchFamily="34" charset="0"/>
                <a:cs typeface="Arial" pitchFamily="34" charset="0"/>
              </a:rPr>
              <a:t>Administración Pública Nacional empleará prioritariamente Software Libre desarrollado con Estándares Abiertos, en sus sistemas, proyectos y servicios informáticos. A tales fines, todos los órganos y entes de la Administración Pública Nacional iniciarán los procesos de migración gradual y progresiva de éstos hacia el Software Libre desarrollado con Estándares Abiertos”; decide</a:t>
            </a:r>
            <a:endParaRPr lang="es-ES" sz="12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32770" name="Picture 2"/>
          <p:cNvPicPr>
            <a:picLocks noChangeAspect="1" noChangeArrowheads="1"/>
          </p:cNvPicPr>
          <p:nvPr/>
        </p:nvPicPr>
        <p:blipFill>
          <a:blip r:embed="rId2"/>
          <a:srcRect/>
          <a:stretch>
            <a:fillRect/>
          </a:stretch>
        </p:blipFill>
        <p:spPr bwMode="auto">
          <a:xfrm>
            <a:off x="519117" y="1071546"/>
            <a:ext cx="8339163" cy="54324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6" name="5 CuadroTexto"/>
          <p:cNvSpPr txBox="1"/>
          <p:nvPr/>
        </p:nvSpPr>
        <p:spPr>
          <a:xfrm>
            <a:off x="500034" y="1071546"/>
            <a:ext cx="8143932" cy="5447645"/>
          </a:xfrm>
          <a:prstGeom prst="rect">
            <a:avLst/>
          </a:prstGeom>
          <a:noFill/>
        </p:spPr>
        <p:txBody>
          <a:bodyPr wrap="square" rtlCol="0">
            <a:spAutoFit/>
          </a:bodyPr>
          <a:lstStyle/>
          <a:p>
            <a:r>
              <a:rPr lang="es-ES" sz="1600" b="1" dirty="0" smtClean="0">
                <a:solidFill>
                  <a:schemeClr val="bg1"/>
                </a:solidFill>
                <a:latin typeface="Arial" pitchFamily="34" charset="0"/>
                <a:cs typeface="Arial" pitchFamily="34" charset="0"/>
              </a:rPr>
              <a:t>ASIGNACION RECURSOS PERSONAL</a:t>
            </a:r>
          </a:p>
          <a:p>
            <a:endParaRPr lang="es-ES" sz="1600" b="1" dirty="0" smtClean="0">
              <a:solidFill>
                <a:schemeClr val="bg1"/>
              </a:solidFill>
              <a:latin typeface="Arial" pitchFamily="34" charset="0"/>
              <a:cs typeface="Arial" pitchFamily="34" charset="0"/>
            </a:endParaRPr>
          </a:p>
          <a:p>
            <a:pPr algn="just"/>
            <a:r>
              <a:rPr lang="es-ES" sz="1400" dirty="0" smtClean="0">
                <a:solidFill>
                  <a:srgbClr val="000000"/>
                </a:solidFill>
                <a:latin typeface="Arial"/>
                <a:ea typeface="DejaVu Sans"/>
              </a:rPr>
              <a:t>Este es otro proceso de gran importancia </a:t>
            </a:r>
            <a:r>
              <a:rPr lang="es-ES" sz="1400" dirty="0" smtClean="0">
                <a:solidFill>
                  <a:srgbClr val="000000"/>
                </a:solidFill>
                <a:latin typeface="Arial"/>
                <a:ea typeface="DejaVu Sans"/>
              </a:rPr>
              <a:t>para </a:t>
            </a:r>
            <a:r>
              <a:rPr lang="es-ES" sz="1400" dirty="0" smtClean="0">
                <a:solidFill>
                  <a:schemeClr val="bg1"/>
                </a:solidFill>
                <a:latin typeface="Arial" pitchFamily="34" charset="0"/>
                <a:cs typeface="Arial" pitchFamily="34" charset="0"/>
              </a:rPr>
              <a:t>la </a:t>
            </a:r>
            <a:r>
              <a:rPr lang="es-ES" sz="1400" dirty="0" smtClean="0">
                <a:solidFill>
                  <a:schemeClr val="bg1"/>
                </a:solidFill>
                <a:latin typeface="Arial" pitchFamily="34" charset="0"/>
                <a:cs typeface="Arial" pitchFamily="34" charset="0"/>
              </a:rPr>
              <a:t>Formulación Presupuestaria; ya que en este proceso se define todos los gastos de personal de la partida 4.01.</a:t>
            </a:r>
          </a:p>
          <a:p>
            <a:pPr algn="just"/>
            <a:r>
              <a:rPr lang="es-ES" sz="1400" dirty="0" smtClean="0">
                <a:solidFill>
                  <a:schemeClr val="bg1"/>
                </a:solidFill>
                <a:latin typeface="Arial" pitchFamily="34" charset="0"/>
                <a:cs typeface="Arial" pitchFamily="34" charset="0"/>
              </a:rPr>
              <a:t> </a:t>
            </a:r>
          </a:p>
          <a:p>
            <a:pPr algn="just"/>
            <a:r>
              <a:rPr lang="es-ES" sz="1400" dirty="0" smtClean="0">
                <a:solidFill>
                  <a:schemeClr val="bg1"/>
                </a:solidFill>
                <a:latin typeface="Arial" pitchFamily="34" charset="0"/>
                <a:cs typeface="Arial" pitchFamily="34" charset="0"/>
              </a:rPr>
              <a:t>En el Sistema SIGAP; es donde se definen las nóminas y los conceptos que se utilizaran en el proceso de formulación. Como en la Empresa Maderas del Orinoco existen nóminas mensuales y nóminas semanales; se deben crear dos nóminas para el proceso de Formulación y definirla para tal fin.</a:t>
            </a:r>
          </a:p>
          <a:p>
            <a:pPr algn="just"/>
            <a:r>
              <a:rPr lang="es-ES" sz="1400" dirty="0" smtClean="0">
                <a:solidFill>
                  <a:schemeClr val="bg1"/>
                </a:solidFill>
                <a:latin typeface="Arial" pitchFamily="34" charset="0"/>
                <a:cs typeface="Arial" pitchFamily="34" charset="0"/>
              </a:rPr>
              <a:t> </a:t>
            </a:r>
          </a:p>
          <a:p>
            <a:pPr algn="just"/>
            <a:r>
              <a:rPr lang="es-ES" sz="1400" dirty="0" smtClean="0">
                <a:solidFill>
                  <a:schemeClr val="bg1"/>
                </a:solidFill>
                <a:latin typeface="Arial" pitchFamily="34" charset="0"/>
                <a:cs typeface="Arial" pitchFamily="34" charset="0"/>
              </a:rPr>
              <a:t>Para definir las nóminas utilizadas en la formulación se debe seguir los siguientes pasos:</a:t>
            </a:r>
          </a:p>
          <a:p>
            <a:pPr algn="just"/>
            <a:r>
              <a:rPr lang="es-ES" sz="1400" dirty="0" smtClean="0">
                <a:solidFill>
                  <a:schemeClr val="bg1"/>
                </a:solidFill>
                <a:latin typeface="Arial" pitchFamily="34" charset="0"/>
                <a:cs typeface="Arial" pitchFamily="34" charset="0"/>
              </a:rPr>
              <a:t> </a:t>
            </a:r>
          </a:p>
          <a:p>
            <a:pPr lvl="0" algn="just">
              <a:buFont typeface="Wingdings" pitchFamily="2" charset="2"/>
              <a:buChar char="Ø"/>
            </a:pPr>
            <a:r>
              <a:rPr lang="es-ES" sz="1400" dirty="0" smtClean="0">
                <a:solidFill>
                  <a:schemeClr val="bg1"/>
                </a:solidFill>
                <a:latin typeface="Arial" pitchFamily="34" charset="0"/>
                <a:cs typeface="Arial" pitchFamily="34" charset="0"/>
              </a:rPr>
              <a:t>Crear la nómina mensual de formulación.</a:t>
            </a:r>
          </a:p>
          <a:p>
            <a:pPr lvl="0" algn="just">
              <a:buFont typeface="Wingdings" pitchFamily="2" charset="2"/>
              <a:buChar char="Ø"/>
            </a:pPr>
            <a:r>
              <a:rPr lang="es-ES" sz="1400" dirty="0" smtClean="0">
                <a:solidFill>
                  <a:schemeClr val="bg1"/>
                </a:solidFill>
                <a:latin typeface="Arial" pitchFamily="34" charset="0"/>
                <a:cs typeface="Arial" pitchFamily="34" charset="0"/>
              </a:rPr>
              <a:t>Crear la nómina semanal para la formulación.</a:t>
            </a:r>
          </a:p>
          <a:p>
            <a:pPr lvl="0" algn="just">
              <a:buFont typeface="Wingdings" pitchFamily="2" charset="2"/>
              <a:buChar char="Ø"/>
            </a:pPr>
            <a:r>
              <a:rPr lang="es-ES" sz="1400" dirty="0" smtClean="0">
                <a:solidFill>
                  <a:schemeClr val="bg1"/>
                </a:solidFill>
                <a:latin typeface="Arial" pitchFamily="34" charset="0"/>
                <a:cs typeface="Arial" pitchFamily="34" charset="0"/>
              </a:rPr>
              <a:t>Se migran el personal de las nóminas mensuales a la nómina mensual creada para la formulación.</a:t>
            </a:r>
          </a:p>
          <a:p>
            <a:pPr lvl="0" algn="just">
              <a:buFont typeface="Wingdings" pitchFamily="2" charset="2"/>
              <a:buChar char="Ø"/>
            </a:pPr>
            <a:r>
              <a:rPr lang="es-ES" sz="1400" dirty="0" smtClean="0">
                <a:solidFill>
                  <a:schemeClr val="bg1"/>
                </a:solidFill>
                <a:latin typeface="Arial" pitchFamily="34" charset="0"/>
                <a:cs typeface="Arial" pitchFamily="34" charset="0"/>
              </a:rPr>
              <a:t>Se migran el personal de las nóminas semanales a la nómina semanal creada para la formulación.</a:t>
            </a:r>
          </a:p>
          <a:p>
            <a:pPr lvl="0" algn="just">
              <a:buFont typeface="Wingdings" pitchFamily="2" charset="2"/>
              <a:buChar char="Ø"/>
            </a:pPr>
            <a:r>
              <a:rPr lang="es-ES" sz="1400" dirty="0" smtClean="0">
                <a:solidFill>
                  <a:schemeClr val="bg1"/>
                </a:solidFill>
                <a:latin typeface="Arial" pitchFamily="34" charset="0"/>
                <a:cs typeface="Arial" pitchFamily="34" charset="0"/>
              </a:rPr>
              <a:t>Se crean los conceptos de asignaciones y aportes en las nóminas de formulación. </a:t>
            </a:r>
          </a:p>
          <a:p>
            <a:pPr lvl="0" algn="just">
              <a:buFont typeface="Wingdings" pitchFamily="2" charset="2"/>
              <a:buChar char="Ø"/>
            </a:pPr>
            <a:r>
              <a:rPr lang="es-ES" sz="1400" dirty="0" smtClean="0">
                <a:solidFill>
                  <a:schemeClr val="bg1"/>
                </a:solidFill>
                <a:latin typeface="Arial" pitchFamily="34" charset="0"/>
                <a:cs typeface="Arial" pitchFamily="34" charset="0"/>
              </a:rPr>
              <a:t>Desde el sistema SIGAP se calculan las nóminas de formulación.</a:t>
            </a:r>
          </a:p>
          <a:p>
            <a:pPr>
              <a:buFont typeface="Wingdings" pitchFamily="2" charset="2"/>
              <a:buChar char="Ø"/>
            </a:pPr>
            <a:r>
              <a:rPr lang="es-ES" sz="1400" dirty="0" smtClean="0">
                <a:solidFill>
                  <a:schemeClr val="bg1"/>
                </a:solidFill>
                <a:latin typeface="Arial" pitchFamily="34" charset="0"/>
                <a:cs typeface="Arial" pitchFamily="34" charset="0"/>
              </a:rPr>
              <a:t>Desde el Sistema de Formulación Presupuestaria (SIFORPRE) se exportan todos los conceptos que existen en las nóminas formuladas en SIGAP por la Gerencia de Personal.</a:t>
            </a:r>
            <a:endParaRPr lang="es-ES" sz="1600" b="1" dirty="0" smtClean="0">
              <a:solidFill>
                <a:schemeClr val="bg1"/>
              </a:solidFill>
              <a:latin typeface="Arial" pitchFamily="34" charset="0"/>
              <a:cs typeface="Arial" pitchFamily="34" charset="0"/>
            </a:endParaRPr>
          </a:p>
          <a:p>
            <a:endParaRPr lang="es-ES" sz="1600" b="1" dirty="0" smtClean="0">
              <a:solidFill>
                <a:schemeClr val="bg1"/>
              </a:solidFill>
              <a:latin typeface="Arial" pitchFamily="34" charset="0"/>
              <a:cs typeface="Arial" pitchFamily="34" charset="0"/>
            </a:endParaRPr>
          </a:p>
          <a:p>
            <a:endParaRPr lang="es-ES" sz="1600" b="1" dirty="0" smtClean="0">
              <a:solidFill>
                <a:schemeClr val="bg1"/>
              </a:solidFill>
              <a:latin typeface="Arial" pitchFamily="34" charset="0"/>
              <a:cs typeface="Arial" pitchFamily="34" charset="0"/>
            </a:endParaRPr>
          </a:p>
          <a:p>
            <a:endParaRPr lang="es-ES" sz="1600" b="1" dirty="0" smtClean="0">
              <a:solidFill>
                <a:schemeClr val="bg1"/>
              </a:solidFill>
              <a:latin typeface="Arial" pitchFamily="34" charset="0"/>
              <a:cs typeface="Arial" pitchFamily="34" charset="0"/>
            </a:endParaRPr>
          </a:p>
          <a:p>
            <a:endParaRPr lang="es-ES" sz="160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5" name="4 Imagen"/>
          <p:cNvPicPr/>
          <p:nvPr/>
        </p:nvPicPr>
        <p:blipFill>
          <a:blip r:embed="rId2"/>
          <a:stretch/>
        </p:blipFill>
        <p:spPr>
          <a:xfrm>
            <a:off x="1005840" y="1554480"/>
            <a:ext cx="6899040" cy="4169160"/>
          </a:xfrm>
          <a:prstGeom prst="rect">
            <a:avLst/>
          </a:prstGeom>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5" name="4 Imagen"/>
          <p:cNvPicPr/>
          <p:nvPr/>
        </p:nvPicPr>
        <p:blipFill>
          <a:blip r:embed="rId2"/>
          <a:stretch/>
        </p:blipFill>
        <p:spPr>
          <a:xfrm>
            <a:off x="455040" y="1136880"/>
            <a:ext cx="8505720" cy="5355000"/>
          </a:xfrm>
          <a:prstGeom prst="rect">
            <a:avLst/>
          </a:prstGeom>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4" name="3 Imagen"/>
          <p:cNvPicPr/>
          <p:nvPr/>
        </p:nvPicPr>
        <p:blipFill>
          <a:blip r:embed="rId2"/>
          <a:stretch/>
        </p:blipFill>
        <p:spPr>
          <a:xfrm>
            <a:off x="429120" y="1214640"/>
            <a:ext cx="8429040" cy="5285520"/>
          </a:xfrm>
          <a:prstGeom prst="rect">
            <a:avLst/>
          </a:prstGeom>
          <a:ln w="9360">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4" name="3 Imagen"/>
          <p:cNvPicPr/>
          <p:nvPr/>
        </p:nvPicPr>
        <p:blipFill>
          <a:blip r:embed="rId2"/>
          <a:stretch/>
        </p:blipFill>
        <p:spPr>
          <a:xfrm>
            <a:off x="1188720" y="1333800"/>
            <a:ext cx="6400440" cy="2049120"/>
          </a:xfrm>
          <a:prstGeom prst="rect">
            <a:avLst/>
          </a:prstGeom>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4" name="3 Imagen"/>
          <p:cNvPicPr/>
          <p:nvPr/>
        </p:nvPicPr>
        <p:blipFill>
          <a:blip r:embed="rId2"/>
          <a:stretch/>
        </p:blipFill>
        <p:spPr>
          <a:xfrm>
            <a:off x="457200" y="1251720"/>
            <a:ext cx="8412120" cy="4782960"/>
          </a:xfrm>
          <a:prstGeom prst="rect">
            <a:avLst/>
          </a:prstGeom>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7" name="6 Imagen"/>
          <p:cNvPicPr/>
          <p:nvPr/>
        </p:nvPicPr>
        <p:blipFill>
          <a:blip r:embed="rId2"/>
          <a:stretch/>
        </p:blipFill>
        <p:spPr>
          <a:xfrm>
            <a:off x="365760" y="1371600"/>
            <a:ext cx="8503560" cy="4845960"/>
          </a:xfrm>
          <a:prstGeom prst="rect">
            <a:avLst/>
          </a:prstGeom>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5" name="4 Imagen"/>
          <p:cNvPicPr/>
          <p:nvPr/>
        </p:nvPicPr>
        <p:blipFill>
          <a:blip r:embed="rId2"/>
          <a:stretch/>
        </p:blipFill>
        <p:spPr>
          <a:xfrm>
            <a:off x="457200" y="1111320"/>
            <a:ext cx="5752440" cy="1742400"/>
          </a:xfrm>
          <a:prstGeom prst="rect">
            <a:avLst/>
          </a:prstGeom>
          <a:ln>
            <a:noFill/>
          </a:ln>
        </p:spPr>
      </p:pic>
      <p:pic>
        <p:nvPicPr>
          <p:cNvPr id="6" name="5 Imagen"/>
          <p:cNvPicPr/>
          <p:nvPr/>
        </p:nvPicPr>
        <p:blipFill>
          <a:blip r:embed="rId3"/>
          <a:stretch/>
        </p:blipFill>
        <p:spPr>
          <a:xfrm>
            <a:off x="434520" y="2918160"/>
            <a:ext cx="5783040" cy="1728360"/>
          </a:xfrm>
          <a:prstGeom prst="rect">
            <a:avLst/>
          </a:prstGeom>
          <a:ln>
            <a:noFill/>
          </a:ln>
        </p:spPr>
      </p:pic>
      <p:pic>
        <p:nvPicPr>
          <p:cNvPr id="7" name="6 Imagen"/>
          <p:cNvPicPr/>
          <p:nvPr/>
        </p:nvPicPr>
        <p:blipFill>
          <a:blip r:embed="rId4"/>
          <a:stretch/>
        </p:blipFill>
        <p:spPr>
          <a:xfrm>
            <a:off x="440640" y="4766760"/>
            <a:ext cx="5409360" cy="1999440"/>
          </a:xfrm>
          <a:prstGeom prst="rect">
            <a:avLst/>
          </a:prstGeom>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4" name="3 Imagen"/>
          <p:cNvPicPr/>
          <p:nvPr/>
        </p:nvPicPr>
        <p:blipFill>
          <a:blip r:embed="rId2"/>
          <a:stretch/>
        </p:blipFill>
        <p:spPr>
          <a:xfrm>
            <a:off x="457200" y="1188720"/>
            <a:ext cx="5581080" cy="2704320"/>
          </a:xfrm>
          <a:prstGeom prst="rect">
            <a:avLst/>
          </a:prstGeom>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42910" y="1071546"/>
            <a:ext cx="8143931" cy="5693866"/>
          </a:xfrm>
          <a:prstGeom prst="rect">
            <a:avLst/>
          </a:prstGeom>
          <a:noFill/>
        </p:spPr>
        <p:txBody>
          <a:bodyPr wrap="square" rtlCol="0">
            <a:spAutoFit/>
          </a:bodyPr>
          <a:lstStyle/>
          <a:p>
            <a:pPr algn="just"/>
            <a:r>
              <a:rPr lang="es-MX" sz="1400" dirty="0" smtClean="0">
                <a:solidFill>
                  <a:schemeClr val="bg1"/>
                </a:solidFill>
                <a:latin typeface="Arial" pitchFamily="34" charset="0"/>
                <a:cs typeface="Arial" pitchFamily="34" charset="0"/>
              </a:rPr>
              <a:t>implementar un  Sistema Integrado de Gestión para Entes del Sector Publico (SIGESP); a pesar de que el SIGESP contiene los módulos de las aéreas administrativas tales como: Contabilidad, nominas, recursos humanos, bancos, cuentas por pagar, compras, almacén, entre otros; no dispone de un sistema de formulación presupuestaria.</a:t>
            </a:r>
          </a:p>
          <a:p>
            <a:pPr algn="just"/>
            <a:endParaRPr lang="es-MX"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Desde el año 2012 la Gerencia de planificación ha utilizado hojas de cálculos como apoyo a unas de sus actividades principales como lo es la formulación presupuestaria de Maderas del Orinoco;</a:t>
            </a:r>
            <a:r>
              <a:rPr lang="es-VE" sz="1400" dirty="0" smtClean="0">
                <a:solidFill>
                  <a:schemeClr val="bg1"/>
                </a:solidFill>
                <a:latin typeface="Arial" pitchFamily="34" charset="0"/>
                <a:cs typeface="Arial" pitchFamily="34" charset="0"/>
              </a:rPr>
              <a:t> con el pasar del tiempo trajo ciertos inconvenientes, entre los que se puede mencionar:</a:t>
            </a:r>
            <a:endParaRPr lang="es-ES"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 </a:t>
            </a:r>
            <a:endParaRPr lang="es-ES" sz="1400" dirty="0" smtClean="0">
              <a:solidFill>
                <a:schemeClr val="bg1"/>
              </a:solidFill>
              <a:latin typeface="Arial" pitchFamily="34" charset="0"/>
              <a:cs typeface="Arial" pitchFamily="34" charset="0"/>
            </a:endParaRPr>
          </a:p>
          <a:p>
            <a:pPr algn="just">
              <a:buFont typeface="Arial" pitchFamily="34" charset="0"/>
              <a:buChar char="•"/>
            </a:pPr>
            <a:r>
              <a:rPr lang="es-MX" sz="1400" dirty="0" smtClean="0">
                <a:solidFill>
                  <a:schemeClr val="bg1"/>
                </a:solidFill>
                <a:latin typeface="Arial" pitchFamily="34" charset="0"/>
                <a:cs typeface="Arial" pitchFamily="34" charset="0"/>
              </a:rPr>
              <a:t>Poca amigabilidad en el ingreso de datos.</a:t>
            </a:r>
            <a:endParaRPr lang="es-ES" sz="1400" dirty="0" smtClean="0">
              <a:solidFill>
                <a:schemeClr val="bg1"/>
              </a:solidFill>
              <a:latin typeface="Arial" pitchFamily="34" charset="0"/>
              <a:cs typeface="Arial" pitchFamily="34" charset="0"/>
            </a:endParaRPr>
          </a:p>
          <a:p>
            <a:pPr algn="just">
              <a:buFont typeface="Arial" pitchFamily="34" charset="0"/>
              <a:buChar char="•"/>
            </a:pPr>
            <a:r>
              <a:rPr lang="es-MX" sz="1400" dirty="0" smtClean="0">
                <a:solidFill>
                  <a:schemeClr val="bg1"/>
                </a:solidFill>
                <a:latin typeface="Arial" pitchFamily="34" charset="0"/>
                <a:cs typeface="Arial" pitchFamily="34" charset="0"/>
              </a:rPr>
              <a:t>Redundancia e inconsistencia de datos.</a:t>
            </a:r>
            <a:endParaRPr lang="es-ES" sz="1400" dirty="0" smtClean="0">
              <a:solidFill>
                <a:schemeClr val="bg1"/>
              </a:solidFill>
              <a:latin typeface="Arial" pitchFamily="34" charset="0"/>
              <a:cs typeface="Arial" pitchFamily="34" charset="0"/>
            </a:endParaRPr>
          </a:p>
          <a:p>
            <a:pPr algn="just">
              <a:buFont typeface="Arial" pitchFamily="34" charset="0"/>
              <a:buChar char="•"/>
            </a:pPr>
            <a:r>
              <a:rPr lang="es-MX" sz="1400" dirty="0" smtClean="0">
                <a:solidFill>
                  <a:schemeClr val="bg1"/>
                </a:solidFill>
                <a:latin typeface="Arial" pitchFamily="34" charset="0"/>
                <a:cs typeface="Arial" pitchFamily="34" charset="0"/>
              </a:rPr>
              <a:t>Dificultad de acceso a los datos.</a:t>
            </a:r>
            <a:endParaRPr lang="es-ES" sz="1400" dirty="0" smtClean="0">
              <a:solidFill>
                <a:schemeClr val="bg1"/>
              </a:solidFill>
              <a:latin typeface="Arial" pitchFamily="34" charset="0"/>
              <a:cs typeface="Arial" pitchFamily="34" charset="0"/>
            </a:endParaRPr>
          </a:p>
          <a:p>
            <a:pPr algn="just">
              <a:buFont typeface="Arial" pitchFamily="34" charset="0"/>
              <a:buChar char="•"/>
            </a:pPr>
            <a:r>
              <a:rPr lang="es-MX" sz="1400" dirty="0" smtClean="0">
                <a:solidFill>
                  <a:schemeClr val="bg1"/>
                </a:solidFill>
                <a:latin typeface="Arial" pitchFamily="34" charset="0"/>
                <a:cs typeface="Arial" pitchFamily="34" charset="0"/>
              </a:rPr>
              <a:t>Aislamiento de datos.</a:t>
            </a:r>
            <a:endParaRPr lang="es-ES" sz="1400" dirty="0" smtClean="0">
              <a:solidFill>
                <a:schemeClr val="bg1"/>
              </a:solidFill>
              <a:latin typeface="Arial" pitchFamily="34" charset="0"/>
              <a:cs typeface="Arial" pitchFamily="34" charset="0"/>
            </a:endParaRPr>
          </a:p>
          <a:p>
            <a:pPr algn="just">
              <a:buFont typeface="Arial" pitchFamily="34" charset="0"/>
              <a:buChar char="•"/>
            </a:pPr>
            <a:r>
              <a:rPr lang="es-MX" sz="1400" dirty="0" smtClean="0">
                <a:solidFill>
                  <a:schemeClr val="bg1"/>
                </a:solidFill>
                <a:latin typeface="Arial" pitchFamily="34" charset="0"/>
                <a:cs typeface="Arial" pitchFamily="34" charset="0"/>
              </a:rPr>
              <a:t>Falta de integridad en los datos.</a:t>
            </a:r>
            <a:endParaRPr lang="es-ES" sz="1400" dirty="0" smtClean="0">
              <a:solidFill>
                <a:schemeClr val="bg1"/>
              </a:solidFill>
              <a:latin typeface="Arial" pitchFamily="34" charset="0"/>
              <a:cs typeface="Arial" pitchFamily="34" charset="0"/>
            </a:endParaRPr>
          </a:p>
          <a:p>
            <a:pPr algn="just">
              <a:buFont typeface="Arial" pitchFamily="34" charset="0"/>
              <a:buChar char="•"/>
            </a:pPr>
            <a:r>
              <a:rPr lang="es-MX" sz="1400" dirty="0" smtClean="0">
                <a:solidFill>
                  <a:schemeClr val="bg1"/>
                </a:solidFill>
                <a:latin typeface="Arial" pitchFamily="34" charset="0"/>
                <a:cs typeface="Arial" pitchFamily="34" charset="0"/>
              </a:rPr>
              <a:t>Dificultad de generar los reportes requeridos.</a:t>
            </a:r>
          </a:p>
          <a:p>
            <a:pPr algn="just"/>
            <a:endParaRPr lang="es-MX"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Por solicitud de la Gerencia de Planificación, para asegurar un mejor registro y control en su proceso de formulación presupuestaria, se inició por parte de la Gerencia de Tecnología de Información (en alianza con estudiantes de la Universidad Nacional Experimental de Guayana, UNEG), el proyecto del diseño y construcción del Sistema de Formulación Presupuestaria (SIFORPRE), para sustituir las hojas de cálculos en sus operaciones y corregir las fallas que estas venia presentando.</a:t>
            </a:r>
            <a:endParaRPr lang="es-ES"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	</a:t>
            </a:r>
            <a:endParaRPr lang="es-ES" sz="1400" dirty="0" smtClean="0">
              <a:solidFill>
                <a:schemeClr val="bg1"/>
              </a:solidFill>
              <a:latin typeface="Arial" pitchFamily="34" charset="0"/>
              <a:cs typeface="Arial" pitchFamily="34" charset="0"/>
            </a:endParaRPr>
          </a:p>
          <a:p>
            <a:pPr algn="just"/>
            <a:r>
              <a:rPr lang="es-MX" sz="1400" dirty="0" smtClean="0">
                <a:solidFill>
                  <a:schemeClr val="bg1"/>
                </a:solidFill>
                <a:latin typeface="Arial" pitchFamily="34" charset="0"/>
                <a:cs typeface="Arial" pitchFamily="34" charset="0"/>
              </a:rPr>
              <a:t>El SIFORPRE se diseñó con la visión de ser una herramienta completa, en el sentido de poder registrar cualquier cantidad de data de una forma organizada con un alto nivel de seguridad, eficiencia en la entrada de datos realizando; validaciones que permitan evitar problemas de inconsistencia, así como también disminuir considerablemente el tiempo utilizado para el registro.</a:t>
            </a:r>
            <a:endParaRPr lang="es-ES" dirty="0"/>
          </a:p>
        </p:txBody>
      </p:sp>
      <p:sp>
        <p:nvSpPr>
          <p:cNvPr id="5"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4" name="3 Imagen"/>
          <p:cNvPicPr/>
          <p:nvPr/>
        </p:nvPicPr>
        <p:blipFill>
          <a:blip r:embed="rId2"/>
          <a:stretch/>
        </p:blipFill>
        <p:spPr>
          <a:xfrm>
            <a:off x="822960" y="1554480"/>
            <a:ext cx="5486040" cy="2285640"/>
          </a:xfrm>
          <a:prstGeom prst="rect">
            <a:avLst/>
          </a:prstGeom>
          <a:ln>
            <a:noFill/>
          </a:ln>
        </p:spPr>
      </p:pic>
      <p:pic>
        <p:nvPicPr>
          <p:cNvPr id="5" name="4 Imagen"/>
          <p:cNvPicPr/>
          <p:nvPr/>
        </p:nvPicPr>
        <p:blipFill>
          <a:blip r:embed="rId3"/>
          <a:stretch/>
        </p:blipFill>
        <p:spPr>
          <a:xfrm>
            <a:off x="822960" y="3931920"/>
            <a:ext cx="5533200" cy="2456640"/>
          </a:xfrm>
          <a:prstGeom prst="rect">
            <a:avLst/>
          </a:prstGeom>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7" name="6 Imagen"/>
          <p:cNvPicPr/>
          <p:nvPr/>
        </p:nvPicPr>
        <p:blipFill>
          <a:blip r:embed="rId2"/>
          <a:stretch/>
        </p:blipFill>
        <p:spPr>
          <a:xfrm>
            <a:off x="548640" y="1170000"/>
            <a:ext cx="7954920" cy="4773240"/>
          </a:xfrm>
          <a:prstGeom prst="rect">
            <a:avLst/>
          </a:prstGeom>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4" name="3 Imagen"/>
          <p:cNvPicPr/>
          <p:nvPr/>
        </p:nvPicPr>
        <p:blipFill>
          <a:blip r:embed="rId2"/>
          <a:stretch/>
        </p:blipFill>
        <p:spPr>
          <a:xfrm>
            <a:off x="457200" y="1133640"/>
            <a:ext cx="8412120" cy="3803760"/>
          </a:xfrm>
          <a:prstGeom prst="rect">
            <a:avLst/>
          </a:prstGeom>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4" name="3 Imagen"/>
          <p:cNvPicPr/>
          <p:nvPr/>
        </p:nvPicPr>
        <p:blipFill>
          <a:blip r:embed="rId2"/>
          <a:stretch/>
        </p:blipFill>
        <p:spPr>
          <a:xfrm>
            <a:off x="457200" y="1546920"/>
            <a:ext cx="8412120" cy="439632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4" name="3 CuadroTexto"/>
          <p:cNvSpPr txBox="1"/>
          <p:nvPr/>
        </p:nvSpPr>
        <p:spPr>
          <a:xfrm>
            <a:off x="428596" y="1142984"/>
            <a:ext cx="8501122" cy="5478423"/>
          </a:xfrm>
          <a:prstGeom prst="rect">
            <a:avLst/>
          </a:prstGeom>
          <a:noFill/>
        </p:spPr>
        <p:txBody>
          <a:bodyPr wrap="square" rtlCol="0">
            <a:spAutoFit/>
          </a:bodyPr>
          <a:lstStyle/>
          <a:p>
            <a:r>
              <a:rPr lang="es-ES" sz="1400" dirty="0" smtClean="0">
                <a:solidFill>
                  <a:schemeClr val="bg1"/>
                </a:solidFill>
                <a:latin typeface="Arial" pitchFamily="34" charset="0"/>
                <a:cs typeface="Arial" pitchFamily="34" charset="0"/>
              </a:rPr>
              <a:t>El  Sistema de Formulación Presupuestaria  (SIFORPRE)  fue desarrollado en:</a:t>
            </a:r>
          </a:p>
          <a:p>
            <a:endParaRPr lang="es-ES" sz="1400" dirty="0" smtClean="0">
              <a:solidFill>
                <a:schemeClr val="bg1"/>
              </a:solidFill>
              <a:latin typeface="Arial" pitchFamily="34" charset="0"/>
              <a:cs typeface="Arial" pitchFamily="34" charset="0"/>
            </a:endParaRPr>
          </a:p>
          <a:p>
            <a:pPr>
              <a:buFont typeface="Arial" pitchFamily="34" charset="0"/>
              <a:buChar char="•"/>
            </a:pPr>
            <a:r>
              <a:rPr lang="es-ES" sz="1400" dirty="0" smtClean="0">
                <a:solidFill>
                  <a:schemeClr val="bg1"/>
                </a:solidFill>
                <a:latin typeface="Arial" pitchFamily="34" charset="0"/>
                <a:cs typeface="Arial" pitchFamily="34" charset="0"/>
              </a:rPr>
              <a:t> </a:t>
            </a:r>
            <a:r>
              <a:rPr lang="es-ES" sz="1400" dirty="0" err="1" smtClean="0">
                <a:solidFill>
                  <a:schemeClr val="bg1"/>
                </a:solidFill>
                <a:latin typeface="Arial" pitchFamily="34" charset="0"/>
                <a:cs typeface="Arial" pitchFamily="34" charset="0"/>
              </a:rPr>
              <a:t>PostgreSQL</a:t>
            </a:r>
            <a:r>
              <a:rPr lang="es-ES" sz="1400" dirty="0" smtClean="0">
                <a:solidFill>
                  <a:schemeClr val="bg1"/>
                </a:solidFill>
                <a:latin typeface="Arial" pitchFamily="34" charset="0"/>
                <a:cs typeface="Arial" pitchFamily="34" charset="0"/>
              </a:rPr>
              <a:t> versión 9.4; como manejador de Bases de Datos.</a:t>
            </a:r>
          </a:p>
          <a:p>
            <a:pPr>
              <a:buFont typeface="Arial" pitchFamily="34" charset="0"/>
              <a:buChar char="•"/>
            </a:pPr>
            <a:r>
              <a:rPr lang="es-ES" sz="1400" dirty="0" smtClean="0">
                <a:solidFill>
                  <a:schemeClr val="bg1"/>
                </a:solidFill>
                <a:latin typeface="Arial" pitchFamily="34" charset="0"/>
                <a:cs typeface="Arial" pitchFamily="34" charset="0"/>
              </a:rPr>
              <a:t> Framework </a:t>
            </a:r>
            <a:r>
              <a:rPr lang="es-ES" sz="1400" dirty="0" err="1" smtClean="0">
                <a:solidFill>
                  <a:schemeClr val="bg1"/>
                </a:solidFill>
                <a:latin typeface="Arial" pitchFamily="34" charset="0"/>
                <a:cs typeface="Arial" pitchFamily="34" charset="0"/>
              </a:rPr>
              <a:t>laravel</a:t>
            </a:r>
            <a:r>
              <a:rPr lang="es-ES" sz="1400" dirty="0" smtClean="0">
                <a:solidFill>
                  <a:schemeClr val="bg1"/>
                </a:solidFill>
                <a:latin typeface="Arial" pitchFamily="34" charset="0"/>
                <a:cs typeface="Arial" pitchFamily="34" charset="0"/>
              </a:rPr>
              <a:t> 5.7 </a:t>
            </a:r>
          </a:p>
          <a:p>
            <a:pPr>
              <a:buFont typeface="Arial" pitchFamily="34" charset="0"/>
              <a:buChar char="•"/>
            </a:pPr>
            <a:r>
              <a:rPr lang="es-ES" sz="1400" dirty="0" smtClean="0">
                <a:solidFill>
                  <a:schemeClr val="bg1"/>
                </a:solidFill>
                <a:latin typeface="Arial" pitchFamily="34" charset="0"/>
                <a:cs typeface="Arial" pitchFamily="34" charset="0"/>
              </a:rPr>
              <a:t>HTML 5 .</a:t>
            </a:r>
          </a:p>
          <a:p>
            <a:pPr>
              <a:buFont typeface="Arial" pitchFamily="34" charset="0"/>
              <a:buChar char="•"/>
            </a:pPr>
            <a:r>
              <a:rPr lang="es-ES" sz="1400" dirty="0" err="1" smtClean="0">
                <a:solidFill>
                  <a:schemeClr val="bg1"/>
                </a:solidFill>
                <a:latin typeface="Arial" pitchFamily="34" charset="0"/>
                <a:cs typeface="Arial" pitchFamily="34" charset="0"/>
              </a:rPr>
              <a:t>Bootstrap</a:t>
            </a:r>
            <a:r>
              <a:rPr lang="es-ES" sz="1400" dirty="0" smtClean="0">
                <a:solidFill>
                  <a:schemeClr val="bg1"/>
                </a:solidFill>
                <a:latin typeface="Arial" pitchFamily="34" charset="0"/>
                <a:cs typeface="Arial" pitchFamily="34" charset="0"/>
              </a:rPr>
              <a:t> 4</a:t>
            </a:r>
          </a:p>
          <a:p>
            <a:pPr>
              <a:buFont typeface="Arial" pitchFamily="34" charset="0"/>
              <a:buChar char="•"/>
            </a:pPr>
            <a:r>
              <a:rPr lang="es-ES" sz="1400" dirty="0" err="1" smtClean="0">
                <a:solidFill>
                  <a:schemeClr val="bg1"/>
                </a:solidFill>
                <a:latin typeface="Arial" pitchFamily="34" charset="0"/>
                <a:cs typeface="Arial" pitchFamily="34" charset="0"/>
              </a:rPr>
              <a:t>Javascript</a:t>
            </a:r>
            <a:endParaRPr lang="es-ES" sz="1400" dirty="0" smtClean="0">
              <a:solidFill>
                <a:schemeClr val="bg1"/>
              </a:solidFill>
              <a:latin typeface="Arial" pitchFamily="34" charset="0"/>
              <a:cs typeface="Arial" pitchFamily="34" charset="0"/>
            </a:endParaRPr>
          </a:p>
          <a:p>
            <a:pPr>
              <a:buFont typeface="Arial" pitchFamily="34" charset="0"/>
              <a:buChar char="•"/>
            </a:pPr>
            <a:r>
              <a:rPr lang="es-ES" sz="1400" dirty="0" err="1" smtClean="0">
                <a:solidFill>
                  <a:schemeClr val="bg1"/>
                </a:solidFill>
                <a:latin typeface="Arial" pitchFamily="34" charset="0"/>
                <a:cs typeface="Arial" pitchFamily="34" charset="0"/>
              </a:rPr>
              <a:t>Fpdf</a:t>
            </a:r>
            <a:r>
              <a:rPr lang="es-ES" sz="1400" dirty="0" smtClean="0">
                <a:solidFill>
                  <a:schemeClr val="bg1"/>
                </a:solidFill>
                <a:latin typeface="Arial" pitchFamily="34" charset="0"/>
                <a:cs typeface="Arial" pitchFamily="34" charset="0"/>
              </a:rPr>
              <a:t> para generar reportes.</a:t>
            </a:r>
          </a:p>
          <a:p>
            <a:endParaRPr lang="es-ES" sz="1400" dirty="0" smtClean="0">
              <a:solidFill>
                <a:schemeClr val="bg1"/>
              </a:solidFill>
              <a:latin typeface="Arial" pitchFamily="34" charset="0"/>
              <a:cs typeface="Arial" pitchFamily="34" charset="0"/>
            </a:endParaRPr>
          </a:p>
          <a:p>
            <a:r>
              <a:rPr lang="es-ES" sz="1400" b="1" dirty="0" smtClean="0">
                <a:solidFill>
                  <a:schemeClr val="bg1"/>
                </a:solidFill>
                <a:latin typeface="Arial" pitchFamily="34" charset="0"/>
                <a:cs typeface="Arial" pitchFamily="34" charset="0"/>
              </a:rPr>
              <a:t>QUE OFRECE EL SIFORPRE</a:t>
            </a:r>
          </a:p>
          <a:p>
            <a:pPr algn="just">
              <a:buFont typeface="Arial" pitchFamily="34" charset="0"/>
              <a:buChar char="•"/>
            </a:pPr>
            <a:r>
              <a:rPr lang="es-ES" sz="1400" b="1" dirty="0" smtClean="0">
                <a:solidFill>
                  <a:schemeClr val="bg1"/>
                </a:solidFill>
                <a:latin typeface="Arial" pitchFamily="34" charset="0"/>
                <a:cs typeface="Arial" pitchFamily="34" charset="0"/>
              </a:rPr>
              <a:t> </a:t>
            </a:r>
            <a:r>
              <a:rPr lang="es-ES" sz="1400" dirty="0" smtClean="0">
                <a:solidFill>
                  <a:schemeClr val="bg1"/>
                </a:solidFill>
                <a:latin typeface="Arial" pitchFamily="34" charset="0"/>
                <a:cs typeface="Arial" pitchFamily="34" charset="0"/>
              </a:rPr>
              <a:t>Llevar el registro y control  de todos los datos básicos que necesita el sistema para dar el inicio a la formulación presupuestaria de un año determinado.</a:t>
            </a:r>
          </a:p>
          <a:p>
            <a:pPr>
              <a:buFont typeface="Arial" pitchFamily="34" charset="0"/>
              <a:buChar char="•"/>
            </a:pPr>
            <a:r>
              <a:rPr lang="es-ES" sz="1400" dirty="0" smtClean="0">
                <a:solidFill>
                  <a:schemeClr val="bg1"/>
                </a:solidFill>
                <a:latin typeface="Arial" pitchFamily="34" charset="0"/>
                <a:cs typeface="Arial" pitchFamily="34" charset="0"/>
              </a:rPr>
              <a:t>Definiciones de la Estructura Programática</a:t>
            </a:r>
          </a:p>
          <a:p>
            <a:pPr>
              <a:buFont typeface="Arial" pitchFamily="34" charset="0"/>
              <a:buChar char="•"/>
            </a:pPr>
            <a:r>
              <a:rPr lang="es-ES" sz="1400" dirty="0" smtClean="0">
                <a:solidFill>
                  <a:schemeClr val="bg1"/>
                </a:solidFill>
                <a:latin typeface="Arial" pitchFamily="34" charset="0"/>
                <a:cs typeface="Arial" pitchFamily="34" charset="0"/>
              </a:rPr>
              <a:t>Registrar las asignaciones de los recursos a todas las actividades definidas por cada operador o jefe de la unidad.</a:t>
            </a:r>
          </a:p>
          <a:p>
            <a:pPr algn="just">
              <a:buFont typeface="Arial" pitchFamily="34" charset="0"/>
              <a:buChar char="•"/>
            </a:pPr>
            <a:r>
              <a:rPr lang="es-ES" sz="1400" dirty="0" smtClean="0">
                <a:solidFill>
                  <a:schemeClr val="bg1"/>
                </a:solidFill>
                <a:latin typeface="Arial" pitchFamily="34" charset="0"/>
                <a:cs typeface="Arial" pitchFamily="34" charset="0"/>
              </a:rPr>
              <a:t>Buscar información de los datos laborales del trabajador para realizar la mensualización de los gastos correspondiente a la partida de personal (401)</a:t>
            </a:r>
          </a:p>
          <a:p>
            <a:pPr>
              <a:buFont typeface="Arial" pitchFamily="34" charset="0"/>
              <a:buChar char="•"/>
            </a:pPr>
            <a:r>
              <a:rPr lang="es-ES" sz="1400" dirty="0" smtClean="0">
                <a:solidFill>
                  <a:schemeClr val="bg1"/>
                </a:solidFill>
                <a:latin typeface="Arial" pitchFamily="34" charset="0"/>
                <a:cs typeface="Arial" pitchFamily="34" charset="0"/>
              </a:rPr>
              <a:t>Definición de Recursos por Parida Presupuestarias.</a:t>
            </a:r>
          </a:p>
          <a:p>
            <a:pPr>
              <a:buFont typeface="Arial" pitchFamily="34" charset="0"/>
              <a:buChar char="•"/>
            </a:pPr>
            <a:r>
              <a:rPr lang="es-ES" sz="1400" dirty="0" smtClean="0">
                <a:solidFill>
                  <a:schemeClr val="bg1"/>
                </a:solidFill>
                <a:latin typeface="Arial" pitchFamily="34" charset="0"/>
                <a:cs typeface="Arial" pitchFamily="34" charset="0"/>
              </a:rPr>
              <a:t>Realizar un paso directo al modulo de ejecución presupuestaria una finalizada y aprobada la formulación de gastos.</a:t>
            </a:r>
          </a:p>
          <a:p>
            <a:pPr>
              <a:buFont typeface="Arial" pitchFamily="34" charset="0"/>
              <a:buChar char="•"/>
            </a:pPr>
            <a:r>
              <a:rPr lang="es-ES" sz="1400" dirty="0" smtClean="0">
                <a:solidFill>
                  <a:schemeClr val="bg1"/>
                </a:solidFill>
                <a:latin typeface="Arial" pitchFamily="34" charset="0"/>
                <a:cs typeface="Arial" pitchFamily="34" charset="0"/>
              </a:rPr>
              <a:t>Llevar un registro histórico por año y escenario de las formulaciones aprobadas.</a:t>
            </a:r>
          </a:p>
          <a:p>
            <a:pPr>
              <a:buFont typeface="Arial" pitchFamily="34" charset="0"/>
              <a:buChar char="•"/>
            </a:pPr>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3" name="2 CuadroTexto"/>
          <p:cNvSpPr txBox="1"/>
          <p:nvPr/>
        </p:nvSpPr>
        <p:spPr>
          <a:xfrm>
            <a:off x="428596" y="1142984"/>
            <a:ext cx="8501122" cy="5478423"/>
          </a:xfrm>
          <a:prstGeom prst="rect">
            <a:avLst/>
          </a:prstGeom>
          <a:noFill/>
        </p:spPr>
        <p:txBody>
          <a:bodyPr wrap="square" rtlCol="0">
            <a:spAutoFit/>
          </a:bodyPr>
          <a:lstStyle/>
          <a:p>
            <a:r>
              <a:rPr lang="es-ES" sz="1400" b="1" dirty="0" smtClean="0">
                <a:solidFill>
                  <a:schemeClr val="bg1"/>
                </a:solidFill>
                <a:latin typeface="Arial Narrow" pitchFamily="34" charset="0"/>
              </a:rPr>
              <a:t>QUIEN  OPERA EL SISTEMA</a:t>
            </a:r>
            <a:endParaRPr lang="es-ES" sz="1400" dirty="0" smtClean="0">
              <a:solidFill>
                <a:schemeClr val="bg1"/>
              </a:solidFill>
              <a:latin typeface="Arial Narrow" pitchFamily="34" charset="0"/>
            </a:endParaRPr>
          </a:p>
          <a:p>
            <a:endParaRPr lang="es-ES" sz="1400" b="1" dirty="0" smtClean="0">
              <a:solidFill>
                <a:schemeClr val="bg1"/>
              </a:solidFill>
              <a:latin typeface="Arial Narrow" pitchFamily="34" charset="0"/>
            </a:endParaRPr>
          </a:p>
          <a:p>
            <a:r>
              <a:rPr lang="es-ES" sz="1400" dirty="0" smtClean="0">
                <a:solidFill>
                  <a:schemeClr val="bg1"/>
                </a:solidFill>
                <a:latin typeface="Arial Narrow" pitchFamily="34" charset="0"/>
              </a:rPr>
              <a:t>Para ellos existen dos tipos de usuarios; los Administradores y los  usuarios operadores.</a:t>
            </a:r>
          </a:p>
          <a:p>
            <a:endParaRPr lang="es-ES" sz="1400" dirty="0" smtClean="0">
              <a:solidFill>
                <a:schemeClr val="bg1"/>
              </a:solidFill>
              <a:latin typeface="Arial Narrow" pitchFamily="34" charset="0"/>
            </a:endParaRPr>
          </a:p>
          <a:p>
            <a:pPr>
              <a:buFont typeface="Arial" pitchFamily="34" charset="0"/>
              <a:buChar char="•"/>
            </a:pPr>
            <a:r>
              <a:rPr lang="es-ES" sz="1400" dirty="0" smtClean="0">
                <a:solidFill>
                  <a:schemeClr val="bg1"/>
                </a:solidFill>
                <a:latin typeface="Arial Narrow" pitchFamily="34" charset="0"/>
              </a:rPr>
              <a:t>Los usuarios administradores; son los responsables de administrar y consolidar </a:t>
            </a:r>
          </a:p>
          <a:p>
            <a:r>
              <a:rPr lang="es-ES" sz="1400" dirty="0" smtClean="0">
                <a:solidFill>
                  <a:schemeClr val="bg1"/>
                </a:solidFill>
                <a:latin typeface="Arial Narrow" pitchFamily="34" charset="0"/>
              </a:rPr>
              <a:t>información presupuestaria</a:t>
            </a: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p:txBody>
      </p:sp>
      <p:sp>
        <p:nvSpPr>
          <p:cNvPr id="90" name="89 Elipse"/>
          <p:cNvSpPr/>
          <p:nvPr/>
        </p:nvSpPr>
        <p:spPr>
          <a:xfrm>
            <a:off x="571472" y="2500306"/>
            <a:ext cx="1928826" cy="81983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bg1"/>
                </a:solidFill>
                <a:latin typeface="Arial" pitchFamily="34" charset="0"/>
                <a:cs typeface="Arial" pitchFamily="34" charset="0"/>
              </a:rPr>
              <a:t>Crear Proyectos y Unidades Administrativas</a:t>
            </a:r>
            <a:endParaRPr lang="es-ES" sz="1100" b="1" dirty="0">
              <a:solidFill>
                <a:schemeClr val="bg1"/>
              </a:solidFill>
              <a:latin typeface="Arial" pitchFamily="34" charset="0"/>
              <a:cs typeface="Arial" pitchFamily="34" charset="0"/>
            </a:endParaRPr>
          </a:p>
        </p:txBody>
      </p:sp>
      <p:sp>
        <p:nvSpPr>
          <p:cNvPr id="91" name="90 Elipse"/>
          <p:cNvSpPr/>
          <p:nvPr/>
        </p:nvSpPr>
        <p:spPr>
          <a:xfrm>
            <a:off x="571472" y="3429000"/>
            <a:ext cx="1928826" cy="81983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bg1"/>
                </a:solidFill>
                <a:latin typeface="Arial" pitchFamily="34" charset="0"/>
                <a:cs typeface="Arial" pitchFamily="34" charset="0"/>
              </a:rPr>
              <a:t>Mostrar Proyectos y Unidades Administrativas</a:t>
            </a:r>
            <a:endParaRPr lang="es-ES" sz="1100" b="1" dirty="0">
              <a:solidFill>
                <a:schemeClr val="bg1"/>
              </a:solidFill>
              <a:latin typeface="Arial" pitchFamily="34" charset="0"/>
              <a:cs typeface="Arial" pitchFamily="34" charset="0"/>
            </a:endParaRPr>
          </a:p>
        </p:txBody>
      </p:sp>
      <p:sp>
        <p:nvSpPr>
          <p:cNvPr id="92" name="91 Elipse"/>
          <p:cNvSpPr/>
          <p:nvPr/>
        </p:nvSpPr>
        <p:spPr>
          <a:xfrm>
            <a:off x="571472" y="4357694"/>
            <a:ext cx="1928826" cy="81983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bg1"/>
                </a:solidFill>
                <a:latin typeface="Arial" pitchFamily="34" charset="0"/>
                <a:cs typeface="Arial" pitchFamily="34" charset="0"/>
              </a:rPr>
              <a:t>Modificar Proyectos y Unidades Administrativas</a:t>
            </a:r>
            <a:endParaRPr lang="es-ES" sz="1100" b="1" dirty="0">
              <a:solidFill>
                <a:schemeClr val="bg1"/>
              </a:solidFill>
              <a:latin typeface="Arial" pitchFamily="34" charset="0"/>
              <a:cs typeface="Arial" pitchFamily="34" charset="0"/>
            </a:endParaRPr>
          </a:p>
        </p:txBody>
      </p:sp>
      <p:sp>
        <p:nvSpPr>
          <p:cNvPr id="93" name="92 Elipse"/>
          <p:cNvSpPr/>
          <p:nvPr/>
        </p:nvSpPr>
        <p:spPr>
          <a:xfrm>
            <a:off x="557404" y="5319480"/>
            <a:ext cx="1928826" cy="81983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bg1"/>
                </a:solidFill>
                <a:latin typeface="Arial" pitchFamily="34" charset="0"/>
                <a:cs typeface="Arial" pitchFamily="34" charset="0"/>
              </a:rPr>
              <a:t>Eliminar Proyectos y Unidades Administrativas</a:t>
            </a:r>
            <a:endParaRPr lang="es-ES" sz="1100" b="1" dirty="0">
              <a:solidFill>
                <a:schemeClr val="bg1"/>
              </a:solidFill>
              <a:latin typeface="Arial" pitchFamily="34" charset="0"/>
              <a:cs typeface="Arial" pitchFamily="34" charset="0"/>
            </a:endParaRPr>
          </a:p>
        </p:txBody>
      </p:sp>
      <p:pic>
        <p:nvPicPr>
          <p:cNvPr id="1026" name="Picture 2" descr="C:\Program Files\Microsoft Office\MEDIA\CAGCAT10\j0195384.wmf"/>
          <p:cNvPicPr>
            <a:picLocks noChangeAspect="1" noChangeArrowheads="1"/>
          </p:cNvPicPr>
          <p:nvPr/>
        </p:nvPicPr>
        <p:blipFill>
          <a:blip r:embed="rId2"/>
          <a:srcRect/>
          <a:stretch>
            <a:fillRect/>
          </a:stretch>
        </p:blipFill>
        <p:spPr bwMode="auto">
          <a:xfrm>
            <a:off x="3686542" y="3286124"/>
            <a:ext cx="1679453" cy="1714512"/>
          </a:xfrm>
          <a:prstGeom prst="rect">
            <a:avLst/>
          </a:prstGeom>
          <a:noFill/>
        </p:spPr>
      </p:pic>
      <p:sp>
        <p:nvSpPr>
          <p:cNvPr id="95" name="94 Flecha abajo"/>
          <p:cNvSpPr/>
          <p:nvPr/>
        </p:nvSpPr>
        <p:spPr>
          <a:xfrm rot="5400000">
            <a:off x="1360535" y="3646558"/>
            <a:ext cx="3429024" cy="1136519"/>
          </a:xfrm>
          <a:prstGeom prst="down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95 Flecha abajo"/>
          <p:cNvSpPr/>
          <p:nvPr/>
        </p:nvSpPr>
        <p:spPr>
          <a:xfrm rot="16200000">
            <a:off x="4218054" y="3648722"/>
            <a:ext cx="3429024" cy="1136519"/>
          </a:xfrm>
          <a:prstGeom prst="down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96 Elipse"/>
          <p:cNvSpPr/>
          <p:nvPr/>
        </p:nvSpPr>
        <p:spPr>
          <a:xfrm>
            <a:off x="6572264" y="1857364"/>
            <a:ext cx="2000264" cy="114300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b="1" dirty="0" smtClean="0">
              <a:solidFill>
                <a:schemeClr val="bg1"/>
              </a:solidFill>
              <a:latin typeface="Arial" pitchFamily="34" charset="0"/>
              <a:cs typeface="Arial" pitchFamily="34" charset="0"/>
            </a:endParaRPr>
          </a:p>
          <a:p>
            <a:pPr algn="ctr"/>
            <a:r>
              <a:rPr lang="es-ES" sz="1000" b="1" dirty="0" smtClean="0">
                <a:solidFill>
                  <a:schemeClr val="bg1"/>
                </a:solidFill>
                <a:latin typeface="Arial" pitchFamily="34" charset="0"/>
                <a:cs typeface="Arial" pitchFamily="34" charset="0"/>
              </a:rPr>
              <a:t>Crear Asignaciones de Recursos Personal y Otras Partidas Presupuestarias</a:t>
            </a:r>
          </a:p>
          <a:p>
            <a:pPr algn="ctr"/>
            <a:endParaRPr lang="es-ES" sz="1100" b="1" dirty="0">
              <a:solidFill>
                <a:schemeClr val="bg1"/>
              </a:solidFill>
              <a:latin typeface="Arial" pitchFamily="34" charset="0"/>
              <a:cs typeface="Arial" pitchFamily="34" charset="0"/>
            </a:endParaRPr>
          </a:p>
        </p:txBody>
      </p:sp>
      <p:sp>
        <p:nvSpPr>
          <p:cNvPr id="105" name="104 Elipse"/>
          <p:cNvSpPr/>
          <p:nvPr/>
        </p:nvSpPr>
        <p:spPr>
          <a:xfrm>
            <a:off x="6572264" y="3071810"/>
            <a:ext cx="2000264" cy="114300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solidFill>
                  <a:schemeClr val="bg1"/>
                </a:solidFill>
                <a:latin typeface="Arial" pitchFamily="34" charset="0"/>
                <a:cs typeface="Arial" pitchFamily="34" charset="0"/>
              </a:rPr>
              <a:t>Mostrar Asignaciones de Recursos Personal y Otras Partidas Presupuestarias</a:t>
            </a:r>
          </a:p>
          <a:p>
            <a:pPr algn="ctr"/>
            <a:endParaRPr lang="es-ES" sz="1100" b="1" dirty="0">
              <a:solidFill>
                <a:schemeClr val="bg1"/>
              </a:solidFill>
              <a:latin typeface="Arial" pitchFamily="34" charset="0"/>
              <a:cs typeface="Arial" pitchFamily="34" charset="0"/>
            </a:endParaRPr>
          </a:p>
        </p:txBody>
      </p:sp>
      <p:sp>
        <p:nvSpPr>
          <p:cNvPr id="106" name="105 Elipse"/>
          <p:cNvSpPr/>
          <p:nvPr/>
        </p:nvSpPr>
        <p:spPr>
          <a:xfrm>
            <a:off x="6572264" y="4286256"/>
            <a:ext cx="2000264" cy="114300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solidFill>
                  <a:schemeClr val="bg1"/>
                </a:solidFill>
                <a:latin typeface="Arial" pitchFamily="34" charset="0"/>
                <a:cs typeface="Arial" pitchFamily="34" charset="0"/>
              </a:rPr>
              <a:t>Modificar Asignaciones de Recursos Personal y Otras Partidas Presupuestarias</a:t>
            </a:r>
          </a:p>
          <a:p>
            <a:pPr algn="ctr"/>
            <a:endParaRPr lang="es-ES" sz="1100" b="1" dirty="0">
              <a:solidFill>
                <a:schemeClr val="bg1"/>
              </a:solidFill>
              <a:latin typeface="Arial" pitchFamily="34" charset="0"/>
              <a:cs typeface="Arial" pitchFamily="34" charset="0"/>
            </a:endParaRPr>
          </a:p>
        </p:txBody>
      </p:sp>
      <p:sp>
        <p:nvSpPr>
          <p:cNvPr id="107" name="106 Elipse"/>
          <p:cNvSpPr/>
          <p:nvPr/>
        </p:nvSpPr>
        <p:spPr>
          <a:xfrm>
            <a:off x="6572264" y="5500702"/>
            <a:ext cx="2000264" cy="114300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solidFill>
                  <a:schemeClr val="bg1"/>
                </a:solidFill>
                <a:latin typeface="Arial" pitchFamily="34" charset="0"/>
                <a:cs typeface="Arial" pitchFamily="34" charset="0"/>
              </a:rPr>
              <a:t>Eliminar Asignaciones de Recursos Personal y Otras Partidas Presupuestarias</a:t>
            </a:r>
          </a:p>
          <a:p>
            <a:pPr algn="ctr"/>
            <a:endParaRPr lang="es-ES" sz="1100" b="1" dirty="0">
              <a:solidFill>
                <a:schemeClr val="bg1"/>
              </a:solidFill>
              <a:latin typeface="Arial" pitchFamily="34" charset="0"/>
              <a:cs typeface="Arial" pitchFamily="34" charset="0"/>
            </a:endParaRPr>
          </a:p>
        </p:txBody>
      </p:sp>
      <p:sp>
        <p:nvSpPr>
          <p:cNvPr id="108" name="107 Elipse"/>
          <p:cNvSpPr/>
          <p:nvPr/>
        </p:nvSpPr>
        <p:spPr>
          <a:xfrm>
            <a:off x="3571868" y="5572140"/>
            <a:ext cx="1785950" cy="1071570"/>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solidFill>
                  <a:schemeClr val="bg1"/>
                </a:solidFill>
                <a:latin typeface="Arial" pitchFamily="34" charset="0"/>
                <a:cs typeface="Arial" pitchFamily="34" charset="0"/>
              </a:rPr>
              <a:t>Consolidar  Información Presupuestaria</a:t>
            </a:r>
          </a:p>
          <a:p>
            <a:pPr algn="ctr"/>
            <a:endParaRPr lang="es-ES" sz="1100" b="1" dirty="0">
              <a:solidFill>
                <a:schemeClr val="bg1"/>
              </a:solidFill>
              <a:latin typeface="Arial" pitchFamily="34" charset="0"/>
              <a:cs typeface="Arial" pitchFamily="34" charset="0"/>
            </a:endParaRPr>
          </a:p>
        </p:txBody>
      </p:sp>
      <p:sp>
        <p:nvSpPr>
          <p:cNvPr id="109" name="108 Flecha abajo"/>
          <p:cNvSpPr/>
          <p:nvPr/>
        </p:nvSpPr>
        <p:spPr>
          <a:xfrm>
            <a:off x="4143372" y="5143512"/>
            <a:ext cx="571504" cy="357190"/>
          </a:xfrm>
          <a:prstGeom prst="down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5" name="4 CuadroTexto"/>
          <p:cNvSpPr txBox="1"/>
          <p:nvPr/>
        </p:nvSpPr>
        <p:spPr>
          <a:xfrm>
            <a:off x="428596" y="1142984"/>
            <a:ext cx="8501122" cy="5047536"/>
          </a:xfrm>
          <a:prstGeom prst="rect">
            <a:avLst/>
          </a:prstGeom>
          <a:noFill/>
        </p:spPr>
        <p:txBody>
          <a:bodyPr wrap="square" rtlCol="0">
            <a:spAutoFit/>
          </a:bodyPr>
          <a:lstStyle/>
          <a:p>
            <a:r>
              <a:rPr lang="es-ES" sz="1400" b="1" dirty="0" smtClean="0">
                <a:solidFill>
                  <a:schemeClr val="bg1"/>
                </a:solidFill>
                <a:latin typeface="Arial Narrow" pitchFamily="34" charset="0"/>
              </a:rPr>
              <a:t>QUIEN  OPERA EL SISTEMA</a:t>
            </a:r>
            <a:endParaRPr lang="es-ES" sz="1400" dirty="0" smtClean="0">
              <a:solidFill>
                <a:schemeClr val="bg1"/>
              </a:solidFill>
              <a:latin typeface="Arial Narrow" pitchFamily="34" charset="0"/>
            </a:endParaRPr>
          </a:p>
          <a:p>
            <a:endParaRPr lang="es-ES" sz="1400" b="1" dirty="0" smtClean="0">
              <a:solidFill>
                <a:schemeClr val="bg1"/>
              </a:solidFill>
              <a:latin typeface="Arial Narrow" pitchFamily="34" charset="0"/>
            </a:endParaRPr>
          </a:p>
          <a:p>
            <a:pPr>
              <a:buFont typeface="Arial" pitchFamily="34" charset="0"/>
              <a:buChar char="•"/>
            </a:pPr>
            <a:r>
              <a:rPr lang="es-ES" sz="1400" dirty="0" smtClean="0">
                <a:solidFill>
                  <a:schemeClr val="bg1"/>
                </a:solidFill>
                <a:latin typeface="Arial" pitchFamily="34" charset="0"/>
                <a:cs typeface="Arial" pitchFamily="34" charset="0"/>
              </a:rPr>
              <a:t>Los usuarios operadores; son aquellos encargados de suministrar  al sistema toda información  de su unidad administrativa.</a:t>
            </a: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pPr>
              <a:buFont typeface="Arial" pitchFamily="34" charset="0"/>
              <a:buChar char="•"/>
            </a:pPr>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a:p>
            <a:endParaRPr lang="es-ES" sz="1400" dirty="0" smtClean="0">
              <a:solidFill>
                <a:schemeClr val="bg1"/>
              </a:solidFill>
              <a:latin typeface="Arial Narrow" pitchFamily="34" charset="0"/>
            </a:endParaRPr>
          </a:p>
        </p:txBody>
      </p:sp>
      <p:sp>
        <p:nvSpPr>
          <p:cNvPr id="6" name="5 Elipse"/>
          <p:cNvSpPr/>
          <p:nvPr/>
        </p:nvSpPr>
        <p:spPr>
          <a:xfrm>
            <a:off x="571472" y="2500306"/>
            <a:ext cx="1928826" cy="81983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bg1"/>
                </a:solidFill>
                <a:latin typeface="Arial" pitchFamily="34" charset="0"/>
                <a:cs typeface="Arial" pitchFamily="34" charset="0"/>
              </a:rPr>
              <a:t>Crear Acciones Especificas y Actividades</a:t>
            </a:r>
            <a:endParaRPr lang="es-ES" sz="1100" b="1" dirty="0">
              <a:solidFill>
                <a:schemeClr val="bg1"/>
              </a:solidFill>
              <a:latin typeface="Arial" pitchFamily="34" charset="0"/>
              <a:cs typeface="Arial" pitchFamily="34" charset="0"/>
            </a:endParaRPr>
          </a:p>
        </p:txBody>
      </p:sp>
      <p:sp>
        <p:nvSpPr>
          <p:cNvPr id="7" name="6 Elipse"/>
          <p:cNvSpPr/>
          <p:nvPr/>
        </p:nvSpPr>
        <p:spPr>
          <a:xfrm>
            <a:off x="571472" y="3429000"/>
            <a:ext cx="1928826" cy="81983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bg1"/>
                </a:solidFill>
                <a:latin typeface="Arial" pitchFamily="34" charset="0"/>
                <a:cs typeface="Arial" pitchFamily="34" charset="0"/>
              </a:rPr>
              <a:t>Mostrar Acciones Especificas y Actividades</a:t>
            </a:r>
            <a:endParaRPr lang="es-ES" sz="1100" b="1" dirty="0">
              <a:solidFill>
                <a:schemeClr val="bg1"/>
              </a:solidFill>
              <a:latin typeface="Arial" pitchFamily="34" charset="0"/>
              <a:cs typeface="Arial" pitchFamily="34" charset="0"/>
            </a:endParaRPr>
          </a:p>
        </p:txBody>
      </p:sp>
      <p:sp>
        <p:nvSpPr>
          <p:cNvPr id="8" name="7 Elipse"/>
          <p:cNvSpPr/>
          <p:nvPr/>
        </p:nvSpPr>
        <p:spPr>
          <a:xfrm>
            <a:off x="571472" y="4357694"/>
            <a:ext cx="1928826" cy="81983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bg1"/>
                </a:solidFill>
                <a:latin typeface="Arial" pitchFamily="34" charset="0"/>
                <a:cs typeface="Arial" pitchFamily="34" charset="0"/>
              </a:rPr>
              <a:t>Modificar Acciones Especificas y Actividades</a:t>
            </a:r>
            <a:endParaRPr lang="es-ES" sz="1100" b="1" dirty="0">
              <a:solidFill>
                <a:schemeClr val="bg1"/>
              </a:solidFill>
              <a:latin typeface="Arial" pitchFamily="34" charset="0"/>
              <a:cs typeface="Arial" pitchFamily="34" charset="0"/>
            </a:endParaRPr>
          </a:p>
        </p:txBody>
      </p:sp>
      <p:sp>
        <p:nvSpPr>
          <p:cNvPr id="9" name="8 Elipse"/>
          <p:cNvSpPr/>
          <p:nvPr/>
        </p:nvSpPr>
        <p:spPr>
          <a:xfrm>
            <a:off x="557404" y="5319480"/>
            <a:ext cx="1928826" cy="81983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solidFill>
                  <a:schemeClr val="bg1"/>
                </a:solidFill>
                <a:latin typeface="Arial" pitchFamily="34" charset="0"/>
                <a:cs typeface="Arial" pitchFamily="34" charset="0"/>
              </a:rPr>
              <a:t>Eliminar Acciones Especificas y Actividades</a:t>
            </a:r>
            <a:endParaRPr lang="es-ES" sz="1100" b="1" dirty="0">
              <a:solidFill>
                <a:schemeClr val="bg1"/>
              </a:solidFill>
              <a:latin typeface="Arial" pitchFamily="34" charset="0"/>
              <a:cs typeface="Arial" pitchFamily="34" charset="0"/>
            </a:endParaRPr>
          </a:p>
        </p:txBody>
      </p:sp>
      <p:sp>
        <p:nvSpPr>
          <p:cNvPr id="10" name="9 Flecha abajo"/>
          <p:cNvSpPr/>
          <p:nvPr/>
        </p:nvSpPr>
        <p:spPr>
          <a:xfrm rot="5400000">
            <a:off x="1360535" y="3646558"/>
            <a:ext cx="3429024" cy="1136519"/>
          </a:xfrm>
          <a:prstGeom prst="down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Elipse"/>
          <p:cNvSpPr/>
          <p:nvPr/>
        </p:nvSpPr>
        <p:spPr>
          <a:xfrm>
            <a:off x="6572264" y="1857364"/>
            <a:ext cx="2000264" cy="114300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b="1" dirty="0" smtClean="0">
              <a:solidFill>
                <a:schemeClr val="bg1"/>
              </a:solidFill>
              <a:latin typeface="Arial" pitchFamily="34" charset="0"/>
              <a:cs typeface="Arial" pitchFamily="34" charset="0"/>
            </a:endParaRPr>
          </a:p>
          <a:p>
            <a:pPr algn="ctr"/>
            <a:r>
              <a:rPr lang="es-ES" sz="1000" b="1" dirty="0" smtClean="0">
                <a:solidFill>
                  <a:schemeClr val="bg1"/>
                </a:solidFill>
                <a:latin typeface="Arial" pitchFamily="34" charset="0"/>
                <a:cs typeface="Arial" pitchFamily="34" charset="0"/>
              </a:rPr>
              <a:t>Crear Asignaciones de Recursos Personal y Otras Partidas Presupuestarias</a:t>
            </a:r>
          </a:p>
          <a:p>
            <a:pPr algn="ctr"/>
            <a:endParaRPr lang="es-ES" sz="1100" b="1" dirty="0">
              <a:solidFill>
                <a:schemeClr val="bg1"/>
              </a:solidFill>
              <a:latin typeface="Arial" pitchFamily="34" charset="0"/>
              <a:cs typeface="Arial" pitchFamily="34" charset="0"/>
            </a:endParaRPr>
          </a:p>
        </p:txBody>
      </p:sp>
      <p:sp>
        <p:nvSpPr>
          <p:cNvPr id="12" name="11 Elipse"/>
          <p:cNvSpPr/>
          <p:nvPr/>
        </p:nvSpPr>
        <p:spPr>
          <a:xfrm>
            <a:off x="6572264" y="3071810"/>
            <a:ext cx="2000264" cy="114300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solidFill>
                  <a:schemeClr val="bg1"/>
                </a:solidFill>
                <a:latin typeface="Arial" pitchFamily="34" charset="0"/>
                <a:cs typeface="Arial" pitchFamily="34" charset="0"/>
              </a:rPr>
              <a:t>Mostrar Asignaciones de Recursos Personal y Otras Partidas Presupuestarias</a:t>
            </a:r>
          </a:p>
          <a:p>
            <a:pPr algn="ctr"/>
            <a:endParaRPr lang="es-ES" sz="1100" b="1" dirty="0">
              <a:solidFill>
                <a:schemeClr val="bg1"/>
              </a:solidFill>
              <a:latin typeface="Arial" pitchFamily="34" charset="0"/>
              <a:cs typeface="Arial" pitchFamily="34" charset="0"/>
            </a:endParaRPr>
          </a:p>
        </p:txBody>
      </p:sp>
      <p:sp>
        <p:nvSpPr>
          <p:cNvPr id="13" name="12 Elipse"/>
          <p:cNvSpPr/>
          <p:nvPr/>
        </p:nvSpPr>
        <p:spPr>
          <a:xfrm>
            <a:off x="6572264" y="4286256"/>
            <a:ext cx="2000264" cy="114300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solidFill>
                  <a:schemeClr val="bg1"/>
                </a:solidFill>
                <a:latin typeface="Arial" pitchFamily="34" charset="0"/>
                <a:cs typeface="Arial" pitchFamily="34" charset="0"/>
              </a:rPr>
              <a:t>Modificar Asignaciones de Recursos Personal y Otras Partidas Presupuestarias</a:t>
            </a:r>
          </a:p>
          <a:p>
            <a:pPr algn="ctr"/>
            <a:endParaRPr lang="es-ES" sz="1100" b="1" dirty="0">
              <a:solidFill>
                <a:schemeClr val="bg1"/>
              </a:solidFill>
              <a:latin typeface="Arial" pitchFamily="34" charset="0"/>
              <a:cs typeface="Arial" pitchFamily="34" charset="0"/>
            </a:endParaRPr>
          </a:p>
        </p:txBody>
      </p:sp>
      <p:sp>
        <p:nvSpPr>
          <p:cNvPr id="14" name="13 Elipse"/>
          <p:cNvSpPr/>
          <p:nvPr/>
        </p:nvSpPr>
        <p:spPr>
          <a:xfrm>
            <a:off x="6572264" y="5500702"/>
            <a:ext cx="2000264" cy="1143008"/>
          </a:xfrm>
          <a:prstGeom prst="ellipse">
            <a:avLst/>
          </a:prstGeom>
          <a:solidFill>
            <a:schemeClr val="tx1">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solidFill>
                  <a:schemeClr val="bg1"/>
                </a:solidFill>
                <a:latin typeface="Arial" pitchFamily="34" charset="0"/>
                <a:cs typeface="Arial" pitchFamily="34" charset="0"/>
              </a:rPr>
              <a:t>Eliminar Asignaciones de Recursos Personal y Otras Partidas Presupuestarias</a:t>
            </a:r>
          </a:p>
          <a:p>
            <a:pPr algn="ctr"/>
            <a:endParaRPr lang="es-ES" sz="1100" b="1" dirty="0">
              <a:solidFill>
                <a:schemeClr val="bg1"/>
              </a:solidFill>
              <a:latin typeface="Arial" pitchFamily="34" charset="0"/>
              <a:cs typeface="Arial" pitchFamily="34" charset="0"/>
            </a:endParaRPr>
          </a:p>
        </p:txBody>
      </p:sp>
      <p:pic>
        <p:nvPicPr>
          <p:cNvPr id="15" name="Picture 2" descr="C:\Program Files\Microsoft Office\MEDIA\CAGCAT10\j0195384.wmf"/>
          <p:cNvPicPr>
            <a:picLocks noChangeAspect="1" noChangeArrowheads="1"/>
          </p:cNvPicPr>
          <p:nvPr/>
        </p:nvPicPr>
        <p:blipFill>
          <a:blip r:embed="rId2"/>
          <a:srcRect/>
          <a:stretch>
            <a:fillRect/>
          </a:stretch>
        </p:blipFill>
        <p:spPr bwMode="auto">
          <a:xfrm>
            <a:off x="3686542" y="3286124"/>
            <a:ext cx="1679453" cy="1714512"/>
          </a:xfrm>
          <a:prstGeom prst="rect">
            <a:avLst/>
          </a:prstGeom>
          <a:noFill/>
        </p:spPr>
      </p:pic>
      <p:sp>
        <p:nvSpPr>
          <p:cNvPr id="16" name="15 Flecha abajo"/>
          <p:cNvSpPr/>
          <p:nvPr/>
        </p:nvSpPr>
        <p:spPr>
          <a:xfrm rot="16200000">
            <a:off x="4218054" y="3648722"/>
            <a:ext cx="3429024" cy="1136519"/>
          </a:xfrm>
          <a:prstGeom prst="down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3" name="2 CuadroTexto"/>
          <p:cNvSpPr txBox="1"/>
          <p:nvPr/>
        </p:nvSpPr>
        <p:spPr>
          <a:xfrm>
            <a:off x="500034" y="1142984"/>
            <a:ext cx="8429684" cy="5478423"/>
          </a:xfrm>
          <a:prstGeom prst="rect">
            <a:avLst/>
          </a:prstGeom>
          <a:noFill/>
        </p:spPr>
        <p:txBody>
          <a:bodyPr wrap="square" rtlCol="0">
            <a:spAutoFit/>
          </a:bodyPr>
          <a:lstStyle/>
          <a:p>
            <a:r>
              <a:rPr lang="es-ES" sz="1400" b="1" dirty="0" smtClean="0">
                <a:solidFill>
                  <a:schemeClr val="bg1"/>
                </a:solidFill>
                <a:latin typeface="Arial Narrow" pitchFamily="34" charset="0"/>
              </a:rPr>
              <a:t>Elemento de la interfaz del Sistema</a:t>
            </a:r>
          </a:p>
          <a:p>
            <a:endParaRPr lang="es-ES" sz="1400" dirty="0" smtClean="0">
              <a:solidFill>
                <a:schemeClr val="bg1"/>
              </a:solidFill>
              <a:latin typeface="Arial Narrow" pitchFamily="34" charset="0"/>
            </a:endParaRPr>
          </a:p>
          <a:p>
            <a:pPr algn="just"/>
            <a:r>
              <a:rPr lang="es-ES" sz="1400" dirty="0" smtClean="0">
                <a:solidFill>
                  <a:schemeClr val="bg1"/>
                </a:solidFill>
                <a:latin typeface="Arial" pitchFamily="34" charset="0"/>
                <a:cs typeface="Arial" pitchFamily="34" charset="0"/>
              </a:rPr>
              <a:t>La interfaz del Sistema de Formulación Presupuestaria (SIFORPRE) se conforma de varios elementos que se mantienen de manera similar en todos espacios del sistema.</a:t>
            </a: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642910" y="2285992"/>
            <a:ext cx="8143932" cy="42643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1071546"/>
            <a:ext cx="8501122" cy="4832092"/>
          </a:xfrm>
          <a:prstGeom prst="rect">
            <a:avLst/>
          </a:prstGeom>
          <a:noFill/>
        </p:spPr>
        <p:txBody>
          <a:bodyPr wrap="square" rtlCol="0">
            <a:spAutoFit/>
          </a:bodyPr>
          <a:lstStyle/>
          <a:p>
            <a:pPr lvl="1" algn="just"/>
            <a:r>
              <a:rPr lang="es-ES" sz="1400" dirty="0" smtClean="0">
                <a:solidFill>
                  <a:schemeClr val="bg1"/>
                </a:solidFill>
                <a:latin typeface="Arial" pitchFamily="34" charset="0"/>
                <a:cs typeface="Arial" pitchFamily="34" charset="0"/>
              </a:rPr>
              <a:t>Este icono es para indicarle al usuario que puede acceder a la vista de Ingresar información de la opción que está procesando en ese momento.</a:t>
            </a:r>
          </a:p>
          <a:p>
            <a:pPr lvl="1" algn="just"/>
            <a:endParaRPr lang="es-ES" sz="1400" dirty="0" smtClean="0">
              <a:solidFill>
                <a:schemeClr val="bg1"/>
              </a:solidFill>
              <a:latin typeface="Arial" pitchFamily="34" charset="0"/>
              <a:cs typeface="Arial" pitchFamily="34" charset="0"/>
            </a:endParaRPr>
          </a:p>
          <a:p>
            <a:pPr lvl="1" algn="just"/>
            <a:r>
              <a:rPr lang="es-ES" sz="1400" dirty="0" smtClean="0">
                <a:solidFill>
                  <a:schemeClr val="bg1"/>
                </a:solidFill>
                <a:latin typeface="Arial" pitchFamily="34" charset="0"/>
                <a:cs typeface="Arial" pitchFamily="34" charset="0"/>
              </a:rPr>
              <a:t>Este icono es para indicarle al usuario que puede Salir de la opción que está procesando en ese momento.</a:t>
            </a:r>
          </a:p>
          <a:p>
            <a:pPr lvl="1" algn="just"/>
            <a:endParaRPr lang="es-ES" sz="1400" dirty="0" smtClean="0">
              <a:solidFill>
                <a:schemeClr val="bg1"/>
              </a:solidFill>
              <a:latin typeface="Arial" pitchFamily="34" charset="0"/>
              <a:cs typeface="Arial" pitchFamily="34" charset="0"/>
            </a:endParaRPr>
          </a:p>
          <a:p>
            <a:pPr lvl="1" algn="just"/>
            <a:r>
              <a:rPr lang="es-ES" sz="1400" dirty="0" smtClean="0">
                <a:solidFill>
                  <a:schemeClr val="bg1"/>
                </a:solidFill>
                <a:latin typeface="Arial" pitchFamily="34" charset="0"/>
                <a:cs typeface="Arial" pitchFamily="34" charset="0"/>
              </a:rPr>
              <a:t>Este icono es para indicarle al usuario que puede acceder a la vista que permite Modificar los datos de la opción que está procesando en ese monto.</a:t>
            </a:r>
          </a:p>
          <a:p>
            <a:pPr lvl="1" algn="just"/>
            <a:endParaRPr lang="es-ES" sz="1400" dirty="0" smtClean="0">
              <a:solidFill>
                <a:schemeClr val="bg1"/>
              </a:solidFill>
              <a:latin typeface="Arial" pitchFamily="34" charset="0"/>
              <a:cs typeface="Arial" pitchFamily="34" charset="0"/>
            </a:endParaRPr>
          </a:p>
          <a:p>
            <a:pPr lvl="1" algn="just"/>
            <a:r>
              <a:rPr lang="es-ES" sz="1400" dirty="0" smtClean="0">
                <a:solidFill>
                  <a:schemeClr val="bg1"/>
                </a:solidFill>
                <a:latin typeface="Arial" pitchFamily="34" charset="0"/>
                <a:cs typeface="Arial" pitchFamily="34" charset="0"/>
              </a:rPr>
              <a:t>Este icono es para indicarle al usuario que puede eliminar un registro de la opción que está procesando en ese momento.</a:t>
            </a:r>
          </a:p>
          <a:p>
            <a:pPr lvl="1" algn="just"/>
            <a:endParaRPr lang="es-ES" sz="1400" dirty="0" smtClean="0">
              <a:solidFill>
                <a:schemeClr val="bg1"/>
              </a:solidFill>
              <a:latin typeface="Arial" pitchFamily="34" charset="0"/>
              <a:cs typeface="Arial" pitchFamily="34" charset="0"/>
            </a:endParaRPr>
          </a:p>
          <a:p>
            <a:pPr lvl="1" algn="just"/>
            <a:r>
              <a:rPr lang="es-ES" sz="1400" dirty="0" smtClean="0">
                <a:solidFill>
                  <a:schemeClr val="bg1"/>
                </a:solidFill>
                <a:latin typeface="Arial" pitchFamily="34" charset="0"/>
                <a:cs typeface="Arial" pitchFamily="34" charset="0"/>
              </a:rPr>
              <a:t>						Permite hacer búsqueda de registro </a:t>
            </a:r>
          </a:p>
          <a:p>
            <a:pPr lvl="1" algn="just"/>
            <a:endParaRPr lang="es-ES" sz="1400" dirty="0" smtClean="0">
              <a:solidFill>
                <a:schemeClr val="bg1"/>
              </a:solidFill>
              <a:latin typeface="Arial" pitchFamily="34" charset="0"/>
              <a:cs typeface="Arial" pitchFamily="34" charset="0"/>
            </a:endParaRPr>
          </a:p>
          <a:p>
            <a:pPr lvl="1" algn="just"/>
            <a:r>
              <a:rPr lang="es-ES" sz="1400" dirty="0" smtClean="0">
                <a:solidFill>
                  <a:schemeClr val="bg1"/>
                </a:solidFill>
                <a:latin typeface="Arial" pitchFamily="34" charset="0"/>
                <a:cs typeface="Arial" pitchFamily="34" charset="0"/>
              </a:rPr>
              <a:t>en la opción que está procesando en ese momento.</a:t>
            </a:r>
          </a:p>
          <a:p>
            <a:pPr lvl="1" algn="just"/>
            <a:endParaRPr lang="es-ES" sz="1400" dirty="0" smtClean="0">
              <a:solidFill>
                <a:schemeClr val="bg1"/>
              </a:solidFill>
              <a:latin typeface="Arial" pitchFamily="34" charset="0"/>
              <a:cs typeface="Arial" pitchFamily="34" charset="0"/>
            </a:endParaRPr>
          </a:p>
          <a:p>
            <a:pPr lvl="1" algn="just"/>
            <a:r>
              <a:rPr lang="es-ES" sz="1400" dirty="0" smtClean="0">
                <a:solidFill>
                  <a:schemeClr val="bg1"/>
                </a:solidFill>
                <a:latin typeface="Arial" pitchFamily="34" charset="0"/>
                <a:cs typeface="Arial" pitchFamily="34" charset="0"/>
              </a:rPr>
              <a:t>Este icono le indica al usuario que puede ir hacia atrás en la busque de los registros anteriores.</a:t>
            </a:r>
          </a:p>
          <a:p>
            <a:pPr lvl="1" algn="just"/>
            <a:endParaRPr lang="es-ES" sz="1400" dirty="0" smtClean="0">
              <a:solidFill>
                <a:schemeClr val="bg1"/>
              </a:solidFill>
              <a:latin typeface="Arial" pitchFamily="34" charset="0"/>
              <a:cs typeface="Arial" pitchFamily="34" charset="0"/>
            </a:endParaRPr>
          </a:p>
          <a:p>
            <a:pPr lvl="1" algn="just"/>
            <a:r>
              <a:rPr lang="es-ES" sz="1400" dirty="0" smtClean="0">
                <a:solidFill>
                  <a:schemeClr val="bg1"/>
                </a:solidFill>
                <a:latin typeface="Arial" pitchFamily="34" charset="0"/>
                <a:cs typeface="Arial" pitchFamily="34" charset="0"/>
              </a:rPr>
              <a:t>		Los números le indican al usuario que puede avanzar directamente  a mostrar </a:t>
            </a:r>
          </a:p>
          <a:p>
            <a:pPr lvl="1" algn="just"/>
            <a:r>
              <a:rPr lang="es-ES" sz="1400" dirty="0" smtClean="0">
                <a:solidFill>
                  <a:schemeClr val="bg1"/>
                </a:solidFill>
                <a:latin typeface="Arial" pitchFamily="34" charset="0"/>
                <a:cs typeface="Arial" pitchFamily="34" charset="0"/>
              </a:rPr>
              <a:t>		registros según la opción que se está procesando en ese momento.</a:t>
            </a:r>
          </a:p>
          <a:p>
            <a:pPr lvl="1" algn="just"/>
            <a:endParaRPr lang="es-ES" sz="1400" dirty="0" smtClean="0">
              <a:solidFill>
                <a:schemeClr val="bg1"/>
              </a:solidFill>
              <a:latin typeface="Arial" pitchFamily="34" charset="0"/>
              <a:cs typeface="Arial" pitchFamily="34" charset="0"/>
            </a:endParaRPr>
          </a:p>
          <a:p>
            <a:pPr lvl="1" algn="just"/>
            <a:endParaRPr lang="es-ES" sz="1400" dirty="0" smtClean="0">
              <a:solidFill>
                <a:schemeClr val="bg1"/>
              </a:solidFill>
              <a:latin typeface="Arial" pitchFamily="34" charset="0"/>
              <a:cs typeface="Arial" pitchFamily="34" charset="0"/>
            </a:endParaRPr>
          </a:p>
        </p:txBody>
      </p:sp>
      <p:sp>
        <p:nvSpPr>
          <p:cNvPr id="11"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pic>
        <p:nvPicPr>
          <p:cNvPr id="16" name="15 Imagen"/>
          <p:cNvPicPr/>
          <p:nvPr/>
        </p:nvPicPr>
        <p:blipFill>
          <a:blip r:embed="rId2"/>
          <a:stretch>
            <a:fillRect/>
          </a:stretch>
        </p:blipFill>
        <p:spPr bwMode="auto">
          <a:xfrm>
            <a:off x="500034" y="1071546"/>
            <a:ext cx="357190" cy="428628"/>
          </a:xfrm>
          <a:prstGeom prst="rect">
            <a:avLst/>
          </a:prstGeom>
          <a:noFill/>
          <a:ln>
            <a:noFill/>
          </a:ln>
        </p:spPr>
      </p:pic>
      <p:pic>
        <p:nvPicPr>
          <p:cNvPr id="17" name="16 Imagen"/>
          <p:cNvPicPr/>
          <p:nvPr/>
        </p:nvPicPr>
        <p:blipFill>
          <a:blip r:embed="rId3"/>
          <a:srcRect/>
          <a:stretch>
            <a:fillRect/>
          </a:stretch>
        </p:blipFill>
        <p:spPr bwMode="auto">
          <a:xfrm>
            <a:off x="500034" y="1785926"/>
            <a:ext cx="357190" cy="428628"/>
          </a:xfrm>
          <a:prstGeom prst="rect">
            <a:avLst/>
          </a:prstGeom>
          <a:noFill/>
          <a:ln w="9525">
            <a:noFill/>
            <a:miter lim="800000"/>
            <a:headEnd/>
            <a:tailEnd/>
          </a:ln>
        </p:spPr>
      </p:pic>
      <p:pic>
        <p:nvPicPr>
          <p:cNvPr id="18" name="17 Imagen"/>
          <p:cNvPicPr/>
          <p:nvPr/>
        </p:nvPicPr>
        <p:blipFill>
          <a:blip r:embed="rId4"/>
          <a:srcRect/>
          <a:stretch>
            <a:fillRect/>
          </a:stretch>
        </p:blipFill>
        <p:spPr bwMode="auto">
          <a:xfrm>
            <a:off x="500034" y="2428868"/>
            <a:ext cx="373322" cy="368486"/>
          </a:xfrm>
          <a:prstGeom prst="rect">
            <a:avLst/>
          </a:prstGeom>
          <a:noFill/>
          <a:ln w="9525">
            <a:noFill/>
            <a:miter lim="800000"/>
            <a:headEnd/>
            <a:tailEnd/>
          </a:ln>
        </p:spPr>
      </p:pic>
      <p:pic>
        <p:nvPicPr>
          <p:cNvPr id="19" name="18 Imagen"/>
          <p:cNvPicPr/>
          <p:nvPr/>
        </p:nvPicPr>
        <p:blipFill>
          <a:blip r:embed="rId5"/>
          <a:srcRect/>
          <a:stretch>
            <a:fillRect/>
          </a:stretch>
        </p:blipFill>
        <p:spPr bwMode="auto">
          <a:xfrm>
            <a:off x="500034" y="3000372"/>
            <a:ext cx="357190" cy="428628"/>
          </a:xfrm>
          <a:prstGeom prst="rect">
            <a:avLst/>
          </a:prstGeom>
          <a:noFill/>
          <a:ln w="9525">
            <a:noFill/>
            <a:miter lim="800000"/>
            <a:headEnd/>
            <a:tailEnd/>
          </a:ln>
        </p:spPr>
      </p:pic>
      <p:pic>
        <p:nvPicPr>
          <p:cNvPr id="20" name="19 Imagen"/>
          <p:cNvPicPr/>
          <p:nvPr/>
        </p:nvPicPr>
        <p:blipFill>
          <a:blip r:embed="rId6"/>
          <a:srcRect/>
          <a:stretch>
            <a:fillRect/>
          </a:stretch>
        </p:blipFill>
        <p:spPr bwMode="auto">
          <a:xfrm>
            <a:off x="500034" y="3643314"/>
            <a:ext cx="5191125" cy="428625"/>
          </a:xfrm>
          <a:prstGeom prst="rect">
            <a:avLst/>
          </a:prstGeom>
          <a:noFill/>
          <a:ln w="9525">
            <a:noFill/>
            <a:miter lim="800000"/>
            <a:headEnd/>
            <a:tailEnd/>
          </a:ln>
        </p:spPr>
      </p:pic>
      <p:pic>
        <p:nvPicPr>
          <p:cNvPr id="22" name="21 Imagen"/>
          <p:cNvPicPr/>
          <p:nvPr/>
        </p:nvPicPr>
        <p:blipFill>
          <a:blip r:embed="rId7"/>
          <a:srcRect/>
          <a:stretch>
            <a:fillRect/>
          </a:stretch>
        </p:blipFill>
        <p:spPr bwMode="auto">
          <a:xfrm>
            <a:off x="470161" y="4500570"/>
            <a:ext cx="459415" cy="265814"/>
          </a:xfrm>
          <a:prstGeom prst="rect">
            <a:avLst/>
          </a:prstGeom>
          <a:noFill/>
          <a:ln w="9525">
            <a:noFill/>
            <a:miter lim="800000"/>
            <a:headEnd/>
            <a:tailEnd/>
          </a:ln>
        </p:spPr>
      </p:pic>
      <p:pic>
        <p:nvPicPr>
          <p:cNvPr id="23" name="22 Imagen"/>
          <p:cNvPicPr/>
          <p:nvPr/>
        </p:nvPicPr>
        <p:blipFill>
          <a:blip r:embed="rId8"/>
          <a:srcRect/>
          <a:stretch>
            <a:fillRect/>
          </a:stretch>
        </p:blipFill>
        <p:spPr bwMode="auto">
          <a:xfrm>
            <a:off x="500035" y="4929198"/>
            <a:ext cx="1643074" cy="3571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28596" y="214290"/>
            <a:ext cx="8501122" cy="785819"/>
          </a:xfrm>
          <a:noFill/>
          <a:ln w="12700" cmpd="sng">
            <a:solidFill>
              <a:schemeClr val="bg1"/>
            </a:solidFill>
          </a:ln>
        </p:spPr>
        <p:txBody>
          <a:bodyPr>
            <a:normAutofit/>
          </a:bodyPr>
          <a:lstStyle/>
          <a:p>
            <a:pPr algn="ctr"/>
            <a:r>
              <a:rPr lang="es-ES" sz="2000" i="1" dirty="0" smtClean="0">
                <a:solidFill>
                  <a:schemeClr val="bg1"/>
                </a:solidFill>
                <a:latin typeface="Arial Narrow" pitchFamily="34" charset="0"/>
              </a:rPr>
              <a:t>Sistema de Formulación Presupuestaria (SIFORPRE) para la Gerencia de Planificación de la Empresa Maderas del Orinoco</a:t>
            </a:r>
            <a:endParaRPr lang="es-ES" sz="2000" i="1" dirty="0">
              <a:solidFill>
                <a:schemeClr val="bg1"/>
              </a:solidFill>
              <a:latin typeface="Arial Narrow" pitchFamily="34" charset="0"/>
            </a:endParaRPr>
          </a:p>
        </p:txBody>
      </p:sp>
      <p:sp>
        <p:nvSpPr>
          <p:cNvPr id="3" name="2 CuadroTexto"/>
          <p:cNvSpPr txBox="1"/>
          <p:nvPr/>
        </p:nvSpPr>
        <p:spPr>
          <a:xfrm>
            <a:off x="428596" y="1428736"/>
            <a:ext cx="8501122" cy="4832092"/>
          </a:xfrm>
          <a:prstGeom prst="rect">
            <a:avLst/>
          </a:prstGeom>
          <a:noFill/>
        </p:spPr>
        <p:txBody>
          <a:bodyPr wrap="square" rtlCol="0">
            <a:spAutoFit/>
          </a:bodyPr>
          <a:lstStyle/>
          <a:p>
            <a:pPr algn="just"/>
            <a:r>
              <a:rPr lang="es-ES" sz="1400" dirty="0" smtClean="0">
                <a:solidFill>
                  <a:schemeClr val="bg1"/>
                </a:solidFill>
                <a:latin typeface="Arial" pitchFamily="34" charset="0"/>
                <a:cs typeface="Arial" pitchFamily="34" charset="0"/>
              </a:rPr>
              <a:t>	Este icono le indica al usuario que puede avanzar a la siguiente lista re registros según la 	opción que está procesando en ese momento.</a:t>
            </a:r>
          </a:p>
          <a:p>
            <a:pPr algn="just"/>
            <a:endParaRPr lang="es-ES" sz="1400" dirty="0" smtClean="0">
              <a:solidFill>
                <a:schemeClr val="bg1"/>
              </a:solidFill>
              <a:latin typeface="Arial" pitchFamily="34" charset="0"/>
              <a:cs typeface="Arial" pitchFamily="34" charset="0"/>
            </a:endParaRPr>
          </a:p>
          <a:p>
            <a:pPr algn="just"/>
            <a:r>
              <a:rPr lang="es-ES" sz="1400" dirty="0" smtClean="0">
                <a:solidFill>
                  <a:schemeClr val="bg1"/>
                </a:solidFill>
                <a:latin typeface="Arial" pitchFamily="34" charset="0"/>
                <a:cs typeface="Arial" pitchFamily="34" charset="0"/>
              </a:rPr>
              <a:t>			Este icono le indica al usuario que puede grabar la información al </a:t>
            </a:r>
          </a:p>
          <a:p>
            <a:pPr algn="just"/>
            <a:r>
              <a:rPr lang="es-ES" sz="1400" dirty="0" smtClean="0">
                <a:solidFill>
                  <a:schemeClr val="bg1"/>
                </a:solidFill>
                <a:latin typeface="Arial" pitchFamily="34" charset="0"/>
                <a:cs typeface="Arial" pitchFamily="34" charset="0"/>
              </a:rPr>
              <a:t>			sistema.</a:t>
            </a:r>
          </a:p>
          <a:p>
            <a:pPr algn="just"/>
            <a:endParaRPr lang="es-ES" sz="1400" dirty="0" smtClean="0">
              <a:solidFill>
                <a:schemeClr val="bg1"/>
              </a:solidFill>
              <a:latin typeface="Arial" pitchFamily="34" charset="0"/>
              <a:cs typeface="Arial" pitchFamily="34" charset="0"/>
            </a:endParaRPr>
          </a:p>
          <a:p>
            <a:pPr algn="just"/>
            <a:r>
              <a:rPr lang="es-ES" sz="1400" dirty="0" smtClean="0">
                <a:solidFill>
                  <a:schemeClr val="bg1"/>
                </a:solidFill>
                <a:latin typeface="Arial" pitchFamily="34" charset="0"/>
                <a:cs typeface="Arial" pitchFamily="34" charset="0"/>
              </a:rPr>
              <a:t>			Este icono es para le indica al usuario que puede salir de la opción en 			la cual está en ese momento.</a:t>
            </a: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r>
              <a:rPr lang="es-ES" sz="1400" b="1" dirty="0" smtClean="0">
                <a:solidFill>
                  <a:schemeClr val="bg1"/>
                </a:solidFill>
                <a:latin typeface="Arial Narrow" pitchFamily="34" charset="0"/>
              </a:rPr>
              <a:t>Mensaje de interfaz del Sistema para los usuarios</a:t>
            </a:r>
          </a:p>
          <a:p>
            <a:pPr algn="just"/>
            <a:endParaRPr lang="es-ES" sz="1400" b="1" dirty="0" smtClean="0">
              <a:solidFill>
                <a:schemeClr val="bg1"/>
              </a:solidFill>
              <a:latin typeface="Arial Narrow" pitchFamily="34" charset="0"/>
            </a:endParaRPr>
          </a:p>
          <a:p>
            <a:pPr algn="just"/>
            <a:endParaRPr lang="es-ES" sz="1400" b="1" dirty="0" smtClean="0">
              <a:solidFill>
                <a:schemeClr val="bg1"/>
              </a:solidFill>
              <a:latin typeface="Arial Narrow" pitchFamily="34" charset="0"/>
            </a:endParaRPr>
          </a:p>
          <a:p>
            <a:pPr algn="just"/>
            <a:endParaRPr lang="es-ES" sz="1400" b="1" dirty="0" smtClean="0">
              <a:solidFill>
                <a:schemeClr val="bg1"/>
              </a:solidFill>
              <a:latin typeface="Arial Narrow" pitchFamily="34" charset="0"/>
            </a:endParaRPr>
          </a:p>
          <a:p>
            <a:pPr algn="just"/>
            <a:endParaRPr lang="es-ES" sz="1400" b="1" dirty="0" smtClean="0">
              <a:solidFill>
                <a:schemeClr val="bg1"/>
              </a:solidFill>
              <a:latin typeface="Arial Narrow" pitchFamily="34" charset="0"/>
            </a:endParaRPr>
          </a:p>
          <a:p>
            <a:pPr algn="just"/>
            <a:endParaRPr lang="es-ES" sz="1400" b="1" dirty="0" smtClean="0">
              <a:solidFill>
                <a:schemeClr val="bg1"/>
              </a:solidFill>
              <a:latin typeface="Arial Narrow"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a:p>
            <a:pPr algn="just"/>
            <a:endParaRPr lang="es-ES" sz="1400" dirty="0" smtClean="0">
              <a:solidFill>
                <a:schemeClr val="bg1"/>
              </a:solidFill>
              <a:latin typeface="Arial" pitchFamily="34" charset="0"/>
              <a:cs typeface="Arial" pitchFamily="34" charset="0"/>
            </a:endParaRPr>
          </a:p>
        </p:txBody>
      </p:sp>
      <p:pic>
        <p:nvPicPr>
          <p:cNvPr id="4" name="3 Imagen"/>
          <p:cNvPicPr/>
          <p:nvPr/>
        </p:nvPicPr>
        <p:blipFill>
          <a:blip r:embed="rId2"/>
          <a:srcRect/>
          <a:stretch>
            <a:fillRect/>
          </a:stretch>
        </p:blipFill>
        <p:spPr bwMode="auto">
          <a:xfrm>
            <a:off x="500034" y="1500174"/>
            <a:ext cx="629536" cy="318977"/>
          </a:xfrm>
          <a:prstGeom prst="rect">
            <a:avLst/>
          </a:prstGeom>
          <a:noFill/>
          <a:ln w="9525">
            <a:noFill/>
            <a:miter lim="800000"/>
            <a:headEnd/>
            <a:tailEnd/>
          </a:ln>
        </p:spPr>
      </p:pic>
      <p:pic>
        <p:nvPicPr>
          <p:cNvPr id="5" name="4 Imagen"/>
          <p:cNvPicPr/>
          <p:nvPr/>
        </p:nvPicPr>
        <p:blipFill>
          <a:blip r:embed="rId3"/>
          <a:srcRect/>
          <a:stretch>
            <a:fillRect/>
          </a:stretch>
        </p:blipFill>
        <p:spPr bwMode="auto">
          <a:xfrm>
            <a:off x="500034" y="2071678"/>
            <a:ext cx="2500330" cy="425303"/>
          </a:xfrm>
          <a:prstGeom prst="rect">
            <a:avLst/>
          </a:prstGeom>
          <a:noFill/>
          <a:ln w="9525">
            <a:noFill/>
            <a:miter lim="800000"/>
            <a:headEnd/>
            <a:tailEnd/>
          </a:ln>
        </p:spPr>
      </p:pic>
      <p:pic>
        <p:nvPicPr>
          <p:cNvPr id="6" name="5 Imagen"/>
          <p:cNvPicPr/>
          <p:nvPr/>
        </p:nvPicPr>
        <p:blipFill>
          <a:blip r:embed="rId4"/>
          <a:srcRect/>
          <a:stretch>
            <a:fillRect/>
          </a:stretch>
        </p:blipFill>
        <p:spPr bwMode="auto">
          <a:xfrm>
            <a:off x="500034" y="2714620"/>
            <a:ext cx="2500330" cy="446568"/>
          </a:xfrm>
          <a:prstGeom prst="rect">
            <a:avLst/>
          </a:prstGeom>
          <a:noFill/>
          <a:ln w="9525">
            <a:noFill/>
            <a:miter lim="800000"/>
            <a:headEnd/>
            <a:tailEnd/>
          </a:ln>
        </p:spPr>
      </p:pic>
      <p:pic>
        <p:nvPicPr>
          <p:cNvPr id="7" name="6 Imagen"/>
          <p:cNvPicPr/>
          <p:nvPr/>
        </p:nvPicPr>
        <p:blipFill>
          <a:blip r:embed="rId5"/>
          <a:srcRect/>
          <a:stretch>
            <a:fillRect/>
          </a:stretch>
        </p:blipFill>
        <p:spPr bwMode="auto">
          <a:xfrm>
            <a:off x="571472" y="3929066"/>
            <a:ext cx="5295900" cy="895350"/>
          </a:xfrm>
          <a:prstGeom prst="rect">
            <a:avLst/>
          </a:prstGeom>
          <a:noFill/>
          <a:ln w="9525">
            <a:noFill/>
            <a:miter lim="800000"/>
            <a:headEnd/>
            <a:tailEnd/>
          </a:ln>
        </p:spPr>
      </p:pic>
      <p:pic>
        <p:nvPicPr>
          <p:cNvPr id="8" name="7 Imagen"/>
          <p:cNvPicPr/>
          <p:nvPr/>
        </p:nvPicPr>
        <p:blipFill>
          <a:blip r:embed="rId6"/>
          <a:srcRect/>
          <a:stretch>
            <a:fillRect/>
          </a:stretch>
        </p:blipFill>
        <p:spPr bwMode="auto">
          <a:xfrm>
            <a:off x="571472" y="4929198"/>
            <a:ext cx="5252085" cy="685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428</TotalTime>
  <Words>1375</Words>
  <Application>Microsoft Office PowerPoint</Application>
  <PresentationFormat>Presentación en pantalla (4:3)</PresentationFormat>
  <Paragraphs>307</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Flujo</vt:lpstr>
      <vt:lpstr>Diapositiva 1</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lpstr>Sistema de Formulación Presupuestaria (SIFORPRE) para la Gerencia de Planificación de la Empresa Maderas del Orinoco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juanpa</dc:creator>
  <cp:lastModifiedBy>juanpa</cp:lastModifiedBy>
  <cp:revision>54</cp:revision>
  <dcterms:created xsi:type="dcterms:W3CDTF">2019-05-19T21:55:40Z</dcterms:created>
  <dcterms:modified xsi:type="dcterms:W3CDTF">2019-05-22T01:09:38Z</dcterms:modified>
</cp:coreProperties>
</file>