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94" r:id="rId15"/>
    <p:sldId id="295" r:id="rId16"/>
    <p:sldId id="296" r:id="rId17"/>
    <p:sldId id="297" r:id="rId18"/>
    <p:sldId id="298" r:id="rId19"/>
    <p:sldId id="299" r:id="rId20"/>
    <p:sldId id="293"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Lst>
  <p:sldSz cx="9144000" cy="6858000" type="screen4x3"/>
  <p:notesSz cx="7772400" cy="100584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33520" y="1371600"/>
            <a:ext cx="7850880" cy="1828080"/>
          </a:xfrm>
          <a:prstGeom prst="rect">
            <a:avLst/>
          </a:prstGeom>
        </p:spPr>
        <p:txBody>
          <a:bodyPr lIns="0" tIns="0" rIns="0" bIns="0" anchor="ctr"/>
          <a:lstStyle/>
          <a:p>
            <a:pPr algn="ctr"/>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33520" y="1371600"/>
            <a:ext cx="7850880" cy="1828080"/>
          </a:xfrm>
          <a:prstGeom prst="rect">
            <a:avLst/>
          </a:prstGeom>
        </p:spPr>
        <p:txBody>
          <a:bodyPr lIns="0" tIns="0" rIns="0" bIns="0" anchor="ctr"/>
          <a:lstStyle/>
          <a:p>
            <a:pPr algn="ctr"/>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33520" y="1371600"/>
            <a:ext cx="7850880" cy="1828080"/>
          </a:xfrm>
          <a:prstGeom prst="rect">
            <a:avLst/>
          </a:prstGeom>
        </p:spPr>
        <p:txBody>
          <a:bodyPr lIns="0" tIns="0" rIns="0" bIns="0" anchor="ctr"/>
          <a:lstStyle/>
          <a:p>
            <a:pPr algn="ctr"/>
            <a:endParaRPr/>
          </a:p>
        </p:txBody>
      </p:sp>
      <p:sp>
        <p:nvSpPr>
          <p:cNvPr id="36"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7"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8" name="37 Imagen"/>
          <p:cNvPicPr/>
          <p:nvPr/>
        </p:nvPicPr>
        <p:blipFill>
          <a:blip r:embed="rId2"/>
          <a:stretch/>
        </p:blipFill>
        <p:spPr>
          <a:xfrm>
            <a:off x="2079000" y="1604520"/>
            <a:ext cx="4984920" cy="3977280"/>
          </a:xfrm>
          <a:prstGeom prst="rect">
            <a:avLst/>
          </a:prstGeom>
          <a:ln>
            <a:noFill/>
          </a:ln>
        </p:spPr>
      </p:pic>
      <p:pic>
        <p:nvPicPr>
          <p:cNvPr id="39" name="38 Imagen"/>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33520" y="1371600"/>
            <a:ext cx="7850880" cy="1828080"/>
          </a:xfrm>
          <a:prstGeom prst="rect">
            <a:avLst/>
          </a:prstGeom>
        </p:spPr>
        <p:txBody>
          <a:bodyPr lIns="0" tIns="0" rIns="0" bIns="0" anchor="ctr"/>
          <a:lstStyle/>
          <a:p>
            <a:pPr algn="ctr"/>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33520" y="1371600"/>
            <a:ext cx="7850880" cy="1828080"/>
          </a:xfrm>
          <a:prstGeom prst="rect">
            <a:avLst/>
          </a:prstGeom>
        </p:spPr>
        <p:txBody>
          <a:bodyPr lIns="0" tIns="0" rIns="0" bIns="0" anchor="ctr"/>
          <a:lstStyle/>
          <a:p>
            <a:pPr algn="ctr"/>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33520" y="1371600"/>
            <a:ext cx="7850880" cy="1828080"/>
          </a:xfrm>
          <a:prstGeom prst="rect">
            <a:avLst/>
          </a:prstGeom>
        </p:spPr>
        <p:txBody>
          <a:bodyPr lIns="0" tIns="0" rIns="0" bIns="0" anchor="ctr"/>
          <a:lstStyle/>
          <a:p>
            <a:pPr algn="ctr"/>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33520" y="1371600"/>
            <a:ext cx="7850880" cy="182808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33520" y="1371600"/>
            <a:ext cx="7850880" cy="84751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33520" y="1371600"/>
            <a:ext cx="7850880" cy="182808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33520" y="1371600"/>
            <a:ext cx="7850880" cy="1828080"/>
          </a:xfrm>
          <a:prstGeom prst="rect">
            <a:avLst/>
          </a:prstGeom>
        </p:spPr>
        <p:txBody>
          <a:bodyPr lIns="0" tIns="0" rIns="0" bIns="0" anchor="ctr"/>
          <a:lstStyle/>
          <a:p>
            <a:pPr algn="ctr"/>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33520" y="1371600"/>
            <a:ext cx="7850880" cy="182808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33520" y="1371600"/>
            <a:ext cx="7850880" cy="182808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33520" y="1371600"/>
            <a:ext cx="7850880" cy="182808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33520" y="1371600"/>
            <a:ext cx="7850880" cy="1828080"/>
          </a:xfrm>
          <a:prstGeom prst="rect">
            <a:avLst/>
          </a:prstGeom>
        </p:spPr>
        <p:txBody>
          <a:bodyPr lIns="0" tIns="0" rIns="0" bIns="0" anchor="ctr"/>
          <a:lstStyle/>
          <a:p>
            <a:pPr algn="ctr"/>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33520" y="1371600"/>
            <a:ext cx="7850880" cy="1828080"/>
          </a:xfrm>
          <a:prstGeom prst="rect">
            <a:avLst/>
          </a:prstGeom>
        </p:spPr>
        <p:txBody>
          <a:bodyPr lIns="0" tIns="0" rIns="0" bIns="0" anchor="ctr"/>
          <a:lstStyle/>
          <a:p>
            <a:pPr algn="ctr"/>
            <a:endParaRPr/>
          </a:p>
        </p:txBody>
      </p:sp>
      <p:sp>
        <p:nvSpPr>
          <p:cNvPr id="76"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77"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8" name="77 Imagen"/>
          <p:cNvPicPr/>
          <p:nvPr/>
        </p:nvPicPr>
        <p:blipFill>
          <a:blip r:embed="rId2"/>
          <a:stretch/>
        </p:blipFill>
        <p:spPr>
          <a:xfrm>
            <a:off x="2079000" y="1604520"/>
            <a:ext cx="4984920" cy="3977280"/>
          </a:xfrm>
          <a:prstGeom prst="rect">
            <a:avLst/>
          </a:prstGeom>
          <a:ln>
            <a:noFill/>
          </a:ln>
        </p:spPr>
      </p:pic>
      <p:pic>
        <p:nvPicPr>
          <p:cNvPr id="79" name="78 Imagen"/>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33520" y="1371600"/>
            <a:ext cx="7850880" cy="1828080"/>
          </a:xfrm>
          <a:prstGeom prst="rect">
            <a:avLst/>
          </a:prstGeom>
        </p:spPr>
        <p:txBody>
          <a:bodyPr lIns="0" tIns="0" rIns="0" bIns="0" anchor="ctr"/>
          <a:lstStyle/>
          <a:p>
            <a:pPr algn="ctr"/>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33520" y="1371600"/>
            <a:ext cx="7850880" cy="1828080"/>
          </a:xfrm>
          <a:prstGeom prst="rect">
            <a:avLst/>
          </a:prstGeom>
        </p:spPr>
        <p:txBody>
          <a:bodyPr lIns="0" tIns="0" rIns="0" bIns="0" anchor="ctr"/>
          <a:lstStyle/>
          <a:p>
            <a:pPr algn="ctr"/>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33520" y="1371600"/>
            <a:ext cx="7850880" cy="182808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33520" y="1371600"/>
            <a:ext cx="7850880" cy="84751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33520" y="1371600"/>
            <a:ext cx="7850880" cy="182808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33520" y="1371600"/>
            <a:ext cx="7850880" cy="182808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33520" y="1371600"/>
            <a:ext cx="7850880" cy="182808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9360" y="-7200"/>
            <a:ext cx="9162360" cy="1040760"/>
          </a:xfrm>
          <a:custGeom>
            <a:avLst/>
            <a:gdLst/>
            <a:ahLst/>
            <a:cxnLst/>
            <a:rect l="0" t="0" r="r" b="b"/>
            <a:pathLst>
              <a:path w="5773" h="657">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scrgbClr r="0" g="0" b="0"/>
          </a:lnRef>
          <a:fillRef idx="0">
            <a:scrgbClr r="0" g="0" b="0"/>
          </a:fillRef>
          <a:effectRef idx="0">
            <a:scrgbClr r="0" g="0" b="0"/>
          </a:effectRef>
          <a:fontRef idx="minor"/>
        </p:style>
      </p:sp>
      <p:sp>
        <p:nvSpPr>
          <p:cNvPr id="7" name="CustomShape 2"/>
          <p:cNvSpPr/>
          <p:nvPr/>
        </p:nvSpPr>
        <p:spPr>
          <a:xfrm>
            <a:off x="4381560" y="-7200"/>
            <a:ext cx="4761720" cy="637560"/>
          </a:xfrm>
          <a:custGeom>
            <a:avLst/>
            <a:gdLst/>
            <a:ahLst/>
            <a:cxnLst/>
            <a:rect l="0" t="0" r="r" b="b"/>
            <a:pathLst>
              <a:path w="3001" h="596">
                <a:moveTo>
                  <a:pt x="0" y="0"/>
                </a:moveTo>
                <a:cubicBezTo>
                  <a:pt x="174" y="102"/>
                  <a:pt x="1168" y="533"/>
                  <a:pt x="1668" y="564"/>
                </a:cubicBezTo>
                <a:cubicBezTo>
                  <a:pt x="2168" y="595"/>
                  <a:pt x="2778" y="279"/>
                  <a:pt x="3000" y="186"/>
                </a:cubicBezTo>
                <a:lnTo>
                  <a:pt x="3000" y="6"/>
                </a:lnTo>
                <a:lnTo>
                  <a:pt x="0" y="0"/>
                </a:lnTo>
              </a:path>
            </a:pathLst>
          </a:custGeom>
          <a:gradFill>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scrgbClr r="0" g="0" b="0"/>
          </a:lnRef>
          <a:fillRef idx="0">
            <a:scrgbClr r="0" g="0" b="0"/>
          </a:fillRef>
          <a:effectRef idx="0">
            <a:scrgbClr r="0" g="0" b="0"/>
          </a:effectRef>
          <a:fontRef idx="minor"/>
        </p:style>
      </p:sp>
      <p:sp>
        <p:nvSpPr>
          <p:cNvPr id="2" name="CustomShape 3"/>
          <p:cNvSpPr/>
          <p:nvPr/>
        </p:nvSpPr>
        <p:spPr>
          <a:xfrm rot="21435600">
            <a:off x="-18720" y="201600"/>
            <a:ext cx="9162360" cy="648360"/>
          </a:xfrm>
          <a:custGeom>
            <a:avLst/>
            <a:gdLst/>
            <a:ahLst/>
            <a:cxnLst/>
            <a:rect l="0" t="0" r="r" b="b"/>
            <a:pathLst>
              <a:path w="5773" h="1056">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scrgbClr r="0" g="0" b="0"/>
          </a:lnRef>
          <a:fillRef idx="0">
            <a:scrgbClr r="0" g="0" b="0"/>
          </a:fillRef>
          <a:effectRef idx="0">
            <a:scrgbClr r="0" g="0" b="0"/>
          </a:effectRef>
          <a:fontRef idx="minor"/>
        </p:style>
      </p:sp>
      <p:sp>
        <p:nvSpPr>
          <p:cNvPr id="3" name="CustomShape 4"/>
          <p:cNvSpPr/>
          <p:nvPr/>
        </p:nvSpPr>
        <p:spPr>
          <a:xfrm rot="21435600">
            <a:off x="-14040" y="275040"/>
            <a:ext cx="9174960" cy="529560"/>
          </a:xfrm>
          <a:custGeom>
            <a:avLst/>
            <a:gdLst/>
            <a:ahLst/>
            <a:cxnLst/>
            <a:rect l="0" t="0" r="r" b="b"/>
            <a:pathLst>
              <a:path w="5767" h="855">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scrgbClr r="0" g="0" b="0"/>
          </a:lnRef>
          <a:fillRef idx="0">
            <a:scrgbClr r="0" g="0" b="0"/>
          </a:fillRef>
          <a:effectRef idx="0">
            <a:scrgbClr r="0" g="0" b="0"/>
          </a:effectRef>
          <a:fontRef idx="minor"/>
        </p:style>
      </p:sp>
      <p:sp>
        <p:nvSpPr>
          <p:cNvPr id="4" name="PlaceHolder 5"/>
          <p:cNvSpPr>
            <a:spLocks noGrp="1"/>
          </p:cNvSpPr>
          <p:nvPr>
            <p:ph type="title"/>
          </p:nvPr>
        </p:nvSpPr>
        <p:spPr>
          <a:xfrm>
            <a:off x="533520" y="1371600"/>
            <a:ext cx="7850880" cy="1828080"/>
          </a:xfrm>
          <a:prstGeom prst="rect">
            <a:avLst/>
          </a:prstGeom>
        </p:spPr>
        <p:txBody>
          <a:bodyPr lIns="0" tIns="0" rIns="0" bIns="0" anchor="ctr"/>
          <a:lstStyle/>
          <a:p>
            <a:r>
              <a:rPr lang="es-ES">
                <a:latin typeface="Arial"/>
              </a:rPr>
              <a:t>Pulse para editar el formato del texto de título</a:t>
            </a:r>
            <a:endParaRPr/>
          </a:p>
        </p:txBody>
      </p:sp>
      <p:sp>
        <p:nvSpPr>
          <p:cNvPr id="5" name="PlaceHolder 6"/>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s-ES" sz="3200">
                <a:latin typeface="Arial"/>
              </a:rPr>
              <a:t>Pulse para editar el formato de esquema del texto</a:t>
            </a:r>
            <a:endParaRPr/>
          </a:p>
          <a:p>
            <a:pPr lvl="1">
              <a:buSzPct val="75000"/>
              <a:buFont typeface="StarSymbol"/>
              <a:buChar char=""/>
            </a:pPr>
            <a:r>
              <a:rPr lang="es-ES" sz="2800">
                <a:latin typeface="Arial"/>
              </a:rPr>
              <a:t>Segundo nivel del esquema</a:t>
            </a:r>
            <a:endParaRPr/>
          </a:p>
          <a:p>
            <a:pPr lvl="2">
              <a:buSzPct val="45000"/>
              <a:buFont typeface="StarSymbol"/>
              <a:buChar char=""/>
            </a:pPr>
            <a:r>
              <a:rPr lang="es-ES" sz="2400">
                <a:latin typeface="Arial"/>
              </a:rPr>
              <a:t>Tercer nivel del esquema</a:t>
            </a:r>
            <a:endParaRPr/>
          </a:p>
          <a:p>
            <a:pPr lvl="3">
              <a:buSzPct val="75000"/>
              <a:buFont typeface="StarSymbol"/>
              <a:buChar char=""/>
            </a:pPr>
            <a:r>
              <a:rPr lang="es-ES" sz="2000">
                <a:latin typeface="Arial"/>
              </a:rPr>
              <a:t>Cuarto nivel del esquema</a:t>
            </a:r>
            <a:endParaRPr/>
          </a:p>
          <a:p>
            <a:pPr lvl="4">
              <a:buSzPct val="45000"/>
              <a:buFont typeface="StarSymbol"/>
              <a:buChar char=""/>
            </a:pPr>
            <a:r>
              <a:rPr lang="es-ES" sz="2000">
                <a:latin typeface="Arial"/>
              </a:rPr>
              <a:t>Quinto nivel del esquema</a:t>
            </a:r>
            <a:endParaRPr/>
          </a:p>
          <a:p>
            <a:pPr lvl="5">
              <a:buSzPct val="45000"/>
              <a:buFont typeface="StarSymbol"/>
              <a:buChar char=""/>
            </a:pPr>
            <a:r>
              <a:rPr lang="es-ES" sz="2000">
                <a:latin typeface="Arial"/>
              </a:rPr>
              <a:t>Sexto nivel del esquema</a:t>
            </a:r>
            <a:endParaRPr/>
          </a:p>
          <a:p>
            <a:pPr lvl="6">
              <a:buSzPct val="45000"/>
              <a:buFont typeface="StarSymbol"/>
              <a:buChar char=""/>
            </a:pPr>
            <a:r>
              <a:rPr lang="es-ES" sz="2000">
                <a:latin typeface="Arial"/>
              </a:rPr>
              <a:t>Séptimo nivel del esquema</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9360" y="-7200"/>
            <a:ext cx="9162360" cy="1040760"/>
          </a:xfrm>
          <a:custGeom>
            <a:avLst/>
            <a:gdLst/>
            <a:ahLst/>
            <a:cxnLst/>
            <a:rect l="0" t="0" r="r" b="b"/>
            <a:pathLst>
              <a:path w="5773" h="657">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scrgbClr r="0" g="0" b="0"/>
          </a:lnRef>
          <a:fillRef idx="0">
            <a:scrgbClr r="0" g="0" b="0"/>
          </a:fillRef>
          <a:effectRef idx="0">
            <a:scrgbClr r="0" g="0" b="0"/>
          </a:effectRef>
          <a:fontRef idx="minor"/>
        </p:style>
      </p:sp>
      <p:sp>
        <p:nvSpPr>
          <p:cNvPr id="41" name="CustomShape 2"/>
          <p:cNvSpPr/>
          <p:nvPr/>
        </p:nvSpPr>
        <p:spPr>
          <a:xfrm>
            <a:off x="4381560" y="-7200"/>
            <a:ext cx="4761720" cy="637560"/>
          </a:xfrm>
          <a:custGeom>
            <a:avLst/>
            <a:gdLst/>
            <a:ahLst/>
            <a:cxnLst/>
            <a:rect l="0" t="0" r="r" b="b"/>
            <a:pathLst>
              <a:path w="3001" h="596">
                <a:moveTo>
                  <a:pt x="0" y="0"/>
                </a:moveTo>
                <a:cubicBezTo>
                  <a:pt x="174" y="102"/>
                  <a:pt x="1168" y="533"/>
                  <a:pt x="1668" y="564"/>
                </a:cubicBezTo>
                <a:cubicBezTo>
                  <a:pt x="2168" y="595"/>
                  <a:pt x="2778" y="279"/>
                  <a:pt x="3000" y="186"/>
                </a:cubicBezTo>
                <a:lnTo>
                  <a:pt x="3000" y="6"/>
                </a:lnTo>
                <a:lnTo>
                  <a:pt x="0" y="0"/>
                </a:lnTo>
              </a:path>
            </a:pathLst>
          </a:custGeom>
          <a:gradFill>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scrgbClr r="0" g="0" b="0"/>
          </a:lnRef>
          <a:fillRef idx="0">
            <a:scrgbClr r="0" g="0" b="0"/>
          </a:fillRef>
          <a:effectRef idx="0">
            <a:scrgbClr r="0" g="0" b="0"/>
          </a:effectRef>
          <a:fontRef idx="minor"/>
        </p:style>
      </p:sp>
      <p:sp>
        <p:nvSpPr>
          <p:cNvPr id="42" name="CustomShape 3"/>
          <p:cNvSpPr/>
          <p:nvPr/>
        </p:nvSpPr>
        <p:spPr>
          <a:xfrm rot="21435600">
            <a:off x="-18720" y="201600"/>
            <a:ext cx="9162360" cy="648360"/>
          </a:xfrm>
          <a:custGeom>
            <a:avLst/>
            <a:gdLst/>
            <a:ahLst/>
            <a:cxnLst/>
            <a:rect l="0" t="0" r="r" b="b"/>
            <a:pathLst>
              <a:path w="5773" h="1056">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scrgbClr r="0" g="0" b="0"/>
          </a:lnRef>
          <a:fillRef idx="0">
            <a:scrgbClr r="0" g="0" b="0"/>
          </a:fillRef>
          <a:effectRef idx="0">
            <a:scrgbClr r="0" g="0" b="0"/>
          </a:effectRef>
          <a:fontRef idx="minor"/>
        </p:style>
      </p:sp>
      <p:sp>
        <p:nvSpPr>
          <p:cNvPr id="43" name="CustomShape 4"/>
          <p:cNvSpPr/>
          <p:nvPr/>
        </p:nvSpPr>
        <p:spPr>
          <a:xfrm rot="21435600">
            <a:off x="-14040" y="275040"/>
            <a:ext cx="9174960" cy="529560"/>
          </a:xfrm>
          <a:custGeom>
            <a:avLst/>
            <a:gdLst/>
            <a:ahLst/>
            <a:cxnLst/>
            <a:rect l="0" t="0" r="r" b="b"/>
            <a:pathLst>
              <a:path w="5767" h="855">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scrgbClr r="0" g="0" b="0"/>
          </a:lnRef>
          <a:fillRef idx="0">
            <a:scrgbClr r="0" g="0" b="0"/>
          </a:fillRef>
          <a:effectRef idx="0">
            <a:scrgbClr r="0" g="0" b="0"/>
          </a:effectRef>
          <a:fontRef idx="minor"/>
        </p:style>
      </p:sp>
      <p:sp>
        <p:nvSpPr>
          <p:cNvPr id="44" name="PlaceHolder 5"/>
          <p:cNvSpPr>
            <a:spLocks noGrp="1"/>
          </p:cNvSpPr>
          <p:nvPr>
            <p:ph type="title"/>
          </p:nvPr>
        </p:nvSpPr>
        <p:spPr>
          <a:xfrm>
            <a:off x="533520" y="1371600"/>
            <a:ext cx="7850880" cy="1828080"/>
          </a:xfrm>
          <a:prstGeom prst="rect">
            <a:avLst/>
          </a:prstGeom>
        </p:spPr>
        <p:txBody>
          <a:bodyPr lIns="0" tIns="0" rIns="0" bIns="0" anchor="ctr"/>
          <a:lstStyle/>
          <a:p>
            <a:r>
              <a:rPr lang="es-ES">
                <a:latin typeface="Arial"/>
              </a:rPr>
              <a:t>Pulse para editar el formato del texto de título</a:t>
            </a:r>
            <a:endParaRPr/>
          </a:p>
        </p:txBody>
      </p:sp>
      <p:sp>
        <p:nvSpPr>
          <p:cNvPr id="45" name="PlaceHolder 6"/>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s-ES" sz="3200">
                <a:latin typeface="Arial"/>
              </a:rPr>
              <a:t>Pulse para editar el formato de esquema del texto</a:t>
            </a:r>
            <a:endParaRPr/>
          </a:p>
          <a:p>
            <a:pPr lvl="1">
              <a:buSzPct val="75000"/>
              <a:buFont typeface="StarSymbol"/>
              <a:buChar char=""/>
            </a:pPr>
            <a:r>
              <a:rPr lang="es-ES" sz="2800">
                <a:latin typeface="Arial"/>
              </a:rPr>
              <a:t>Segundo nivel del esquema</a:t>
            </a:r>
            <a:endParaRPr/>
          </a:p>
          <a:p>
            <a:pPr lvl="2">
              <a:buSzPct val="45000"/>
              <a:buFont typeface="StarSymbol"/>
              <a:buChar char=""/>
            </a:pPr>
            <a:r>
              <a:rPr lang="es-ES" sz="2400">
                <a:latin typeface="Arial"/>
              </a:rPr>
              <a:t>Tercer nivel del esquema</a:t>
            </a:r>
            <a:endParaRPr/>
          </a:p>
          <a:p>
            <a:pPr lvl="3">
              <a:buSzPct val="75000"/>
              <a:buFont typeface="StarSymbol"/>
              <a:buChar char=""/>
            </a:pPr>
            <a:r>
              <a:rPr lang="es-ES" sz="2000">
                <a:latin typeface="Arial"/>
              </a:rPr>
              <a:t>Cuarto nivel del esquema</a:t>
            </a:r>
            <a:endParaRPr/>
          </a:p>
          <a:p>
            <a:pPr lvl="4">
              <a:buSzPct val="45000"/>
              <a:buFont typeface="StarSymbol"/>
              <a:buChar char=""/>
            </a:pPr>
            <a:r>
              <a:rPr lang="es-ES" sz="2000">
                <a:latin typeface="Arial"/>
              </a:rPr>
              <a:t>Quinto nivel del esquema</a:t>
            </a:r>
            <a:endParaRPr/>
          </a:p>
          <a:p>
            <a:pPr lvl="5">
              <a:buSzPct val="45000"/>
              <a:buFont typeface="StarSymbol"/>
              <a:buChar char=""/>
            </a:pPr>
            <a:r>
              <a:rPr lang="es-ES" sz="2000">
                <a:latin typeface="Arial"/>
              </a:rPr>
              <a:t>Sexto nivel del esquema</a:t>
            </a:r>
            <a:endParaRPr/>
          </a:p>
          <a:p>
            <a:pPr lvl="6">
              <a:buSzPct val="45000"/>
              <a:buFont typeface="StarSymbol"/>
              <a:buChar char=""/>
            </a:pPr>
            <a:r>
              <a:rPr lang="es-ES" sz="2000">
                <a:latin typeface="Arial"/>
              </a:rPr>
              <a:t>Séptimo nivel del esquema</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28760" y="2571840"/>
            <a:ext cx="835740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ES" sz="2400" b="1" i="1" strike="noStrike">
                <a:solidFill>
                  <a:srgbClr val="000000"/>
                </a:solidFill>
                <a:latin typeface="Arial Narrow"/>
                <a:ea typeface="DejaVu Sans"/>
              </a:rPr>
              <a:t>Presentación  del Sistema de Formulación Presupuestaria (SIFORPRE) para la Gerencia de Planificación de la Empresa Maderas del Orinoco, C.A.</a:t>
            </a:r>
            <a:endParaRPr/>
          </a:p>
        </p:txBody>
      </p:sp>
      <p:pic>
        <p:nvPicPr>
          <p:cNvPr id="81" name="Picture 14"/>
          <p:cNvPicPr/>
          <p:nvPr/>
        </p:nvPicPr>
        <p:blipFill>
          <a:blip r:embed="rId2"/>
          <a:stretch/>
        </p:blipFill>
        <p:spPr>
          <a:xfrm>
            <a:off x="642960" y="928800"/>
            <a:ext cx="1266120" cy="866160"/>
          </a:xfrm>
          <a:prstGeom prst="rect">
            <a:avLst/>
          </a:prstGeom>
          <a:ln w="9360">
            <a:noFill/>
          </a:ln>
        </p:spPr>
      </p:pic>
      <p:pic>
        <p:nvPicPr>
          <p:cNvPr id="82" name="image1.jpg"/>
          <p:cNvPicPr/>
          <p:nvPr/>
        </p:nvPicPr>
        <p:blipFill>
          <a:blip r:embed="rId3"/>
          <a:stretch/>
        </p:blipFill>
        <p:spPr>
          <a:xfrm>
            <a:off x="6500880" y="857160"/>
            <a:ext cx="1348560" cy="1071000"/>
          </a:xfrm>
          <a:prstGeom prst="rect">
            <a:avLst/>
          </a:prstGeom>
          <a:ln w="9360">
            <a:noFill/>
          </a:ln>
        </p:spPr>
      </p:pic>
      <p:sp>
        <p:nvSpPr>
          <p:cNvPr id="83" name="CustomShape 2"/>
          <p:cNvSpPr/>
          <p:nvPr/>
        </p:nvSpPr>
        <p:spPr>
          <a:xfrm>
            <a:off x="7009560" y="5857920"/>
            <a:ext cx="1579680" cy="637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ES" sz="1200" b="1" strike="noStrike">
                <a:solidFill>
                  <a:srgbClr val="000000"/>
                </a:solidFill>
                <a:latin typeface="Arial Narrow"/>
                <a:ea typeface="DejaVu Sans"/>
              </a:rPr>
              <a:t>Elaborado por: </a:t>
            </a:r>
            <a:endParaRPr/>
          </a:p>
          <a:p>
            <a:pPr>
              <a:lnSpc>
                <a:spcPct val="100000"/>
              </a:lnSpc>
            </a:pPr>
            <a:r>
              <a:rPr lang="es-ES" sz="1200" b="1" strike="noStrike">
                <a:solidFill>
                  <a:srgbClr val="000000"/>
                </a:solidFill>
                <a:latin typeface="Arial Narrow"/>
                <a:ea typeface="DejaVu Sans"/>
              </a:rPr>
              <a:t>Br. Johans J Cedeño R.</a:t>
            </a:r>
            <a:endParaRPr/>
          </a:p>
          <a:p>
            <a:pPr>
              <a:lnSpc>
                <a:spcPct val="100000"/>
              </a:lnSpc>
            </a:pPr>
            <a:r>
              <a:rPr lang="es-ES" sz="1200" b="1" strike="noStrike">
                <a:solidFill>
                  <a:srgbClr val="000000"/>
                </a:solidFill>
                <a:latin typeface="Arial Narrow"/>
                <a:ea typeface="DejaVu Sans"/>
              </a:rPr>
              <a:t>C.I. 25.083.548</a:t>
            </a:r>
            <a:endParaRPr/>
          </a:p>
        </p:txBody>
      </p:sp>
      <p:pic>
        <p:nvPicPr>
          <p:cNvPr id="84" name="Picture 14"/>
          <p:cNvPicPr/>
          <p:nvPr/>
        </p:nvPicPr>
        <p:blipFill>
          <a:blip r:embed="rId4"/>
          <a:stretch/>
        </p:blipFill>
        <p:spPr>
          <a:xfrm>
            <a:off x="7000920" y="5000760"/>
            <a:ext cx="884880" cy="829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1 Imagen"/>
          <p:cNvPicPr/>
          <p:nvPr/>
        </p:nvPicPr>
        <p:blipFill>
          <a:blip r:embed="rId2"/>
          <a:stretch/>
        </p:blipFill>
        <p:spPr>
          <a:xfrm>
            <a:off x="571320" y="1285920"/>
            <a:ext cx="5251320" cy="915480"/>
          </a:xfrm>
          <a:prstGeom prst="rect">
            <a:avLst/>
          </a:prstGeom>
          <a:ln w="9360">
            <a:noFill/>
          </a:ln>
        </p:spPr>
      </p:pic>
      <p:sp>
        <p:nvSpPr>
          <p:cNvPr id="139"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pic>
        <p:nvPicPr>
          <p:cNvPr id="140" name="3 Imagen"/>
          <p:cNvPicPr/>
          <p:nvPr/>
        </p:nvPicPr>
        <p:blipFill>
          <a:blip r:embed="rId3"/>
          <a:stretch/>
        </p:blipFill>
        <p:spPr>
          <a:xfrm>
            <a:off x="571320" y="2500200"/>
            <a:ext cx="5251320" cy="522720"/>
          </a:xfrm>
          <a:prstGeom prst="rect">
            <a:avLst/>
          </a:prstGeom>
          <a:ln w="9360">
            <a:noFill/>
          </a:ln>
        </p:spPr>
      </p:pic>
      <p:pic>
        <p:nvPicPr>
          <p:cNvPr id="141" name="4 Imagen"/>
          <p:cNvPicPr/>
          <p:nvPr/>
        </p:nvPicPr>
        <p:blipFill>
          <a:blip r:embed="rId4"/>
          <a:stretch/>
        </p:blipFill>
        <p:spPr>
          <a:xfrm>
            <a:off x="571320" y="3143160"/>
            <a:ext cx="5285520" cy="210420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sp>
        <p:nvSpPr>
          <p:cNvPr id="143" name="CustomShape 2"/>
          <p:cNvSpPr/>
          <p:nvPr/>
        </p:nvSpPr>
        <p:spPr>
          <a:xfrm>
            <a:off x="428760" y="1059840"/>
            <a:ext cx="3999960" cy="563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400" b="1" strike="noStrike">
                <a:solidFill>
                  <a:srgbClr val="000000"/>
                </a:solidFill>
                <a:latin typeface="Arial"/>
                <a:ea typeface="DejaVu Sans"/>
              </a:rPr>
              <a:t>ESTRUCTURA DEL SISTEMA SIFORPRE</a:t>
            </a:r>
            <a:endParaRPr/>
          </a:p>
          <a:p>
            <a:pPr>
              <a:lnSpc>
                <a:spcPct val="100000"/>
              </a:lnSpc>
            </a:pPr>
            <a:endParaRPr/>
          </a:p>
          <a:p>
            <a:pPr lvl="1">
              <a:lnSpc>
                <a:spcPct val="100000"/>
              </a:lnSpc>
              <a:buFont typeface="Wingdings" charset="2"/>
              <a:buChar char=""/>
            </a:pPr>
            <a:r>
              <a:rPr lang="es-ES" sz="1400" b="1" u="sng" strike="noStrike">
                <a:solidFill>
                  <a:srgbClr val="000000"/>
                </a:solidFill>
                <a:latin typeface="Arial"/>
                <a:ea typeface="DejaVu Sans"/>
              </a:rPr>
              <a:t>Definiciones</a:t>
            </a:r>
            <a:endParaRPr/>
          </a:p>
          <a:p>
            <a:pPr lvl="2">
              <a:lnSpc>
                <a:spcPct val="100000"/>
              </a:lnSpc>
              <a:buFont typeface="Wingdings" charset="2"/>
              <a:buChar char=""/>
            </a:pPr>
            <a:r>
              <a:rPr lang="es-ES" sz="1400" strike="noStrike">
                <a:solidFill>
                  <a:srgbClr val="000000"/>
                </a:solidFill>
                <a:latin typeface="Arial"/>
                <a:ea typeface="DejaVu Sans"/>
              </a:rPr>
              <a:t>Datos Básicos</a:t>
            </a:r>
            <a:endParaRPr/>
          </a:p>
          <a:p>
            <a:pPr lvl="3">
              <a:lnSpc>
                <a:spcPct val="100000"/>
              </a:lnSpc>
              <a:buFont typeface="Wingdings" charset="2"/>
              <a:buChar char=""/>
            </a:pPr>
            <a:r>
              <a:rPr lang="es-ES" sz="1400" strike="noStrike">
                <a:solidFill>
                  <a:srgbClr val="000000"/>
                </a:solidFill>
                <a:latin typeface="Arial"/>
                <a:ea typeface="DejaVu Sans"/>
              </a:rPr>
              <a:t>Empresas</a:t>
            </a:r>
            <a:endParaRPr/>
          </a:p>
          <a:p>
            <a:pPr lvl="3">
              <a:lnSpc>
                <a:spcPct val="100000"/>
              </a:lnSpc>
              <a:buFont typeface="Wingdings" charset="2"/>
              <a:buChar char=""/>
            </a:pPr>
            <a:r>
              <a:rPr lang="es-ES" sz="1400" strike="noStrike">
                <a:solidFill>
                  <a:srgbClr val="000000"/>
                </a:solidFill>
                <a:latin typeface="Arial"/>
                <a:ea typeface="DejaVu Sans"/>
              </a:rPr>
              <a:t>Plan de Cuentas</a:t>
            </a:r>
            <a:endParaRPr/>
          </a:p>
          <a:p>
            <a:pPr lvl="3">
              <a:lnSpc>
                <a:spcPct val="100000"/>
              </a:lnSpc>
              <a:buFont typeface="Wingdings" charset="2"/>
              <a:buChar char=""/>
            </a:pPr>
            <a:r>
              <a:rPr lang="es-ES" sz="1400" strike="noStrike">
                <a:solidFill>
                  <a:srgbClr val="000000"/>
                </a:solidFill>
                <a:latin typeface="Arial"/>
                <a:ea typeface="DejaVu Sans"/>
              </a:rPr>
              <a:t>Centro de Costo</a:t>
            </a:r>
            <a:endParaRPr/>
          </a:p>
          <a:p>
            <a:pPr lvl="3">
              <a:lnSpc>
                <a:spcPct val="100000"/>
              </a:lnSpc>
              <a:buFont typeface="Wingdings" charset="2"/>
              <a:buChar char=""/>
            </a:pPr>
            <a:r>
              <a:rPr lang="es-ES" sz="1400" strike="noStrike">
                <a:solidFill>
                  <a:srgbClr val="000000"/>
                </a:solidFill>
                <a:latin typeface="Arial"/>
                <a:ea typeface="DejaVu Sans"/>
              </a:rPr>
              <a:t>Número de Partes</a:t>
            </a:r>
            <a:endParaRPr/>
          </a:p>
          <a:p>
            <a:pPr lvl="3">
              <a:lnSpc>
                <a:spcPct val="100000"/>
              </a:lnSpc>
              <a:buFont typeface="Wingdings" charset="2"/>
              <a:buChar char=""/>
            </a:pPr>
            <a:r>
              <a:rPr lang="es-ES" sz="1400" strike="noStrike">
                <a:solidFill>
                  <a:srgbClr val="000000"/>
                </a:solidFill>
                <a:latin typeface="Arial"/>
                <a:ea typeface="DejaVu Sans"/>
              </a:rPr>
              <a:t>Unidad de Medida</a:t>
            </a:r>
            <a:endParaRPr/>
          </a:p>
          <a:p>
            <a:pPr lvl="3">
              <a:lnSpc>
                <a:spcPct val="100000"/>
              </a:lnSpc>
              <a:buFont typeface="Wingdings" charset="2"/>
              <a:buChar char=""/>
            </a:pPr>
            <a:r>
              <a:rPr lang="es-ES" sz="1400" strike="noStrike">
                <a:solidFill>
                  <a:srgbClr val="000000"/>
                </a:solidFill>
                <a:latin typeface="Arial"/>
                <a:ea typeface="DejaVu Sans"/>
              </a:rPr>
              <a:t>Recursos</a:t>
            </a:r>
            <a:endParaRPr/>
          </a:p>
          <a:p>
            <a:pPr lvl="3">
              <a:lnSpc>
                <a:spcPct val="100000"/>
              </a:lnSpc>
              <a:buFont typeface="Wingdings" charset="2"/>
              <a:buChar char=""/>
            </a:pPr>
            <a:r>
              <a:rPr lang="es-ES" sz="1400" strike="noStrike">
                <a:solidFill>
                  <a:srgbClr val="000000"/>
                </a:solidFill>
                <a:latin typeface="Arial"/>
                <a:ea typeface="DejaVu Sans"/>
              </a:rPr>
              <a:t>Tipos de Variables</a:t>
            </a:r>
            <a:endParaRPr/>
          </a:p>
          <a:p>
            <a:pPr lvl="3">
              <a:lnSpc>
                <a:spcPct val="100000"/>
              </a:lnSpc>
              <a:buFont typeface="Wingdings" charset="2"/>
              <a:buChar char=""/>
            </a:pPr>
            <a:r>
              <a:rPr lang="es-ES" sz="1400" strike="noStrike">
                <a:solidFill>
                  <a:srgbClr val="000000"/>
                </a:solidFill>
                <a:latin typeface="Arial"/>
                <a:ea typeface="DejaVu Sans"/>
              </a:rPr>
              <a:t>Variables Económicas</a:t>
            </a:r>
            <a:endParaRPr/>
          </a:p>
          <a:p>
            <a:pPr lvl="2">
              <a:lnSpc>
                <a:spcPct val="100000"/>
              </a:lnSpc>
              <a:buFont typeface="Wingdings" charset="2"/>
              <a:buChar char=""/>
            </a:pPr>
            <a:r>
              <a:rPr lang="es-ES" sz="1400" strike="noStrike">
                <a:solidFill>
                  <a:srgbClr val="000000"/>
                </a:solidFill>
                <a:latin typeface="Arial"/>
                <a:ea typeface="DejaVu Sans"/>
              </a:rPr>
              <a:t>Estructura Programática</a:t>
            </a:r>
            <a:endParaRPr/>
          </a:p>
          <a:p>
            <a:pPr lvl="3">
              <a:lnSpc>
                <a:spcPct val="100000"/>
              </a:lnSpc>
              <a:buFont typeface="Wingdings" charset="2"/>
              <a:buChar char=""/>
            </a:pPr>
            <a:r>
              <a:rPr lang="es-ES" sz="1400" strike="noStrike">
                <a:solidFill>
                  <a:srgbClr val="000000"/>
                </a:solidFill>
                <a:latin typeface="Arial"/>
                <a:ea typeface="DejaVu Sans"/>
              </a:rPr>
              <a:t>Proyectos</a:t>
            </a:r>
            <a:endParaRPr/>
          </a:p>
          <a:p>
            <a:pPr lvl="3">
              <a:lnSpc>
                <a:spcPct val="100000"/>
              </a:lnSpc>
              <a:buFont typeface="Wingdings" charset="2"/>
              <a:buChar char=""/>
            </a:pPr>
            <a:r>
              <a:rPr lang="es-ES" sz="1400" strike="noStrike">
                <a:solidFill>
                  <a:srgbClr val="000000"/>
                </a:solidFill>
                <a:latin typeface="Arial"/>
                <a:ea typeface="DejaVu Sans"/>
              </a:rPr>
              <a:t>Unidades Administrativas</a:t>
            </a:r>
            <a:endParaRPr/>
          </a:p>
          <a:p>
            <a:pPr lvl="3">
              <a:lnSpc>
                <a:spcPct val="100000"/>
              </a:lnSpc>
              <a:buFont typeface="Wingdings" charset="2"/>
              <a:buChar char=""/>
            </a:pPr>
            <a:r>
              <a:rPr lang="es-ES" sz="1400" strike="noStrike">
                <a:solidFill>
                  <a:srgbClr val="000000"/>
                </a:solidFill>
                <a:latin typeface="Arial"/>
                <a:ea typeface="DejaVu Sans"/>
              </a:rPr>
              <a:t>Acciones Especificas</a:t>
            </a:r>
            <a:endParaRPr/>
          </a:p>
          <a:p>
            <a:pPr lvl="3">
              <a:lnSpc>
                <a:spcPct val="100000"/>
              </a:lnSpc>
              <a:buFont typeface="Wingdings" charset="2"/>
              <a:buChar char=""/>
            </a:pPr>
            <a:r>
              <a:rPr lang="es-ES" sz="1400" strike="noStrike">
                <a:solidFill>
                  <a:srgbClr val="000000"/>
                </a:solidFill>
                <a:latin typeface="Arial"/>
                <a:ea typeface="DejaVu Sans"/>
              </a:rPr>
              <a:t>Actividades</a:t>
            </a:r>
            <a:endParaRPr/>
          </a:p>
          <a:p>
            <a:pPr lvl="3">
              <a:lnSpc>
                <a:spcPct val="100000"/>
              </a:lnSpc>
              <a:buFont typeface="Wingdings" charset="2"/>
              <a:buChar char=""/>
            </a:pPr>
            <a:r>
              <a:rPr lang="es-ES" sz="1400" strike="noStrike">
                <a:solidFill>
                  <a:srgbClr val="000000"/>
                </a:solidFill>
                <a:latin typeface="Arial"/>
                <a:ea typeface="DejaVu Sans"/>
              </a:rPr>
              <a:t>Fuente de Financiamiento</a:t>
            </a:r>
            <a:endParaRPr/>
          </a:p>
          <a:p>
            <a:pPr lvl="1">
              <a:lnSpc>
                <a:spcPct val="100000"/>
              </a:lnSpc>
              <a:buFont typeface="Wingdings" charset="2"/>
              <a:buChar char=""/>
            </a:pPr>
            <a:r>
              <a:rPr lang="es-ES" sz="1400" b="1" u="sng" strike="noStrike">
                <a:solidFill>
                  <a:srgbClr val="000000"/>
                </a:solidFill>
                <a:latin typeface="Arial"/>
                <a:ea typeface="DejaVu Sans"/>
              </a:rPr>
              <a:t>Procesos</a:t>
            </a:r>
            <a:endParaRPr/>
          </a:p>
          <a:p>
            <a:pPr lvl="2">
              <a:lnSpc>
                <a:spcPct val="100000"/>
              </a:lnSpc>
              <a:buFont typeface="Wingdings" charset="2"/>
              <a:buChar char=""/>
            </a:pPr>
            <a:r>
              <a:rPr lang="es-ES" sz="1400" strike="noStrike">
                <a:solidFill>
                  <a:srgbClr val="000000"/>
                </a:solidFill>
                <a:latin typeface="Arial"/>
                <a:ea typeface="DejaVu Sans"/>
              </a:rPr>
              <a:t>Asignación</a:t>
            </a:r>
            <a:endParaRPr/>
          </a:p>
          <a:p>
            <a:pPr lvl="3">
              <a:lnSpc>
                <a:spcPct val="100000"/>
              </a:lnSpc>
              <a:buFont typeface="Wingdings" charset="2"/>
              <a:buChar char=""/>
            </a:pPr>
            <a:r>
              <a:rPr lang="es-ES" sz="1400" strike="noStrike">
                <a:solidFill>
                  <a:srgbClr val="000000"/>
                </a:solidFill>
                <a:latin typeface="Arial"/>
                <a:ea typeface="DejaVu Sans"/>
              </a:rPr>
              <a:t>Recursos</a:t>
            </a:r>
            <a:endParaRPr/>
          </a:p>
          <a:p>
            <a:pPr lvl="3">
              <a:lnSpc>
                <a:spcPct val="100000"/>
              </a:lnSpc>
              <a:buFont typeface="Wingdings" charset="2"/>
              <a:buChar char=""/>
            </a:pPr>
            <a:r>
              <a:rPr lang="es-ES" sz="1400" strike="noStrike">
                <a:solidFill>
                  <a:srgbClr val="000000"/>
                </a:solidFill>
                <a:latin typeface="Arial"/>
                <a:ea typeface="DejaVu Sans"/>
              </a:rPr>
              <a:t>Personal</a:t>
            </a:r>
            <a:endParaRPr/>
          </a:p>
          <a:p>
            <a:pPr lvl="2">
              <a:lnSpc>
                <a:spcPct val="100000"/>
              </a:lnSpc>
              <a:buFont typeface="Wingdings" charset="2"/>
              <a:buChar char=""/>
            </a:pPr>
            <a:r>
              <a:rPr lang="es-ES" sz="1400" strike="noStrike">
                <a:solidFill>
                  <a:srgbClr val="000000"/>
                </a:solidFill>
                <a:latin typeface="Arial"/>
                <a:ea typeface="DejaVu Sans"/>
              </a:rPr>
              <a:t>Formulación</a:t>
            </a:r>
            <a:endParaRPr/>
          </a:p>
          <a:p>
            <a:pPr lvl="3">
              <a:lnSpc>
                <a:spcPct val="100000"/>
              </a:lnSpc>
              <a:buFont typeface="Wingdings" charset="2"/>
              <a:buChar char=""/>
            </a:pPr>
            <a:r>
              <a:rPr lang="es-ES" sz="1400" strike="noStrike">
                <a:solidFill>
                  <a:srgbClr val="000000"/>
                </a:solidFill>
                <a:latin typeface="Arial"/>
                <a:ea typeface="DejaVu Sans"/>
              </a:rPr>
              <a:t>Consolidar</a:t>
            </a:r>
            <a:endParaRPr/>
          </a:p>
          <a:p>
            <a:pPr lvl="3">
              <a:lnSpc>
                <a:spcPct val="100000"/>
              </a:lnSpc>
              <a:buFont typeface="Wingdings" charset="2"/>
              <a:buChar char=""/>
            </a:pPr>
            <a:r>
              <a:rPr lang="es-ES" sz="1400" strike="noStrike">
                <a:solidFill>
                  <a:srgbClr val="000000"/>
                </a:solidFill>
                <a:latin typeface="Arial"/>
                <a:ea typeface="DejaVu Sans"/>
              </a:rPr>
              <a:t>Aprobar</a:t>
            </a:r>
            <a:endParaRPr/>
          </a:p>
          <a:p>
            <a:pPr lvl="3">
              <a:lnSpc>
                <a:spcPct val="100000"/>
              </a:lnSpc>
              <a:buFont typeface="Wingdings" charset="2"/>
              <a:buChar char=""/>
            </a:pPr>
            <a:r>
              <a:rPr lang="es-ES" sz="1400" strike="noStrike">
                <a:solidFill>
                  <a:srgbClr val="000000"/>
                </a:solidFill>
                <a:latin typeface="Arial"/>
                <a:ea typeface="DejaVu Sans"/>
              </a:rPr>
              <a:t>Migrar</a:t>
            </a:r>
            <a:endParaRPr/>
          </a:p>
        </p:txBody>
      </p:sp>
      <p:sp>
        <p:nvSpPr>
          <p:cNvPr id="144" name="CustomShape 3"/>
          <p:cNvSpPr/>
          <p:nvPr/>
        </p:nvSpPr>
        <p:spPr>
          <a:xfrm>
            <a:off x="4643280" y="1486440"/>
            <a:ext cx="3999960" cy="505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buFont typeface="Wingdings" charset="2"/>
              <a:buChar char=""/>
            </a:pPr>
            <a:r>
              <a:rPr lang="es-ES" sz="1400" b="1" u="sng" strike="noStrike">
                <a:solidFill>
                  <a:srgbClr val="000000"/>
                </a:solidFill>
                <a:latin typeface="Constantia"/>
                <a:ea typeface="DejaVu Sans"/>
              </a:rPr>
              <a:t>Herramientas</a:t>
            </a:r>
            <a:endParaRPr/>
          </a:p>
          <a:p>
            <a:pPr lvl="2">
              <a:lnSpc>
                <a:spcPct val="100000"/>
              </a:lnSpc>
              <a:buFont typeface="Wingdings" charset="2"/>
              <a:buChar char=""/>
            </a:pPr>
            <a:r>
              <a:rPr lang="es-ES" sz="1400" strike="noStrike">
                <a:solidFill>
                  <a:srgbClr val="000000"/>
                </a:solidFill>
                <a:latin typeface="Constantia"/>
                <a:ea typeface="DejaVu Sans"/>
              </a:rPr>
              <a:t>Mantenimiento</a:t>
            </a:r>
            <a:endParaRPr/>
          </a:p>
          <a:p>
            <a:pPr lvl="3">
              <a:lnSpc>
                <a:spcPct val="100000"/>
              </a:lnSpc>
              <a:buFont typeface="Wingdings" charset="2"/>
              <a:buChar char=""/>
            </a:pPr>
            <a:r>
              <a:rPr lang="es-ES" sz="1400" strike="noStrike">
                <a:solidFill>
                  <a:srgbClr val="000000"/>
                </a:solidFill>
                <a:latin typeface="Constantia"/>
                <a:ea typeface="DejaVu Sans"/>
              </a:rPr>
              <a:t>Reconstrucción de Montos</a:t>
            </a:r>
            <a:endParaRPr/>
          </a:p>
          <a:p>
            <a:pPr lvl="3">
              <a:lnSpc>
                <a:spcPct val="100000"/>
              </a:lnSpc>
              <a:buFont typeface="Wingdings" charset="2"/>
              <a:buChar char=""/>
            </a:pPr>
            <a:r>
              <a:rPr lang="es-ES" sz="1400" strike="noStrike">
                <a:solidFill>
                  <a:srgbClr val="000000"/>
                </a:solidFill>
                <a:latin typeface="Constantia"/>
                <a:ea typeface="DejaVu Sans"/>
              </a:rPr>
              <a:t>Copiar Escenarios</a:t>
            </a:r>
            <a:endParaRPr/>
          </a:p>
          <a:p>
            <a:pPr lvl="3">
              <a:lnSpc>
                <a:spcPct val="100000"/>
              </a:lnSpc>
              <a:buFont typeface="Wingdings" charset="2"/>
              <a:buChar char=""/>
            </a:pPr>
            <a:r>
              <a:rPr lang="es-ES" sz="1400" strike="noStrike">
                <a:solidFill>
                  <a:srgbClr val="000000"/>
                </a:solidFill>
                <a:latin typeface="Constantia"/>
                <a:ea typeface="DejaVu Sans"/>
              </a:rPr>
              <a:t>Eliminar Escenarios</a:t>
            </a:r>
            <a:endParaRPr/>
          </a:p>
          <a:p>
            <a:pPr>
              <a:lnSpc>
                <a:spcPct val="100000"/>
              </a:lnSpc>
            </a:pPr>
            <a:r>
              <a:rPr lang="es-ES" sz="1400" strike="noStrike">
                <a:solidFill>
                  <a:srgbClr val="FFFFFF"/>
                </a:solidFill>
                <a:latin typeface="Constantia"/>
                <a:ea typeface="DejaVu Sans"/>
              </a:rPr>
              <a:t> </a:t>
            </a:r>
            <a:r>
              <a:rPr lang="es-ES" sz="1400" b="1" u="sng" strike="noStrike">
                <a:solidFill>
                  <a:srgbClr val="000000"/>
                </a:solidFill>
                <a:latin typeface="Constantia"/>
                <a:ea typeface="DejaVu Sans"/>
              </a:rPr>
              <a:t>Reportes</a:t>
            </a:r>
            <a:endParaRPr/>
          </a:p>
          <a:p>
            <a:pPr lvl="2">
              <a:lnSpc>
                <a:spcPct val="100000"/>
              </a:lnSpc>
              <a:buFont typeface="Wingdings" charset="2"/>
              <a:buChar char=""/>
            </a:pPr>
            <a:r>
              <a:rPr lang="es-ES" sz="1400" strike="noStrike">
                <a:solidFill>
                  <a:srgbClr val="000000"/>
                </a:solidFill>
                <a:latin typeface="Constantia"/>
                <a:ea typeface="DejaVu Sans"/>
              </a:rPr>
              <a:t>Consolidado</a:t>
            </a:r>
            <a:endParaRPr/>
          </a:p>
          <a:p>
            <a:pPr lvl="2">
              <a:lnSpc>
                <a:spcPct val="100000"/>
              </a:lnSpc>
              <a:buFont typeface="Wingdings" charset="2"/>
              <a:buChar char=""/>
            </a:pPr>
            <a:r>
              <a:rPr lang="es-ES" sz="1400" strike="noStrike">
                <a:solidFill>
                  <a:srgbClr val="000000"/>
                </a:solidFill>
                <a:latin typeface="Constantia"/>
                <a:ea typeface="DejaVu Sans"/>
              </a:rPr>
              <a:t>Consolidado Trimestral</a:t>
            </a:r>
            <a:endParaRPr/>
          </a:p>
          <a:p>
            <a:pPr lvl="2">
              <a:lnSpc>
                <a:spcPct val="100000"/>
              </a:lnSpc>
              <a:buFont typeface="Wingdings" charset="2"/>
              <a:buChar char=""/>
            </a:pPr>
            <a:r>
              <a:rPr lang="es-ES" sz="1400" strike="noStrike">
                <a:solidFill>
                  <a:srgbClr val="000000"/>
                </a:solidFill>
                <a:latin typeface="Constantia"/>
                <a:ea typeface="DejaVu Sans"/>
              </a:rPr>
              <a:t>Plan de Compras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sp>
        <p:nvSpPr>
          <p:cNvPr id="146" name="CustomShape 2"/>
          <p:cNvSpPr/>
          <p:nvPr/>
        </p:nvSpPr>
        <p:spPr>
          <a:xfrm>
            <a:off x="500040" y="1275032"/>
            <a:ext cx="8357400" cy="499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400" b="1" strike="noStrike" dirty="0">
                <a:solidFill>
                  <a:srgbClr val="000000"/>
                </a:solidFill>
                <a:latin typeface="Arial"/>
                <a:ea typeface="DejaVu Sans"/>
              </a:rPr>
              <a:t>COMO </a:t>
            </a:r>
            <a:r>
              <a:rPr lang="es-ES" sz="1400" b="1" strike="noStrike" dirty="0" smtClean="0">
                <a:solidFill>
                  <a:srgbClr val="000000"/>
                </a:solidFill>
                <a:latin typeface="Arial"/>
                <a:ea typeface="DejaVu Sans"/>
              </a:rPr>
              <a:t>ACCEDER AL SISTEMA</a:t>
            </a:r>
          </a:p>
          <a:p>
            <a:pPr>
              <a:lnSpc>
                <a:spcPct val="100000"/>
              </a:lnSpc>
            </a:pPr>
            <a:endParaRPr lang="es-ES" sz="1400" b="1" dirty="0" smtClean="0">
              <a:solidFill>
                <a:srgbClr val="000000"/>
              </a:solidFill>
              <a:latin typeface="Arial"/>
            </a:endParaRPr>
          </a:p>
          <a:p>
            <a:pPr>
              <a:lnSpc>
                <a:spcPct val="100000"/>
              </a:lnSpc>
            </a:pPr>
            <a:endParaRPr/>
          </a:p>
          <a:p>
            <a:pPr>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5" name="Picture 5"/>
          <p:cNvPicPr>
            <a:picLocks noChangeAspect="1" noChangeArrowheads="1"/>
          </p:cNvPicPr>
          <p:nvPr/>
        </p:nvPicPr>
        <p:blipFill>
          <a:blip r:embed="rId2"/>
          <a:srcRect/>
          <a:stretch>
            <a:fillRect/>
          </a:stretch>
        </p:blipFill>
        <p:spPr bwMode="auto">
          <a:xfrm>
            <a:off x="3076575" y="2500306"/>
            <a:ext cx="2990850" cy="2781300"/>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sp>
        <p:nvSpPr>
          <p:cNvPr id="146" name="CustomShape 2"/>
          <p:cNvSpPr/>
          <p:nvPr/>
        </p:nvSpPr>
        <p:spPr>
          <a:xfrm>
            <a:off x="500040" y="1275032"/>
            <a:ext cx="8357400" cy="499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s-ES" sz="1400" b="1" dirty="0" smtClean="0">
              <a:solidFill>
                <a:srgbClr val="000000"/>
              </a:solidFill>
              <a:latin typeface="Arial"/>
            </a:endParaRPr>
          </a:p>
          <a:p>
            <a:pPr>
              <a:lnSpc>
                <a:spcPct val="100000"/>
              </a:lnSpc>
            </a:pPr>
            <a:endParaRPr/>
          </a:p>
          <a:p>
            <a:pPr>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6" name="Picture 2"/>
          <p:cNvPicPr>
            <a:picLocks noChangeAspect="1" noChangeArrowheads="1"/>
          </p:cNvPicPr>
          <p:nvPr/>
        </p:nvPicPr>
        <p:blipFill>
          <a:blip r:embed="rId2"/>
          <a:srcRect/>
          <a:stretch>
            <a:fillRect/>
          </a:stretch>
        </p:blipFill>
        <p:spPr bwMode="auto">
          <a:xfrm>
            <a:off x="500034" y="2000260"/>
            <a:ext cx="8386419" cy="3786194"/>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sp>
        <p:nvSpPr>
          <p:cNvPr id="146" name="CustomShape 2"/>
          <p:cNvSpPr/>
          <p:nvPr/>
        </p:nvSpPr>
        <p:spPr>
          <a:xfrm>
            <a:off x="500040" y="1275032"/>
            <a:ext cx="8357400" cy="499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s-ES" sz="1400" b="1" dirty="0" smtClean="0">
              <a:solidFill>
                <a:srgbClr val="000000"/>
              </a:solidFill>
              <a:latin typeface="Arial"/>
            </a:endParaRPr>
          </a:p>
          <a:p>
            <a:pPr>
              <a:lnSpc>
                <a:spcPct val="100000"/>
              </a:lnSpc>
            </a:pPr>
            <a:endParaRPr/>
          </a:p>
          <a:p>
            <a:pPr>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4" name="Picture 2"/>
          <p:cNvPicPr>
            <a:picLocks noChangeAspect="1" noChangeArrowheads="1"/>
          </p:cNvPicPr>
          <p:nvPr/>
        </p:nvPicPr>
        <p:blipFill>
          <a:blip r:embed="rId2"/>
          <a:srcRect/>
          <a:stretch>
            <a:fillRect/>
          </a:stretch>
        </p:blipFill>
        <p:spPr bwMode="auto">
          <a:xfrm>
            <a:off x="428596" y="2109798"/>
            <a:ext cx="7939066" cy="3533780"/>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sp>
        <p:nvSpPr>
          <p:cNvPr id="146" name="CustomShape 2"/>
          <p:cNvSpPr/>
          <p:nvPr/>
        </p:nvSpPr>
        <p:spPr>
          <a:xfrm>
            <a:off x="500040" y="1275032"/>
            <a:ext cx="8357400" cy="499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s-ES" sz="1400" b="1" dirty="0" smtClean="0">
              <a:solidFill>
                <a:srgbClr val="000000"/>
              </a:solidFill>
              <a:latin typeface="Arial"/>
            </a:endParaRPr>
          </a:p>
          <a:p>
            <a:pPr>
              <a:lnSpc>
                <a:spcPct val="100000"/>
              </a:lnSpc>
            </a:pPr>
            <a:endParaRPr/>
          </a:p>
          <a:p>
            <a:pPr>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4" name="Picture 2"/>
          <p:cNvPicPr>
            <a:picLocks noChangeAspect="1" noChangeArrowheads="1"/>
          </p:cNvPicPr>
          <p:nvPr/>
        </p:nvPicPr>
        <p:blipFill>
          <a:blip r:embed="rId2"/>
          <a:srcRect/>
          <a:stretch>
            <a:fillRect/>
          </a:stretch>
        </p:blipFill>
        <p:spPr bwMode="auto">
          <a:xfrm>
            <a:off x="357158" y="1838853"/>
            <a:ext cx="8643998" cy="3947601"/>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sp>
        <p:nvSpPr>
          <p:cNvPr id="146" name="CustomShape 2"/>
          <p:cNvSpPr/>
          <p:nvPr/>
        </p:nvSpPr>
        <p:spPr>
          <a:xfrm>
            <a:off x="500040" y="1275032"/>
            <a:ext cx="8357400" cy="499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s-ES" sz="1400" b="1" dirty="0" smtClean="0">
              <a:solidFill>
                <a:srgbClr val="000000"/>
              </a:solidFill>
              <a:latin typeface="Arial"/>
            </a:endParaRPr>
          </a:p>
          <a:p>
            <a:pPr>
              <a:lnSpc>
                <a:spcPct val="100000"/>
              </a:lnSpc>
            </a:pPr>
            <a:endParaRPr/>
          </a:p>
          <a:p>
            <a:pPr>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1026" name="Picture 2"/>
          <p:cNvPicPr>
            <a:picLocks noChangeAspect="1" noChangeArrowheads="1"/>
          </p:cNvPicPr>
          <p:nvPr/>
        </p:nvPicPr>
        <p:blipFill>
          <a:blip r:embed="rId2"/>
          <a:srcRect/>
          <a:stretch>
            <a:fillRect/>
          </a:stretch>
        </p:blipFill>
        <p:spPr bwMode="auto">
          <a:xfrm>
            <a:off x="357158" y="1428736"/>
            <a:ext cx="8456938" cy="3786214"/>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sp>
        <p:nvSpPr>
          <p:cNvPr id="146" name="CustomShape 2"/>
          <p:cNvSpPr/>
          <p:nvPr/>
        </p:nvSpPr>
        <p:spPr>
          <a:xfrm>
            <a:off x="500040" y="1275032"/>
            <a:ext cx="8357400" cy="499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s-ES" sz="1400" b="1" dirty="0" smtClean="0">
              <a:solidFill>
                <a:srgbClr val="000000"/>
              </a:solidFill>
              <a:latin typeface="Arial"/>
            </a:endParaRPr>
          </a:p>
          <a:p>
            <a:pPr>
              <a:lnSpc>
                <a:spcPct val="100000"/>
              </a:lnSpc>
            </a:pPr>
            <a:endParaRPr/>
          </a:p>
          <a:p>
            <a:pPr>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2050" name="Picture 2"/>
          <p:cNvPicPr>
            <a:picLocks noChangeAspect="1" noChangeArrowheads="1"/>
          </p:cNvPicPr>
          <p:nvPr/>
        </p:nvPicPr>
        <p:blipFill>
          <a:blip r:embed="rId2"/>
          <a:srcRect/>
          <a:stretch>
            <a:fillRect/>
          </a:stretch>
        </p:blipFill>
        <p:spPr bwMode="auto">
          <a:xfrm>
            <a:off x="117094" y="1785926"/>
            <a:ext cx="8812624" cy="3957645"/>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sp>
        <p:nvSpPr>
          <p:cNvPr id="146" name="CustomShape 2"/>
          <p:cNvSpPr/>
          <p:nvPr/>
        </p:nvSpPr>
        <p:spPr>
          <a:xfrm>
            <a:off x="500040" y="1275032"/>
            <a:ext cx="8357400" cy="499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s-ES" sz="1400" b="1" dirty="0" smtClean="0">
              <a:solidFill>
                <a:srgbClr val="000000"/>
              </a:solidFill>
              <a:latin typeface="Arial"/>
            </a:endParaRPr>
          </a:p>
          <a:p>
            <a:pPr>
              <a:lnSpc>
                <a:spcPct val="100000"/>
              </a:lnSpc>
            </a:pPr>
            <a:endParaRPr/>
          </a:p>
          <a:p>
            <a:pPr>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4" name="Picture 2"/>
          <p:cNvPicPr>
            <a:picLocks noChangeAspect="1" noChangeArrowheads="1"/>
          </p:cNvPicPr>
          <p:nvPr/>
        </p:nvPicPr>
        <p:blipFill>
          <a:blip r:embed="rId2"/>
          <a:srcRect/>
          <a:stretch>
            <a:fillRect/>
          </a:stretch>
        </p:blipFill>
        <p:spPr bwMode="auto">
          <a:xfrm>
            <a:off x="122776" y="1690696"/>
            <a:ext cx="8806942" cy="4024320"/>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sp>
        <p:nvSpPr>
          <p:cNvPr id="146" name="CustomShape 2"/>
          <p:cNvSpPr/>
          <p:nvPr/>
        </p:nvSpPr>
        <p:spPr>
          <a:xfrm>
            <a:off x="500040" y="1500120"/>
            <a:ext cx="8357400" cy="499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400" b="1" strike="noStrike">
                <a:solidFill>
                  <a:srgbClr val="000000"/>
                </a:solidFill>
                <a:latin typeface="Arial"/>
                <a:ea typeface="DejaVu Sans"/>
              </a:rPr>
              <a:t>COMO FUNCIONA EL SISTEMA</a:t>
            </a:r>
            <a:endParaRPr/>
          </a:p>
          <a:p>
            <a:pPr>
              <a:lnSpc>
                <a:spcPct val="100000"/>
              </a:lnSpc>
            </a:pPr>
            <a:endParaRPr/>
          </a:p>
          <a:p>
            <a:pPr algn="just">
              <a:lnSpc>
                <a:spcPct val="100000"/>
              </a:lnSpc>
            </a:pPr>
            <a:r>
              <a:rPr lang="es-ES" sz="1400" strike="noStrike">
                <a:solidFill>
                  <a:srgbClr val="000000"/>
                </a:solidFill>
                <a:latin typeface="Arial"/>
                <a:ea typeface="DejaVu Sans"/>
              </a:rPr>
              <a:t>Cada una de las opciones del Sistema consta de tres vistas fundamentales. La principal  es la LISTA y es la que aparece al seleccionar cada opción del sistema. Las otras dos depende de la opción que seleccione el usuario dentro de cada lista según sea su necesidad. </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147" name="Picture 2"/>
          <p:cNvPicPr/>
          <p:nvPr/>
        </p:nvPicPr>
        <p:blipFill>
          <a:blip r:embed="rId2"/>
          <a:stretch/>
        </p:blipFill>
        <p:spPr>
          <a:xfrm>
            <a:off x="500040" y="2928960"/>
            <a:ext cx="8357400" cy="258408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sp>
        <p:nvSpPr>
          <p:cNvPr id="86" name="CustomShape 2"/>
          <p:cNvSpPr/>
          <p:nvPr/>
        </p:nvSpPr>
        <p:spPr>
          <a:xfrm>
            <a:off x="500040" y="1000080"/>
            <a:ext cx="8357400" cy="538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ES" sz="1400" b="1" strike="noStrike">
                <a:solidFill>
                  <a:srgbClr val="000000"/>
                </a:solidFill>
                <a:latin typeface="Arial Narrow"/>
                <a:ea typeface="DejaVu Sans"/>
              </a:rPr>
              <a:t>PLANTEAMIENTO DEL PROBLEMA</a:t>
            </a:r>
            <a:endParaRPr/>
          </a:p>
          <a:p>
            <a:pPr algn="just">
              <a:lnSpc>
                <a:spcPct val="100000"/>
              </a:lnSpc>
            </a:pPr>
            <a:r>
              <a:rPr lang="es-ES" sz="1200" strike="noStrike">
                <a:solidFill>
                  <a:srgbClr val="000000"/>
                </a:solidFill>
                <a:latin typeface="Arial Narrow"/>
                <a:ea typeface="DejaVu Sans"/>
              </a:rPr>
              <a:t> </a:t>
            </a:r>
            <a:endParaRPr/>
          </a:p>
          <a:p>
            <a:pPr algn="just">
              <a:lnSpc>
                <a:spcPct val="100000"/>
              </a:lnSpc>
            </a:pPr>
            <a:r>
              <a:rPr lang="es-ES" sz="1400" strike="noStrike">
                <a:solidFill>
                  <a:srgbClr val="000000"/>
                </a:solidFill>
                <a:latin typeface="Arial"/>
                <a:ea typeface="DejaVu Sans"/>
              </a:rPr>
              <a:t>La Gerencia de Planificación de Maderas del Orinoco, tiene como unas de sus funciones principales elaboración del presupuesto anual de gasto de la empresa.</a:t>
            </a:r>
            <a:endParaRPr/>
          </a:p>
          <a:p>
            <a:pPr algn="just">
              <a:lnSpc>
                <a:spcPct val="100000"/>
              </a:lnSpc>
            </a:pPr>
            <a:r>
              <a:rPr lang="es-ES" sz="1400" strike="noStrike">
                <a:solidFill>
                  <a:srgbClr val="000000"/>
                </a:solidFill>
                <a:latin typeface="Arial"/>
                <a:ea typeface="DejaVu Sans"/>
              </a:rPr>
              <a:t> </a:t>
            </a:r>
            <a:endParaRPr/>
          </a:p>
          <a:p>
            <a:pPr algn="just">
              <a:lnSpc>
                <a:spcPct val="100000"/>
              </a:lnSpc>
            </a:pPr>
            <a:r>
              <a:rPr lang="es-ES" sz="1400" strike="noStrike">
                <a:solidFill>
                  <a:srgbClr val="000000"/>
                </a:solidFill>
                <a:latin typeface="Arial"/>
                <a:ea typeface="DejaVu Sans"/>
              </a:rPr>
              <a:t>Cada gerencia, coordinación, departamento y unidades de la empresa debe presentar a la Gerencia de Planificación al comienzo de cada año el Plan Operativo Anual (POA) de su unidad. Este POA consiste en todas las actividades que estaría realizando cada unidad durante el año fiscal y este sería el punto de partida que daría inicio a la formulación presupuestaria de cada año.</a:t>
            </a:r>
            <a:endParaRPr/>
          </a:p>
          <a:p>
            <a:pPr algn="just">
              <a:lnSpc>
                <a:spcPct val="100000"/>
              </a:lnSpc>
            </a:pPr>
            <a:endParaRPr/>
          </a:p>
          <a:p>
            <a:pPr algn="just">
              <a:lnSpc>
                <a:spcPct val="100000"/>
              </a:lnSpc>
            </a:pPr>
            <a:r>
              <a:rPr lang="es-ES" sz="1400" strike="noStrike">
                <a:solidFill>
                  <a:srgbClr val="000000"/>
                </a:solidFill>
                <a:latin typeface="Arial"/>
                <a:ea typeface="DejaVu Sans"/>
              </a:rPr>
              <a:t>La Gerencia de Planificación recibe el POA de todas las unidades administrativas de la empresa con cada uno de los recursos asignado a cada actividad.</a:t>
            </a:r>
            <a:endParaRPr/>
          </a:p>
          <a:p>
            <a:pPr algn="just">
              <a:lnSpc>
                <a:spcPct val="100000"/>
              </a:lnSpc>
            </a:pPr>
            <a:r>
              <a:rPr lang="es-ES" sz="1400" strike="noStrike">
                <a:solidFill>
                  <a:srgbClr val="000000"/>
                </a:solidFill>
                <a:latin typeface="Arial"/>
                <a:ea typeface="DejaVu Sans"/>
              </a:rPr>
              <a:t> </a:t>
            </a:r>
            <a:endParaRPr/>
          </a:p>
          <a:p>
            <a:pPr algn="just">
              <a:lnSpc>
                <a:spcPct val="100000"/>
              </a:lnSpc>
            </a:pPr>
            <a:r>
              <a:rPr lang="es-ES" sz="1400" strike="noStrike">
                <a:solidFill>
                  <a:srgbClr val="000000"/>
                </a:solidFill>
                <a:latin typeface="Arial"/>
                <a:ea typeface="DejaVu Sans"/>
              </a:rPr>
              <a:t>Desde el año 1993 y hasta finales del año 2011; la Gerencia de Planificación había utilizado un sistema automatizado para llevar a cabo el proceso de formulación presupuestaria; este sistema estaba desarrollado en Visual Basic versión 5.0; manejador de Base de Datos SqlServer versión 7.0 y CrystalReports como generador de reportes. Cumpliendo este con todos sus requerimientos para elaboración del presupuesto de gasto por cada unidad de la empresa.</a:t>
            </a:r>
            <a:endParaRPr/>
          </a:p>
          <a:p>
            <a:pPr algn="just">
              <a:lnSpc>
                <a:spcPct val="100000"/>
              </a:lnSpc>
            </a:pPr>
            <a:r>
              <a:rPr lang="es-ES" sz="1400" strike="noStrike">
                <a:solidFill>
                  <a:srgbClr val="000000"/>
                </a:solidFill>
                <a:latin typeface="Arial"/>
                <a:ea typeface="DejaVu Sans"/>
              </a:rPr>
              <a:t> </a:t>
            </a:r>
            <a:endParaRPr/>
          </a:p>
          <a:p>
            <a:pPr algn="just">
              <a:lnSpc>
                <a:spcPct val="100000"/>
              </a:lnSpc>
            </a:pPr>
            <a:r>
              <a:rPr lang="es-ES" sz="1400" strike="noStrike">
                <a:solidFill>
                  <a:srgbClr val="000000"/>
                </a:solidFill>
                <a:latin typeface="Arial"/>
                <a:ea typeface="DejaVu Sans"/>
              </a:rPr>
              <a:t>Al comienzo del año 2012 Maderas del Orinoco cumpliendo con el decreto presidencial Nro. 3390 donde dice que la “Administración Pública Nacional empleará prioritariamente Software Libre desarrollado con Estándares Abiertos, en sus sistemas, proyectos y servicios informáticos. A tales fines, todos los órganos y entes de la Administración Pública Nacional iniciarán los procesos de migración gradual y progresiva de éstos hacia el Software Libre desarrollado con Estándares Abiertos”; decide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pic>
        <p:nvPicPr>
          <p:cNvPr id="149" name="Picture 2"/>
          <p:cNvPicPr/>
          <p:nvPr/>
        </p:nvPicPr>
        <p:blipFill>
          <a:blip r:embed="rId2"/>
          <a:stretch/>
        </p:blipFill>
        <p:spPr>
          <a:xfrm>
            <a:off x="428760" y="1214280"/>
            <a:ext cx="8429040" cy="530460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pic>
        <p:nvPicPr>
          <p:cNvPr id="151" name="Picture 3"/>
          <p:cNvPicPr/>
          <p:nvPr/>
        </p:nvPicPr>
        <p:blipFill>
          <a:blip r:embed="rId2"/>
          <a:stretch/>
        </p:blipFill>
        <p:spPr>
          <a:xfrm>
            <a:off x="500040" y="1214280"/>
            <a:ext cx="8429040" cy="52664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pic>
        <p:nvPicPr>
          <p:cNvPr id="153" name="Picture 2"/>
          <p:cNvPicPr/>
          <p:nvPr/>
        </p:nvPicPr>
        <p:blipFill>
          <a:blip r:embed="rId2"/>
          <a:stretch/>
        </p:blipFill>
        <p:spPr>
          <a:xfrm>
            <a:off x="571320" y="1252440"/>
            <a:ext cx="8143200" cy="510480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pic>
        <p:nvPicPr>
          <p:cNvPr id="155" name="Picture 2"/>
          <p:cNvPicPr/>
          <p:nvPr/>
        </p:nvPicPr>
        <p:blipFill>
          <a:blip r:embed="rId2"/>
          <a:stretch/>
        </p:blipFill>
        <p:spPr>
          <a:xfrm>
            <a:off x="428760" y="1500120"/>
            <a:ext cx="8533800" cy="321408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pic>
        <p:nvPicPr>
          <p:cNvPr id="157" name="Picture 2"/>
          <p:cNvPicPr/>
          <p:nvPr/>
        </p:nvPicPr>
        <p:blipFill>
          <a:blip r:embed="rId2"/>
          <a:stretch/>
        </p:blipFill>
        <p:spPr>
          <a:xfrm>
            <a:off x="214200" y="1214280"/>
            <a:ext cx="8638560" cy="52142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pic>
        <p:nvPicPr>
          <p:cNvPr id="159" name="Picture 2"/>
          <p:cNvPicPr/>
          <p:nvPr/>
        </p:nvPicPr>
        <p:blipFill>
          <a:blip r:embed="rId2"/>
          <a:stretch/>
        </p:blipFill>
        <p:spPr>
          <a:xfrm>
            <a:off x="500040" y="1143000"/>
            <a:ext cx="8286120" cy="2614680"/>
          </a:xfrm>
          <a:prstGeom prst="rect">
            <a:avLst/>
          </a:prstGeom>
          <a:ln w="9360">
            <a:noFill/>
          </a:ln>
        </p:spPr>
      </p:pic>
      <p:pic>
        <p:nvPicPr>
          <p:cNvPr id="160" name="Picture 3"/>
          <p:cNvPicPr/>
          <p:nvPr/>
        </p:nvPicPr>
        <p:blipFill>
          <a:blip r:embed="rId3"/>
          <a:stretch/>
        </p:blipFill>
        <p:spPr>
          <a:xfrm>
            <a:off x="500040" y="4000680"/>
            <a:ext cx="8286120" cy="23900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sp>
        <p:nvSpPr>
          <p:cNvPr id="162" name="CustomShape 2"/>
          <p:cNvSpPr/>
          <p:nvPr/>
        </p:nvSpPr>
        <p:spPr>
          <a:xfrm>
            <a:off x="428760" y="1143000"/>
            <a:ext cx="8429040" cy="541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400" b="1" strike="noStrike" dirty="0">
                <a:solidFill>
                  <a:srgbClr val="000000"/>
                </a:solidFill>
                <a:latin typeface="Arial"/>
                <a:ea typeface="DejaVu Sans"/>
              </a:rPr>
              <a:t>ASIGNACION DE </a:t>
            </a:r>
            <a:r>
              <a:rPr lang="es-ES" sz="1400" b="1" strike="noStrike" dirty="0" smtClean="0">
                <a:solidFill>
                  <a:srgbClr val="000000"/>
                </a:solidFill>
                <a:latin typeface="Arial"/>
                <a:ea typeface="DejaVu Sans"/>
              </a:rPr>
              <a:t>RECURSOS</a:t>
            </a:r>
          </a:p>
          <a:p>
            <a:pPr>
              <a:lnSpc>
                <a:spcPct val="100000"/>
              </a:lnSpc>
            </a:pPr>
            <a:endParaRPr sz="1400">
              <a:latin typeface="Arial" pitchFamily="34" charset="0"/>
              <a:cs typeface="Arial" pitchFamily="34" charset="0"/>
            </a:endParaRPr>
          </a:p>
          <a:p>
            <a:pPr algn="just">
              <a:lnSpc>
                <a:spcPct val="100000"/>
              </a:lnSpc>
            </a:pPr>
            <a:r>
              <a:rPr lang="es-ES" sz="1400" dirty="0" smtClean="0">
                <a:latin typeface="Arial" pitchFamily="34" charset="0"/>
                <a:cs typeface="Arial" pitchFamily="34" charset="0"/>
              </a:rPr>
              <a:t>Este es uno de los procesos de importancia como lo es la asignación de recursos de las partidas presupuestarias 402 en adelante; en este cada uno de los usuarios responsable de administrar su unidad es el encargado de todos los recursos a cada una de sus actividades definidas en su estructura programática. </a:t>
            </a:r>
            <a:endParaRPr sz="1400">
              <a:latin typeface="Arial" pitchFamily="34" charset="0"/>
              <a:cs typeface="Arial" pitchFamily="34" charset="0"/>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163" name="Picture 2"/>
          <p:cNvPicPr/>
          <p:nvPr/>
        </p:nvPicPr>
        <p:blipFill>
          <a:blip r:embed="rId2"/>
          <a:stretch/>
        </p:blipFill>
        <p:spPr>
          <a:xfrm>
            <a:off x="500040" y="2714620"/>
            <a:ext cx="8286120" cy="338076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pic>
        <p:nvPicPr>
          <p:cNvPr id="165" name="Picture 2"/>
          <p:cNvPicPr/>
          <p:nvPr/>
        </p:nvPicPr>
        <p:blipFill>
          <a:blip r:embed="rId2"/>
          <a:stretch/>
        </p:blipFill>
        <p:spPr>
          <a:xfrm>
            <a:off x="519120" y="1071720"/>
            <a:ext cx="8338320" cy="543168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sp>
        <p:nvSpPr>
          <p:cNvPr id="167" name="CustomShape 2"/>
          <p:cNvSpPr/>
          <p:nvPr/>
        </p:nvSpPr>
        <p:spPr>
          <a:xfrm>
            <a:off x="500040" y="1071720"/>
            <a:ext cx="8143200" cy="538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600" b="1" strike="noStrike" dirty="0">
                <a:solidFill>
                  <a:srgbClr val="000000"/>
                </a:solidFill>
                <a:latin typeface="Arial"/>
                <a:ea typeface="DejaVu Sans"/>
              </a:rPr>
              <a:t>ASIGNACION RECURSOS PERSONAL</a:t>
            </a:r>
            <a:endParaRPr/>
          </a:p>
          <a:p>
            <a:pPr>
              <a:lnSpc>
                <a:spcPct val="100000"/>
              </a:lnSpc>
            </a:pPr>
            <a:endParaRPr/>
          </a:p>
          <a:p>
            <a:pPr algn="just">
              <a:lnSpc>
                <a:spcPct val="100000"/>
              </a:lnSpc>
            </a:pPr>
            <a:r>
              <a:rPr lang="es-ES" sz="1400" strike="noStrike" dirty="0">
                <a:solidFill>
                  <a:srgbClr val="000000"/>
                </a:solidFill>
                <a:latin typeface="Arial"/>
                <a:ea typeface="DejaVu Sans"/>
              </a:rPr>
              <a:t>Este </a:t>
            </a:r>
            <a:r>
              <a:rPr lang="es-ES" sz="1400" strike="noStrike" dirty="0" smtClean="0">
                <a:solidFill>
                  <a:srgbClr val="000000"/>
                </a:solidFill>
                <a:latin typeface="Arial"/>
                <a:ea typeface="DejaVu Sans"/>
              </a:rPr>
              <a:t>es otro proceso de gran importancia </a:t>
            </a:r>
            <a:r>
              <a:rPr lang="es-ES" sz="1400" strike="noStrike" dirty="0">
                <a:solidFill>
                  <a:srgbClr val="000000"/>
                </a:solidFill>
                <a:latin typeface="Arial"/>
                <a:ea typeface="DejaVu Sans"/>
              </a:rPr>
              <a:t>para la Formulación Presupuestaria; ya que en este proceso se define todos los gastos de personal de la partida 4.01.</a:t>
            </a:r>
            <a:endParaRPr/>
          </a:p>
          <a:p>
            <a:pPr algn="just">
              <a:lnSpc>
                <a:spcPct val="100000"/>
              </a:lnSpc>
            </a:pPr>
            <a:r>
              <a:rPr lang="es-ES" sz="1400" strike="noStrike" dirty="0">
                <a:solidFill>
                  <a:srgbClr val="000000"/>
                </a:solidFill>
                <a:latin typeface="Arial"/>
                <a:ea typeface="DejaVu Sans"/>
              </a:rPr>
              <a:t> </a:t>
            </a:r>
            <a:endParaRPr/>
          </a:p>
          <a:p>
            <a:pPr algn="just">
              <a:lnSpc>
                <a:spcPct val="100000"/>
              </a:lnSpc>
            </a:pPr>
            <a:r>
              <a:rPr lang="es-ES" sz="1400" strike="noStrike" dirty="0">
                <a:solidFill>
                  <a:srgbClr val="000000"/>
                </a:solidFill>
                <a:latin typeface="Arial"/>
                <a:ea typeface="DejaVu Sans"/>
              </a:rPr>
              <a:t>En el Sistema SIGAP; es donde se definen las nóminas y los conceptos que se utilizaran en el proceso de formulación. Como en la Empresa Maderas del Orinoco existen nóminas mensuales y nóminas semanales; se deben crear dos nóminas para el proceso de Formulación y definirla para tal fin.</a:t>
            </a:r>
            <a:endParaRPr/>
          </a:p>
          <a:p>
            <a:pPr algn="just">
              <a:lnSpc>
                <a:spcPct val="100000"/>
              </a:lnSpc>
            </a:pPr>
            <a:r>
              <a:rPr lang="es-ES" sz="1400" strike="noStrike" dirty="0">
                <a:solidFill>
                  <a:srgbClr val="000000"/>
                </a:solidFill>
                <a:latin typeface="Arial"/>
                <a:ea typeface="DejaVu Sans"/>
              </a:rPr>
              <a:t> </a:t>
            </a:r>
            <a:endParaRPr/>
          </a:p>
          <a:p>
            <a:pPr algn="just">
              <a:lnSpc>
                <a:spcPct val="100000"/>
              </a:lnSpc>
            </a:pPr>
            <a:r>
              <a:rPr lang="es-ES" sz="1400" strike="noStrike" dirty="0">
                <a:solidFill>
                  <a:srgbClr val="000000"/>
                </a:solidFill>
                <a:latin typeface="Arial"/>
                <a:ea typeface="DejaVu Sans"/>
              </a:rPr>
              <a:t>Para definir las nóminas utilizadas en la formulación se debe seguir los siguientes pasos:</a:t>
            </a:r>
            <a:endParaRPr/>
          </a:p>
          <a:p>
            <a:pPr algn="just">
              <a:lnSpc>
                <a:spcPct val="100000"/>
              </a:lnSpc>
            </a:pPr>
            <a:r>
              <a:rPr lang="es-ES" sz="1400" strike="noStrike" dirty="0">
                <a:solidFill>
                  <a:srgbClr val="000000"/>
                </a:solidFill>
                <a:latin typeface="Arial"/>
                <a:ea typeface="DejaVu Sans"/>
              </a:rPr>
              <a:t> </a:t>
            </a:r>
            <a:endParaRPr/>
          </a:p>
          <a:p>
            <a:pPr algn="just">
              <a:lnSpc>
                <a:spcPct val="100000"/>
              </a:lnSpc>
              <a:buFont typeface="Wingdings" charset="2"/>
              <a:buChar char=""/>
            </a:pPr>
            <a:r>
              <a:rPr lang="es-ES" sz="1400" strike="noStrike" dirty="0">
                <a:solidFill>
                  <a:srgbClr val="000000"/>
                </a:solidFill>
                <a:latin typeface="Arial"/>
                <a:ea typeface="DejaVu Sans"/>
              </a:rPr>
              <a:t>Crear la nómina mensual de formulación.</a:t>
            </a:r>
            <a:endParaRPr/>
          </a:p>
          <a:p>
            <a:pPr algn="just">
              <a:lnSpc>
                <a:spcPct val="100000"/>
              </a:lnSpc>
              <a:buFont typeface="Wingdings" charset="2"/>
              <a:buChar char=""/>
            </a:pPr>
            <a:r>
              <a:rPr lang="es-ES" sz="1400" strike="noStrike" dirty="0">
                <a:solidFill>
                  <a:srgbClr val="000000"/>
                </a:solidFill>
                <a:latin typeface="Arial"/>
                <a:ea typeface="DejaVu Sans"/>
              </a:rPr>
              <a:t>Crear la nómina semanal para la formulación.</a:t>
            </a:r>
            <a:endParaRPr/>
          </a:p>
          <a:p>
            <a:pPr algn="just">
              <a:lnSpc>
                <a:spcPct val="100000"/>
              </a:lnSpc>
              <a:buFont typeface="Wingdings" charset="2"/>
              <a:buChar char=""/>
            </a:pPr>
            <a:r>
              <a:rPr lang="es-ES" sz="1400" strike="noStrike" dirty="0">
                <a:solidFill>
                  <a:srgbClr val="000000"/>
                </a:solidFill>
                <a:latin typeface="Arial"/>
                <a:ea typeface="DejaVu Sans"/>
              </a:rPr>
              <a:t>Se migran el personal de las nóminas mensuales a la nómina mensual creada para la formulación.</a:t>
            </a:r>
            <a:endParaRPr/>
          </a:p>
          <a:p>
            <a:pPr algn="just">
              <a:lnSpc>
                <a:spcPct val="100000"/>
              </a:lnSpc>
              <a:buFont typeface="Wingdings" charset="2"/>
              <a:buChar char=""/>
            </a:pPr>
            <a:r>
              <a:rPr lang="es-ES" sz="1400" strike="noStrike" dirty="0">
                <a:solidFill>
                  <a:srgbClr val="000000"/>
                </a:solidFill>
                <a:latin typeface="Arial"/>
                <a:ea typeface="DejaVu Sans"/>
              </a:rPr>
              <a:t>Se migran el personal de las nóminas semanales a la nómina semanal creada para la formulación.</a:t>
            </a:r>
            <a:endParaRPr/>
          </a:p>
          <a:p>
            <a:pPr algn="just">
              <a:lnSpc>
                <a:spcPct val="100000"/>
              </a:lnSpc>
              <a:buFont typeface="Wingdings" charset="2"/>
              <a:buChar char=""/>
            </a:pPr>
            <a:r>
              <a:rPr lang="es-ES" sz="1400" strike="noStrike" dirty="0">
                <a:solidFill>
                  <a:srgbClr val="000000"/>
                </a:solidFill>
                <a:latin typeface="Arial"/>
                <a:ea typeface="DejaVu Sans"/>
              </a:rPr>
              <a:t>Se crean los conceptos de asignaciones y aportes en las nóminas de formulación. </a:t>
            </a:r>
            <a:endParaRPr/>
          </a:p>
          <a:p>
            <a:pPr algn="just">
              <a:lnSpc>
                <a:spcPct val="100000"/>
              </a:lnSpc>
              <a:buFont typeface="Wingdings" charset="2"/>
              <a:buChar char=""/>
            </a:pPr>
            <a:r>
              <a:rPr lang="es-ES" sz="1400" strike="noStrike" dirty="0">
                <a:solidFill>
                  <a:srgbClr val="000000"/>
                </a:solidFill>
                <a:latin typeface="Arial"/>
                <a:ea typeface="DejaVu Sans"/>
              </a:rPr>
              <a:t>Desde el sistema SIGAP se calculan las nóminas de formulación.</a:t>
            </a:r>
            <a:endParaRPr/>
          </a:p>
          <a:p>
            <a:pPr>
              <a:lnSpc>
                <a:spcPct val="100000"/>
              </a:lnSpc>
              <a:buFont typeface="Wingdings" charset="2"/>
              <a:buChar char=""/>
            </a:pPr>
            <a:r>
              <a:rPr lang="es-ES" sz="1400" strike="noStrike" dirty="0">
                <a:solidFill>
                  <a:srgbClr val="000000"/>
                </a:solidFill>
                <a:latin typeface="Arial"/>
                <a:ea typeface="DejaVu Sans"/>
              </a:rPr>
              <a:t>Desde el Sistema de Formulación Presupuestaria (SIFORPRE) se exportan todos los conceptos que existen en las nóminas formuladas en SIGAP por la Gerencia de Personal.</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pic>
        <p:nvPicPr>
          <p:cNvPr id="169" name="168 Imagen"/>
          <p:cNvPicPr/>
          <p:nvPr/>
        </p:nvPicPr>
        <p:blipFill>
          <a:blip r:embed="rId2"/>
          <a:stretch/>
        </p:blipFill>
        <p:spPr>
          <a:xfrm>
            <a:off x="1005840" y="1554480"/>
            <a:ext cx="6899040" cy="4169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642960" y="1071720"/>
            <a:ext cx="8143200" cy="584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s-ES" sz="1400" strike="noStrike">
                <a:solidFill>
                  <a:srgbClr val="000000"/>
                </a:solidFill>
                <a:latin typeface="Arial"/>
                <a:ea typeface="DejaVu Sans"/>
              </a:rPr>
              <a:t>implementar un  Sistema Integrado de Gestión para Entes del Sector Publico (SIGESP); a pesar de que el SIGESP contiene los módulos de las aéreas administrativas tales como: Contabilidad, nominas, recursos humanos, bancos, cuentas por pagar, compras, almacén, entre otros; no dispone de un sistema de formulación presupuestaria.</a:t>
            </a:r>
            <a:endParaRPr/>
          </a:p>
          <a:p>
            <a:pPr algn="just">
              <a:lnSpc>
                <a:spcPct val="100000"/>
              </a:lnSpc>
            </a:pPr>
            <a:endParaRPr/>
          </a:p>
          <a:p>
            <a:pPr algn="just">
              <a:lnSpc>
                <a:spcPct val="100000"/>
              </a:lnSpc>
            </a:pPr>
            <a:r>
              <a:rPr lang="es-ES" sz="1400" strike="noStrike">
                <a:solidFill>
                  <a:srgbClr val="000000"/>
                </a:solidFill>
                <a:latin typeface="Arial"/>
                <a:ea typeface="DejaVu Sans"/>
              </a:rPr>
              <a:t>Desde el año 2012 la Gerencia de planificación ha utilizado hojas de cálculos como apoyo a unas de sus actividades principales como lo es la formulación presupuestaria de Maderas del Orinoco; con el pasar del tiempo trajo ciertos inconvenientes, entre los que se puede mencionar:</a:t>
            </a:r>
            <a:endParaRPr/>
          </a:p>
          <a:p>
            <a:pPr algn="just">
              <a:lnSpc>
                <a:spcPct val="100000"/>
              </a:lnSpc>
            </a:pPr>
            <a:r>
              <a:rPr lang="es-ES" sz="1400" strike="noStrike">
                <a:solidFill>
                  <a:srgbClr val="000000"/>
                </a:solidFill>
                <a:latin typeface="Arial"/>
                <a:ea typeface="DejaVu Sans"/>
              </a:rPr>
              <a:t> </a:t>
            </a:r>
            <a:endParaRPr/>
          </a:p>
          <a:p>
            <a:pPr algn="just">
              <a:lnSpc>
                <a:spcPct val="100000"/>
              </a:lnSpc>
              <a:buFont typeface="Arial"/>
              <a:buChar char="•"/>
            </a:pPr>
            <a:r>
              <a:rPr lang="es-ES" sz="1400" strike="noStrike">
                <a:solidFill>
                  <a:srgbClr val="000000"/>
                </a:solidFill>
                <a:latin typeface="Arial"/>
                <a:ea typeface="DejaVu Sans"/>
              </a:rPr>
              <a:t>Poca amigabilidad en el ingreso de datos.</a:t>
            </a:r>
            <a:endParaRPr/>
          </a:p>
          <a:p>
            <a:pPr algn="just">
              <a:lnSpc>
                <a:spcPct val="100000"/>
              </a:lnSpc>
              <a:buFont typeface="Arial"/>
              <a:buChar char="•"/>
            </a:pPr>
            <a:r>
              <a:rPr lang="es-ES" sz="1400" strike="noStrike">
                <a:solidFill>
                  <a:srgbClr val="000000"/>
                </a:solidFill>
                <a:latin typeface="Arial"/>
                <a:ea typeface="DejaVu Sans"/>
              </a:rPr>
              <a:t>Redundancia e inconsistencia de datos.</a:t>
            </a:r>
            <a:endParaRPr/>
          </a:p>
          <a:p>
            <a:pPr algn="just">
              <a:lnSpc>
                <a:spcPct val="100000"/>
              </a:lnSpc>
              <a:buFont typeface="Arial"/>
              <a:buChar char="•"/>
            </a:pPr>
            <a:r>
              <a:rPr lang="es-ES" sz="1400" strike="noStrike">
                <a:solidFill>
                  <a:srgbClr val="000000"/>
                </a:solidFill>
                <a:latin typeface="Arial"/>
                <a:ea typeface="DejaVu Sans"/>
              </a:rPr>
              <a:t>Dificultad de acceso a los datos.</a:t>
            </a:r>
            <a:endParaRPr/>
          </a:p>
          <a:p>
            <a:pPr algn="just">
              <a:lnSpc>
                <a:spcPct val="100000"/>
              </a:lnSpc>
              <a:buFont typeface="Arial"/>
              <a:buChar char="•"/>
            </a:pPr>
            <a:r>
              <a:rPr lang="es-ES" sz="1400" strike="noStrike">
                <a:solidFill>
                  <a:srgbClr val="000000"/>
                </a:solidFill>
                <a:latin typeface="Arial"/>
                <a:ea typeface="DejaVu Sans"/>
              </a:rPr>
              <a:t>Aislamiento de datos.</a:t>
            </a:r>
            <a:endParaRPr/>
          </a:p>
          <a:p>
            <a:pPr algn="just">
              <a:lnSpc>
                <a:spcPct val="100000"/>
              </a:lnSpc>
              <a:buFont typeface="Arial"/>
              <a:buChar char="•"/>
            </a:pPr>
            <a:r>
              <a:rPr lang="es-ES" sz="1400" strike="noStrike">
                <a:solidFill>
                  <a:srgbClr val="000000"/>
                </a:solidFill>
                <a:latin typeface="Arial"/>
                <a:ea typeface="DejaVu Sans"/>
              </a:rPr>
              <a:t>Falta de integridad en los datos.</a:t>
            </a:r>
            <a:endParaRPr/>
          </a:p>
          <a:p>
            <a:pPr algn="just">
              <a:lnSpc>
                <a:spcPct val="100000"/>
              </a:lnSpc>
              <a:buFont typeface="Arial"/>
              <a:buChar char="•"/>
            </a:pPr>
            <a:r>
              <a:rPr lang="es-ES" sz="1400" strike="noStrike">
                <a:solidFill>
                  <a:srgbClr val="000000"/>
                </a:solidFill>
                <a:latin typeface="Arial"/>
                <a:ea typeface="DejaVu Sans"/>
              </a:rPr>
              <a:t>Dificultad de generar los reportes requeridos.</a:t>
            </a:r>
            <a:endParaRPr/>
          </a:p>
          <a:p>
            <a:pPr algn="just">
              <a:lnSpc>
                <a:spcPct val="100000"/>
              </a:lnSpc>
            </a:pPr>
            <a:endParaRPr/>
          </a:p>
          <a:p>
            <a:pPr algn="just">
              <a:lnSpc>
                <a:spcPct val="100000"/>
              </a:lnSpc>
            </a:pPr>
            <a:r>
              <a:rPr lang="es-ES" sz="1400" strike="noStrike">
                <a:solidFill>
                  <a:srgbClr val="000000"/>
                </a:solidFill>
                <a:latin typeface="Arial"/>
                <a:ea typeface="DejaVu Sans"/>
              </a:rPr>
              <a:t>Por solicitud de la Gerencia de Planificación, para asegurar un mejor registro y control en su proceso de formulación presupuestaria, se inició por parte de la Gerencia de Tecnología de Información (en alianza con estudiantes de la Universidad Nacional Experimental de Guayana, UNEG), el proyecto del diseño y construcción del Sistema de Formulación Presupuestaria (SIFORPRE), para sustituir las hojas de cálculos en sus operaciones y corregir las fallas que estas venia presentando.</a:t>
            </a:r>
            <a:endParaRPr/>
          </a:p>
          <a:p>
            <a:pPr algn="just">
              <a:lnSpc>
                <a:spcPct val="100000"/>
              </a:lnSpc>
            </a:pPr>
            <a:r>
              <a:rPr lang="es-ES" sz="1400" strike="noStrike">
                <a:solidFill>
                  <a:srgbClr val="000000"/>
                </a:solidFill>
                <a:latin typeface="Arial"/>
                <a:ea typeface="DejaVu Sans"/>
              </a:rPr>
              <a:t>	</a:t>
            </a:r>
            <a:endParaRPr/>
          </a:p>
          <a:p>
            <a:pPr algn="just">
              <a:lnSpc>
                <a:spcPct val="100000"/>
              </a:lnSpc>
            </a:pPr>
            <a:r>
              <a:rPr lang="es-ES" sz="1400" strike="noStrike">
                <a:solidFill>
                  <a:srgbClr val="000000"/>
                </a:solidFill>
                <a:latin typeface="Arial"/>
                <a:ea typeface="DejaVu Sans"/>
              </a:rPr>
              <a:t>El SIFORPRE se diseñó con la visión de ser una herramienta completa, en el sentido de poder registrar cualquier cantidad de data de una forma organizada con un alto nivel de seguridad, eficiencia en la entrada de datos realizando; validaciones que permitan evitar problemas de inconsistencia, así como también disminuir considerablemente el tiempo utilizado para el registro.</a:t>
            </a:r>
            <a:endParaRPr/>
          </a:p>
        </p:txBody>
      </p:sp>
      <p:sp>
        <p:nvSpPr>
          <p:cNvPr id="88" name="CustomShape 2"/>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pic>
        <p:nvPicPr>
          <p:cNvPr id="171" name="170 Imagen"/>
          <p:cNvPicPr/>
          <p:nvPr/>
        </p:nvPicPr>
        <p:blipFill>
          <a:blip r:embed="rId2"/>
          <a:stretch/>
        </p:blipFill>
        <p:spPr>
          <a:xfrm>
            <a:off x="455040" y="1136880"/>
            <a:ext cx="8505720" cy="5355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pic>
        <p:nvPicPr>
          <p:cNvPr id="173" name="3 Imagen"/>
          <p:cNvPicPr/>
          <p:nvPr/>
        </p:nvPicPr>
        <p:blipFill>
          <a:blip r:embed="rId2"/>
          <a:stretch/>
        </p:blipFill>
        <p:spPr>
          <a:xfrm>
            <a:off x="429120" y="1214640"/>
            <a:ext cx="8429040" cy="528552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pic>
        <p:nvPicPr>
          <p:cNvPr id="175" name="174 Imagen"/>
          <p:cNvPicPr/>
          <p:nvPr/>
        </p:nvPicPr>
        <p:blipFill>
          <a:blip r:embed="rId2"/>
          <a:stretch/>
        </p:blipFill>
        <p:spPr>
          <a:xfrm>
            <a:off x="1188720" y="1333800"/>
            <a:ext cx="6400440" cy="2049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pic>
        <p:nvPicPr>
          <p:cNvPr id="177" name="176 Imagen"/>
          <p:cNvPicPr/>
          <p:nvPr/>
        </p:nvPicPr>
        <p:blipFill>
          <a:blip r:embed="rId2"/>
          <a:stretch/>
        </p:blipFill>
        <p:spPr>
          <a:xfrm>
            <a:off x="457200" y="1251720"/>
            <a:ext cx="8412120" cy="4782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pic>
        <p:nvPicPr>
          <p:cNvPr id="179" name="178 Imagen"/>
          <p:cNvPicPr/>
          <p:nvPr/>
        </p:nvPicPr>
        <p:blipFill>
          <a:blip r:embed="rId2"/>
          <a:stretch/>
        </p:blipFill>
        <p:spPr>
          <a:xfrm>
            <a:off x="365760" y="1371600"/>
            <a:ext cx="8503560" cy="4845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pic>
        <p:nvPicPr>
          <p:cNvPr id="181" name="180 Imagen"/>
          <p:cNvPicPr/>
          <p:nvPr/>
        </p:nvPicPr>
        <p:blipFill>
          <a:blip r:embed="rId2"/>
          <a:stretch/>
        </p:blipFill>
        <p:spPr>
          <a:xfrm>
            <a:off x="457200" y="1111320"/>
            <a:ext cx="5752440" cy="1742400"/>
          </a:xfrm>
          <a:prstGeom prst="rect">
            <a:avLst/>
          </a:prstGeom>
          <a:ln>
            <a:noFill/>
          </a:ln>
        </p:spPr>
      </p:pic>
      <p:pic>
        <p:nvPicPr>
          <p:cNvPr id="182" name="181 Imagen"/>
          <p:cNvPicPr/>
          <p:nvPr/>
        </p:nvPicPr>
        <p:blipFill>
          <a:blip r:embed="rId3"/>
          <a:stretch/>
        </p:blipFill>
        <p:spPr>
          <a:xfrm>
            <a:off x="434520" y="2918160"/>
            <a:ext cx="5783040" cy="1728360"/>
          </a:xfrm>
          <a:prstGeom prst="rect">
            <a:avLst/>
          </a:prstGeom>
          <a:ln>
            <a:noFill/>
          </a:ln>
        </p:spPr>
      </p:pic>
      <p:pic>
        <p:nvPicPr>
          <p:cNvPr id="183" name="182 Imagen"/>
          <p:cNvPicPr/>
          <p:nvPr/>
        </p:nvPicPr>
        <p:blipFill>
          <a:blip r:embed="rId4"/>
          <a:stretch/>
        </p:blipFill>
        <p:spPr>
          <a:xfrm>
            <a:off x="440640" y="4766760"/>
            <a:ext cx="5409360" cy="1999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pic>
        <p:nvPicPr>
          <p:cNvPr id="185" name="184 Imagen"/>
          <p:cNvPicPr/>
          <p:nvPr/>
        </p:nvPicPr>
        <p:blipFill>
          <a:blip r:embed="rId2"/>
          <a:stretch/>
        </p:blipFill>
        <p:spPr>
          <a:xfrm>
            <a:off x="457200" y="1188720"/>
            <a:ext cx="5581080" cy="2704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pic>
        <p:nvPicPr>
          <p:cNvPr id="187" name="186 Imagen"/>
          <p:cNvPicPr/>
          <p:nvPr/>
        </p:nvPicPr>
        <p:blipFill>
          <a:blip r:embed="rId2"/>
          <a:stretch/>
        </p:blipFill>
        <p:spPr>
          <a:xfrm>
            <a:off x="822960" y="1554480"/>
            <a:ext cx="5486040" cy="2285640"/>
          </a:xfrm>
          <a:prstGeom prst="rect">
            <a:avLst/>
          </a:prstGeom>
          <a:ln>
            <a:noFill/>
          </a:ln>
        </p:spPr>
      </p:pic>
      <p:pic>
        <p:nvPicPr>
          <p:cNvPr id="188" name="187 Imagen"/>
          <p:cNvPicPr/>
          <p:nvPr/>
        </p:nvPicPr>
        <p:blipFill>
          <a:blip r:embed="rId3"/>
          <a:stretch/>
        </p:blipFill>
        <p:spPr>
          <a:xfrm>
            <a:off x="822960" y="3931920"/>
            <a:ext cx="5533200" cy="2456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pic>
        <p:nvPicPr>
          <p:cNvPr id="190" name="189 Imagen"/>
          <p:cNvPicPr/>
          <p:nvPr/>
        </p:nvPicPr>
        <p:blipFill>
          <a:blip r:embed="rId2"/>
          <a:stretch/>
        </p:blipFill>
        <p:spPr>
          <a:xfrm>
            <a:off x="548640" y="1170000"/>
            <a:ext cx="7954920" cy="4773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pic>
        <p:nvPicPr>
          <p:cNvPr id="192" name="191 Imagen"/>
          <p:cNvPicPr/>
          <p:nvPr/>
        </p:nvPicPr>
        <p:blipFill>
          <a:blip r:embed="rId2"/>
          <a:stretch/>
        </p:blipFill>
        <p:spPr>
          <a:xfrm>
            <a:off x="457200" y="1133640"/>
            <a:ext cx="8412120" cy="3803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sp>
        <p:nvSpPr>
          <p:cNvPr id="90" name="CustomShape 2"/>
          <p:cNvSpPr/>
          <p:nvPr/>
        </p:nvSpPr>
        <p:spPr>
          <a:xfrm>
            <a:off x="428760" y="1143000"/>
            <a:ext cx="8500320" cy="541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400" strike="noStrike">
                <a:solidFill>
                  <a:srgbClr val="000000"/>
                </a:solidFill>
                <a:latin typeface="Arial"/>
                <a:ea typeface="DejaVu Sans"/>
              </a:rPr>
              <a:t>El  Sistema de Formulación Presupuestaria  (SIFORPRE)  fue desarrollado en:</a:t>
            </a:r>
            <a:endParaRPr/>
          </a:p>
          <a:p>
            <a:pPr>
              <a:lnSpc>
                <a:spcPct val="100000"/>
              </a:lnSpc>
            </a:pPr>
            <a:endParaRPr/>
          </a:p>
          <a:p>
            <a:pPr>
              <a:lnSpc>
                <a:spcPct val="100000"/>
              </a:lnSpc>
              <a:buFont typeface="Arial"/>
              <a:buChar char="•"/>
            </a:pPr>
            <a:r>
              <a:rPr lang="es-ES" sz="1400" strike="noStrike">
                <a:solidFill>
                  <a:srgbClr val="000000"/>
                </a:solidFill>
                <a:latin typeface="Arial"/>
                <a:ea typeface="DejaVu Sans"/>
              </a:rPr>
              <a:t> PostgreSQL versión 9.4; como manejador de Bases de Datos.</a:t>
            </a:r>
            <a:endParaRPr/>
          </a:p>
          <a:p>
            <a:pPr>
              <a:lnSpc>
                <a:spcPct val="100000"/>
              </a:lnSpc>
              <a:buFont typeface="Arial"/>
              <a:buChar char="•"/>
            </a:pPr>
            <a:r>
              <a:rPr lang="es-ES" sz="1400" strike="noStrike">
                <a:solidFill>
                  <a:srgbClr val="000000"/>
                </a:solidFill>
                <a:latin typeface="Arial"/>
                <a:ea typeface="DejaVu Sans"/>
              </a:rPr>
              <a:t> Framework laravel 5.7 </a:t>
            </a:r>
            <a:endParaRPr/>
          </a:p>
          <a:p>
            <a:pPr>
              <a:lnSpc>
                <a:spcPct val="100000"/>
              </a:lnSpc>
              <a:buFont typeface="Arial"/>
              <a:buChar char="•"/>
            </a:pPr>
            <a:r>
              <a:rPr lang="es-ES" sz="1400" strike="noStrike">
                <a:solidFill>
                  <a:srgbClr val="000000"/>
                </a:solidFill>
                <a:latin typeface="Arial"/>
                <a:ea typeface="DejaVu Sans"/>
              </a:rPr>
              <a:t>HTML 5 .</a:t>
            </a:r>
            <a:endParaRPr/>
          </a:p>
          <a:p>
            <a:pPr>
              <a:lnSpc>
                <a:spcPct val="100000"/>
              </a:lnSpc>
              <a:buFont typeface="Arial"/>
              <a:buChar char="•"/>
            </a:pPr>
            <a:r>
              <a:rPr lang="es-ES" sz="1400" strike="noStrike">
                <a:solidFill>
                  <a:srgbClr val="000000"/>
                </a:solidFill>
                <a:latin typeface="Arial"/>
                <a:ea typeface="DejaVu Sans"/>
              </a:rPr>
              <a:t>Bootstrap 4</a:t>
            </a:r>
            <a:endParaRPr/>
          </a:p>
          <a:p>
            <a:pPr>
              <a:lnSpc>
                <a:spcPct val="100000"/>
              </a:lnSpc>
              <a:buFont typeface="Arial"/>
              <a:buChar char="•"/>
            </a:pPr>
            <a:r>
              <a:rPr lang="es-ES" sz="1400" strike="noStrike">
                <a:solidFill>
                  <a:srgbClr val="000000"/>
                </a:solidFill>
                <a:latin typeface="Arial"/>
                <a:ea typeface="DejaVu Sans"/>
              </a:rPr>
              <a:t>Javascript</a:t>
            </a:r>
            <a:endParaRPr/>
          </a:p>
          <a:p>
            <a:pPr>
              <a:lnSpc>
                <a:spcPct val="100000"/>
              </a:lnSpc>
              <a:buFont typeface="Arial"/>
              <a:buChar char="•"/>
            </a:pPr>
            <a:r>
              <a:rPr lang="es-ES" sz="1400" strike="noStrike">
                <a:solidFill>
                  <a:srgbClr val="000000"/>
                </a:solidFill>
                <a:latin typeface="Arial"/>
                <a:ea typeface="DejaVu Sans"/>
              </a:rPr>
              <a:t>Fpdf para generar reportes.</a:t>
            </a:r>
            <a:endParaRPr/>
          </a:p>
          <a:p>
            <a:pPr>
              <a:lnSpc>
                <a:spcPct val="100000"/>
              </a:lnSpc>
            </a:pPr>
            <a:endParaRPr/>
          </a:p>
          <a:p>
            <a:pPr>
              <a:lnSpc>
                <a:spcPct val="100000"/>
              </a:lnSpc>
            </a:pPr>
            <a:r>
              <a:rPr lang="es-ES" sz="1400" b="1" strike="noStrike">
                <a:solidFill>
                  <a:srgbClr val="000000"/>
                </a:solidFill>
                <a:latin typeface="Arial"/>
                <a:ea typeface="DejaVu Sans"/>
              </a:rPr>
              <a:t>QUE OFRECE EL SIFORPRE</a:t>
            </a:r>
            <a:endParaRPr/>
          </a:p>
          <a:p>
            <a:pPr algn="just">
              <a:lnSpc>
                <a:spcPct val="100000"/>
              </a:lnSpc>
              <a:buFont typeface="Arial"/>
              <a:buChar char="•"/>
            </a:pPr>
            <a:r>
              <a:rPr lang="es-ES" sz="1400" b="1" strike="noStrike">
                <a:solidFill>
                  <a:srgbClr val="000000"/>
                </a:solidFill>
                <a:latin typeface="Arial"/>
                <a:ea typeface="DejaVu Sans"/>
              </a:rPr>
              <a:t> </a:t>
            </a:r>
            <a:r>
              <a:rPr lang="es-ES" sz="1400" strike="noStrike">
                <a:solidFill>
                  <a:srgbClr val="000000"/>
                </a:solidFill>
                <a:latin typeface="Arial"/>
                <a:ea typeface="DejaVu Sans"/>
              </a:rPr>
              <a:t>Llevar el registro y control  de todos los datos básicos que necesita el sistema para dar el inicio a la formulación presupuestaria de un año determinado.</a:t>
            </a:r>
            <a:endParaRPr/>
          </a:p>
          <a:p>
            <a:pPr>
              <a:lnSpc>
                <a:spcPct val="100000"/>
              </a:lnSpc>
              <a:buFont typeface="Arial"/>
              <a:buChar char="•"/>
            </a:pPr>
            <a:r>
              <a:rPr lang="es-ES" sz="1400" strike="noStrike">
                <a:solidFill>
                  <a:srgbClr val="000000"/>
                </a:solidFill>
                <a:latin typeface="Arial"/>
                <a:ea typeface="DejaVu Sans"/>
              </a:rPr>
              <a:t>Definiciones de la Estructura Programática</a:t>
            </a:r>
            <a:endParaRPr/>
          </a:p>
          <a:p>
            <a:pPr>
              <a:lnSpc>
                <a:spcPct val="100000"/>
              </a:lnSpc>
              <a:buFont typeface="Arial"/>
              <a:buChar char="•"/>
            </a:pPr>
            <a:r>
              <a:rPr lang="es-ES" sz="1400" strike="noStrike">
                <a:solidFill>
                  <a:srgbClr val="000000"/>
                </a:solidFill>
                <a:latin typeface="Arial"/>
                <a:ea typeface="DejaVu Sans"/>
              </a:rPr>
              <a:t>Registrar las asignaciones de los recursos a todas las actividades definidas por cada operador o jefe de la unidad.</a:t>
            </a:r>
            <a:endParaRPr/>
          </a:p>
          <a:p>
            <a:pPr algn="just">
              <a:lnSpc>
                <a:spcPct val="100000"/>
              </a:lnSpc>
              <a:buFont typeface="Arial"/>
              <a:buChar char="•"/>
            </a:pPr>
            <a:r>
              <a:rPr lang="es-ES" sz="1400" strike="noStrike">
                <a:solidFill>
                  <a:srgbClr val="000000"/>
                </a:solidFill>
                <a:latin typeface="Arial"/>
                <a:ea typeface="DejaVu Sans"/>
              </a:rPr>
              <a:t>Buscar información de los datos laborales del trabajador para realizar la mensualización de los gastos correspondiente a la partida de personal (401)</a:t>
            </a:r>
            <a:endParaRPr/>
          </a:p>
          <a:p>
            <a:pPr>
              <a:lnSpc>
                <a:spcPct val="100000"/>
              </a:lnSpc>
              <a:buFont typeface="Arial"/>
              <a:buChar char="•"/>
            </a:pPr>
            <a:r>
              <a:rPr lang="es-ES" sz="1400" strike="noStrike">
                <a:solidFill>
                  <a:srgbClr val="000000"/>
                </a:solidFill>
                <a:latin typeface="Arial"/>
                <a:ea typeface="DejaVu Sans"/>
              </a:rPr>
              <a:t>Definición de Recursos por Parida Presupuestarias.</a:t>
            </a:r>
            <a:endParaRPr/>
          </a:p>
          <a:p>
            <a:pPr>
              <a:lnSpc>
                <a:spcPct val="100000"/>
              </a:lnSpc>
              <a:buFont typeface="Arial"/>
              <a:buChar char="•"/>
            </a:pPr>
            <a:r>
              <a:rPr lang="es-ES" sz="1400" strike="noStrike">
                <a:solidFill>
                  <a:srgbClr val="000000"/>
                </a:solidFill>
                <a:latin typeface="Arial"/>
                <a:ea typeface="DejaVu Sans"/>
              </a:rPr>
              <a:t>Realizar un paso directo al modulo de ejecución presupuestaria una finalizada y aprobada la formulación de gastos.</a:t>
            </a:r>
            <a:endParaRPr/>
          </a:p>
          <a:p>
            <a:pPr>
              <a:lnSpc>
                <a:spcPct val="100000"/>
              </a:lnSpc>
              <a:buFont typeface="Arial"/>
              <a:buChar char="•"/>
            </a:pPr>
            <a:r>
              <a:rPr lang="es-ES" sz="1400" strike="noStrike">
                <a:solidFill>
                  <a:srgbClr val="000000"/>
                </a:solidFill>
                <a:latin typeface="Arial"/>
                <a:ea typeface="DejaVu Sans"/>
              </a:rPr>
              <a:t>Llevar un registro histórico por año y escenario de las formulaciones aprobadas.</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pic>
        <p:nvPicPr>
          <p:cNvPr id="194" name="193 Imagen"/>
          <p:cNvPicPr/>
          <p:nvPr/>
        </p:nvPicPr>
        <p:blipFill>
          <a:blip r:embed="rId2"/>
          <a:stretch/>
        </p:blipFill>
        <p:spPr>
          <a:xfrm>
            <a:off x="457200" y="1546920"/>
            <a:ext cx="8412120" cy="4396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sp>
        <p:nvSpPr>
          <p:cNvPr id="92" name="CustomShape 2"/>
          <p:cNvSpPr/>
          <p:nvPr/>
        </p:nvSpPr>
        <p:spPr>
          <a:xfrm>
            <a:off x="428760" y="1143000"/>
            <a:ext cx="8500320" cy="541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400" b="1" strike="noStrike">
                <a:solidFill>
                  <a:srgbClr val="000000"/>
                </a:solidFill>
                <a:latin typeface="Arial Narrow"/>
                <a:ea typeface="DejaVu Sans"/>
              </a:rPr>
              <a:t>QUIEN  OPERA EL SISTEMA</a:t>
            </a:r>
            <a:endParaRPr/>
          </a:p>
          <a:p>
            <a:pPr>
              <a:lnSpc>
                <a:spcPct val="100000"/>
              </a:lnSpc>
            </a:pPr>
            <a:endParaRPr/>
          </a:p>
          <a:p>
            <a:pPr>
              <a:lnSpc>
                <a:spcPct val="100000"/>
              </a:lnSpc>
            </a:pPr>
            <a:r>
              <a:rPr lang="es-ES" sz="1400" strike="noStrike">
                <a:solidFill>
                  <a:srgbClr val="000000"/>
                </a:solidFill>
                <a:latin typeface="Arial Narrow"/>
                <a:ea typeface="DejaVu Sans"/>
              </a:rPr>
              <a:t>Para ellos existen dos tipos de usuarios; los Administradores y los  usuarios operadores.</a:t>
            </a:r>
            <a:endParaRPr/>
          </a:p>
          <a:p>
            <a:pPr>
              <a:lnSpc>
                <a:spcPct val="100000"/>
              </a:lnSpc>
            </a:pPr>
            <a:endParaRPr/>
          </a:p>
          <a:p>
            <a:pPr>
              <a:lnSpc>
                <a:spcPct val="100000"/>
              </a:lnSpc>
              <a:buFont typeface="Arial"/>
              <a:buChar char="•"/>
            </a:pPr>
            <a:r>
              <a:rPr lang="es-ES" sz="1400" strike="noStrike">
                <a:solidFill>
                  <a:srgbClr val="000000"/>
                </a:solidFill>
                <a:latin typeface="Arial Narrow"/>
                <a:ea typeface="DejaVu Sans"/>
              </a:rPr>
              <a:t>Los usuarios administradores; son los responsables de administrar y consolidar </a:t>
            </a:r>
            <a:endParaRPr/>
          </a:p>
          <a:p>
            <a:pPr>
              <a:lnSpc>
                <a:spcPct val="100000"/>
              </a:lnSpc>
            </a:pPr>
            <a:r>
              <a:rPr lang="es-ES" sz="1400" strike="noStrike">
                <a:solidFill>
                  <a:srgbClr val="000000"/>
                </a:solidFill>
                <a:latin typeface="Arial Narrow"/>
                <a:ea typeface="DejaVu Sans"/>
              </a:rPr>
              <a:t>información presupuestaria</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93" name="CustomShape 3"/>
          <p:cNvSpPr/>
          <p:nvPr/>
        </p:nvSpPr>
        <p:spPr>
          <a:xfrm>
            <a:off x="571320" y="2500200"/>
            <a:ext cx="1928160" cy="819000"/>
          </a:xfrm>
          <a:prstGeom prst="ellipse">
            <a:avLst/>
          </a:prstGeom>
          <a:solidFill>
            <a:srgbClr val="999966"/>
          </a:solidFill>
          <a:ln>
            <a:solidFill>
              <a:schemeClr val="bg2">
                <a:lumMod val="9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ES" sz="1100" b="1" strike="noStrike">
                <a:solidFill>
                  <a:srgbClr val="000000"/>
                </a:solidFill>
                <a:latin typeface="Arial"/>
                <a:ea typeface="DejaVu Sans"/>
              </a:rPr>
              <a:t>Crear Proyectos y Unidades Administrativas</a:t>
            </a:r>
            <a:endParaRPr/>
          </a:p>
        </p:txBody>
      </p:sp>
      <p:sp>
        <p:nvSpPr>
          <p:cNvPr id="94" name="CustomShape 4"/>
          <p:cNvSpPr/>
          <p:nvPr/>
        </p:nvSpPr>
        <p:spPr>
          <a:xfrm>
            <a:off x="571320" y="3429000"/>
            <a:ext cx="1928160" cy="819000"/>
          </a:xfrm>
          <a:prstGeom prst="ellipse">
            <a:avLst/>
          </a:prstGeom>
          <a:solidFill>
            <a:srgbClr val="999966"/>
          </a:solidFill>
          <a:ln>
            <a:solidFill>
              <a:schemeClr val="bg2">
                <a:lumMod val="9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ES" sz="1100" b="1" strike="noStrike">
                <a:solidFill>
                  <a:srgbClr val="000000"/>
                </a:solidFill>
                <a:latin typeface="Arial"/>
                <a:ea typeface="DejaVu Sans"/>
              </a:rPr>
              <a:t>Mostrar Proyectos y Unidades Administrativas</a:t>
            </a:r>
            <a:endParaRPr/>
          </a:p>
        </p:txBody>
      </p:sp>
      <p:sp>
        <p:nvSpPr>
          <p:cNvPr id="95" name="CustomShape 5"/>
          <p:cNvSpPr/>
          <p:nvPr/>
        </p:nvSpPr>
        <p:spPr>
          <a:xfrm>
            <a:off x="571320" y="4357800"/>
            <a:ext cx="1928160" cy="819000"/>
          </a:xfrm>
          <a:prstGeom prst="ellipse">
            <a:avLst/>
          </a:prstGeom>
          <a:solidFill>
            <a:srgbClr val="999966"/>
          </a:solidFill>
          <a:ln>
            <a:solidFill>
              <a:schemeClr val="bg2">
                <a:lumMod val="9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ES" sz="1100" b="1" strike="noStrike">
                <a:solidFill>
                  <a:srgbClr val="000000"/>
                </a:solidFill>
                <a:latin typeface="Arial"/>
                <a:ea typeface="DejaVu Sans"/>
              </a:rPr>
              <a:t>Modificar Proyectos y Unidades Administrativas</a:t>
            </a:r>
            <a:endParaRPr/>
          </a:p>
        </p:txBody>
      </p:sp>
      <p:sp>
        <p:nvSpPr>
          <p:cNvPr id="96" name="CustomShape 6"/>
          <p:cNvSpPr/>
          <p:nvPr/>
        </p:nvSpPr>
        <p:spPr>
          <a:xfrm>
            <a:off x="557280" y="5319360"/>
            <a:ext cx="1928160" cy="819000"/>
          </a:xfrm>
          <a:prstGeom prst="ellipse">
            <a:avLst/>
          </a:prstGeom>
          <a:solidFill>
            <a:srgbClr val="999966"/>
          </a:solidFill>
          <a:ln>
            <a:solidFill>
              <a:schemeClr val="bg2">
                <a:lumMod val="9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ES" sz="1100" b="1" strike="noStrike">
                <a:solidFill>
                  <a:srgbClr val="000000"/>
                </a:solidFill>
                <a:latin typeface="Arial"/>
                <a:ea typeface="DejaVu Sans"/>
              </a:rPr>
              <a:t>Eliminar Proyectos y Unidades Administrativas</a:t>
            </a:r>
            <a:endParaRPr/>
          </a:p>
        </p:txBody>
      </p:sp>
      <p:pic>
        <p:nvPicPr>
          <p:cNvPr id="97" name="Picture 2"/>
          <p:cNvPicPr/>
          <p:nvPr/>
        </p:nvPicPr>
        <p:blipFill>
          <a:blip r:embed="rId2"/>
          <a:stretch/>
        </p:blipFill>
        <p:spPr>
          <a:xfrm>
            <a:off x="3686400" y="3286080"/>
            <a:ext cx="1678680" cy="1713960"/>
          </a:xfrm>
          <a:prstGeom prst="rect">
            <a:avLst/>
          </a:prstGeom>
          <a:ln>
            <a:noFill/>
          </a:ln>
        </p:spPr>
      </p:pic>
      <p:sp>
        <p:nvSpPr>
          <p:cNvPr id="98" name="CustomShape 7"/>
          <p:cNvSpPr/>
          <p:nvPr/>
        </p:nvSpPr>
        <p:spPr>
          <a:xfrm rot="5400000">
            <a:off x="1360440" y="3646440"/>
            <a:ext cx="3428280" cy="1135800"/>
          </a:xfrm>
          <a:prstGeom prst="downArrow">
            <a:avLst>
              <a:gd name="adj1" fmla="val 50000"/>
              <a:gd name="adj2" fmla="val 50000"/>
            </a:avLst>
          </a:prstGeom>
          <a:solidFill>
            <a:srgbClr val="999966"/>
          </a:solidFill>
          <a:ln>
            <a:round/>
          </a:ln>
        </p:spPr>
        <p:style>
          <a:lnRef idx="2">
            <a:schemeClr val="accent1">
              <a:shade val="50000"/>
            </a:schemeClr>
          </a:lnRef>
          <a:fillRef idx="1">
            <a:schemeClr val="accent1"/>
          </a:fillRef>
          <a:effectRef idx="0">
            <a:schemeClr val="accent1"/>
          </a:effectRef>
          <a:fontRef idx="minor"/>
        </p:style>
      </p:sp>
      <p:sp>
        <p:nvSpPr>
          <p:cNvPr id="99" name="CustomShape 8"/>
          <p:cNvSpPr/>
          <p:nvPr/>
        </p:nvSpPr>
        <p:spPr>
          <a:xfrm rot="16200000">
            <a:off x="4218120" y="3649320"/>
            <a:ext cx="3428280" cy="1135800"/>
          </a:xfrm>
          <a:prstGeom prst="downArrow">
            <a:avLst>
              <a:gd name="adj1" fmla="val 50000"/>
              <a:gd name="adj2" fmla="val 50000"/>
            </a:avLst>
          </a:prstGeom>
          <a:solidFill>
            <a:srgbClr val="999966"/>
          </a:solidFill>
          <a:ln>
            <a:round/>
          </a:ln>
        </p:spPr>
        <p:style>
          <a:lnRef idx="2">
            <a:schemeClr val="accent1">
              <a:shade val="50000"/>
            </a:schemeClr>
          </a:lnRef>
          <a:fillRef idx="1">
            <a:schemeClr val="accent1"/>
          </a:fillRef>
          <a:effectRef idx="0">
            <a:schemeClr val="accent1"/>
          </a:effectRef>
          <a:fontRef idx="minor"/>
        </p:style>
      </p:sp>
      <p:sp>
        <p:nvSpPr>
          <p:cNvPr id="100" name="CustomShape 9"/>
          <p:cNvSpPr/>
          <p:nvPr/>
        </p:nvSpPr>
        <p:spPr>
          <a:xfrm>
            <a:off x="6572160" y="1857240"/>
            <a:ext cx="1999440" cy="1142280"/>
          </a:xfrm>
          <a:prstGeom prst="ellipse">
            <a:avLst/>
          </a:prstGeom>
          <a:solidFill>
            <a:srgbClr val="999966"/>
          </a:solidFill>
          <a:ln>
            <a:solidFill>
              <a:schemeClr val="bg2">
                <a:lumMod val="9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a:p>
          <a:p>
            <a:pPr algn="ctr">
              <a:lnSpc>
                <a:spcPct val="100000"/>
              </a:lnSpc>
            </a:pPr>
            <a:r>
              <a:rPr lang="es-ES" sz="1000" b="1" strike="noStrike">
                <a:solidFill>
                  <a:srgbClr val="000000"/>
                </a:solidFill>
                <a:latin typeface="Arial"/>
                <a:ea typeface="DejaVu Sans"/>
              </a:rPr>
              <a:t>Crear Asignaciones de Recursos Personal y Otras Partidas Presupuestarias</a:t>
            </a:r>
            <a:endParaRPr/>
          </a:p>
          <a:p>
            <a:pPr algn="ctr">
              <a:lnSpc>
                <a:spcPct val="100000"/>
              </a:lnSpc>
            </a:pPr>
            <a:endParaRPr/>
          </a:p>
        </p:txBody>
      </p:sp>
      <p:sp>
        <p:nvSpPr>
          <p:cNvPr id="101" name="CustomShape 10"/>
          <p:cNvSpPr/>
          <p:nvPr/>
        </p:nvSpPr>
        <p:spPr>
          <a:xfrm>
            <a:off x="6572160" y="3071880"/>
            <a:ext cx="1999440" cy="1142280"/>
          </a:xfrm>
          <a:prstGeom prst="ellipse">
            <a:avLst/>
          </a:prstGeom>
          <a:solidFill>
            <a:srgbClr val="999966"/>
          </a:solidFill>
          <a:ln>
            <a:solidFill>
              <a:schemeClr val="bg2">
                <a:lumMod val="9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ES" sz="1000" b="1" strike="noStrike">
                <a:solidFill>
                  <a:srgbClr val="000000"/>
                </a:solidFill>
                <a:latin typeface="Arial"/>
                <a:ea typeface="DejaVu Sans"/>
              </a:rPr>
              <a:t>Mostrar Asignaciones de Recursos Personal y Otras Partidas Presupuestarias</a:t>
            </a:r>
            <a:endParaRPr/>
          </a:p>
          <a:p>
            <a:pPr algn="ctr">
              <a:lnSpc>
                <a:spcPct val="100000"/>
              </a:lnSpc>
            </a:pPr>
            <a:endParaRPr/>
          </a:p>
        </p:txBody>
      </p:sp>
      <p:sp>
        <p:nvSpPr>
          <p:cNvPr id="102" name="CustomShape 11"/>
          <p:cNvSpPr/>
          <p:nvPr/>
        </p:nvSpPr>
        <p:spPr>
          <a:xfrm>
            <a:off x="6572160" y="4286160"/>
            <a:ext cx="1999440" cy="1142280"/>
          </a:xfrm>
          <a:prstGeom prst="ellipse">
            <a:avLst/>
          </a:prstGeom>
          <a:solidFill>
            <a:srgbClr val="999966"/>
          </a:solidFill>
          <a:ln>
            <a:solidFill>
              <a:schemeClr val="bg2">
                <a:lumMod val="9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ES" sz="1000" b="1" strike="noStrike">
                <a:solidFill>
                  <a:srgbClr val="000000"/>
                </a:solidFill>
                <a:latin typeface="Arial"/>
                <a:ea typeface="DejaVu Sans"/>
              </a:rPr>
              <a:t>Modificar Asignaciones de Recursos Personal y Otras Partidas Presupuestarias</a:t>
            </a:r>
            <a:endParaRPr/>
          </a:p>
          <a:p>
            <a:pPr algn="ctr">
              <a:lnSpc>
                <a:spcPct val="100000"/>
              </a:lnSpc>
            </a:pPr>
            <a:endParaRPr/>
          </a:p>
        </p:txBody>
      </p:sp>
      <p:sp>
        <p:nvSpPr>
          <p:cNvPr id="103" name="CustomShape 12"/>
          <p:cNvSpPr/>
          <p:nvPr/>
        </p:nvSpPr>
        <p:spPr>
          <a:xfrm>
            <a:off x="6572160" y="5500800"/>
            <a:ext cx="1999440" cy="1142280"/>
          </a:xfrm>
          <a:prstGeom prst="ellipse">
            <a:avLst/>
          </a:prstGeom>
          <a:solidFill>
            <a:srgbClr val="999966"/>
          </a:solidFill>
          <a:ln>
            <a:solidFill>
              <a:schemeClr val="bg2">
                <a:lumMod val="9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ES" sz="1000" b="1" strike="noStrike">
                <a:solidFill>
                  <a:srgbClr val="000000"/>
                </a:solidFill>
                <a:latin typeface="Arial"/>
                <a:ea typeface="DejaVu Sans"/>
              </a:rPr>
              <a:t>Eliminar Asignaciones de Recursos Personal y Otras Partidas Presupuestarias</a:t>
            </a:r>
            <a:endParaRPr/>
          </a:p>
          <a:p>
            <a:pPr algn="ctr">
              <a:lnSpc>
                <a:spcPct val="100000"/>
              </a:lnSpc>
            </a:pPr>
            <a:endParaRPr/>
          </a:p>
        </p:txBody>
      </p:sp>
      <p:sp>
        <p:nvSpPr>
          <p:cNvPr id="104" name="CustomShape 13"/>
          <p:cNvSpPr/>
          <p:nvPr/>
        </p:nvSpPr>
        <p:spPr>
          <a:xfrm>
            <a:off x="3571920" y="5572080"/>
            <a:ext cx="1785240" cy="1071000"/>
          </a:xfrm>
          <a:prstGeom prst="ellipse">
            <a:avLst/>
          </a:prstGeom>
          <a:solidFill>
            <a:srgbClr val="999966"/>
          </a:solidFill>
          <a:ln>
            <a:solidFill>
              <a:schemeClr val="bg2">
                <a:lumMod val="9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ES" sz="1000" b="1" strike="noStrike">
                <a:solidFill>
                  <a:srgbClr val="000000"/>
                </a:solidFill>
                <a:latin typeface="Arial"/>
                <a:ea typeface="DejaVu Sans"/>
              </a:rPr>
              <a:t>Consolidar  Información Presupuestaria</a:t>
            </a:r>
            <a:endParaRPr/>
          </a:p>
          <a:p>
            <a:pPr algn="ctr">
              <a:lnSpc>
                <a:spcPct val="100000"/>
              </a:lnSpc>
            </a:pPr>
            <a:endParaRPr/>
          </a:p>
        </p:txBody>
      </p:sp>
      <p:sp>
        <p:nvSpPr>
          <p:cNvPr id="105" name="CustomShape 14"/>
          <p:cNvSpPr/>
          <p:nvPr/>
        </p:nvSpPr>
        <p:spPr>
          <a:xfrm>
            <a:off x="4143240" y="5143680"/>
            <a:ext cx="570960" cy="356400"/>
          </a:xfrm>
          <a:prstGeom prst="downArrow">
            <a:avLst>
              <a:gd name="adj1" fmla="val 50000"/>
              <a:gd name="adj2" fmla="val 50000"/>
            </a:avLst>
          </a:prstGeom>
          <a:solidFill>
            <a:srgbClr val="999966"/>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sp>
        <p:nvSpPr>
          <p:cNvPr id="107" name="CustomShape 2"/>
          <p:cNvSpPr/>
          <p:nvPr/>
        </p:nvSpPr>
        <p:spPr>
          <a:xfrm>
            <a:off x="428760" y="1143000"/>
            <a:ext cx="8500320" cy="499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400" b="1" strike="noStrike">
                <a:solidFill>
                  <a:srgbClr val="000000"/>
                </a:solidFill>
                <a:latin typeface="Arial Narrow"/>
                <a:ea typeface="DejaVu Sans"/>
              </a:rPr>
              <a:t>QUIEN  OPERA EL SISTEMA</a:t>
            </a:r>
            <a:endParaRPr/>
          </a:p>
          <a:p>
            <a:pPr>
              <a:lnSpc>
                <a:spcPct val="100000"/>
              </a:lnSpc>
            </a:pPr>
            <a:endParaRPr/>
          </a:p>
          <a:p>
            <a:pPr>
              <a:lnSpc>
                <a:spcPct val="100000"/>
              </a:lnSpc>
              <a:buFont typeface="Arial"/>
              <a:buChar char="•"/>
            </a:pPr>
            <a:r>
              <a:rPr lang="es-ES" sz="1400" strike="noStrike">
                <a:solidFill>
                  <a:srgbClr val="000000"/>
                </a:solidFill>
                <a:latin typeface="Arial"/>
                <a:ea typeface="DejaVu Sans"/>
              </a:rPr>
              <a:t>Los usuarios operadores; son aquellos encargados de suministrar  al sistema toda información  de su unidad administrativa.</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108" name="CustomShape 3"/>
          <p:cNvSpPr/>
          <p:nvPr/>
        </p:nvSpPr>
        <p:spPr>
          <a:xfrm>
            <a:off x="571320" y="2500200"/>
            <a:ext cx="1928160" cy="819000"/>
          </a:xfrm>
          <a:prstGeom prst="ellipse">
            <a:avLst/>
          </a:prstGeom>
          <a:solidFill>
            <a:srgbClr val="999966"/>
          </a:solidFill>
          <a:ln>
            <a:solidFill>
              <a:schemeClr val="bg2">
                <a:lumMod val="9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ES" sz="1100" b="1" strike="noStrike">
                <a:solidFill>
                  <a:srgbClr val="000000"/>
                </a:solidFill>
                <a:latin typeface="Arial"/>
                <a:ea typeface="DejaVu Sans"/>
              </a:rPr>
              <a:t>Crear Acciones Especificas y Actividades</a:t>
            </a:r>
            <a:endParaRPr/>
          </a:p>
        </p:txBody>
      </p:sp>
      <p:sp>
        <p:nvSpPr>
          <p:cNvPr id="109" name="CustomShape 4"/>
          <p:cNvSpPr/>
          <p:nvPr/>
        </p:nvSpPr>
        <p:spPr>
          <a:xfrm>
            <a:off x="571320" y="3429000"/>
            <a:ext cx="1928160" cy="819000"/>
          </a:xfrm>
          <a:prstGeom prst="ellipse">
            <a:avLst/>
          </a:prstGeom>
          <a:solidFill>
            <a:srgbClr val="999966"/>
          </a:solidFill>
          <a:ln>
            <a:solidFill>
              <a:schemeClr val="bg2">
                <a:lumMod val="9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ES" sz="1100" b="1" strike="noStrike">
                <a:solidFill>
                  <a:srgbClr val="000000"/>
                </a:solidFill>
                <a:latin typeface="Arial"/>
                <a:ea typeface="DejaVu Sans"/>
              </a:rPr>
              <a:t>Mostrar Acciones Especificas y Actividades</a:t>
            </a:r>
            <a:endParaRPr/>
          </a:p>
        </p:txBody>
      </p:sp>
      <p:sp>
        <p:nvSpPr>
          <p:cNvPr id="110" name="CustomShape 5"/>
          <p:cNvSpPr/>
          <p:nvPr/>
        </p:nvSpPr>
        <p:spPr>
          <a:xfrm>
            <a:off x="571320" y="4357800"/>
            <a:ext cx="1928160" cy="819000"/>
          </a:xfrm>
          <a:prstGeom prst="ellipse">
            <a:avLst/>
          </a:prstGeom>
          <a:solidFill>
            <a:srgbClr val="999966"/>
          </a:solidFill>
          <a:ln>
            <a:solidFill>
              <a:schemeClr val="bg2">
                <a:lumMod val="9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ES" sz="1100" b="1" strike="noStrike">
                <a:solidFill>
                  <a:srgbClr val="000000"/>
                </a:solidFill>
                <a:latin typeface="Arial"/>
                <a:ea typeface="DejaVu Sans"/>
              </a:rPr>
              <a:t>Modificar Acciones Especificas y Actividades</a:t>
            </a:r>
            <a:endParaRPr/>
          </a:p>
        </p:txBody>
      </p:sp>
      <p:sp>
        <p:nvSpPr>
          <p:cNvPr id="111" name="CustomShape 6"/>
          <p:cNvSpPr/>
          <p:nvPr/>
        </p:nvSpPr>
        <p:spPr>
          <a:xfrm>
            <a:off x="557280" y="5319360"/>
            <a:ext cx="1928160" cy="819000"/>
          </a:xfrm>
          <a:prstGeom prst="ellipse">
            <a:avLst/>
          </a:prstGeom>
          <a:solidFill>
            <a:srgbClr val="999966"/>
          </a:solidFill>
          <a:ln>
            <a:solidFill>
              <a:schemeClr val="bg2">
                <a:lumMod val="9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ES" sz="1100" b="1" strike="noStrike">
                <a:solidFill>
                  <a:srgbClr val="000000"/>
                </a:solidFill>
                <a:latin typeface="Arial"/>
                <a:ea typeface="DejaVu Sans"/>
              </a:rPr>
              <a:t>Eliminar Acciones Especificas y Actividades</a:t>
            </a:r>
            <a:endParaRPr/>
          </a:p>
        </p:txBody>
      </p:sp>
      <p:sp>
        <p:nvSpPr>
          <p:cNvPr id="112" name="CustomShape 7"/>
          <p:cNvSpPr/>
          <p:nvPr/>
        </p:nvSpPr>
        <p:spPr>
          <a:xfrm rot="5400000">
            <a:off x="1360440" y="3646440"/>
            <a:ext cx="3428280" cy="1135800"/>
          </a:xfrm>
          <a:prstGeom prst="downArrow">
            <a:avLst>
              <a:gd name="adj1" fmla="val 50000"/>
              <a:gd name="adj2" fmla="val 50000"/>
            </a:avLst>
          </a:prstGeom>
          <a:solidFill>
            <a:srgbClr val="999966"/>
          </a:solidFill>
          <a:ln>
            <a:round/>
          </a:ln>
        </p:spPr>
        <p:style>
          <a:lnRef idx="2">
            <a:schemeClr val="accent1">
              <a:shade val="50000"/>
            </a:schemeClr>
          </a:lnRef>
          <a:fillRef idx="1">
            <a:schemeClr val="accent1"/>
          </a:fillRef>
          <a:effectRef idx="0">
            <a:schemeClr val="accent1"/>
          </a:effectRef>
          <a:fontRef idx="minor"/>
        </p:style>
      </p:sp>
      <p:sp>
        <p:nvSpPr>
          <p:cNvPr id="113" name="CustomShape 8"/>
          <p:cNvSpPr/>
          <p:nvPr/>
        </p:nvSpPr>
        <p:spPr>
          <a:xfrm>
            <a:off x="6572160" y="1857240"/>
            <a:ext cx="1999440" cy="1142280"/>
          </a:xfrm>
          <a:prstGeom prst="ellipse">
            <a:avLst/>
          </a:prstGeom>
          <a:solidFill>
            <a:srgbClr val="999966"/>
          </a:solidFill>
          <a:ln>
            <a:solidFill>
              <a:schemeClr val="bg2">
                <a:lumMod val="9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a:p>
          <a:p>
            <a:pPr algn="ctr">
              <a:lnSpc>
                <a:spcPct val="100000"/>
              </a:lnSpc>
            </a:pPr>
            <a:r>
              <a:rPr lang="es-ES" sz="1000" b="1" strike="noStrike">
                <a:solidFill>
                  <a:srgbClr val="000000"/>
                </a:solidFill>
                <a:latin typeface="Arial"/>
                <a:ea typeface="DejaVu Sans"/>
              </a:rPr>
              <a:t>Crear Asignaciones de Recursos Personal y Otras Partidas Presupuestarias</a:t>
            </a:r>
            <a:endParaRPr/>
          </a:p>
          <a:p>
            <a:pPr algn="ctr">
              <a:lnSpc>
                <a:spcPct val="100000"/>
              </a:lnSpc>
            </a:pPr>
            <a:endParaRPr/>
          </a:p>
        </p:txBody>
      </p:sp>
      <p:sp>
        <p:nvSpPr>
          <p:cNvPr id="114" name="CustomShape 9"/>
          <p:cNvSpPr/>
          <p:nvPr/>
        </p:nvSpPr>
        <p:spPr>
          <a:xfrm>
            <a:off x="6572160" y="3071880"/>
            <a:ext cx="1999440" cy="1142280"/>
          </a:xfrm>
          <a:prstGeom prst="ellipse">
            <a:avLst/>
          </a:prstGeom>
          <a:solidFill>
            <a:srgbClr val="999966"/>
          </a:solidFill>
          <a:ln>
            <a:solidFill>
              <a:schemeClr val="bg2">
                <a:lumMod val="9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ES" sz="1000" b="1" strike="noStrike">
                <a:solidFill>
                  <a:srgbClr val="000000"/>
                </a:solidFill>
                <a:latin typeface="Arial"/>
                <a:ea typeface="DejaVu Sans"/>
              </a:rPr>
              <a:t>Mostrar Asignaciones de Recursos Personal y Otras Partidas Presupuestarias</a:t>
            </a:r>
            <a:endParaRPr/>
          </a:p>
          <a:p>
            <a:pPr algn="ctr">
              <a:lnSpc>
                <a:spcPct val="100000"/>
              </a:lnSpc>
            </a:pPr>
            <a:endParaRPr/>
          </a:p>
        </p:txBody>
      </p:sp>
      <p:sp>
        <p:nvSpPr>
          <p:cNvPr id="115" name="CustomShape 10"/>
          <p:cNvSpPr/>
          <p:nvPr/>
        </p:nvSpPr>
        <p:spPr>
          <a:xfrm>
            <a:off x="6572160" y="4286160"/>
            <a:ext cx="1999440" cy="1142280"/>
          </a:xfrm>
          <a:prstGeom prst="ellipse">
            <a:avLst/>
          </a:prstGeom>
          <a:solidFill>
            <a:srgbClr val="999966"/>
          </a:solidFill>
          <a:ln>
            <a:solidFill>
              <a:schemeClr val="bg2">
                <a:lumMod val="9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ES" sz="1000" b="1" strike="noStrike">
                <a:solidFill>
                  <a:srgbClr val="000000"/>
                </a:solidFill>
                <a:latin typeface="Arial"/>
                <a:ea typeface="DejaVu Sans"/>
              </a:rPr>
              <a:t>Modificar Asignaciones de Recursos Personal y Otras Partidas Presupuestarias</a:t>
            </a:r>
            <a:endParaRPr/>
          </a:p>
          <a:p>
            <a:pPr algn="ctr">
              <a:lnSpc>
                <a:spcPct val="100000"/>
              </a:lnSpc>
            </a:pPr>
            <a:endParaRPr/>
          </a:p>
        </p:txBody>
      </p:sp>
      <p:sp>
        <p:nvSpPr>
          <p:cNvPr id="116" name="CustomShape 11"/>
          <p:cNvSpPr/>
          <p:nvPr/>
        </p:nvSpPr>
        <p:spPr>
          <a:xfrm>
            <a:off x="6572160" y="5500800"/>
            <a:ext cx="1999440" cy="1142280"/>
          </a:xfrm>
          <a:prstGeom prst="ellipse">
            <a:avLst/>
          </a:prstGeom>
          <a:solidFill>
            <a:srgbClr val="CCCC99"/>
          </a:solidFill>
          <a:ln>
            <a:solidFill>
              <a:schemeClr val="bg2">
                <a:lumMod val="9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ES" sz="1000" b="1" strike="noStrike">
                <a:solidFill>
                  <a:srgbClr val="000000"/>
                </a:solidFill>
                <a:latin typeface="Arial"/>
                <a:ea typeface="DejaVu Sans"/>
              </a:rPr>
              <a:t>Eliminar Asignaciones de Recursos Personal y Otras Partidas Presupuestarias</a:t>
            </a:r>
            <a:endParaRPr/>
          </a:p>
          <a:p>
            <a:pPr algn="ctr">
              <a:lnSpc>
                <a:spcPct val="100000"/>
              </a:lnSpc>
            </a:pPr>
            <a:endParaRPr/>
          </a:p>
        </p:txBody>
      </p:sp>
      <p:pic>
        <p:nvPicPr>
          <p:cNvPr id="117" name="Picture 2"/>
          <p:cNvPicPr/>
          <p:nvPr/>
        </p:nvPicPr>
        <p:blipFill>
          <a:blip r:embed="rId2"/>
          <a:stretch/>
        </p:blipFill>
        <p:spPr>
          <a:xfrm>
            <a:off x="3686400" y="3286080"/>
            <a:ext cx="1678680" cy="1713960"/>
          </a:xfrm>
          <a:prstGeom prst="rect">
            <a:avLst/>
          </a:prstGeom>
          <a:ln>
            <a:noFill/>
          </a:ln>
        </p:spPr>
      </p:pic>
      <p:sp>
        <p:nvSpPr>
          <p:cNvPr id="118" name="CustomShape 12"/>
          <p:cNvSpPr/>
          <p:nvPr/>
        </p:nvSpPr>
        <p:spPr>
          <a:xfrm rot="16200000">
            <a:off x="4218120" y="3649320"/>
            <a:ext cx="3428280" cy="1135800"/>
          </a:xfrm>
          <a:prstGeom prst="downArrow">
            <a:avLst>
              <a:gd name="adj1" fmla="val 50000"/>
              <a:gd name="adj2" fmla="val 50000"/>
            </a:avLst>
          </a:prstGeom>
          <a:solidFill>
            <a:srgbClr val="999966"/>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sp>
        <p:nvSpPr>
          <p:cNvPr id="120" name="CustomShape 2"/>
          <p:cNvSpPr/>
          <p:nvPr/>
        </p:nvSpPr>
        <p:spPr>
          <a:xfrm>
            <a:off x="500040" y="1143000"/>
            <a:ext cx="8429040" cy="541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400" b="1" strike="noStrike">
                <a:solidFill>
                  <a:srgbClr val="000000"/>
                </a:solidFill>
                <a:latin typeface="Arial Narrow"/>
                <a:ea typeface="DejaVu Sans"/>
              </a:rPr>
              <a:t>Elemento de la interfaz del Sistema</a:t>
            </a:r>
            <a:endParaRPr/>
          </a:p>
          <a:p>
            <a:pPr>
              <a:lnSpc>
                <a:spcPct val="100000"/>
              </a:lnSpc>
            </a:pPr>
            <a:endParaRPr/>
          </a:p>
          <a:p>
            <a:pPr algn="just">
              <a:lnSpc>
                <a:spcPct val="100000"/>
              </a:lnSpc>
            </a:pPr>
            <a:r>
              <a:rPr lang="es-ES" sz="1400" strike="noStrike">
                <a:solidFill>
                  <a:srgbClr val="000000"/>
                </a:solidFill>
                <a:latin typeface="Arial"/>
                <a:ea typeface="DejaVu Sans"/>
              </a:rPr>
              <a:t>La interfaz del Sistema de Formulación Presupuestaria (SIFORPRE) se conforma de varios elementos que se mantienen de manera similar en todos espacios del sistema.</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pic>
        <p:nvPicPr>
          <p:cNvPr id="121" name="Picture 2"/>
          <p:cNvPicPr/>
          <p:nvPr/>
        </p:nvPicPr>
        <p:blipFill>
          <a:blip r:embed="rId2"/>
          <a:stretch/>
        </p:blipFill>
        <p:spPr>
          <a:xfrm>
            <a:off x="642960" y="2286000"/>
            <a:ext cx="8143200" cy="426348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428760" y="1071720"/>
            <a:ext cx="8500320" cy="477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gn="just"/>
            <a:r>
              <a:rPr lang="es-ES" sz="1400" strike="noStrike" dirty="0" smtClean="0">
                <a:solidFill>
                  <a:srgbClr val="000000"/>
                </a:solidFill>
                <a:latin typeface="Arial"/>
                <a:ea typeface="DejaVu Sans"/>
              </a:rPr>
              <a:t>Este </a:t>
            </a:r>
            <a:r>
              <a:rPr lang="es-ES" sz="1400" strike="noStrike" dirty="0">
                <a:solidFill>
                  <a:srgbClr val="000000"/>
                </a:solidFill>
                <a:latin typeface="Arial"/>
                <a:ea typeface="DejaVu Sans"/>
              </a:rPr>
              <a:t>icono es para indicarle al usuario que puede acceder a la vista de Ingresar información de la opción que está procesando en ese momento.</a:t>
            </a:r>
            <a:endParaRPr/>
          </a:p>
          <a:p>
            <a:pPr algn="just">
              <a:lnSpc>
                <a:spcPct val="100000"/>
              </a:lnSpc>
            </a:pPr>
            <a:endParaRPr/>
          </a:p>
          <a:p>
            <a:pPr lvl="1" algn="just"/>
            <a:r>
              <a:rPr lang="es-ES" sz="1400" strike="noStrike" dirty="0">
                <a:solidFill>
                  <a:srgbClr val="000000"/>
                </a:solidFill>
                <a:latin typeface="Arial"/>
                <a:ea typeface="DejaVu Sans"/>
              </a:rPr>
              <a:t>Este icono es para indicarle al usuario que puede Salir de la opción que está procesando en ese momento.</a:t>
            </a:r>
            <a:endParaRPr/>
          </a:p>
          <a:p>
            <a:pPr algn="just">
              <a:lnSpc>
                <a:spcPct val="100000"/>
              </a:lnSpc>
            </a:pPr>
            <a:endParaRPr/>
          </a:p>
          <a:p>
            <a:pPr lvl="1" algn="just"/>
            <a:r>
              <a:rPr lang="es-ES" sz="1400" strike="noStrike" dirty="0" smtClean="0">
                <a:solidFill>
                  <a:srgbClr val="000000"/>
                </a:solidFill>
                <a:latin typeface="Arial"/>
                <a:ea typeface="DejaVu Sans"/>
              </a:rPr>
              <a:t>Este </a:t>
            </a:r>
            <a:r>
              <a:rPr lang="es-ES" sz="1400" strike="noStrike" dirty="0">
                <a:solidFill>
                  <a:srgbClr val="000000"/>
                </a:solidFill>
                <a:latin typeface="Arial"/>
                <a:ea typeface="DejaVu Sans"/>
              </a:rPr>
              <a:t>icono es para indicarle al usuario que puede acceder a la vista que permite Modificar los datos de la opción que está procesando en ese monto.</a:t>
            </a:r>
            <a:endParaRPr/>
          </a:p>
          <a:p>
            <a:pPr lvl="1" algn="just"/>
            <a:endParaRPr lang="es-ES" sz="1400" strike="noStrike" dirty="0" smtClean="0">
              <a:solidFill>
                <a:srgbClr val="000000"/>
              </a:solidFill>
              <a:latin typeface="Arial"/>
              <a:ea typeface="DejaVu Sans"/>
            </a:endParaRPr>
          </a:p>
          <a:p>
            <a:pPr lvl="1" algn="just"/>
            <a:r>
              <a:rPr lang="es-ES" sz="1400" strike="noStrike" dirty="0" smtClean="0">
                <a:solidFill>
                  <a:srgbClr val="000000"/>
                </a:solidFill>
                <a:latin typeface="Arial"/>
                <a:ea typeface="DejaVu Sans"/>
              </a:rPr>
              <a:t>Este </a:t>
            </a:r>
            <a:r>
              <a:rPr lang="es-ES" sz="1400" strike="noStrike" dirty="0">
                <a:solidFill>
                  <a:srgbClr val="000000"/>
                </a:solidFill>
                <a:latin typeface="Arial"/>
                <a:ea typeface="DejaVu Sans"/>
              </a:rPr>
              <a:t>icono es para indicarle al usuario que puede eliminar un registro de la opción que está procesando en ese momento.</a:t>
            </a:r>
            <a:endParaRPr/>
          </a:p>
          <a:p>
            <a:pPr algn="just">
              <a:lnSpc>
                <a:spcPct val="100000"/>
              </a:lnSpc>
            </a:pPr>
            <a:endParaRPr/>
          </a:p>
          <a:p>
            <a:pPr lvl="2" algn="just"/>
            <a:r>
              <a:rPr lang="es-ES" sz="1400" strike="noStrike" dirty="0">
                <a:solidFill>
                  <a:srgbClr val="000000"/>
                </a:solidFill>
                <a:latin typeface="Arial"/>
                <a:ea typeface="DejaVu Sans"/>
              </a:rPr>
              <a:t>					</a:t>
            </a:r>
            <a:r>
              <a:rPr lang="es-ES" sz="1400" strike="noStrike" dirty="0" smtClean="0">
                <a:solidFill>
                  <a:srgbClr val="000000"/>
                </a:solidFill>
                <a:latin typeface="Arial"/>
                <a:ea typeface="DejaVu Sans"/>
              </a:rPr>
              <a:t>Permite </a:t>
            </a:r>
            <a:r>
              <a:rPr lang="es-ES" sz="1400" strike="noStrike" dirty="0">
                <a:solidFill>
                  <a:srgbClr val="000000"/>
                </a:solidFill>
                <a:latin typeface="Arial"/>
                <a:ea typeface="DejaVu Sans"/>
              </a:rPr>
              <a:t>hacer búsqueda de registro </a:t>
            </a:r>
            <a:endParaRPr/>
          </a:p>
          <a:p>
            <a:pPr algn="just">
              <a:lnSpc>
                <a:spcPct val="100000"/>
              </a:lnSpc>
            </a:pPr>
            <a:r>
              <a:rPr lang="es-ES" sz="1400" strike="noStrike" dirty="0" smtClean="0">
                <a:solidFill>
                  <a:srgbClr val="000000"/>
                </a:solidFill>
                <a:latin typeface="Arial"/>
                <a:ea typeface="DejaVu Sans"/>
              </a:rPr>
              <a:t>en </a:t>
            </a:r>
            <a:r>
              <a:rPr lang="es-ES" sz="1400" strike="noStrike" dirty="0">
                <a:solidFill>
                  <a:srgbClr val="000000"/>
                </a:solidFill>
                <a:latin typeface="Arial"/>
                <a:ea typeface="DejaVu Sans"/>
              </a:rPr>
              <a:t>la opción que está procesando en ese momento</a:t>
            </a:r>
            <a:r>
              <a:rPr lang="es-ES" sz="1400" strike="noStrike" dirty="0" smtClean="0">
                <a:solidFill>
                  <a:srgbClr val="000000"/>
                </a:solidFill>
                <a:latin typeface="Arial"/>
                <a:ea typeface="DejaVu Sans"/>
              </a:rPr>
              <a:t>.</a:t>
            </a:r>
          </a:p>
          <a:p>
            <a:pPr algn="just">
              <a:lnSpc>
                <a:spcPct val="100000"/>
              </a:lnSpc>
            </a:pPr>
            <a:endParaRPr/>
          </a:p>
          <a:p>
            <a:pPr lvl="1" algn="just"/>
            <a:r>
              <a:rPr lang="es-ES" sz="1400" strike="noStrike" dirty="0">
                <a:solidFill>
                  <a:srgbClr val="000000"/>
                </a:solidFill>
                <a:latin typeface="Arial"/>
                <a:ea typeface="DejaVu Sans"/>
              </a:rPr>
              <a:t>Este icono le indica al usuario que puede ir hacia atrás en la busque de los registros anteriores.</a:t>
            </a:r>
            <a:endParaRPr/>
          </a:p>
          <a:p>
            <a:pPr algn="just">
              <a:lnSpc>
                <a:spcPct val="100000"/>
              </a:lnSpc>
            </a:pPr>
            <a:endParaRPr/>
          </a:p>
          <a:p>
            <a:pPr algn="just">
              <a:lnSpc>
                <a:spcPct val="100000"/>
              </a:lnSpc>
            </a:pPr>
            <a:r>
              <a:rPr lang="es-ES" sz="1400" strike="noStrike" dirty="0">
                <a:solidFill>
                  <a:srgbClr val="000000"/>
                </a:solidFill>
                <a:latin typeface="Arial"/>
                <a:ea typeface="DejaVu Sans"/>
              </a:rPr>
              <a:t>		Los números le indican al usuario que puede avanzar directamente  a mostrar </a:t>
            </a:r>
            <a:endParaRPr/>
          </a:p>
          <a:p>
            <a:pPr algn="just">
              <a:lnSpc>
                <a:spcPct val="100000"/>
              </a:lnSpc>
            </a:pPr>
            <a:r>
              <a:rPr lang="es-ES" sz="1400" strike="noStrike" dirty="0">
                <a:solidFill>
                  <a:srgbClr val="000000"/>
                </a:solidFill>
                <a:latin typeface="Arial"/>
                <a:ea typeface="DejaVu Sans"/>
              </a:rPr>
              <a:t>		registros según la opción que se está procesando en ese momento.</a:t>
            </a:r>
            <a:endParaRPr/>
          </a:p>
          <a:p>
            <a:pPr algn="just">
              <a:lnSpc>
                <a:spcPct val="100000"/>
              </a:lnSpc>
            </a:pPr>
            <a:endParaRPr/>
          </a:p>
          <a:p>
            <a:pPr algn="just">
              <a:lnSpc>
                <a:spcPct val="100000"/>
              </a:lnSpc>
            </a:pPr>
            <a:endParaRPr/>
          </a:p>
        </p:txBody>
      </p:sp>
      <p:sp>
        <p:nvSpPr>
          <p:cNvPr id="123" name="CustomShape 2"/>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pic>
        <p:nvPicPr>
          <p:cNvPr id="124" name="15 Imagen"/>
          <p:cNvPicPr/>
          <p:nvPr/>
        </p:nvPicPr>
        <p:blipFill>
          <a:blip r:embed="rId2"/>
          <a:stretch/>
        </p:blipFill>
        <p:spPr>
          <a:xfrm>
            <a:off x="500040" y="1071720"/>
            <a:ext cx="356400" cy="428040"/>
          </a:xfrm>
          <a:prstGeom prst="rect">
            <a:avLst/>
          </a:prstGeom>
          <a:ln>
            <a:noFill/>
          </a:ln>
        </p:spPr>
      </p:pic>
      <p:pic>
        <p:nvPicPr>
          <p:cNvPr id="125" name="16 Imagen"/>
          <p:cNvPicPr/>
          <p:nvPr/>
        </p:nvPicPr>
        <p:blipFill>
          <a:blip r:embed="rId3"/>
          <a:stretch/>
        </p:blipFill>
        <p:spPr>
          <a:xfrm>
            <a:off x="500040" y="1785960"/>
            <a:ext cx="356400" cy="428040"/>
          </a:xfrm>
          <a:prstGeom prst="rect">
            <a:avLst/>
          </a:prstGeom>
          <a:ln w="9360">
            <a:noFill/>
          </a:ln>
        </p:spPr>
      </p:pic>
      <p:pic>
        <p:nvPicPr>
          <p:cNvPr id="126" name="17 Imagen"/>
          <p:cNvPicPr/>
          <p:nvPr/>
        </p:nvPicPr>
        <p:blipFill>
          <a:blip r:embed="rId4"/>
          <a:stretch/>
        </p:blipFill>
        <p:spPr>
          <a:xfrm>
            <a:off x="515200" y="2500306"/>
            <a:ext cx="372600" cy="367920"/>
          </a:xfrm>
          <a:prstGeom prst="rect">
            <a:avLst/>
          </a:prstGeom>
          <a:ln w="9360">
            <a:noFill/>
          </a:ln>
        </p:spPr>
      </p:pic>
      <p:pic>
        <p:nvPicPr>
          <p:cNvPr id="127" name="18 Imagen"/>
          <p:cNvPicPr/>
          <p:nvPr/>
        </p:nvPicPr>
        <p:blipFill>
          <a:blip r:embed="rId5"/>
          <a:stretch/>
        </p:blipFill>
        <p:spPr>
          <a:xfrm>
            <a:off x="500040" y="3143836"/>
            <a:ext cx="356400" cy="428040"/>
          </a:xfrm>
          <a:prstGeom prst="rect">
            <a:avLst/>
          </a:prstGeom>
          <a:ln w="9360">
            <a:noFill/>
          </a:ln>
        </p:spPr>
      </p:pic>
      <p:pic>
        <p:nvPicPr>
          <p:cNvPr id="128" name="19 Imagen"/>
          <p:cNvPicPr/>
          <p:nvPr/>
        </p:nvPicPr>
        <p:blipFill>
          <a:blip r:embed="rId6"/>
          <a:stretch/>
        </p:blipFill>
        <p:spPr>
          <a:xfrm>
            <a:off x="500040" y="3643200"/>
            <a:ext cx="5190480" cy="428040"/>
          </a:xfrm>
          <a:prstGeom prst="rect">
            <a:avLst/>
          </a:prstGeom>
          <a:ln w="9360">
            <a:noFill/>
          </a:ln>
        </p:spPr>
      </p:pic>
      <p:pic>
        <p:nvPicPr>
          <p:cNvPr id="129" name="21 Imagen"/>
          <p:cNvPicPr/>
          <p:nvPr/>
        </p:nvPicPr>
        <p:blipFill>
          <a:blip r:embed="rId7"/>
          <a:stretch/>
        </p:blipFill>
        <p:spPr>
          <a:xfrm>
            <a:off x="470160" y="4500570"/>
            <a:ext cx="458640" cy="264960"/>
          </a:xfrm>
          <a:prstGeom prst="rect">
            <a:avLst/>
          </a:prstGeom>
          <a:ln w="9360">
            <a:noFill/>
          </a:ln>
        </p:spPr>
      </p:pic>
      <p:pic>
        <p:nvPicPr>
          <p:cNvPr id="130" name="22 Imagen"/>
          <p:cNvPicPr/>
          <p:nvPr/>
        </p:nvPicPr>
        <p:blipFill>
          <a:blip r:embed="rId8"/>
          <a:stretch/>
        </p:blipFill>
        <p:spPr>
          <a:xfrm>
            <a:off x="500034" y="5051282"/>
            <a:ext cx="1642320" cy="35640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428760" y="214200"/>
            <a:ext cx="8500320" cy="785160"/>
          </a:xfrm>
          <a:prstGeom prst="rect">
            <a:avLst/>
          </a:prstGeom>
          <a:noFill/>
          <a:ln w="12600">
            <a:solidFill>
              <a:srgbClr val="000000"/>
            </a:solidFill>
            <a:round/>
          </a:ln>
        </p:spPr>
        <p:style>
          <a:lnRef idx="0">
            <a:scrgbClr r="0" g="0" b="0"/>
          </a:lnRef>
          <a:fillRef idx="0">
            <a:scrgbClr r="0" g="0" b="0"/>
          </a:fillRef>
          <a:effectRef idx="0">
            <a:scrgbClr r="0" g="0" b="0"/>
          </a:effectRef>
          <a:fontRef idx="minor"/>
        </p:style>
        <p:txBody>
          <a:bodyPr lIns="0" tIns="0" rIns="18360" bIns="0" anchor="b"/>
          <a:lstStyle/>
          <a:p>
            <a:pPr algn="ctr">
              <a:lnSpc>
                <a:spcPct val="100000"/>
              </a:lnSpc>
            </a:pPr>
            <a:r>
              <a:rPr lang="es-ES" sz="2000" b="1" i="1" strike="noStrike">
                <a:solidFill>
                  <a:srgbClr val="000000"/>
                </a:solidFill>
                <a:latin typeface="Arial Narrow"/>
              </a:rPr>
              <a:t>Sistema de Formulación Presupuestaria (SIFORPRE) para la Gerencia de Planificación de la Empresa Maderas del Orinoco</a:t>
            </a:r>
            <a:endParaRPr/>
          </a:p>
        </p:txBody>
      </p:sp>
      <p:sp>
        <p:nvSpPr>
          <p:cNvPr id="132" name="CustomShape 2"/>
          <p:cNvSpPr/>
          <p:nvPr/>
        </p:nvSpPr>
        <p:spPr>
          <a:xfrm>
            <a:off x="428760" y="1428840"/>
            <a:ext cx="8500320" cy="477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s-ES" sz="1400" strike="noStrike">
                <a:solidFill>
                  <a:srgbClr val="000000"/>
                </a:solidFill>
                <a:latin typeface="Arial"/>
                <a:ea typeface="DejaVu Sans"/>
              </a:rPr>
              <a:t>	Este icono le indica al usuario que puede avanzar a la siguiente lista re registros según la 	opción que está procesando en ese momento.</a:t>
            </a:r>
            <a:endParaRPr/>
          </a:p>
          <a:p>
            <a:pPr algn="just">
              <a:lnSpc>
                <a:spcPct val="100000"/>
              </a:lnSpc>
            </a:pPr>
            <a:endParaRPr/>
          </a:p>
          <a:p>
            <a:pPr algn="just">
              <a:lnSpc>
                <a:spcPct val="100000"/>
              </a:lnSpc>
            </a:pPr>
            <a:r>
              <a:rPr lang="es-ES" sz="1400" strike="noStrike">
                <a:solidFill>
                  <a:srgbClr val="000000"/>
                </a:solidFill>
                <a:latin typeface="Arial"/>
                <a:ea typeface="DejaVu Sans"/>
              </a:rPr>
              <a:t>			Este icono le indica al usuario que puede grabar la información al </a:t>
            </a:r>
            <a:endParaRPr/>
          </a:p>
          <a:p>
            <a:pPr algn="just">
              <a:lnSpc>
                <a:spcPct val="100000"/>
              </a:lnSpc>
            </a:pPr>
            <a:r>
              <a:rPr lang="es-ES" sz="1400" strike="noStrike">
                <a:solidFill>
                  <a:srgbClr val="000000"/>
                </a:solidFill>
                <a:latin typeface="Arial"/>
                <a:ea typeface="DejaVu Sans"/>
              </a:rPr>
              <a:t>			sistema.</a:t>
            </a:r>
            <a:endParaRPr/>
          </a:p>
          <a:p>
            <a:pPr algn="just">
              <a:lnSpc>
                <a:spcPct val="100000"/>
              </a:lnSpc>
            </a:pPr>
            <a:endParaRPr/>
          </a:p>
          <a:p>
            <a:pPr algn="just">
              <a:lnSpc>
                <a:spcPct val="100000"/>
              </a:lnSpc>
            </a:pPr>
            <a:r>
              <a:rPr lang="es-ES" sz="1400" strike="noStrike">
                <a:solidFill>
                  <a:srgbClr val="000000"/>
                </a:solidFill>
                <a:latin typeface="Arial"/>
                <a:ea typeface="DejaVu Sans"/>
              </a:rPr>
              <a:t>			Este icono es para le indica al usuario que puede salir de la opción en 			la cual está en ese momento.</a:t>
            </a:r>
            <a:endParaRPr/>
          </a:p>
          <a:p>
            <a:pPr algn="just">
              <a:lnSpc>
                <a:spcPct val="100000"/>
              </a:lnSpc>
            </a:pPr>
            <a:endParaRPr/>
          </a:p>
          <a:p>
            <a:pPr algn="just">
              <a:lnSpc>
                <a:spcPct val="100000"/>
              </a:lnSpc>
            </a:pPr>
            <a:endParaRPr/>
          </a:p>
          <a:p>
            <a:pPr algn="just">
              <a:lnSpc>
                <a:spcPct val="100000"/>
              </a:lnSpc>
            </a:pPr>
            <a:r>
              <a:rPr lang="es-ES" sz="1400" b="1" strike="noStrike">
                <a:solidFill>
                  <a:srgbClr val="000000"/>
                </a:solidFill>
                <a:latin typeface="Arial Narrow"/>
                <a:ea typeface="DejaVu Sans"/>
              </a:rPr>
              <a:t>Mensaje de interfaz del Sistema para los usuarios</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p:txBody>
      </p:sp>
      <p:pic>
        <p:nvPicPr>
          <p:cNvPr id="133" name="3 Imagen"/>
          <p:cNvPicPr/>
          <p:nvPr/>
        </p:nvPicPr>
        <p:blipFill>
          <a:blip r:embed="rId2"/>
          <a:stretch/>
        </p:blipFill>
        <p:spPr>
          <a:xfrm>
            <a:off x="500040" y="1500120"/>
            <a:ext cx="628920" cy="318240"/>
          </a:xfrm>
          <a:prstGeom prst="rect">
            <a:avLst/>
          </a:prstGeom>
          <a:ln w="9360">
            <a:noFill/>
          </a:ln>
        </p:spPr>
      </p:pic>
      <p:pic>
        <p:nvPicPr>
          <p:cNvPr id="134" name="4 Imagen"/>
          <p:cNvPicPr/>
          <p:nvPr/>
        </p:nvPicPr>
        <p:blipFill>
          <a:blip r:embed="rId3"/>
          <a:stretch/>
        </p:blipFill>
        <p:spPr>
          <a:xfrm>
            <a:off x="500040" y="2071800"/>
            <a:ext cx="2499480" cy="424440"/>
          </a:xfrm>
          <a:prstGeom prst="rect">
            <a:avLst/>
          </a:prstGeom>
          <a:ln w="9360">
            <a:noFill/>
          </a:ln>
        </p:spPr>
      </p:pic>
      <p:pic>
        <p:nvPicPr>
          <p:cNvPr id="135" name="5 Imagen"/>
          <p:cNvPicPr/>
          <p:nvPr/>
        </p:nvPicPr>
        <p:blipFill>
          <a:blip r:embed="rId4"/>
          <a:stretch/>
        </p:blipFill>
        <p:spPr>
          <a:xfrm>
            <a:off x="500040" y="2714760"/>
            <a:ext cx="2499480" cy="445680"/>
          </a:xfrm>
          <a:prstGeom prst="rect">
            <a:avLst/>
          </a:prstGeom>
          <a:ln w="9360">
            <a:noFill/>
          </a:ln>
        </p:spPr>
      </p:pic>
      <p:pic>
        <p:nvPicPr>
          <p:cNvPr id="136" name="6 Imagen"/>
          <p:cNvPicPr/>
          <p:nvPr/>
        </p:nvPicPr>
        <p:blipFill>
          <a:blip r:embed="rId5"/>
          <a:stretch/>
        </p:blipFill>
        <p:spPr>
          <a:xfrm>
            <a:off x="571320" y="4315968"/>
            <a:ext cx="5295240" cy="894600"/>
          </a:xfrm>
          <a:prstGeom prst="rect">
            <a:avLst/>
          </a:prstGeom>
          <a:ln w="9360">
            <a:noFill/>
          </a:ln>
        </p:spPr>
      </p:pic>
      <p:pic>
        <p:nvPicPr>
          <p:cNvPr id="137" name="7 Imagen"/>
          <p:cNvPicPr/>
          <p:nvPr/>
        </p:nvPicPr>
        <p:blipFill>
          <a:blip r:embed="rId6"/>
          <a:stretch/>
        </p:blipFill>
        <p:spPr>
          <a:xfrm>
            <a:off x="571320" y="5316048"/>
            <a:ext cx="5251320" cy="68472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1505</Words>
  <PresentationFormat>Presentación en pantalla (4:3)</PresentationFormat>
  <Paragraphs>445</Paragraphs>
  <Slides>40</Slides>
  <Notes>0</Notes>
  <HiddenSlides>0</HiddenSlides>
  <MMClips>0</MMClips>
  <ScaleCrop>false</ScaleCrop>
  <HeadingPairs>
    <vt:vector size="4" baseType="variant">
      <vt:variant>
        <vt:lpstr>Tema</vt:lpstr>
      </vt:variant>
      <vt:variant>
        <vt:i4>2</vt:i4>
      </vt:variant>
      <vt:variant>
        <vt:lpstr>Títulos de diapositiva</vt:lpstr>
      </vt:variant>
      <vt:variant>
        <vt:i4>40</vt:i4>
      </vt:variant>
    </vt:vector>
  </HeadingPairs>
  <TitlesOfParts>
    <vt:vector size="42" baseType="lpstr">
      <vt:lpstr>Office Theme</vt:lpstr>
      <vt:lpstr>Office Theme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juanpa</dc:creator>
  <cp:lastModifiedBy>juanpa</cp:lastModifiedBy>
  <cp:revision>14</cp:revision>
  <dcterms:modified xsi:type="dcterms:W3CDTF">2019-06-11T22:27:15Z</dcterms:modified>
</cp:coreProperties>
</file>