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handoutMasterIdLst>
    <p:handoutMasterId r:id="rId60"/>
  </p:handoutMasterIdLst>
  <p:sldIdLst>
    <p:sldId id="267" r:id="rId2"/>
    <p:sldId id="265" r:id="rId3"/>
    <p:sldId id="288" r:id="rId4"/>
    <p:sldId id="289" r:id="rId5"/>
    <p:sldId id="409" r:id="rId6"/>
    <p:sldId id="410" r:id="rId7"/>
    <p:sldId id="411" r:id="rId8"/>
    <p:sldId id="412" r:id="rId9"/>
    <p:sldId id="413" r:id="rId10"/>
    <p:sldId id="415" r:id="rId11"/>
    <p:sldId id="421" r:id="rId12"/>
    <p:sldId id="417" r:id="rId13"/>
    <p:sldId id="422" r:id="rId14"/>
    <p:sldId id="423" r:id="rId15"/>
    <p:sldId id="416" r:id="rId16"/>
    <p:sldId id="420" r:id="rId17"/>
    <p:sldId id="432" r:id="rId18"/>
    <p:sldId id="418" r:id="rId19"/>
    <p:sldId id="419" r:id="rId20"/>
    <p:sldId id="427" r:id="rId21"/>
    <p:sldId id="428" r:id="rId22"/>
    <p:sldId id="424" r:id="rId23"/>
    <p:sldId id="425" r:id="rId24"/>
    <p:sldId id="429" r:id="rId25"/>
    <p:sldId id="408" r:id="rId26"/>
    <p:sldId id="414" r:id="rId27"/>
    <p:sldId id="426" r:id="rId28"/>
    <p:sldId id="430" r:id="rId29"/>
    <p:sldId id="431" r:id="rId30"/>
    <p:sldId id="433" r:id="rId31"/>
    <p:sldId id="434" r:id="rId32"/>
    <p:sldId id="435" r:id="rId33"/>
    <p:sldId id="436" r:id="rId34"/>
    <p:sldId id="437" r:id="rId35"/>
    <p:sldId id="438" r:id="rId36"/>
    <p:sldId id="439" r:id="rId37"/>
    <p:sldId id="440" r:id="rId38"/>
    <p:sldId id="441" r:id="rId39"/>
    <p:sldId id="442" r:id="rId40"/>
    <p:sldId id="443" r:id="rId41"/>
    <p:sldId id="444" r:id="rId42"/>
    <p:sldId id="446" r:id="rId43"/>
    <p:sldId id="445" r:id="rId44"/>
    <p:sldId id="447" r:id="rId45"/>
    <p:sldId id="450" r:id="rId46"/>
    <p:sldId id="451" r:id="rId47"/>
    <p:sldId id="448" r:id="rId48"/>
    <p:sldId id="449" r:id="rId49"/>
    <p:sldId id="452" r:id="rId50"/>
    <p:sldId id="453" r:id="rId51"/>
    <p:sldId id="454" r:id="rId52"/>
    <p:sldId id="455" r:id="rId53"/>
    <p:sldId id="456" r:id="rId54"/>
    <p:sldId id="457" r:id="rId55"/>
    <p:sldId id="458" r:id="rId56"/>
    <p:sldId id="459" r:id="rId57"/>
    <p:sldId id="460" r:id="rId5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0B26"/>
    <a:srgbClr val="00326A"/>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86" d="100"/>
          <a:sy n="86" d="100"/>
        </p:scale>
        <p:origin x="533"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A4FF892-7213-764F-B78A-A48D59E56F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a:extLst>
              <a:ext uri="{FF2B5EF4-FFF2-40B4-BE49-F238E27FC236}">
                <a16:creationId xmlns:a16="http://schemas.microsoft.com/office/drawing/2014/main" id="{4CC8B9ED-341F-DF4E-AB99-59C9308D0B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AB9291-C028-AE47-ABF8-F259FEB9217C}" type="datetimeFigureOut">
              <a:rPr lang="es-AR" smtClean="0"/>
              <a:t>29/8/2022</a:t>
            </a:fld>
            <a:endParaRPr lang="es-AR"/>
          </a:p>
        </p:txBody>
      </p:sp>
      <p:sp>
        <p:nvSpPr>
          <p:cNvPr id="4" name="Marcador de pie de página 3">
            <a:extLst>
              <a:ext uri="{FF2B5EF4-FFF2-40B4-BE49-F238E27FC236}">
                <a16:creationId xmlns:a16="http://schemas.microsoft.com/office/drawing/2014/main" id="{D3658DF5-1B58-A644-AEE0-05872E855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a:extLst>
              <a:ext uri="{FF2B5EF4-FFF2-40B4-BE49-F238E27FC236}">
                <a16:creationId xmlns:a16="http://schemas.microsoft.com/office/drawing/2014/main" id="{65E23CE4-7631-D241-B5E2-410B504E5D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E09C-8F93-0E42-9AEE-39C5AF7B5EB5}" type="slidenum">
              <a:rPr lang="es-AR" smtClean="0"/>
              <a:t>‹Nº›</a:t>
            </a:fld>
            <a:endParaRPr lang="es-AR"/>
          </a:p>
        </p:txBody>
      </p:sp>
    </p:spTree>
    <p:extLst>
      <p:ext uri="{BB962C8B-B14F-4D97-AF65-F5344CB8AC3E}">
        <p14:creationId xmlns:p14="http://schemas.microsoft.com/office/powerpoint/2010/main" val="4254541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521A5-1D9E-46AE-A608-9C3002081D0B}" type="datetimeFigureOut">
              <a:rPr lang="es-AR" smtClean="0"/>
              <a:t>29/8/2022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EEB8F-3D3A-4297-91A3-8B334496A2CA}" type="slidenum">
              <a:rPr lang="es-AR" smtClean="0"/>
              <a:t>‹Nº›</a:t>
            </a:fld>
            <a:endParaRPr lang="es-AR"/>
          </a:p>
        </p:txBody>
      </p:sp>
    </p:spTree>
    <p:extLst>
      <p:ext uri="{BB962C8B-B14F-4D97-AF65-F5344CB8AC3E}">
        <p14:creationId xmlns:p14="http://schemas.microsoft.com/office/powerpoint/2010/main" val="2377272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89DEEB8F-3D3A-4297-91A3-8B334496A2CA}" type="slidenum">
              <a:rPr lang="es-AR" smtClean="0"/>
              <a:t>3</a:t>
            </a:fld>
            <a:endParaRPr lang="es-AR"/>
          </a:p>
        </p:txBody>
      </p:sp>
    </p:spTree>
    <p:extLst>
      <p:ext uri="{BB962C8B-B14F-4D97-AF65-F5344CB8AC3E}">
        <p14:creationId xmlns:p14="http://schemas.microsoft.com/office/powerpoint/2010/main" val="516039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12</a:t>
            </a:fld>
            <a:endParaRPr lang="es-AR"/>
          </a:p>
        </p:txBody>
      </p:sp>
    </p:spTree>
    <p:extLst>
      <p:ext uri="{BB962C8B-B14F-4D97-AF65-F5344CB8AC3E}">
        <p14:creationId xmlns:p14="http://schemas.microsoft.com/office/powerpoint/2010/main" val="3533392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13</a:t>
            </a:fld>
            <a:endParaRPr lang="es-AR"/>
          </a:p>
        </p:txBody>
      </p:sp>
    </p:spTree>
    <p:extLst>
      <p:ext uri="{BB962C8B-B14F-4D97-AF65-F5344CB8AC3E}">
        <p14:creationId xmlns:p14="http://schemas.microsoft.com/office/powerpoint/2010/main" val="582301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14</a:t>
            </a:fld>
            <a:endParaRPr lang="es-AR"/>
          </a:p>
        </p:txBody>
      </p:sp>
    </p:spTree>
    <p:extLst>
      <p:ext uri="{BB962C8B-B14F-4D97-AF65-F5344CB8AC3E}">
        <p14:creationId xmlns:p14="http://schemas.microsoft.com/office/powerpoint/2010/main" val="1152220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15</a:t>
            </a:fld>
            <a:endParaRPr lang="es-AR"/>
          </a:p>
        </p:txBody>
      </p:sp>
    </p:spTree>
    <p:extLst>
      <p:ext uri="{BB962C8B-B14F-4D97-AF65-F5344CB8AC3E}">
        <p14:creationId xmlns:p14="http://schemas.microsoft.com/office/powerpoint/2010/main" val="3693949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16</a:t>
            </a:fld>
            <a:endParaRPr lang="es-AR"/>
          </a:p>
        </p:txBody>
      </p:sp>
    </p:spTree>
    <p:extLst>
      <p:ext uri="{BB962C8B-B14F-4D97-AF65-F5344CB8AC3E}">
        <p14:creationId xmlns:p14="http://schemas.microsoft.com/office/powerpoint/2010/main" val="2907253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17</a:t>
            </a:fld>
            <a:endParaRPr lang="es-AR"/>
          </a:p>
        </p:txBody>
      </p:sp>
    </p:spTree>
    <p:extLst>
      <p:ext uri="{BB962C8B-B14F-4D97-AF65-F5344CB8AC3E}">
        <p14:creationId xmlns:p14="http://schemas.microsoft.com/office/powerpoint/2010/main" val="3353276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18</a:t>
            </a:fld>
            <a:endParaRPr lang="es-AR"/>
          </a:p>
        </p:txBody>
      </p:sp>
    </p:spTree>
    <p:extLst>
      <p:ext uri="{BB962C8B-B14F-4D97-AF65-F5344CB8AC3E}">
        <p14:creationId xmlns:p14="http://schemas.microsoft.com/office/powerpoint/2010/main" val="1326783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19</a:t>
            </a:fld>
            <a:endParaRPr lang="es-AR"/>
          </a:p>
        </p:txBody>
      </p:sp>
    </p:spTree>
    <p:extLst>
      <p:ext uri="{BB962C8B-B14F-4D97-AF65-F5344CB8AC3E}">
        <p14:creationId xmlns:p14="http://schemas.microsoft.com/office/powerpoint/2010/main" val="317444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20</a:t>
            </a:fld>
            <a:endParaRPr lang="es-AR"/>
          </a:p>
        </p:txBody>
      </p:sp>
    </p:spTree>
    <p:extLst>
      <p:ext uri="{BB962C8B-B14F-4D97-AF65-F5344CB8AC3E}">
        <p14:creationId xmlns:p14="http://schemas.microsoft.com/office/powerpoint/2010/main" val="4005238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21</a:t>
            </a:fld>
            <a:endParaRPr lang="es-AR"/>
          </a:p>
        </p:txBody>
      </p:sp>
    </p:spTree>
    <p:extLst>
      <p:ext uri="{BB962C8B-B14F-4D97-AF65-F5344CB8AC3E}">
        <p14:creationId xmlns:p14="http://schemas.microsoft.com/office/powerpoint/2010/main" val="3644506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4</a:t>
            </a:fld>
            <a:endParaRPr lang="es-AR"/>
          </a:p>
        </p:txBody>
      </p:sp>
    </p:spTree>
    <p:extLst>
      <p:ext uri="{BB962C8B-B14F-4D97-AF65-F5344CB8AC3E}">
        <p14:creationId xmlns:p14="http://schemas.microsoft.com/office/powerpoint/2010/main" val="1000266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22</a:t>
            </a:fld>
            <a:endParaRPr lang="es-AR"/>
          </a:p>
        </p:txBody>
      </p:sp>
    </p:spTree>
    <p:extLst>
      <p:ext uri="{BB962C8B-B14F-4D97-AF65-F5344CB8AC3E}">
        <p14:creationId xmlns:p14="http://schemas.microsoft.com/office/powerpoint/2010/main" val="218089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23</a:t>
            </a:fld>
            <a:endParaRPr lang="es-AR"/>
          </a:p>
        </p:txBody>
      </p:sp>
    </p:spTree>
    <p:extLst>
      <p:ext uri="{BB962C8B-B14F-4D97-AF65-F5344CB8AC3E}">
        <p14:creationId xmlns:p14="http://schemas.microsoft.com/office/powerpoint/2010/main" val="2619548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24</a:t>
            </a:fld>
            <a:endParaRPr lang="es-AR"/>
          </a:p>
        </p:txBody>
      </p:sp>
    </p:spTree>
    <p:extLst>
      <p:ext uri="{BB962C8B-B14F-4D97-AF65-F5344CB8AC3E}">
        <p14:creationId xmlns:p14="http://schemas.microsoft.com/office/powerpoint/2010/main" val="1642116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25</a:t>
            </a:fld>
            <a:endParaRPr lang="es-AR"/>
          </a:p>
        </p:txBody>
      </p:sp>
    </p:spTree>
    <p:extLst>
      <p:ext uri="{BB962C8B-B14F-4D97-AF65-F5344CB8AC3E}">
        <p14:creationId xmlns:p14="http://schemas.microsoft.com/office/powerpoint/2010/main" val="289693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26</a:t>
            </a:fld>
            <a:endParaRPr lang="es-AR"/>
          </a:p>
        </p:txBody>
      </p:sp>
    </p:spTree>
    <p:extLst>
      <p:ext uri="{BB962C8B-B14F-4D97-AF65-F5344CB8AC3E}">
        <p14:creationId xmlns:p14="http://schemas.microsoft.com/office/powerpoint/2010/main" val="2083687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27</a:t>
            </a:fld>
            <a:endParaRPr lang="es-AR"/>
          </a:p>
        </p:txBody>
      </p:sp>
    </p:spTree>
    <p:extLst>
      <p:ext uri="{BB962C8B-B14F-4D97-AF65-F5344CB8AC3E}">
        <p14:creationId xmlns:p14="http://schemas.microsoft.com/office/powerpoint/2010/main" val="936708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28</a:t>
            </a:fld>
            <a:endParaRPr lang="es-AR"/>
          </a:p>
        </p:txBody>
      </p:sp>
    </p:spTree>
    <p:extLst>
      <p:ext uri="{BB962C8B-B14F-4D97-AF65-F5344CB8AC3E}">
        <p14:creationId xmlns:p14="http://schemas.microsoft.com/office/powerpoint/2010/main" val="2153738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29</a:t>
            </a:fld>
            <a:endParaRPr lang="es-AR"/>
          </a:p>
        </p:txBody>
      </p:sp>
    </p:spTree>
    <p:extLst>
      <p:ext uri="{BB962C8B-B14F-4D97-AF65-F5344CB8AC3E}">
        <p14:creationId xmlns:p14="http://schemas.microsoft.com/office/powerpoint/2010/main" val="3353960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31</a:t>
            </a:fld>
            <a:endParaRPr lang="es-AR"/>
          </a:p>
        </p:txBody>
      </p:sp>
    </p:spTree>
    <p:extLst>
      <p:ext uri="{BB962C8B-B14F-4D97-AF65-F5344CB8AC3E}">
        <p14:creationId xmlns:p14="http://schemas.microsoft.com/office/powerpoint/2010/main" val="367366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32</a:t>
            </a:fld>
            <a:endParaRPr lang="es-AR"/>
          </a:p>
        </p:txBody>
      </p:sp>
    </p:spTree>
    <p:extLst>
      <p:ext uri="{BB962C8B-B14F-4D97-AF65-F5344CB8AC3E}">
        <p14:creationId xmlns:p14="http://schemas.microsoft.com/office/powerpoint/2010/main" val="3679624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5</a:t>
            </a:fld>
            <a:endParaRPr lang="es-AR"/>
          </a:p>
        </p:txBody>
      </p:sp>
    </p:spTree>
    <p:extLst>
      <p:ext uri="{BB962C8B-B14F-4D97-AF65-F5344CB8AC3E}">
        <p14:creationId xmlns:p14="http://schemas.microsoft.com/office/powerpoint/2010/main" val="2383005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33</a:t>
            </a:fld>
            <a:endParaRPr lang="es-AR"/>
          </a:p>
        </p:txBody>
      </p:sp>
    </p:spTree>
    <p:extLst>
      <p:ext uri="{BB962C8B-B14F-4D97-AF65-F5344CB8AC3E}">
        <p14:creationId xmlns:p14="http://schemas.microsoft.com/office/powerpoint/2010/main" val="2616913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34</a:t>
            </a:fld>
            <a:endParaRPr lang="es-AR"/>
          </a:p>
        </p:txBody>
      </p:sp>
    </p:spTree>
    <p:extLst>
      <p:ext uri="{BB962C8B-B14F-4D97-AF65-F5344CB8AC3E}">
        <p14:creationId xmlns:p14="http://schemas.microsoft.com/office/powerpoint/2010/main" val="1070280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35</a:t>
            </a:fld>
            <a:endParaRPr lang="es-AR"/>
          </a:p>
        </p:txBody>
      </p:sp>
    </p:spTree>
    <p:extLst>
      <p:ext uri="{BB962C8B-B14F-4D97-AF65-F5344CB8AC3E}">
        <p14:creationId xmlns:p14="http://schemas.microsoft.com/office/powerpoint/2010/main" val="16024464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36</a:t>
            </a:fld>
            <a:endParaRPr lang="es-AR"/>
          </a:p>
        </p:txBody>
      </p:sp>
    </p:spTree>
    <p:extLst>
      <p:ext uri="{BB962C8B-B14F-4D97-AF65-F5344CB8AC3E}">
        <p14:creationId xmlns:p14="http://schemas.microsoft.com/office/powerpoint/2010/main" val="4013487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37</a:t>
            </a:fld>
            <a:endParaRPr lang="es-AR"/>
          </a:p>
        </p:txBody>
      </p:sp>
    </p:spTree>
    <p:extLst>
      <p:ext uri="{BB962C8B-B14F-4D97-AF65-F5344CB8AC3E}">
        <p14:creationId xmlns:p14="http://schemas.microsoft.com/office/powerpoint/2010/main" val="1200384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38</a:t>
            </a:fld>
            <a:endParaRPr lang="es-AR"/>
          </a:p>
        </p:txBody>
      </p:sp>
    </p:spTree>
    <p:extLst>
      <p:ext uri="{BB962C8B-B14F-4D97-AF65-F5344CB8AC3E}">
        <p14:creationId xmlns:p14="http://schemas.microsoft.com/office/powerpoint/2010/main" val="1367786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39</a:t>
            </a:fld>
            <a:endParaRPr lang="es-AR"/>
          </a:p>
        </p:txBody>
      </p:sp>
    </p:spTree>
    <p:extLst>
      <p:ext uri="{BB962C8B-B14F-4D97-AF65-F5344CB8AC3E}">
        <p14:creationId xmlns:p14="http://schemas.microsoft.com/office/powerpoint/2010/main" val="1268903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40</a:t>
            </a:fld>
            <a:endParaRPr lang="es-AR"/>
          </a:p>
        </p:txBody>
      </p:sp>
    </p:spTree>
    <p:extLst>
      <p:ext uri="{BB962C8B-B14F-4D97-AF65-F5344CB8AC3E}">
        <p14:creationId xmlns:p14="http://schemas.microsoft.com/office/powerpoint/2010/main" val="23037476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41</a:t>
            </a:fld>
            <a:endParaRPr lang="es-AR"/>
          </a:p>
        </p:txBody>
      </p:sp>
    </p:spTree>
    <p:extLst>
      <p:ext uri="{BB962C8B-B14F-4D97-AF65-F5344CB8AC3E}">
        <p14:creationId xmlns:p14="http://schemas.microsoft.com/office/powerpoint/2010/main" val="3998960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42</a:t>
            </a:fld>
            <a:endParaRPr lang="es-AR"/>
          </a:p>
        </p:txBody>
      </p:sp>
    </p:spTree>
    <p:extLst>
      <p:ext uri="{BB962C8B-B14F-4D97-AF65-F5344CB8AC3E}">
        <p14:creationId xmlns:p14="http://schemas.microsoft.com/office/powerpoint/2010/main" val="1732714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6</a:t>
            </a:fld>
            <a:endParaRPr lang="es-AR"/>
          </a:p>
        </p:txBody>
      </p:sp>
    </p:spTree>
    <p:extLst>
      <p:ext uri="{BB962C8B-B14F-4D97-AF65-F5344CB8AC3E}">
        <p14:creationId xmlns:p14="http://schemas.microsoft.com/office/powerpoint/2010/main" val="57569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43</a:t>
            </a:fld>
            <a:endParaRPr lang="es-AR"/>
          </a:p>
        </p:txBody>
      </p:sp>
    </p:spTree>
    <p:extLst>
      <p:ext uri="{BB962C8B-B14F-4D97-AF65-F5344CB8AC3E}">
        <p14:creationId xmlns:p14="http://schemas.microsoft.com/office/powerpoint/2010/main" val="30363333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44</a:t>
            </a:fld>
            <a:endParaRPr lang="es-AR"/>
          </a:p>
        </p:txBody>
      </p:sp>
    </p:spTree>
    <p:extLst>
      <p:ext uri="{BB962C8B-B14F-4D97-AF65-F5344CB8AC3E}">
        <p14:creationId xmlns:p14="http://schemas.microsoft.com/office/powerpoint/2010/main" val="14772935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45</a:t>
            </a:fld>
            <a:endParaRPr lang="es-AR"/>
          </a:p>
        </p:txBody>
      </p:sp>
    </p:spTree>
    <p:extLst>
      <p:ext uri="{BB962C8B-B14F-4D97-AF65-F5344CB8AC3E}">
        <p14:creationId xmlns:p14="http://schemas.microsoft.com/office/powerpoint/2010/main" val="618926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46</a:t>
            </a:fld>
            <a:endParaRPr lang="es-AR"/>
          </a:p>
        </p:txBody>
      </p:sp>
    </p:spTree>
    <p:extLst>
      <p:ext uri="{BB962C8B-B14F-4D97-AF65-F5344CB8AC3E}">
        <p14:creationId xmlns:p14="http://schemas.microsoft.com/office/powerpoint/2010/main" val="18897814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47</a:t>
            </a:fld>
            <a:endParaRPr lang="es-AR"/>
          </a:p>
        </p:txBody>
      </p:sp>
    </p:spTree>
    <p:extLst>
      <p:ext uri="{BB962C8B-B14F-4D97-AF65-F5344CB8AC3E}">
        <p14:creationId xmlns:p14="http://schemas.microsoft.com/office/powerpoint/2010/main" val="35549054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48</a:t>
            </a:fld>
            <a:endParaRPr lang="es-AR"/>
          </a:p>
        </p:txBody>
      </p:sp>
    </p:spTree>
    <p:extLst>
      <p:ext uri="{BB962C8B-B14F-4D97-AF65-F5344CB8AC3E}">
        <p14:creationId xmlns:p14="http://schemas.microsoft.com/office/powerpoint/2010/main" val="3939552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50</a:t>
            </a:fld>
            <a:endParaRPr lang="es-AR"/>
          </a:p>
        </p:txBody>
      </p:sp>
    </p:spTree>
    <p:extLst>
      <p:ext uri="{BB962C8B-B14F-4D97-AF65-F5344CB8AC3E}">
        <p14:creationId xmlns:p14="http://schemas.microsoft.com/office/powerpoint/2010/main" val="37079553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51</a:t>
            </a:fld>
            <a:endParaRPr lang="es-AR"/>
          </a:p>
        </p:txBody>
      </p:sp>
    </p:spTree>
    <p:extLst>
      <p:ext uri="{BB962C8B-B14F-4D97-AF65-F5344CB8AC3E}">
        <p14:creationId xmlns:p14="http://schemas.microsoft.com/office/powerpoint/2010/main" val="25586018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52</a:t>
            </a:fld>
            <a:endParaRPr lang="es-AR"/>
          </a:p>
        </p:txBody>
      </p:sp>
    </p:spTree>
    <p:extLst>
      <p:ext uri="{BB962C8B-B14F-4D97-AF65-F5344CB8AC3E}">
        <p14:creationId xmlns:p14="http://schemas.microsoft.com/office/powerpoint/2010/main" val="17267727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53</a:t>
            </a:fld>
            <a:endParaRPr lang="es-AR"/>
          </a:p>
        </p:txBody>
      </p:sp>
    </p:spTree>
    <p:extLst>
      <p:ext uri="{BB962C8B-B14F-4D97-AF65-F5344CB8AC3E}">
        <p14:creationId xmlns:p14="http://schemas.microsoft.com/office/powerpoint/2010/main" val="1533340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7</a:t>
            </a:fld>
            <a:endParaRPr lang="es-AR"/>
          </a:p>
        </p:txBody>
      </p:sp>
    </p:spTree>
    <p:extLst>
      <p:ext uri="{BB962C8B-B14F-4D97-AF65-F5344CB8AC3E}">
        <p14:creationId xmlns:p14="http://schemas.microsoft.com/office/powerpoint/2010/main" val="25942089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54</a:t>
            </a:fld>
            <a:endParaRPr lang="es-AR"/>
          </a:p>
        </p:txBody>
      </p:sp>
    </p:spTree>
    <p:extLst>
      <p:ext uri="{BB962C8B-B14F-4D97-AF65-F5344CB8AC3E}">
        <p14:creationId xmlns:p14="http://schemas.microsoft.com/office/powerpoint/2010/main" val="2674441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55</a:t>
            </a:fld>
            <a:endParaRPr lang="es-AR"/>
          </a:p>
        </p:txBody>
      </p:sp>
    </p:spTree>
    <p:extLst>
      <p:ext uri="{BB962C8B-B14F-4D97-AF65-F5344CB8AC3E}">
        <p14:creationId xmlns:p14="http://schemas.microsoft.com/office/powerpoint/2010/main" val="3093949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56</a:t>
            </a:fld>
            <a:endParaRPr lang="es-AR"/>
          </a:p>
        </p:txBody>
      </p:sp>
    </p:spTree>
    <p:extLst>
      <p:ext uri="{BB962C8B-B14F-4D97-AF65-F5344CB8AC3E}">
        <p14:creationId xmlns:p14="http://schemas.microsoft.com/office/powerpoint/2010/main" val="38061393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57</a:t>
            </a:fld>
            <a:endParaRPr lang="es-AR"/>
          </a:p>
        </p:txBody>
      </p:sp>
    </p:spTree>
    <p:extLst>
      <p:ext uri="{BB962C8B-B14F-4D97-AF65-F5344CB8AC3E}">
        <p14:creationId xmlns:p14="http://schemas.microsoft.com/office/powerpoint/2010/main" val="614542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8</a:t>
            </a:fld>
            <a:endParaRPr lang="es-AR"/>
          </a:p>
        </p:txBody>
      </p:sp>
    </p:spTree>
    <p:extLst>
      <p:ext uri="{BB962C8B-B14F-4D97-AF65-F5344CB8AC3E}">
        <p14:creationId xmlns:p14="http://schemas.microsoft.com/office/powerpoint/2010/main" val="3219890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9</a:t>
            </a:fld>
            <a:endParaRPr lang="es-AR"/>
          </a:p>
        </p:txBody>
      </p:sp>
    </p:spTree>
    <p:extLst>
      <p:ext uri="{BB962C8B-B14F-4D97-AF65-F5344CB8AC3E}">
        <p14:creationId xmlns:p14="http://schemas.microsoft.com/office/powerpoint/2010/main" val="319818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10</a:t>
            </a:fld>
            <a:endParaRPr lang="es-AR"/>
          </a:p>
        </p:txBody>
      </p:sp>
    </p:spTree>
    <p:extLst>
      <p:ext uri="{BB962C8B-B14F-4D97-AF65-F5344CB8AC3E}">
        <p14:creationId xmlns:p14="http://schemas.microsoft.com/office/powerpoint/2010/main" val="3130429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89DEEB8F-3D3A-4297-91A3-8B334496A2CA}" type="slidenum">
              <a:rPr lang="es-AR" smtClean="0"/>
              <a:t>11</a:t>
            </a:fld>
            <a:endParaRPr lang="es-AR"/>
          </a:p>
        </p:txBody>
      </p:sp>
    </p:spTree>
    <p:extLst>
      <p:ext uri="{BB962C8B-B14F-4D97-AF65-F5344CB8AC3E}">
        <p14:creationId xmlns:p14="http://schemas.microsoft.com/office/powerpoint/2010/main" val="465420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pertura">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00C19F3-F769-A244-9E22-9E5A8989AE08}"/>
              </a:ext>
            </a:extLst>
          </p:cNvPr>
          <p:cNvSpPr/>
          <p:nvPr userDrawn="1"/>
        </p:nvSpPr>
        <p:spPr>
          <a:xfrm>
            <a:off x="0" y="0"/>
            <a:ext cx="12192000" cy="4847669"/>
          </a:xfrm>
          <a:prstGeom prst="rect">
            <a:avLst/>
          </a:prstGeom>
          <a:solidFill>
            <a:srgbClr val="910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 name="Rectángulo 3">
            <a:extLst>
              <a:ext uri="{FF2B5EF4-FFF2-40B4-BE49-F238E27FC236}">
                <a16:creationId xmlns:a16="http://schemas.microsoft.com/office/drawing/2014/main" id="{E6904D67-E20B-9A43-8F55-AB5B30907408}"/>
              </a:ext>
            </a:extLst>
          </p:cNvPr>
          <p:cNvSpPr/>
          <p:nvPr userDrawn="1"/>
        </p:nvSpPr>
        <p:spPr>
          <a:xfrm>
            <a:off x="0" y="4847669"/>
            <a:ext cx="12192000" cy="232427"/>
          </a:xfrm>
          <a:prstGeom prst="rect">
            <a:avLst/>
          </a:prstGeom>
          <a:pattFill prst="ltVert">
            <a:fgClr>
              <a:schemeClr val="bg1">
                <a:lumMod val="75000"/>
              </a:schemeClr>
            </a:fgClr>
            <a:bgClr>
              <a:schemeClr val="bg1"/>
            </a:bgClr>
          </a:patt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5" name="Imagen 4">
            <a:extLst>
              <a:ext uri="{FF2B5EF4-FFF2-40B4-BE49-F238E27FC236}">
                <a16:creationId xmlns:a16="http://schemas.microsoft.com/office/drawing/2014/main" id="{250EC847-347B-7248-8D97-5131C49D1F60}"/>
              </a:ext>
            </a:extLst>
          </p:cNvPr>
          <p:cNvPicPr>
            <a:picLocks noChangeAspect="1"/>
          </p:cNvPicPr>
          <p:nvPr userDrawn="1"/>
        </p:nvPicPr>
        <p:blipFill>
          <a:blip r:embed="rId2"/>
          <a:stretch>
            <a:fillRect/>
          </a:stretch>
        </p:blipFill>
        <p:spPr>
          <a:xfrm>
            <a:off x="7098995" y="1450935"/>
            <a:ext cx="4160563" cy="2047521"/>
          </a:xfrm>
          <a:prstGeom prst="rect">
            <a:avLst/>
          </a:prstGeom>
        </p:spPr>
      </p:pic>
      <p:sp>
        <p:nvSpPr>
          <p:cNvPr id="8" name="Rectángulo 7">
            <a:extLst>
              <a:ext uri="{FF2B5EF4-FFF2-40B4-BE49-F238E27FC236}">
                <a16:creationId xmlns:a16="http://schemas.microsoft.com/office/drawing/2014/main" id="{57351D58-7FE4-674E-9779-EAF34348DFB3}"/>
              </a:ext>
            </a:extLst>
          </p:cNvPr>
          <p:cNvSpPr/>
          <p:nvPr userDrawn="1"/>
        </p:nvSpPr>
        <p:spPr>
          <a:xfrm>
            <a:off x="846508" y="5542652"/>
            <a:ext cx="427121" cy="45719"/>
          </a:xfrm>
          <a:prstGeom prst="rect">
            <a:avLst/>
          </a:prstGeom>
          <a:solidFill>
            <a:srgbClr val="910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2">
            <a:extLst>
              <a:ext uri="{FF2B5EF4-FFF2-40B4-BE49-F238E27FC236}">
                <a16:creationId xmlns:a16="http://schemas.microsoft.com/office/drawing/2014/main" id="{CC3C4E40-4FF8-E14F-859C-C9CD06AC6EC4}"/>
              </a:ext>
            </a:extLst>
          </p:cNvPr>
          <p:cNvSpPr>
            <a:spLocks noGrp="1"/>
          </p:cNvSpPr>
          <p:nvPr>
            <p:ph type="title" hasCustomPrompt="1"/>
          </p:nvPr>
        </p:nvSpPr>
        <p:spPr>
          <a:xfrm>
            <a:off x="816544" y="1155822"/>
            <a:ext cx="6128544" cy="1098884"/>
          </a:xfrm>
          <a:prstGeom prst="rect">
            <a:avLst/>
          </a:prstGeom>
        </p:spPr>
        <p:txBody>
          <a:bodyPr/>
          <a:lstStyle>
            <a:lvl1pPr>
              <a:defRPr sz="3600" b="0">
                <a:solidFill>
                  <a:schemeClr val="bg1"/>
                </a:solidFill>
                <a:latin typeface="Calibri" panose="020F0502020204030204" pitchFamily="34" charset="0"/>
                <a:cs typeface="Calibri" panose="020F0502020204030204" pitchFamily="34" charset="0"/>
              </a:defRPr>
            </a:lvl1pPr>
          </a:lstStyle>
          <a:p>
            <a:r>
              <a:rPr lang="es-AR" sz="3600" b="1" dirty="0">
                <a:solidFill>
                  <a:schemeClr val="bg1"/>
                </a:solidFill>
              </a:rPr>
              <a:t>Nombre del evento,</a:t>
            </a:r>
            <a:br>
              <a:rPr lang="es-AR" sz="3600" b="1" dirty="0">
                <a:solidFill>
                  <a:schemeClr val="bg1"/>
                </a:solidFill>
              </a:rPr>
            </a:br>
            <a:r>
              <a:rPr lang="es-AR" sz="3600" b="1" dirty="0">
                <a:solidFill>
                  <a:schemeClr val="bg1"/>
                </a:solidFill>
              </a:rPr>
              <a:t>curso o clase</a:t>
            </a:r>
          </a:p>
        </p:txBody>
      </p:sp>
      <p:sp>
        <p:nvSpPr>
          <p:cNvPr id="18" name="Marcador de texto 17">
            <a:extLst>
              <a:ext uri="{FF2B5EF4-FFF2-40B4-BE49-F238E27FC236}">
                <a16:creationId xmlns:a16="http://schemas.microsoft.com/office/drawing/2014/main" id="{6BA8ADEB-D48C-B347-9EC7-439D7202EDC0}"/>
              </a:ext>
            </a:extLst>
          </p:cNvPr>
          <p:cNvSpPr>
            <a:spLocks noGrp="1"/>
          </p:cNvSpPr>
          <p:nvPr>
            <p:ph type="body" sz="quarter" idx="10" hasCustomPrompt="1"/>
          </p:nvPr>
        </p:nvSpPr>
        <p:spPr>
          <a:xfrm>
            <a:off x="787669" y="5808249"/>
            <a:ext cx="3359150" cy="376237"/>
          </a:xfrm>
          <a:prstGeom prst="rect">
            <a:avLst/>
          </a:prstGeom>
        </p:spPr>
        <p:txBody>
          <a:bodyPr/>
          <a:lstStyle>
            <a:lvl1pPr marL="0" indent="0">
              <a:buNone/>
              <a:defRPr sz="2000">
                <a:solidFill>
                  <a:schemeClr val="bg1">
                    <a:lumMod val="50000"/>
                  </a:schemeClr>
                </a:solidFill>
              </a:defRPr>
            </a:lvl1pPr>
          </a:lstStyle>
          <a:p>
            <a:pPr lvl="0"/>
            <a:r>
              <a:rPr lang="es-ES" dirty="0"/>
              <a:t>Fecha - año</a:t>
            </a:r>
          </a:p>
        </p:txBody>
      </p:sp>
      <p:sp>
        <p:nvSpPr>
          <p:cNvPr id="19" name="Marcador de texto 17">
            <a:extLst>
              <a:ext uri="{FF2B5EF4-FFF2-40B4-BE49-F238E27FC236}">
                <a16:creationId xmlns:a16="http://schemas.microsoft.com/office/drawing/2014/main" id="{CC8428CC-07BC-AC48-9B0C-46A03554857D}"/>
              </a:ext>
            </a:extLst>
          </p:cNvPr>
          <p:cNvSpPr>
            <a:spLocks noGrp="1"/>
          </p:cNvSpPr>
          <p:nvPr>
            <p:ph type="body" sz="quarter" idx="11" hasCustomPrompt="1"/>
          </p:nvPr>
        </p:nvSpPr>
        <p:spPr>
          <a:xfrm>
            <a:off x="787669" y="2430664"/>
            <a:ext cx="4371472" cy="1582405"/>
          </a:xfrm>
          <a:prstGeom prst="rect">
            <a:avLst/>
          </a:prstGeom>
        </p:spPr>
        <p:txBody>
          <a:bodyPr/>
          <a:lstStyle>
            <a:lvl1pPr marL="0" indent="0">
              <a:buNone/>
              <a:defRPr sz="2000">
                <a:solidFill>
                  <a:schemeClr val="bg1"/>
                </a:solidFill>
              </a:defRPr>
            </a:lvl1pPr>
          </a:lstStyle>
          <a:p>
            <a:pPr lvl="0"/>
            <a:r>
              <a:rPr lang="es-ES" dirty="0"/>
              <a:t>Nombres expositores / profesores</a:t>
            </a:r>
          </a:p>
        </p:txBody>
      </p:sp>
    </p:spTree>
    <p:extLst>
      <p:ext uri="{BB962C8B-B14F-4D97-AF65-F5344CB8AC3E}">
        <p14:creationId xmlns:p14="http://schemas.microsoft.com/office/powerpoint/2010/main" val="3859525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ratula/intro1">
    <p:spTree>
      <p:nvGrpSpPr>
        <p:cNvPr id="1" name=""/>
        <p:cNvGrpSpPr/>
        <p:nvPr/>
      </p:nvGrpSpPr>
      <p:grpSpPr>
        <a:xfrm>
          <a:off x="0" y="0"/>
          <a:ext cx="0" cy="0"/>
          <a:chOff x="0" y="0"/>
          <a:chExt cx="0" cy="0"/>
        </a:xfrm>
      </p:grpSpPr>
      <p:sp>
        <p:nvSpPr>
          <p:cNvPr id="7" name="Marcador de posición de imagen 2">
            <a:extLst>
              <a:ext uri="{FF2B5EF4-FFF2-40B4-BE49-F238E27FC236}">
                <a16:creationId xmlns:a16="http://schemas.microsoft.com/office/drawing/2014/main" id="{0852196B-8B53-8F4E-A056-240DF81C439E}"/>
              </a:ext>
            </a:extLst>
          </p:cNvPr>
          <p:cNvSpPr>
            <a:spLocks noGrp="1"/>
          </p:cNvSpPr>
          <p:nvPr>
            <p:ph type="pic" idx="1"/>
          </p:nvPr>
        </p:nvSpPr>
        <p:spPr>
          <a:xfrm>
            <a:off x="7528216" y="0"/>
            <a:ext cx="4663783" cy="685799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2" name="Rectángulo 1">
            <a:extLst>
              <a:ext uri="{FF2B5EF4-FFF2-40B4-BE49-F238E27FC236}">
                <a16:creationId xmlns:a16="http://schemas.microsoft.com/office/drawing/2014/main" id="{4464B571-6821-7E4B-8F53-E937EF26D5C6}"/>
              </a:ext>
            </a:extLst>
          </p:cNvPr>
          <p:cNvSpPr/>
          <p:nvPr userDrawn="1"/>
        </p:nvSpPr>
        <p:spPr>
          <a:xfrm>
            <a:off x="0" y="0"/>
            <a:ext cx="7507706" cy="6858000"/>
          </a:xfrm>
          <a:prstGeom prst="rect">
            <a:avLst/>
          </a:prstGeom>
          <a:solidFill>
            <a:srgbClr val="910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4" name="Conector recto 13">
            <a:extLst>
              <a:ext uri="{FF2B5EF4-FFF2-40B4-BE49-F238E27FC236}">
                <a16:creationId xmlns:a16="http://schemas.microsoft.com/office/drawing/2014/main" id="{A506EF94-B761-1A4A-8C36-03A108BEF116}"/>
              </a:ext>
            </a:extLst>
          </p:cNvPr>
          <p:cNvCxnSpPr>
            <a:cxnSpLocks/>
          </p:cNvCxnSpPr>
          <p:nvPr userDrawn="1"/>
        </p:nvCxnSpPr>
        <p:spPr>
          <a:xfrm>
            <a:off x="533399" y="1088572"/>
            <a:ext cx="634853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ítulo 12">
            <a:extLst>
              <a:ext uri="{FF2B5EF4-FFF2-40B4-BE49-F238E27FC236}">
                <a16:creationId xmlns:a16="http://schemas.microsoft.com/office/drawing/2014/main" id="{C0151786-666C-D94B-B92A-02894A7D373D}"/>
              </a:ext>
            </a:extLst>
          </p:cNvPr>
          <p:cNvSpPr>
            <a:spLocks noGrp="1"/>
          </p:cNvSpPr>
          <p:nvPr>
            <p:ph type="title" hasCustomPrompt="1"/>
          </p:nvPr>
        </p:nvSpPr>
        <p:spPr>
          <a:xfrm>
            <a:off x="512887" y="531666"/>
            <a:ext cx="6369175" cy="584776"/>
          </a:xfrm>
          <a:prstGeom prst="rect">
            <a:avLst/>
          </a:prstGeom>
        </p:spPr>
        <p:txBody>
          <a:bodyPr/>
          <a:lstStyle>
            <a:lvl1pPr>
              <a:defRPr sz="3600" b="1">
                <a:solidFill>
                  <a:schemeClr val="bg1"/>
                </a:solidFill>
              </a:defRPr>
            </a:lvl1pPr>
          </a:lstStyle>
          <a:p>
            <a:r>
              <a:rPr lang="es-ES" dirty="0"/>
              <a:t>Carátula tema 1</a:t>
            </a:r>
            <a:endParaRPr lang="es-AR" dirty="0"/>
          </a:p>
        </p:txBody>
      </p:sp>
      <p:sp>
        <p:nvSpPr>
          <p:cNvPr id="16" name="Marcador de texto 16">
            <a:extLst>
              <a:ext uri="{FF2B5EF4-FFF2-40B4-BE49-F238E27FC236}">
                <a16:creationId xmlns:a16="http://schemas.microsoft.com/office/drawing/2014/main" id="{0F8371A6-D3A6-2C42-A832-0CC3F96A14ED}"/>
              </a:ext>
            </a:extLst>
          </p:cNvPr>
          <p:cNvSpPr>
            <a:spLocks noGrp="1"/>
          </p:cNvSpPr>
          <p:nvPr>
            <p:ph type="body" sz="quarter" idx="10" hasCustomPrompt="1"/>
          </p:nvPr>
        </p:nvSpPr>
        <p:spPr>
          <a:xfrm>
            <a:off x="512763" y="1433514"/>
            <a:ext cx="6369175" cy="1617694"/>
          </a:xfrm>
          <a:prstGeom prst="rect">
            <a:avLst/>
          </a:prstGeom>
        </p:spPr>
        <p:txBody>
          <a:bodyPr/>
          <a:lstStyle>
            <a:lvl1pPr marL="0" indent="0">
              <a:buFont typeface="Arial" panose="020B0604020202020204" pitchFamily="34" charset="0"/>
              <a:buNone/>
              <a:defRPr sz="2400">
                <a:solidFill>
                  <a:schemeClr val="bg1"/>
                </a:solidFill>
              </a:defRPr>
            </a:lvl1pPr>
            <a:lvl2pPr marL="457200" indent="0">
              <a:buClr>
                <a:srgbClr val="910B26"/>
              </a:buClr>
              <a:buNone/>
              <a:defRPr>
                <a:solidFill>
                  <a:schemeClr val="tx1">
                    <a:lumMod val="75000"/>
                    <a:lumOff val="25000"/>
                  </a:schemeClr>
                </a:solidFill>
              </a:defRPr>
            </a:lvl2pPr>
            <a:lvl3pPr>
              <a:buClr>
                <a:srgbClr val="910B26"/>
              </a:buClr>
              <a:defRPr>
                <a:solidFill>
                  <a:schemeClr val="tx1">
                    <a:lumMod val="75000"/>
                    <a:lumOff val="25000"/>
                  </a:schemeClr>
                </a:solidFill>
              </a:defRPr>
            </a:lvl3pPr>
            <a:lvl4pPr>
              <a:buClr>
                <a:srgbClr val="910B26"/>
              </a:buClr>
              <a:defRPr>
                <a:solidFill>
                  <a:schemeClr val="tx1">
                    <a:lumMod val="75000"/>
                    <a:lumOff val="25000"/>
                  </a:schemeClr>
                </a:solidFill>
              </a:defRPr>
            </a:lvl4pPr>
            <a:lvl5pPr>
              <a:buClr>
                <a:srgbClr val="910B26"/>
              </a:buClr>
              <a:defRPr>
                <a:solidFill>
                  <a:schemeClr val="tx1">
                    <a:lumMod val="75000"/>
                    <a:lumOff val="25000"/>
                  </a:schemeClr>
                </a:solidFill>
              </a:defRPr>
            </a:lvl5pPr>
          </a:lstStyle>
          <a:p>
            <a:pPr lvl="0"/>
            <a:r>
              <a:rPr lang="es-ES" dirty="0"/>
              <a:t>Texto</a:t>
            </a:r>
          </a:p>
          <a:p>
            <a:pPr lvl="0"/>
            <a:endParaRPr lang="es-ES" dirty="0"/>
          </a:p>
        </p:txBody>
      </p:sp>
      <p:pic>
        <p:nvPicPr>
          <p:cNvPr id="13" name="Imagen 12">
            <a:extLst>
              <a:ext uri="{FF2B5EF4-FFF2-40B4-BE49-F238E27FC236}">
                <a16:creationId xmlns:a16="http://schemas.microsoft.com/office/drawing/2014/main" id="{B9A152C1-2FFB-7A40-ACCD-B989D616D5B0}"/>
              </a:ext>
            </a:extLst>
          </p:cNvPr>
          <p:cNvPicPr>
            <a:picLocks noChangeAspect="1"/>
          </p:cNvPicPr>
          <p:nvPr userDrawn="1"/>
        </p:nvPicPr>
        <p:blipFill>
          <a:blip r:embed="rId2"/>
          <a:stretch>
            <a:fillRect/>
          </a:stretch>
        </p:blipFill>
        <p:spPr>
          <a:xfrm>
            <a:off x="305870" y="5769428"/>
            <a:ext cx="1828248" cy="899728"/>
          </a:xfrm>
          <a:prstGeom prst="rect">
            <a:avLst/>
          </a:prstGeom>
        </p:spPr>
      </p:pic>
      <p:sp>
        <p:nvSpPr>
          <p:cNvPr id="10" name="Rectángulo 9">
            <a:extLst>
              <a:ext uri="{FF2B5EF4-FFF2-40B4-BE49-F238E27FC236}">
                <a16:creationId xmlns:a16="http://schemas.microsoft.com/office/drawing/2014/main" id="{A3712A5F-E3E4-6045-9AB1-9D86648DA12E}"/>
              </a:ext>
            </a:extLst>
          </p:cNvPr>
          <p:cNvSpPr/>
          <p:nvPr userDrawn="1"/>
        </p:nvSpPr>
        <p:spPr>
          <a:xfrm rot="5400000">
            <a:off x="4041465" y="3312788"/>
            <a:ext cx="6858000" cy="232427"/>
          </a:xfrm>
          <a:prstGeom prst="rect">
            <a:avLst/>
          </a:prstGeom>
          <a:pattFill prst="ltHorz">
            <a:fgClr>
              <a:schemeClr val="bg1">
                <a:lumMod val="75000"/>
              </a:schemeClr>
            </a:fgClr>
            <a:bgClr>
              <a:schemeClr val="bg1"/>
            </a:bgClr>
          </a:patt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389415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ratula/intro2">
    <p:spTree>
      <p:nvGrpSpPr>
        <p:cNvPr id="1" name=""/>
        <p:cNvGrpSpPr/>
        <p:nvPr/>
      </p:nvGrpSpPr>
      <p:grpSpPr>
        <a:xfrm>
          <a:off x="0" y="0"/>
          <a:ext cx="0" cy="0"/>
          <a:chOff x="0" y="0"/>
          <a:chExt cx="0" cy="0"/>
        </a:xfrm>
      </p:grpSpPr>
      <p:sp>
        <p:nvSpPr>
          <p:cNvPr id="7" name="Marcador de posición de imagen 2">
            <a:extLst>
              <a:ext uri="{FF2B5EF4-FFF2-40B4-BE49-F238E27FC236}">
                <a16:creationId xmlns:a16="http://schemas.microsoft.com/office/drawing/2014/main" id="{0852196B-8B53-8F4E-A056-240DF81C439E}"/>
              </a:ext>
            </a:extLst>
          </p:cNvPr>
          <p:cNvSpPr>
            <a:spLocks noGrp="1"/>
          </p:cNvSpPr>
          <p:nvPr>
            <p:ph type="pic" idx="1"/>
          </p:nvPr>
        </p:nvSpPr>
        <p:spPr>
          <a:xfrm>
            <a:off x="7528216" y="0"/>
            <a:ext cx="4663783" cy="685799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2" name="Rectángulo 1">
            <a:extLst>
              <a:ext uri="{FF2B5EF4-FFF2-40B4-BE49-F238E27FC236}">
                <a16:creationId xmlns:a16="http://schemas.microsoft.com/office/drawing/2014/main" id="{4464B571-6821-7E4B-8F53-E937EF26D5C6}"/>
              </a:ext>
            </a:extLst>
          </p:cNvPr>
          <p:cNvSpPr/>
          <p:nvPr userDrawn="1"/>
        </p:nvSpPr>
        <p:spPr>
          <a:xfrm>
            <a:off x="0" y="0"/>
            <a:ext cx="7507706"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4" name="Conector recto 13">
            <a:extLst>
              <a:ext uri="{FF2B5EF4-FFF2-40B4-BE49-F238E27FC236}">
                <a16:creationId xmlns:a16="http://schemas.microsoft.com/office/drawing/2014/main" id="{A506EF94-B761-1A4A-8C36-03A108BEF116}"/>
              </a:ext>
            </a:extLst>
          </p:cNvPr>
          <p:cNvCxnSpPr>
            <a:cxnSpLocks/>
          </p:cNvCxnSpPr>
          <p:nvPr userDrawn="1"/>
        </p:nvCxnSpPr>
        <p:spPr>
          <a:xfrm>
            <a:off x="533399" y="1088572"/>
            <a:ext cx="634853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ítulo 12">
            <a:extLst>
              <a:ext uri="{FF2B5EF4-FFF2-40B4-BE49-F238E27FC236}">
                <a16:creationId xmlns:a16="http://schemas.microsoft.com/office/drawing/2014/main" id="{C0151786-666C-D94B-B92A-02894A7D373D}"/>
              </a:ext>
            </a:extLst>
          </p:cNvPr>
          <p:cNvSpPr>
            <a:spLocks noGrp="1"/>
          </p:cNvSpPr>
          <p:nvPr>
            <p:ph type="title" hasCustomPrompt="1"/>
          </p:nvPr>
        </p:nvSpPr>
        <p:spPr>
          <a:xfrm>
            <a:off x="512887" y="531666"/>
            <a:ext cx="6369175" cy="584776"/>
          </a:xfrm>
          <a:prstGeom prst="rect">
            <a:avLst/>
          </a:prstGeom>
        </p:spPr>
        <p:txBody>
          <a:bodyPr/>
          <a:lstStyle>
            <a:lvl1pPr>
              <a:defRPr sz="3600" b="1">
                <a:solidFill>
                  <a:schemeClr val="bg1"/>
                </a:solidFill>
              </a:defRPr>
            </a:lvl1pPr>
          </a:lstStyle>
          <a:p>
            <a:r>
              <a:rPr lang="es-ES" dirty="0"/>
              <a:t>Carátula tema 2</a:t>
            </a:r>
            <a:endParaRPr lang="es-AR" dirty="0"/>
          </a:p>
        </p:txBody>
      </p:sp>
      <p:sp>
        <p:nvSpPr>
          <p:cNvPr id="16" name="Marcador de texto 16">
            <a:extLst>
              <a:ext uri="{FF2B5EF4-FFF2-40B4-BE49-F238E27FC236}">
                <a16:creationId xmlns:a16="http://schemas.microsoft.com/office/drawing/2014/main" id="{0F8371A6-D3A6-2C42-A832-0CC3F96A14ED}"/>
              </a:ext>
            </a:extLst>
          </p:cNvPr>
          <p:cNvSpPr>
            <a:spLocks noGrp="1"/>
          </p:cNvSpPr>
          <p:nvPr>
            <p:ph type="body" sz="quarter" idx="10" hasCustomPrompt="1"/>
          </p:nvPr>
        </p:nvSpPr>
        <p:spPr>
          <a:xfrm>
            <a:off x="512763" y="1433514"/>
            <a:ext cx="6369175" cy="1617694"/>
          </a:xfrm>
          <a:prstGeom prst="rect">
            <a:avLst/>
          </a:prstGeom>
        </p:spPr>
        <p:txBody>
          <a:bodyPr/>
          <a:lstStyle>
            <a:lvl1pPr marL="0" indent="0">
              <a:buFont typeface="Arial" panose="020B0604020202020204" pitchFamily="34" charset="0"/>
              <a:buNone/>
              <a:defRPr sz="2400">
                <a:solidFill>
                  <a:schemeClr val="bg1"/>
                </a:solidFill>
              </a:defRPr>
            </a:lvl1pPr>
            <a:lvl2pPr marL="457200" indent="0">
              <a:buClr>
                <a:srgbClr val="910B26"/>
              </a:buClr>
              <a:buNone/>
              <a:defRPr>
                <a:solidFill>
                  <a:schemeClr val="tx1">
                    <a:lumMod val="75000"/>
                    <a:lumOff val="25000"/>
                  </a:schemeClr>
                </a:solidFill>
              </a:defRPr>
            </a:lvl2pPr>
            <a:lvl3pPr>
              <a:buClr>
                <a:srgbClr val="910B26"/>
              </a:buClr>
              <a:defRPr>
                <a:solidFill>
                  <a:schemeClr val="tx1">
                    <a:lumMod val="75000"/>
                    <a:lumOff val="25000"/>
                  </a:schemeClr>
                </a:solidFill>
              </a:defRPr>
            </a:lvl3pPr>
            <a:lvl4pPr>
              <a:buClr>
                <a:srgbClr val="910B26"/>
              </a:buClr>
              <a:defRPr>
                <a:solidFill>
                  <a:schemeClr val="tx1">
                    <a:lumMod val="75000"/>
                    <a:lumOff val="25000"/>
                  </a:schemeClr>
                </a:solidFill>
              </a:defRPr>
            </a:lvl4pPr>
            <a:lvl5pPr>
              <a:buClr>
                <a:srgbClr val="910B26"/>
              </a:buClr>
              <a:defRPr>
                <a:solidFill>
                  <a:schemeClr val="tx1">
                    <a:lumMod val="75000"/>
                    <a:lumOff val="25000"/>
                  </a:schemeClr>
                </a:solidFill>
              </a:defRPr>
            </a:lvl5pPr>
          </a:lstStyle>
          <a:p>
            <a:pPr lvl="0"/>
            <a:r>
              <a:rPr lang="es-ES" dirty="0"/>
              <a:t>Texto</a:t>
            </a:r>
          </a:p>
          <a:p>
            <a:pPr lvl="0"/>
            <a:endParaRPr lang="es-ES" dirty="0"/>
          </a:p>
        </p:txBody>
      </p:sp>
      <p:pic>
        <p:nvPicPr>
          <p:cNvPr id="8" name="Imagen 7">
            <a:extLst>
              <a:ext uri="{FF2B5EF4-FFF2-40B4-BE49-F238E27FC236}">
                <a16:creationId xmlns:a16="http://schemas.microsoft.com/office/drawing/2014/main" id="{23261AAC-2B70-9F4C-A873-D8BFB6166541}"/>
              </a:ext>
            </a:extLst>
          </p:cNvPr>
          <p:cNvPicPr>
            <a:picLocks noChangeAspect="1"/>
          </p:cNvPicPr>
          <p:nvPr userDrawn="1"/>
        </p:nvPicPr>
        <p:blipFill>
          <a:blip r:embed="rId2"/>
          <a:stretch>
            <a:fillRect/>
          </a:stretch>
        </p:blipFill>
        <p:spPr>
          <a:xfrm>
            <a:off x="305870" y="5769428"/>
            <a:ext cx="1828248" cy="899728"/>
          </a:xfrm>
          <a:prstGeom prst="rect">
            <a:avLst/>
          </a:prstGeom>
        </p:spPr>
      </p:pic>
      <p:sp>
        <p:nvSpPr>
          <p:cNvPr id="10" name="Rectángulo 9">
            <a:extLst>
              <a:ext uri="{FF2B5EF4-FFF2-40B4-BE49-F238E27FC236}">
                <a16:creationId xmlns:a16="http://schemas.microsoft.com/office/drawing/2014/main" id="{73F5A9F4-96BA-8241-B705-8AE5E0EF6BA4}"/>
              </a:ext>
            </a:extLst>
          </p:cNvPr>
          <p:cNvSpPr/>
          <p:nvPr userDrawn="1"/>
        </p:nvSpPr>
        <p:spPr>
          <a:xfrm rot="5400000">
            <a:off x="4041465" y="3312788"/>
            <a:ext cx="6858000" cy="232427"/>
          </a:xfrm>
          <a:prstGeom prst="rect">
            <a:avLst/>
          </a:prstGeom>
          <a:pattFill prst="ltHorz">
            <a:fgClr>
              <a:schemeClr val="bg1">
                <a:lumMod val="75000"/>
              </a:schemeClr>
            </a:fgClr>
            <a:bgClr>
              <a:schemeClr val="bg1"/>
            </a:bgClr>
          </a:patt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247746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ratula/intro3">
    <p:spTree>
      <p:nvGrpSpPr>
        <p:cNvPr id="1" name=""/>
        <p:cNvGrpSpPr/>
        <p:nvPr/>
      </p:nvGrpSpPr>
      <p:grpSpPr>
        <a:xfrm>
          <a:off x="0" y="0"/>
          <a:ext cx="0" cy="0"/>
          <a:chOff x="0" y="0"/>
          <a:chExt cx="0" cy="0"/>
        </a:xfrm>
      </p:grpSpPr>
      <p:sp>
        <p:nvSpPr>
          <p:cNvPr id="7" name="Marcador de posición de imagen 2">
            <a:extLst>
              <a:ext uri="{FF2B5EF4-FFF2-40B4-BE49-F238E27FC236}">
                <a16:creationId xmlns:a16="http://schemas.microsoft.com/office/drawing/2014/main" id="{0852196B-8B53-8F4E-A056-240DF81C439E}"/>
              </a:ext>
            </a:extLst>
          </p:cNvPr>
          <p:cNvSpPr>
            <a:spLocks noGrp="1"/>
          </p:cNvSpPr>
          <p:nvPr>
            <p:ph type="pic" idx="1"/>
          </p:nvPr>
        </p:nvSpPr>
        <p:spPr>
          <a:xfrm>
            <a:off x="7528216" y="0"/>
            <a:ext cx="4663783" cy="685799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2" name="Rectángulo 1">
            <a:extLst>
              <a:ext uri="{FF2B5EF4-FFF2-40B4-BE49-F238E27FC236}">
                <a16:creationId xmlns:a16="http://schemas.microsoft.com/office/drawing/2014/main" id="{4464B571-6821-7E4B-8F53-E937EF26D5C6}"/>
              </a:ext>
            </a:extLst>
          </p:cNvPr>
          <p:cNvSpPr/>
          <p:nvPr userDrawn="1"/>
        </p:nvSpPr>
        <p:spPr>
          <a:xfrm>
            <a:off x="0" y="0"/>
            <a:ext cx="7507706"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4" name="Conector recto 13">
            <a:extLst>
              <a:ext uri="{FF2B5EF4-FFF2-40B4-BE49-F238E27FC236}">
                <a16:creationId xmlns:a16="http://schemas.microsoft.com/office/drawing/2014/main" id="{A506EF94-B761-1A4A-8C36-03A108BEF116}"/>
              </a:ext>
            </a:extLst>
          </p:cNvPr>
          <p:cNvCxnSpPr>
            <a:cxnSpLocks/>
          </p:cNvCxnSpPr>
          <p:nvPr userDrawn="1"/>
        </p:nvCxnSpPr>
        <p:spPr>
          <a:xfrm>
            <a:off x="533399" y="1088572"/>
            <a:ext cx="634853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ítulo 12">
            <a:extLst>
              <a:ext uri="{FF2B5EF4-FFF2-40B4-BE49-F238E27FC236}">
                <a16:creationId xmlns:a16="http://schemas.microsoft.com/office/drawing/2014/main" id="{C0151786-666C-D94B-B92A-02894A7D373D}"/>
              </a:ext>
            </a:extLst>
          </p:cNvPr>
          <p:cNvSpPr>
            <a:spLocks noGrp="1"/>
          </p:cNvSpPr>
          <p:nvPr>
            <p:ph type="title" hasCustomPrompt="1"/>
          </p:nvPr>
        </p:nvSpPr>
        <p:spPr>
          <a:xfrm>
            <a:off x="512887" y="531666"/>
            <a:ext cx="6369175" cy="584776"/>
          </a:xfrm>
          <a:prstGeom prst="rect">
            <a:avLst/>
          </a:prstGeom>
        </p:spPr>
        <p:txBody>
          <a:bodyPr/>
          <a:lstStyle>
            <a:lvl1pPr>
              <a:defRPr sz="3600" b="1">
                <a:solidFill>
                  <a:schemeClr val="bg1"/>
                </a:solidFill>
              </a:defRPr>
            </a:lvl1pPr>
          </a:lstStyle>
          <a:p>
            <a:r>
              <a:rPr lang="es-ES" dirty="0"/>
              <a:t>Carátula tema 3</a:t>
            </a:r>
            <a:endParaRPr lang="es-AR" dirty="0"/>
          </a:p>
        </p:txBody>
      </p:sp>
      <p:sp>
        <p:nvSpPr>
          <p:cNvPr id="16" name="Marcador de texto 16">
            <a:extLst>
              <a:ext uri="{FF2B5EF4-FFF2-40B4-BE49-F238E27FC236}">
                <a16:creationId xmlns:a16="http://schemas.microsoft.com/office/drawing/2014/main" id="{0F8371A6-D3A6-2C42-A832-0CC3F96A14ED}"/>
              </a:ext>
            </a:extLst>
          </p:cNvPr>
          <p:cNvSpPr>
            <a:spLocks noGrp="1"/>
          </p:cNvSpPr>
          <p:nvPr>
            <p:ph type="body" sz="quarter" idx="10" hasCustomPrompt="1"/>
          </p:nvPr>
        </p:nvSpPr>
        <p:spPr>
          <a:xfrm>
            <a:off x="512763" y="1433514"/>
            <a:ext cx="6369175" cy="1617694"/>
          </a:xfrm>
          <a:prstGeom prst="rect">
            <a:avLst/>
          </a:prstGeom>
        </p:spPr>
        <p:txBody>
          <a:bodyPr/>
          <a:lstStyle>
            <a:lvl1pPr marL="0" indent="0">
              <a:buFont typeface="Arial" panose="020B0604020202020204" pitchFamily="34" charset="0"/>
              <a:buNone/>
              <a:defRPr sz="2400">
                <a:solidFill>
                  <a:schemeClr val="bg1"/>
                </a:solidFill>
              </a:defRPr>
            </a:lvl1pPr>
            <a:lvl2pPr marL="457200" indent="0">
              <a:buClr>
                <a:srgbClr val="910B26"/>
              </a:buClr>
              <a:buNone/>
              <a:defRPr>
                <a:solidFill>
                  <a:schemeClr val="tx1">
                    <a:lumMod val="75000"/>
                    <a:lumOff val="25000"/>
                  </a:schemeClr>
                </a:solidFill>
              </a:defRPr>
            </a:lvl2pPr>
            <a:lvl3pPr>
              <a:buClr>
                <a:srgbClr val="910B26"/>
              </a:buClr>
              <a:defRPr>
                <a:solidFill>
                  <a:schemeClr val="tx1">
                    <a:lumMod val="75000"/>
                    <a:lumOff val="25000"/>
                  </a:schemeClr>
                </a:solidFill>
              </a:defRPr>
            </a:lvl3pPr>
            <a:lvl4pPr>
              <a:buClr>
                <a:srgbClr val="910B26"/>
              </a:buClr>
              <a:defRPr>
                <a:solidFill>
                  <a:schemeClr val="tx1">
                    <a:lumMod val="75000"/>
                    <a:lumOff val="25000"/>
                  </a:schemeClr>
                </a:solidFill>
              </a:defRPr>
            </a:lvl4pPr>
            <a:lvl5pPr>
              <a:buClr>
                <a:srgbClr val="910B26"/>
              </a:buClr>
              <a:defRPr>
                <a:solidFill>
                  <a:schemeClr val="tx1">
                    <a:lumMod val="75000"/>
                    <a:lumOff val="25000"/>
                  </a:schemeClr>
                </a:solidFill>
              </a:defRPr>
            </a:lvl5pPr>
          </a:lstStyle>
          <a:p>
            <a:pPr lvl="0"/>
            <a:r>
              <a:rPr lang="es-ES" dirty="0"/>
              <a:t>Texto</a:t>
            </a:r>
          </a:p>
          <a:p>
            <a:pPr lvl="0"/>
            <a:endParaRPr lang="es-ES" dirty="0"/>
          </a:p>
        </p:txBody>
      </p:sp>
      <p:pic>
        <p:nvPicPr>
          <p:cNvPr id="8" name="Imagen 7">
            <a:extLst>
              <a:ext uri="{FF2B5EF4-FFF2-40B4-BE49-F238E27FC236}">
                <a16:creationId xmlns:a16="http://schemas.microsoft.com/office/drawing/2014/main" id="{C082DD7C-AED5-2D41-B46B-05669AB16911}"/>
              </a:ext>
            </a:extLst>
          </p:cNvPr>
          <p:cNvPicPr>
            <a:picLocks noChangeAspect="1"/>
          </p:cNvPicPr>
          <p:nvPr userDrawn="1"/>
        </p:nvPicPr>
        <p:blipFill>
          <a:blip r:embed="rId2"/>
          <a:stretch>
            <a:fillRect/>
          </a:stretch>
        </p:blipFill>
        <p:spPr>
          <a:xfrm>
            <a:off x="305870" y="5769428"/>
            <a:ext cx="1828248" cy="899728"/>
          </a:xfrm>
          <a:prstGeom prst="rect">
            <a:avLst/>
          </a:prstGeom>
        </p:spPr>
      </p:pic>
      <p:sp>
        <p:nvSpPr>
          <p:cNvPr id="10" name="Rectángulo 9">
            <a:extLst>
              <a:ext uri="{FF2B5EF4-FFF2-40B4-BE49-F238E27FC236}">
                <a16:creationId xmlns:a16="http://schemas.microsoft.com/office/drawing/2014/main" id="{53E7EB21-BA52-8F46-82E8-36CB1F5287E9}"/>
              </a:ext>
            </a:extLst>
          </p:cNvPr>
          <p:cNvSpPr/>
          <p:nvPr userDrawn="1"/>
        </p:nvSpPr>
        <p:spPr>
          <a:xfrm rot="5400000">
            <a:off x="4041465" y="3312788"/>
            <a:ext cx="6858000" cy="232427"/>
          </a:xfrm>
          <a:prstGeom prst="rect">
            <a:avLst/>
          </a:prstGeom>
          <a:pattFill prst="ltHorz">
            <a:fgClr>
              <a:schemeClr val="bg1">
                <a:lumMod val="75000"/>
              </a:schemeClr>
            </a:fgClr>
            <a:bgClr>
              <a:schemeClr val="bg1"/>
            </a:bgClr>
          </a:patt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106159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0DDA3AA4-71AC-C148-AB73-6E10A9225BB1}"/>
              </a:ext>
            </a:extLst>
          </p:cNvPr>
          <p:cNvPicPr>
            <a:picLocks noChangeAspect="1"/>
          </p:cNvPicPr>
          <p:nvPr userDrawn="1"/>
        </p:nvPicPr>
        <p:blipFill>
          <a:blip r:embed="rId2"/>
          <a:stretch>
            <a:fillRect/>
          </a:stretch>
        </p:blipFill>
        <p:spPr>
          <a:xfrm>
            <a:off x="10210800" y="228607"/>
            <a:ext cx="1807899" cy="889714"/>
          </a:xfrm>
          <a:prstGeom prst="rect">
            <a:avLst/>
          </a:prstGeom>
        </p:spPr>
      </p:pic>
      <p:cxnSp>
        <p:nvCxnSpPr>
          <p:cNvPr id="8" name="Conector recto 7">
            <a:extLst>
              <a:ext uri="{FF2B5EF4-FFF2-40B4-BE49-F238E27FC236}">
                <a16:creationId xmlns:a16="http://schemas.microsoft.com/office/drawing/2014/main" id="{8C9EABEC-79AF-184F-83AC-01975409B596}"/>
              </a:ext>
            </a:extLst>
          </p:cNvPr>
          <p:cNvCxnSpPr>
            <a:cxnSpLocks/>
          </p:cNvCxnSpPr>
          <p:nvPr userDrawn="1"/>
        </p:nvCxnSpPr>
        <p:spPr>
          <a:xfrm>
            <a:off x="533399" y="1088572"/>
            <a:ext cx="11228673" cy="0"/>
          </a:xfrm>
          <a:prstGeom prst="line">
            <a:avLst/>
          </a:prstGeom>
          <a:ln w="12700">
            <a:solidFill>
              <a:srgbClr val="910B26"/>
            </a:solidFill>
          </a:ln>
        </p:spPr>
        <p:style>
          <a:lnRef idx="1">
            <a:schemeClr val="accent1"/>
          </a:lnRef>
          <a:fillRef idx="0">
            <a:schemeClr val="accent1"/>
          </a:fillRef>
          <a:effectRef idx="0">
            <a:schemeClr val="accent1"/>
          </a:effectRef>
          <a:fontRef idx="minor">
            <a:schemeClr val="tx1"/>
          </a:fontRef>
        </p:style>
      </p:cxnSp>
      <p:sp>
        <p:nvSpPr>
          <p:cNvPr id="13" name="Título 12">
            <a:extLst>
              <a:ext uri="{FF2B5EF4-FFF2-40B4-BE49-F238E27FC236}">
                <a16:creationId xmlns:a16="http://schemas.microsoft.com/office/drawing/2014/main" id="{FFDEB3D4-03F6-1844-AC6D-4A059212DAAC}"/>
              </a:ext>
            </a:extLst>
          </p:cNvPr>
          <p:cNvSpPr>
            <a:spLocks noGrp="1"/>
          </p:cNvSpPr>
          <p:nvPr>
            <p:ph type="title" hasCustomPrompt="1"/>
          </p:nvPr>
        </p:nvSpPr>
        <p:spPr>
          <a:xfrm>
            <a:off x="512888" y="531666"/>
            <a:ext cx="6128544" cy="584776"/>
          </a:xfrm>
          <a:prstGeom prst="rect">
            <a:avLst/>
          </a:prstGeom>
        </p:spPr>
        <p:txBody>
          <a:bodyPr/>
          <a:lstStyle>
            <a:lvl1pPr>
              <a:defRPr sz="3600" b="1">
                <a:solidFill>
                  <a:schemeClr val="tx1">
                    <a:lumMod val="65000"/>
                    <a:lumOff val="35000"/>
                  </a:schemeClr>
                </a:solidFill>
              </a:defRPr>
            </a:lvl1pPr>
          </a:lstStyle>
          <a:p>
            <a:r>
              <a:rPr lang="es-ES" dirty="0"/>
              <a:t>Título</a:t>
            </a:r>
            <a:endParaRPr lang="es-AR" dirty="0"/>
          </a:p>
        </p:txBody>
      </p:sp>
      <p:sp>
        <p:nvSpPr>
          <p:cNvPr id="17" name="Marcador de texto 16">
            <a:extLst>
              <a:ext uri="{FF2B5EF4-FFF2-40B4-BE49-F238E27FC236}">
                <a16:creationId xmlns:a16="http://schemas.microsoft.com/office/drawing/2014/main" id="{BDBA7BFC-F765-B242-ADA9-756CDD28822D}"/>
              </a:ext>
            </a:extLst>
          </p:cNvPr>
          <p:cNvSpPr>
            <a:spLocks noGrp="1"/>
          </p:cNvSpPr>
          <p:nvPr>
            <p:ph type="body" sz="quarter" idx="10" hasCustomPrompt="1"/>
          </p:nvPr>
        </p:nvSpPr>
        <p:spPr>
          <a:xfrm>
            <a:off x="512763" y="1433514"/>
            <a:ext cx="11249309" cy="1617694"/>
          </a:xfrm>
          <a:prstGeom prst="rect">
            <a:avLst/>
          </a:prstGeom>
        </p:spPr>
        <p:txBody>
          <a:bodyPr/>
          <a:lstStyle>
            <a:lvl1pPr marL="0" indent="0">
              <a:buFont typeface="Arial" panose="020B0604020202020204" pitchFamily="34" charset="0"/>
              <a:buNone/>
              <a:defRPr sz="2400">
                <a:solidFill>
                  <a:schemeClr val="tx1">
                    <a:lumMod val="75000"/>
                    <a:lumOff val="25000"/>
                  </a:schemeClr>
                </a:solidFill>
              </a:defRPr>
            </a:lvl1pPr>
            <a:lvl2pPr marL="457200" indent="0">
              <a:buClr>
                <a:srgbClr val="910B26"/>
              </a:buClr>
              <a:buNone/>
              <a:defRPr>
                <a:solidFill>
                  <a:schemeClr val="tx1">
                    <a:lumMod val="75000"/>
                    <a:lumOff val="25000"/>
                  </a:schemeClr>
                </a:solidFill>
              </a:defRPr>
            </a:lvl2pPr>
            <a:lvl3pPr>
              <a:buClr>
                <a:srgbClr val="910B26"/>
              </a:buClr>
              <a:defRPr>
                <a:solidFill>
                  <a:schemeClr val="tx1">
                    <a:lumMod val="75000"/>
                    <a:lumOff val="25000"/>
                  </a:schemeClr>
                </a:solidFill>
              </a:defRPr>
            </a:lvl3pPr>
            <a:lvl4pPr>
              <a:buClr>
                <a:srgbClr val="910B26"/>
              </a:buClr>
              <a:defRPr>
                <a:solidFill>
                  <a:schemeClr val="tx1">
                    <a:lumMod val="75000"/>
                    <a:lumOff val="25000"/>
                  </a:schemeClr>
                </a:solidFill>
              </a:defRPr>
            </a:lvl4pPr>
            <a:lvl5pPr>
              <a:buClr>
                <a:srgbClr val="910B26"/>
              </a:buClr>
              <a:defRPr>
                <a:solidFill>
                  <a:schemeClr val="tx1">
                    <a:lumMod val="75000"/>
                    <a:lumOff val="25000"/>
                  </a:schemeClr>
                </a:solidFill>
              </a:defRPr>
            </a:lvl5pPr>
          </a:lstStyle>
          <a:p>
            <a:pPr lvl="0"/>
            <a:r>
              <a:rPr lang="es-ES" dirty="0"/>
              <a:t>Texto</a:t>
            </a:r>
          </a:p>
          <a:p>
            <a:pPr lvl="0"/>
            <a:endParaRPr lang="es-ES" dirty="0"/>
          </a:p>
        </p:txBody>
      </p:sp>
      <p:sp>
        <p:nvSpPr>
          <p:cNvPr id="18" name="Marcador de texto 16">
            <a:extLst>
              <a:ext uri="{FF2B5EF4-FFF2-40B4-BE49-F238E27FC236}">
                <a16:creationId xmlns:a16="http://schemas.microsoft.com/office/drawing/2014/main" id="{1C88330C-A037-0E4A-8D4A-9B0DB440EC0C}"/>
              </a:ext>
            </a:extLst>
          </p:cNvPr>
          <p:cNvSpPr>
            <a:spLocks noGrp="1"/>
          </p:cNvSpPr>
          <p:nvPr>
            <p:ph type="body" sz="quarter" idx="11" hasCustomPrompt="1"/>
          </p:nvPr>
        </p:nvSpPr>
        <p:spPr>
          <a:xfrm>
            <a:off x="512763" y="3570322"/>
            <a:ext cx="11249309" cy="1617694"/>
          </a:xfrm>
          <a:prstGeom prst="rect">
            <a:avLst/>
          </a:prstGeom>
        </p:spPr>
        <p:txBody>
          <a:bodyPr/>
          <a:lstStyle>
            <a:lvl1pPr marL="457200" indent="-457200">
              <a:buClr>
                <a:srgbClr val="910B26"/>
              </a:buClr>
              <a:buFont typeface="Arial" panose="020B0604020202020204" pitchFamily="34" charset="0"/>
              <a:buChar char="•"/>
              <a:defRPr sz="2400">
                <a:solidFill>
                  <a:schemeClr val="tx1">
                    <a:lumMod val="75000"/>
                    <a:lumOff val="25000"/>
                  </a:schemeClr>
                </a:solidFill>
              </a:defRPr>
            </a:lvl1pPr>
            <a:lvl2pPr marL="457200" indent="0">
              <a:buClr>
                <a:srgbClr val="910B26"/>
              </a:buClr>
              <a:buNone/>
              <a:defRPr>
                <a:solidFill>
                  <a:schemeClr val="tx1">
                    <a:lumMod val="75000"/>
                    <a:lumOff val="25000"/>
                  </a:schemeClr>
                </a:solidFill>
              </a:defRPr>
            </a:lvl2pPr>
            <a:lvl3pPr>
              <a:buClr>
                <a:srgbClr val="910B26"/>
              </a:buClr>
              <a:defRPr>
                <a:solidFill>
                  <a:schemeClr val="tx1">
                    <a:lumMod val="75000"/>
                    <a:lumOff val="25000"/>
                  </a:schemeClr>
                </a:solidFill>
              </a:defRPr>
            </a:lvl3pPr>
            <a:lvl4pPr>
              <a:buClr>
                <a:srgbClr val="910B26"/>
              </a:buClr>
              <a:defRPr>
                <a:solidFill>
                  <a:schemeClr val="tx1">
                    <a:lumMod val="75000"/>
                    <a:lumOff val="25000"/>
                  </a:schemeClr>
                </a:solidFill>
              </a:defRPr>
            </a:lvl4pPr>
            <a:lvl5pPr>
              <a:buClr>
                <a:srgbClr val="910B26"/>
              </a:buClr>
              <a:defRPr>
                <a:solidFill>
                  <a:schemeClr val="tx1">
                    <a:lumMod val="75000"/>
                    <a:lumOff val="25000"/>
                  </a:schemeClr>
                </a:solidFill>
              </a:defRPr>
            </a:lvl5pPr>
          </a:lstStyle>
          <a:p>
            <a:pPr lvl="0"/>
            <a:r>
              <a:rPr lang="es-ES" dirty="0"/>
              <a:t>Punteo 1</a:t>
            </a:r>
          </a:p>
          <a:p>
            <a:pPr lvl="0"/>
            <a:r>
              <a:rPr lang="es-ES" dirty="0"/>
              <a:t>Punteo 2</a:t>
            </a:r>
          </a:p>
          <a:p>
            <a:pPr lvl="0"/>
            <a:r>
              <a:rPr lang="es-ES" dirty="0"/>
              <a:t>Punteo 3</a:t>
            </a:r>
          </a:p>
        </p:txBody>
      </p:sp>
    </p:spTree>
    <p:extLst>
      <p:ext uri="{BB962C8B-B14F-4D97-AF65-F5344CB8AC3E}">
        <p14:creationId xmlns:p14="http://schemas.microsoft.com/office/powerpoint/2010/main" val="86449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0DDA3AA4-71AC-C148-AB73-6E10A9225BB1}"/>
              </a:ext>
            </a:extLst>
          </p:cNvPr>
          <p:cNvPicPr>
            <a:picLocks noChangeAspect="1"/>
          </p:cNvPicPr>
          <p:nvPr userDrawn="1"/>
        </p:nvPicPr>
        <p:blipFill>
          <a:blip r:embed="rId2"/>
          <a:stretch>
            <a:fillRect/>
          </a:stretch>
        </p:blipFill>
        <p:spPr>
          <a:xfrm>
            <a:off x="10210800" y="228607"/>
            <a:ext cx="1807899" cy="889714"/>
          </a:xfrm>
          <a:prstGeom prst="rect">
            <a:avLst/>
          </a:prstGeom>
        </p:spPr>
      </p:pic>
    </p:spTree>
    <p:extLst>
      <p:ext uri="{BB962C8B-B14F-4D97-AF65-F5344CB8AC3E}">
        <p14:creationId xmlns:p14="http://schemas.microsoft.com/office/powerpoint/2010/main" val="176176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e imagen">
    <p:spTree>
      <p:nvGrpSpPr>
        <p:cNvPr id="1" name=""/>
        <p:cNvGrpSpPr/>
        <p:nvPr/>
      </p:nvGrpSpPr>
      <p:grpSpPr>
        <a:xfrm>
          <a:off x="0" y="0"/>
          <a:ext cx="0" cy="0"/>
          <a:chOff x="0" y="0"/>
          <a:chExt cx="0" cy="0"/>
        </a:xfrm>
      </p:grpSpPr>
      <p:sp>
        <p:nvSpPr>
          <p:cNvPr id="8" name="Marcador de posición de imagen 2">
            <a:extLst>
              <a:ext uri="{FF2B5EF4-FFF2-40B4-BE49-F238E27FC236}">
                <a16:creationId xmlns:a16="http://schemas.microsoft.com/office/drawing/2014/main" id="{3B44AEC3-5345-A642-9005-83024B4DC89A}"/>
              </a:ext>
            </a:extLst>
          </p:cNvPr>
          <p:cNvSpPr>
            <a:spLocks noGrp="1"/>
          </p:cNvSpPr>
          <p:nvPr>
            <p:ph type="pic" idx="11"/>
          </p:nvPr>
        </p:nvSpPr>
        <p:spPr>
          <a:xfrm>
            <a:off x="7528216" y="0"/>
            <a:ext cx="4663783" cy="685799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cxnSp>
        <p:nvCxnSpPr>
          <p:cNvPr id="9" name="Conector recto 8">
            <a:extLst>
              <a:ext uri="{FF2B5EF4-FFF2-40B4-BE49-F238E27FC236}">
                <a16:creationId xmlns:a16="http://schemas.microsoft.com/office/drawing/2014/main" id="{BF5B9422-077E-CF4C-837C-8F7483EFF2B7}"/>
              </a:ext>
            </a:extLst>
          </p:cNvPr>
          <p:cNvCxnSpPr>
            <a:cxnSpLocks/>
          </p:cNvCxnSpPr>
          <p:nvPr userDrawn="1"/>
        </p:nvCxnSpPr>
        <p:spPr>
          <a:xfrm>
            <a:off x="533399" y="1088572"/>
            <a:ext cx="6416041" cy="0"/>
          </a:xfrm>
          <a:prstGeom prst="line">
            <a:avLst/>
          </a:prstGeom>
          <a:ln w="12700">
            <a:solidFill>
              <a:srgbClr val="910B26"/>
            </a:solidFill>
          </a:ln>
        </p:spPr>
        <p:style>
          <a:lnRef idx="1">
            <a:schemeClr val="accent1"/>
          </a:lnRef>
          <a:fillRef idx="0">
            <a:schemeClr val="accent1"/>
          </a:fillRef>
          <a:effectRef idx="0">
            <a:schemeClr val="accent1"/>
          </a:effectRef>
          <a:fontRef idx="minor">
            <a:schemeClr val="tx1"/>
          </a:fontRef>
        </p:style>
      </p:cxnSp>
      <p:sp>
        <p:nvSpPr>
          <p:cNvPr id="10" name="Título 12">
            <a:extLst>
              <a:ext uri="{FF2B5EF4-FFF2-40B4-BE49-F238E27FC236}">
                <a16:creationId xmlns:a16="http://schemas.microsoft.com/office/drawing/2014/main" id="{B46CB597-C157-DE4D-8F7E-DDB60C838A67}"/>
              </a:ext>
            </a:extLst>
          </p:cNvPr>
          <p:cNvSpPr>
            <a:spLocks noGrp="1"/>
          </p:cNvSpPr>
          <p:nvPr>
            <p:ph type="title" hasCustomPrompt="1"/>
          </p:nvPr>
        </p:nvSpPr>
        <p:spPr>
          <a:xfrm>
            <a:off x="512888" y="531666"/>
            <a:ext cx="6436676" cy="488610"/>
          </a:xfrm>
          <a:prstGeom prst="rect">
            <a:avLst/>
          </a:prstGeom>
        </p:spPr>
        <p:txBody>
          <a:bodyPr/>
          <a:lstStyle>
            <a:lvl1pPr>
              <a:defRPr sz="3600" b="1">
                <a:solidFill>
                  <a:schemeClr val="tx1">
                    <a:lumMod val="65000"/>
                    <a:lumOff val="35000"/>
                  </a:schemeClr>
                </a:solidFill>
              </a:defRPr>
            </a:lvl1pPr>
          </a:lstStyle>
          <a:p>
            <a:r>
              <a:rPr lang="es-ES" dirty="0"/>
              <a:t>Título</a:t>
            </a:r>
            <a:endParaRPr lang="es-AR" dirty="0"/>
          </a:p>
        </p:txBody>
      </p:sp>
      <p:sp>
        <p:nvSpPr>
          <p:cNvPr id="11" name="Marcador de texto 16">
            <a:extLst>
              <a:ext uri="{FF2B5EF4-FFF2-40B4-BE49-F238E27FC236}">
                <a16:creationId xmlns:a16="http://schemas.microsoft.com/office/drawing/2014/main" id="{096782F9-9338-8E4A-9DF4-BDA21B2BFA5C}"/>
              </a:ext>
            </a:extLst>
          </p:cNvPr>
          <p:cNvSpPr>
            <a:spLocks noGrp="1"/>
          </p:cNvSpPr>
          <p:nvPr>
            <p:ph type="body" sz="quarter" idx="10" hasCustomPrompt="1"/>
          </p:nvPr>
        </p:nvSpPr>
        <p:spPr>
          <a:xfrm>
            <a:off x="512764" y="1433514"/>
            <a:ext cx="6436676" cy="1351665"/>
          </a:xfrm>
          <a:prstGeom prst="rect">
            <a:avLst/>
          </a:prstGeom>
        </p:spPr>
        <p:txBody>
          <a:bodyPr/>
          <a:lstStyle>
            <a:lvl1pPr marL="0" indent="0">
              <a:buFont typeface="Arial" panose="020B0604020202020204" pitchFamily="34" charset="0"/>
              <a:buNone/>
              <a:defRPr sz="2400">
                <a:solidFill>
                  <a:schemeClr val="tx1">
                    <a:lumMod val="75000"/>
                    <a:lumOff val="25000"/>
                  </a:schemeClr>
                </a:solidFill>
              </a:defRPr>
            </a:lvl1pPr>
            <a:lvl2pPr marL="457200" indent="0">
              <a:buClr>
                <a:srgbClr val="910B26"/>
              </a:buClr>
              <a:buNone/>
              <a:defRPr>
                <a:solidFill>
                  <a:schemeClr val="tx1">
                    <a:lumMod val="75000"/>
                    <a:lumOff val="25000"/>
                  </a:schemeClr>
                </a:solidFill>
              </a:defRPr>
            </a:lvl2pPr>
            <a:lvl3pPr>
              <a:buClr>
                <a:srgbClr val="910B26"/>
              </a:buClr>
              <a:defRPr>
                <a:solidFill>
                  <a:schemeClr val="tx1">
                    <a:lumMod val="75000"/>
                    <a:lumOff val="25000"/>
                  </a:schemeClr>
                </a:solidFill>
              </a:defRPr>
            </a:lvl3pPr>
            <a:lvl4pPr>
              <a:buClr>
                <a:srgbClr val="910B26"/>
              </a:buClr>
              <a:defRPr>
                <a:solidFill>
                  <a:schemeClr val="tx1">
                    <a:lumMod val="75000"/>
                    <a:lumOff val="25000"/>
                  </a:schemeClr>
                </a:solidFill>
              </a:defRPr>
            </a:lvl4pPr>
            <a:lvl5pPr>
              <a:buClr>
                <a:srgbClr val="910B26"/>
              </a:buClr>
              <a:defRPr>
                <a:solidFill>
                  <a:schemeClr val="tx1">
                    <a:lumMod val="75000"/>
                    <a:lumOff val="25000"/>
                  </a:schemeClr>
                </a:solidFill>
              </a:defRPr>
            </a:lvl5pPr>
          </a:lstStyle>
          <a:p>
            <a:pPr lvl="0"/>
            <a:r>
              <a:rPr lang="es-ES" dirty="0"/>
              <a:t>Texto</a:t>
            </a:r>
          </a:p>
          <a:p>
            <a:pPr lvl="0"/>
            <a:endParaRPr lang="es-ES" dirty="0"/>
          </a:p>
        </p:txBody>
      </p:sp>
      <p:pic>
        <p:nvPicPr>
          <p:cNvPr id="12" name="Imagen 11">
            <a:extLst>
              <a:ext uri="{FF2B5EF4-FFF2-40B4-BE49-F238E27FC236}">
                <a16:creationId xmlns:a16="http://schemas.microsoft.com/office/drawing/2014/main" id="{F9DE7157-94CA-F548-876C-387985C1D1EA}"/>
              </a:ext>
            </a:extLst>
          </p:cNvPr>
          <p:cNvPicPr>
            <a:picLocks noChangeAspect="1"/>
          </p:cNvPicPr>
          <p:nvPr userDrawn="1"/>
        </p:nvPicPr>
        <p:blipFill>
          <a:blip r:embed="rId2"/>
          <a:stretch>
            <a:fillRect/>
          </a:stretch>
        </p:blipFill>
        <p:spPr>
          <a:xfrm>
            <a:off x="10200641" y="228607"/>
            <a:ext cx="1828248" cy="899728"/>
          </a:xfrm>
          <a:prstGeom prst="rect">
            <a:avLst/>
          </a:prstGeom>
        </p:spPr>
      </p:pic>
    </p:spTree>
    <p:extLst>
      <p:ext uri="{BB962C8B-B14F-4D97-AF65-F5344CB8AC3E}">
        <p14:creationId xmlns:p14="http://schemas.microsoft.com/office/powerpoint/2010/main" val="69854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514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9B2CEF0-D42B-C54E-A834-D560B47944F7}"/>
              </a:ext>
            </a:extLst>
          </p:cNvPr>
          <p:cNvSpPr/>
          <p:nvPr userDrawn="1"/>
        </p:nvSpPr>
        <p:spPr>
          <a:xfrm>
            <a:off x="0" y="0"/>
            <a:ext cx="12192000" cy="4847669"/>
          </a:xfrm>
          <a:prstGeom prst="rect">
            <a:avLst/>
          </a:prstGeom>
          <a:solidFill>
            <a:srgbClr val="910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ctángulo 3">
            <a:extLst>
              <a:ext uri="{FF2B5EF4-FFF2-40B4-BE49-F238E27FC236}">
                <a16:creationId xmlns:a16="http://schemas.microsoft.com/office/drawing/2014/main" id="{7693D9FA-422B-294E-8743-8FE446A2A18D}"/>
              </a:ext>
            </a:extLst>
          </p:cNvPr>
          <p:cNvSpPr/>
          <p:nvPr userDrawn="1"/>
        </p:nvSpPr>
        <p:spPr>
          <a:xfrm>
            <a:off x="0" y="4847669"/>
            <a:ext cx="12192000" cy="232427"/>
          </a:xfrm>
          <a:prstGeom prst="rect">
            <a:avLst/>
          </a:prstGeom>
          <a:pattFill prst="ltVert">
            <a:fgClr>
              <a:schemeClr val="bg1">
                <a:lumMod val="75000"/>
              </a:schemeClr>
            </a:fgClr>
            <a:bgClr>
              <a:schemeClr val="bg1"/>
            </a:bgClr>
          </a:patt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Imagen 5">
            <a:extLst>
              <a:ext uri="{FF2B5EF4-FFF2-40B4-BE49-F238E27FC236}">
                <a16:creationId xmlns:a16="http://schemas.microsoft.com/office/drawing/2014/main" id="{696C2AD5-190D-8142-A918-F9C371883866}"/>
              </a:ext>
            </a:extLst>
          </p:cNvPr>
          <p:cNvPicPr>
            <a:picLocks noChangeAspect="1"/>
          </p:cNvPicPr>
          <p:nvPr userDrawn="1"/>
        </p:nvPicPr>
        <p:blipFill>
          <a:blip r:embed="rId2"/>
          <a:stretch>
            <a:fillRect/>
          </a:stretch>
        </p:blipFill>
        <p:spPr>
          <a:xfrm>
            <a:off x="4827821" y="5080096"/>
            <a:ext cx="2536354" cy="1248205"/>
          </a:xfrm>
          <a:prstGeom prst="rect">
            <a:avLst/>
          </a:prstGeom>
        </p:spPr>
      </p:pic>
      <p:sp>
        <p:nvSpPr>
          <p:cNvPr id="7" name="CuadroTexto 6">
            <a:extLst>
              <a:ext uri="{FF2B5EF4-FFF2-40B4-BE49-F238E27FC236}">
                <a16:creationId xmlns:a16="http://schemas.microsoft.com/office/drawing/2014/main" id="{2F5DA7DE-728F-B04F-8053-FF492DA9850A}"/>
              </a:ext>
            </a:extLst>
          </p:cNvPr>
          <p:cNvSpPr txBox="1"/>
          <p:nvPr userDrawn="1"/>
        </p:nvSpPr>
        <p:spPr>
          <a:xfrm>
            <a:off x="5500322" y="6212087"/>
            <a:ext cx="1191352" cy="307777"/>
          </a:xfrm>
          <a:prstGeom prst="rect">
            <a:avLst/>
          </a:prstGeom>
          <a:noFill/>
        </p:spPr>
        <p:txBody>
          <a:bodyPr wrap="none" rtlCol="0">
            <a:spAutoFit/>
          </a:bodyPr>
          <a:lstStyle/>
          <a:p>
            <a:r>
              <a:rPr lang="es-AR" sz="1400" dirty="0">
                <a:solidFill>
                  <a:schemeClr val="tx1">
                    <a:lumMod val="65000"/>
                    <a:lumOff val="35000"/>
                  </a:schemeClr>
                </a:solidFill>
              </a:rPr>
              <a:t>ucema.edu.ar</a:t>
            </a:r>
          </a:p>
        </p:txBody>
      </p:sp>
      <p:sp>
        <p:nvSpPr>
          <p:cNvPr id="9" name="Título 8">
            <a:extLst>
              <a:ext uri="{FF2B5EF4-FFF2-40B4-BE49-F238E27FC236}">
                <a16:creationId xmlns:a16="http://schemas.microsoft.com/office/drawing/2014/main" id="{BB10243B-91FC-5141-8856-7DA5256C2C47}"/>
              </a:ext>
            </a:extLst>
          </p:cNvPr>
          <p:cNvSpPr>
            <a:spLocks noGrp="1"/>
          </p:cNvSpPr>
          <p:nvPr>
            <p:ph type="title" hasCustomPrompt="1"/>
          </p:nvPr>
        </p:nvSpPr>
        <p:spPr>
          <a:xfrm>
            <a:off x="4296876" y="2214864"/>
            <a:ext cx="3598244" cy="711216"/>
          </a:xfrm>
          <a:prstGeom prst="rect">
            <a:avLst/>
          </a:prstGeom>
        </p:spPr>
        <p:txBody>
          <a:bodyPr/>
          <a:lstStyle>
            <a:lvl1pPr algn="ctr">
              <a:defRPr sz="3600" b="1">
                <a:solidFill>
                  <a:schemeClr val="bg1"/>
                </a:solidFill>
              </a:defRPr>
            </a:lvl1pPr>
          </a:lstStyle>
          <a:p>
            <a:r>
              <a:rPr lang="es-ES" dirty="0"/>
              <a:t>¡Gracias!</a:t>
            </a:r>
            <a:endParaRPr lang="es-AR" dirty="0"/>
          </a:p>
        </p:txBody>
      </p:sp>
    </p:spTree>
    <p:extLst>
      <p:ext uri="{BB962C8B-B14F-4D97-AF65-F5344CB8AC3E}">
        <p14:creationId xmlns:p14="http://schemas.microsoft.com/office/powerpoint/2010/main" val="198246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806046"/>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49" r:id="rId5"/>
    <p:sldLayoutId id="2147483658" r:id="rId6"/>
    <p:sldLayoutId id="2147483652" r:id="rId7"/>
    <p:sldLayoutId id="2147483657" r:id="rId8"/>
    <p:sldLayoutId id="214748365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60.png"/><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63.png"/><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66.png"/><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69.png"/><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7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87.png"/><Relationship Id="rId4" Type="http://schemas.openxmlformats.org/officeDocument/2006/relationships/image" Target="../media/image8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94.png"/></Relationships>
</file>

<file path=ppt/slides/_rels/slide4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97.png"/><Relationship Id="rId4" Type="http://schemas.openxmlformats.org/officeDocument/2006/relationships/image" Target="../media/image96.png"/></Relationships>
</file>

<file path=ppt/slides/_rels/slide4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4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100.png"/><Relationship Id="rId4" Type="http://schemas.openxmlformats.org/officeDocument/2006/relationships/image" Target="../media/image103.png"/></Relationships>
</file>

<file path=ppt/slides/_rels/slide4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2.xml"/><Relationship Id="rId1" Type="http://schemas.openxmlformats.org/officeDocument/2006/relationships/slideLayout" Target="../slideLayouts/slideLayout5.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4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3.xml"/><Relationship Id="rId1" Type="http://schemas.openxmlformats.org/officeDocument/2006/relationships/slideLayout" Target="../slideLayouts/slideLayout5.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4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44.xml"/><Relationship Id="rId1" Type="http://schemas.openxmlformats.org/officeDocument/2006/relationships/slideLayout" Target="../slideLayouts/slideLayout5.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4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image" Target="../media/image118.png"/><Relationship Id="rId4" Type="http://schemas.openxmlformats.org/officeDocument/2006/relationships/image" Target="../media/image117.png"/></Relationships>
</file>

<file path=ppt/slides/_rels/slide49.xml.rels><?xml version="1.0" encoding="UTF-8" standalone="yes"?>
<Relationships xmlns="http://schemas.openxmlformats.org/package/2006/relationships"><Relationship Id="rId2" Type="http://schemas.openxmlformats.org/officeDocument/2006/relationships/image" Target="../media/image1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hyperlink" Target="https://developer.mozilla.org/es/docs/Web/Events#eventos_est%C3%A1ndar"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124.png"/></Relationships>
</file>

<file path=ppt/slides/_rels/slide5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B28C8C75-98FC-A041-98B3-A4CA3698A8F7}"/>
              </a:ext>
            </a:extLst>
          </p:cNvPr>
          <p:cNvSpPr>
            <a:spLocks noGrp="1"/>
          </p:cNvSpPr>
          <p:nvPr>
            <p:ph type="title"/>
          </p:nvPr>
        </p:nvSpPr>
        <p:spPr>
          <a:xfrm>
            <a:off x="816544" y="1155822"/>
            <a:ext cx="8524404" cy="1098884"/>
          </a:xfrm>
        </p:spPr>
        <p:txBody>
          <a:bodyPr/>
          <a:lstStyle/>
          <a:p>
            <a:r>
              <a:rPr lang="es-AR" dirty="0"/>
              <a:t>LIND-2C Programación Web</a:t>
            </a:r>
            <a:br>
              <a:rPr lang="es-AR" dirty="0"/>
            </a:br>
            <a:r>
              <a:rPr lang="es-AR" sz="2400" dirty="0"/>
              <a:t>Javascript</a:t>
            </a:r>
            <a:endParaRPr lang="es-AR" dirty="0"/>
          </a:p>
        </p:txBody>
      </p:sp>
      <p:sp>
        <p:nvSpPr>
          <p:cNvPr id="11" name="Marcador de texto 10">
            <a:extLst>
              <a:ext uri="{FF2B5EF4-FFF2-40B4-BE49-F238E27FC236}">
                <a16:creationId xmlns:a16="http://schemas.microsoft.com/office/drawing/2014/main" id="{E0880625-D531-BB4D-B863-2889B5D156C6}"/>
              </a:ext>
            </a:extLst>
          </p:cNvPr>
          <p:cNvSpPr>
            <a:spLocks noGrp="1"/>
          </p:cNvSpPr>
          <p:nvPr>
            <p:ph type="body" sz="quarter" idx="10"/>
          </p:nvPr>
        </p:nvSpPr>
        <p:spPr>
          <a:xfrm>
            <a:off x="787669" y="5808249"/>
            <a:ext cx="4621458" cy="376237"/>
          </a:xfrm>
        </p:spPr>
        <p:txBody>
          <a:bodyPr/>
          <a:lstStyle/>
          <a:p>
            <a:r>
              <a:rPr lang="es-AR" dirty="0"/>
              <a:t>Miércoles 1 de septiembre, 09:00 </a:t>
            </a:r>
            <a:r>
              <a:rPr lang="es-AR" dirty="0" err="1"/>
              <a:t>hs</a:t>
            </a:r>
            <a:endParaRPr lang="es-AR" dirty="0"/>
          </a:p>
        </p:txBody>
      </p:sp>
      <p:sp>
        <p:nvSpPr>
          <p:cNvPr id="12" name="Marcador de texto 11">
            <a:extLst>
              <a:ext uri="{FF2B5EF4-FFF2-40B4-BE49-F238E27FC236}">
                <a16:creationId xmlns:a16="http://schemas.microsoft.com/office/drawing/2014/main" id="{E24BEF77-D8A9-4444-B4D8-2A0D15D2188B}"/>
              </a:ext>
            </a:extLst>
          </p:cNvPr>
          <p:cNvSpPr>
            <a:spLocks noGrp="1"/>
          </p:cNvSpPr>
          <p:nvPr>
            <p:ph type="body" sz="quarter" idx="11"/>
          </p:nvPr>
        </p:nvSpPr>
        <p:spPr>
          <a:xfrm>
            <a:off x="816544" y="2968283"/>
            <a:ext cx="4371472" cy="1044786"/>
          </a:xfrm>
        </p:spPr>
        <p:txBody>
          <a:bodyPr/>
          <a:lstStyle/>
          <a:p>
            <a:r>
              <a:rPr lang="es-AR" dirty="0"/>
              <a:t>David </a:t>
            </a:r>
            <a:r>
              <a:rPr lang="es-AR" dirty="0" err="1"/>
              <a:t>Tua</a:t>
            </a:r>
            <a:endParaRPr lang="es-AR" dirty="0"/>
          </a:p>
          <a:p>
            <a:r>
              <a:rPr lang="es-AR" dirty="0"/>
              <a:t>Claudio De Uccello</a:t>
            </a:r>
          </a:p>
          <a:p>
            <a:endParaRPr lang="es-AR" dirty="0"/>
          </a:p>
          <a:p>
            <a:r>
              <a:rPr lang="es-AR" dirty="0"/>
              <a:t>Agradecimientos a </a:t>
            </a:r>
            <a:r>
              <a:rPr lang="es-AR" dirty="0" err="1"/>
              <a:t>Sirotinsky</a:t>
            </a:r>
            <a:r>
              <a:rPr lang="es-AR" dirty="0"/>
              <a:t>, Sergio</a:t>
            </a:r>
          </a:p>
        </p:txBody>
      </p:sp>
    </p:spTree>
    <p:extLst>
      <p:ext uri="{BB962C8B-B14F-4D97-AF65-F5344CB8AC3E}">
        <p14:creationId xmlns:p14="http://schemas.microsoft.com/office/powerpoint/2010/main" val="20163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Bifurcaciones</a:t>
            </a:r>
          </a:p>
        </p:txBody>
      </p:sp>
      <p:sp>
        <p:nvSpPr>
          <p:cNvPr id="4" name="CuadroTexto 3"/>
          <p:cNvSpPr txBox="1"/>
          <p:nvPr/>
        </p:nvSpPr>
        <p:spPr>
          <a:xfrm>
            <a:off x="614148" y="1453489"/>
            <a:ext cx="10781733" cy="5139869"/>
          </a:xfrm>
          <a:prstGeom prst="rect">
            <a:avLst/>
          </a:prstGeom>
          <a:noFill/>
        </p:spPr>
        <p:txBody>
          <a:bodyPr wrap="square" rtlCol="0">
            <a:spAutoFit/>
          </a:bodyPr>
          <a:lstStyle/>
          <a:p>
            <a:r>
              <a:rPr lang="es-AR" sz="2000" dirty="0"/>
              <a:t>En Javascript las bifurcaciones se realizan mediante la instrucción </a:t>
            </a:r>
            <a:r>
              <a:rPr lang="es-AR" sz="2400" b="1" dirty="0"/>
              <a:t>“</a:t>
            </a:r>
            <a:r>
              <a:rPr lang="es-AR" sz="2400" b="1" dirty="0" err="1"/>
              <a:t>if</a:t>
            </a:r>
            <a:r>
              <a:rPr lang="es-AR" sz="2400" b="1" dirty="0"/>
              <a:t>” </a:t>
            </a:r>
            <a:r>
              <a:rPr lang="es-AR" sz="2000" dirty="0"/>
              <a:t>y</a:t>
            </a:r>
            <a:r>
              <a:rPr lang="es-AR" sz="2400" b="1" dirty="0"/>
              <a:t> “</a:t>
            </a:r>
            <a:r>
              <a:rPr lang="es-AR" sz="2400" b="1" dirty="0" err="1"/>
              <a:t>else</a:t>
            </a:r>
            <a:r>
              <a:rPr lang="es-AR" sz="2400" b="1" dirty="0"/>
              <a:t>”</a:t>
            </a:r>
            <a:r>
              <a:rPr lang="es-AR" sz="2000" b="1" dirty="0"/>
              <a:t>.</a:t>
            </a:r>
          </a:p>
          <a:p>
            <a:endParaRPr lang="es-AR" sz="2000" dirty="0"/>
          </a:p>
          <a:p>
            <a:endParaRPr lang="es-AR" sz="2000" dirty="0"/>
          </a:p>
          <a:p>
            <a:endParaRPr lang="es-AR" sz="2000" dirty="0"/>
          </a:p>
          <a:p>
            <a:endParaRPr lang="es-AR" sz="2000" dirty="0"/>
          </a:p>
          <a:p>
            <a:endParaRPr lang="es-AR" sz="2000" dirty="0"/>
          </a:p>
          <a:p>
            <a:endParaRPr lang="es-AR" sz="2000" dirty="0"/>
          </a:p>
          <a:p>
            <a:r>
              <a:rPr lang="es-AR" sz="2000" dirty="0"/>
              <a:t>Veamos algunos detalles sobre el uso del “</a:t>
            </a:r>
            <a:r>
              <a:rPr lang="es-AR" sz="2000" dirty="0" err="1"/>
              <a:t>if</a:t>
            </a:r>
            <a:r>
              <a:rPr lang="es-AR" sz="2000" dirty="0"/>
              <a:t>”:</a:t>
            </a:r>
          </a:p>
          <a:p>
            <a:endParaRPr lang="es-AR" sz="2000" dirty="0"/>
          </a:p>
          <a:p>
            <a:pPr marL="342900" indent="-342900">
              <a:buFont typeface="Wingdings" panose="05000000000000000000" pitchFamily="2" charset="2"/>
              <a:buChar char="§"/>
            </a:pPr>
            <a:r>
              <a:rPr lang="es-AR" sz="2000" dirty="0"/>
              <a:t>La </a:t>
            </a:r>
            <a:r>
              <a:rPr lang="es-AR" sz="2000" b="1" dirty="0"/>
              <a:t>condición</a:t>
            </a:r>
            <a:r>
              <a:rPr lang="es-AR" sz="2000" dirty="0"/>
              <a:t> debe ir </a:t>
            </a:r>
            <a:r>
              <a:rPr lang="es-AR" sz="2000" b="1" dirty="0"/>
              <a:t>entre paréntesis</a:t>
            </a:r>
            <a:r>
              <a:rPr lang="es-AR" sz="2000" dirty="0"/>
              <a:t>, en este caso la edad debe ser mayor o igual a 18</a:t>
            </a:r>
          </a:p>
          <a:p>
            <a:pPr marL="342900" indent="-342900">
              <a:buFont typeface="Wingdings" panose="05000000000000000000" pitchFamily="2" charset="2"/>
              <a:buChar char="§"/>
            </a:pPr>
            <a:r>
              <a:rPr lang="es-AR" sz="2000" dirty="0"/>
              <a:t>Las </a:t>
            </a:r>
            <a:r>
              <a:rPr lang="es-AR" sz="2000" b="1" dirty="0"/>
              <a:t>instrucciones</a:t>
            </a:r>
            <a:r>
              <a:rPr lang="es-AR" sz="2000" dirty="0"/>
              <a:t> que se ejecutan cuando la condición es verdadera o falsa, deberán estar </a:t>
            </a:r>
            <a:r>
              <a:rPr lang="es-AR" sz="2000" b="1" dirty="0"/>
              <a:t>enmarcadas entre </a:t>
            </a:r>
            <a:r>
              <a:rPr lang="es-AR" sz="2000" dirty="0"/>
              <a:t>las </a:t>
            </a:r>
            <a:r>
              <a:rPr lang="es-AR" sz="2000" b="1" dirty="0"/>
              <a:t>llaves</a:t>
            </a:r>
            <a:r>
              <a:rPr lang="es-AR" sz="2000" dirty="0"/>
              <a:t> </a:t>
            </a:r>
            <a:r>
              <a:rPr lang="es-AR" sz="2400" dirty="0"/>
              <a:t>“{“</a:t>
            </a:r>
            <a:r>
              <a:rPr lang="es-AR" sz="2000" dirty="0"/>
              <a:t> y </a:t>
            </a:r>
            <a:r>
              <a:rPr lang="es-AR" sz="2400" dirty="0"/>
              <a:t>“}”</a:t>
            </a:r>
            <a:r>
              <a:rPr lang="es-AR" sz="2000" dirty="0"/>
              <a:t>. En el caso del ejemplo hay una única instrucción, pero es posible incorporar más de una.</a:t>
            </a:r>
          </a:p>
          <a:p>
            <a:pPr marL="342900" indent="-342900">
              <a:buFont typeface="Wingdings" panose="05000000000000000000" pitchFamily="2" charset="2"/>
              <a:buChar char="§"/>
            </a:pPr>
            <a:r>
              <a:rPr lang="es-AR" sz="2000" dirty="0"/>
              <a:t>Debido al uso de las llaves, la </a:t>
            </a:r>
            <a:r>
              <a:rPr lang="es-AR" sz="2000" b="1" dirty="0"/>
              <a:t>tabulación</a:t>
            </a:r>
            <a:r>
              <a:rPr lang="es-AR" sz="2000" dirty="0"/>
              <a:t> pasa a ser </a:t>
            </a:r>
            <a:r>
              <a:rPr lang="es-AR" sz="2000" b="1" dirty="0"/>
              <a:t>optativa</a:t>
            </a:r>
            <a:r>
              <a:rPr lang="es-AR" sz="2000" dirty="0"/>
              <a:t> en Javascript, a diferencia de Python donde era obligatoria. </a:t>
            </a:r>
          </a:p>
          <a:p>
            <a:pPr marL="342900" indent="-342900">
              <a:buFont typeface="Wingdings" panose="05000000000000000000" pitchFamily="2" charset="2"/>
              <a:buChar char="§"/>
            </a:pPr>
            <a:endParaRPr lang="es-AR" sz="2000" dirty="0"/>
          </a:p>
        </p:txBody>
      </p:sp>
      <p:pic>
        <p:nvPicPr>
          <p:cNvPr id="7" name="Imagen 6"/>
          <p:cNvPicPr>
            <a:picLocks noChangeAspect="1"/>
          </p:cNvPicPr>
          <p:nvPr/>
        </p:nvPicPr>
        <p:blipFill>
          <a:blip r:embed="rId3"/>
          <a:stretch>
            <a:fillRect/>
          </a:stretch>
        </p:blipFill>
        <p:spPr>
          <a:xfrm>
            <a:off x="2180621" y="2162174"/>
            <a:ext cx="3400425" cy="1266825"/>
          </a:xfrm>
          <a:prstGeom prst="rect">
            <a:avLst/>
          </a:prstGeom>
        </p:spPr>
      </p:pic>
      <p:pic>
        <p:nvPicPr>
          <p:cNvPr id="9" name="Imagen 8"/>
          <p:cNvPicPr>
            <a:picLocks noChangeAspect="1"/>
          </p:cNvPicPr>
          <p:nvPr/>
        </p:nvPicPr>
        <p:blipFill>
          <a:blip r:embed="rId4"/>
          <a:stretch>
            <a:fillRect/>
          </a:stretch>
        </p:blipFill>
        <p:spPr>
          <a:xfrm>
            <a:off x="7117119" y="2162174"/>
            <a:ext cx="2462786" cy="436265"/>
          </a:xfrm>
          <a:prstGeom prst="rect">
            <a:avLst/>
          </a:prstGeom>
        </p:spPr>
      </p:pic>
    </p:spTree>
    <p:extLst>
      <p:ext uri="{BB962C8B-B14F-4D97-AF65-F5344CB8AC3E}">
        <p14:creationId xmlns:p14="http://schemas.microsoft.com/office/powerpoint/2010/main" val="65954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Bifurcaciones</a:t>
            </a:r>
          </a:p>
        </p:txBody>
      </p:sp>
      <p:sp>
        <p:nvSpPr>
          <p:cNvPr id="4" name="CuadroTexto 3"/>
          <p:cNvSpPr txBox="1"/>
          <p:nvPr/>
        </p:nvSpPr>
        <p:spPr>
          <a:xfrm>
            <a:off x="614148" y="1453489"/>
            <a:ext cx="10781733" cy="769441"/>
          </a:xfrm>
          <a:prstGeom prst="rect">
            <a:avLst/>
          </a:prstGeom>
          <a:noFill/>
        </p:spPr>
        <p:txBody>
          <a:bodyPr wrap="square" rtlCol="0">
            <a:spAutoFit/>
          </a:bodyPr>
          <a:lstStyle/>
          <a:p>
            <a:r>
              <a:rPr lang="es-AR" sz="2000" dirty="0"/>
              <a:t>Si </a:t>
            </a:r>
            <a:r>
              <a:rPr lang="es-AR" sz="2000" dirty="0" err="1"/>
              <a:t>quisieramos</a:t>
            </a:r>
            <a:r>
              <a:rPr lang="es-AR" sz="2000" dirty="0"/>
              <a:t> incorporar </a:t>
            </a:r>
            <a:r>
              <a:rPr lang="es-AR" sz="2000" dirty="0" err="1"/>
              <a:t>bifuraciones</a:t>
            </a:r>
            <a:r>
              <a:rPr lang="es-AR" sz="2000" dirty="0"/>
              <a:t> encadenadas, deberemos utilizar </a:t>
            </a:r>
            <a:r>
              <a:rPr lang="es-AR" sz="2400" b="1" dirty="0"/>
              <a:t>“</a:t>
            </a:r>
            <a:r>
              <a:rPr lang="es-AR" sz="2400" b="1" dirty="0" err="1"/>
              <a:t>else</a:t>
            </a:r>
            <a:r>
              <a:rPr lang="es-AR" sz="2400" b="1" dirty="0"/>
              <a:t> </a:t>
            </a:r>
            <a:r>
              <a:rPr lang="es-AR" sz="2400" b="1" dirty="0" err="1"/>
              <a:t>if</a:t>
            </a:r>
            <a:r>
              <a:rPr lang="es-AR" sz="2400" b="1" dirty="0"/>
              <a:t>”</a:t>
            </a:r>
            <a:r>
              <a:rPr lang="es-AR" sz="2000" dirty="0"/>
              <a:t>, análogamente al “</a:t>
            </a:r>
            <a:r>
              <a:rPr lang="es-AR" sz="2000" dirty="0" err="1"/>
              <a:t>elif</a:t>
            </a:r>
            <a:r>
              <a:rPr lang="es-AR" sz="2000" dirty="0"/>
              <a:t>” de Python.</a:t>
            </a:r>
            <a:endParaRPr lang="es-AR" sz="2000" b="1" dirty="0"/>
          </a:p>
        </p:txBody>
      </p:sp>
      <p:pic>
        <p:nvPicPr>
          <p:cNvPr id="2" name="Imagen 1"/>
          <p:cNvPicPr>
            <a:picLocks noChangeAspect="1"/>
          </p:cNvPicPr>
          <p:nvPr/>
        </p:nvPicPr>
        <p:blipFill>
          <a:blip r:embed="rId3"/>
          <a:stretch>
            <a:fillRect/>
          </a:stretch>
        </p:blipFill>
        <p:spPr>
          <a:xfrm>
            <a:off x="2079199" y="2559977"/>
            <a:ext cx="3629025" cy="2428875"/>
          </a:xfrm>
          <a:prstGeom prst="rect">
            <a:avLst/>
          </a:prstGeom>
        </p:spPr>
      </p:pic>
      <p:pic>
        <p:nvPicPr>
          <p:cNvPr id="3" name="Imagen 2"/>
          <p:cNvPicPr>
            <a:picLocks noChangeAspect="1"/>
          </p:cNvPicPr>
          <p:nvPr/>
        </p:nvPicPr>
        <p:blipFill>
          <a:blip r:embed="rId4"/>
          <a:stretch>
            <a:fillRect/>
          </a:stretch>
        </p:blipFill>
        <p:spPr>
          <a:xfrm>
            <a:off x="7501876" y="2559977"/>
            <a:ext cx="2193787" cy="479437"/>
          </a:xfrm>
          <a:prstGeom prst="rect">
            <a:avLst/>
          </a:prstGeom>
        </p:spPr>
      </p:pic>
    </p:spTree>
    <p:extLst>
      <p:ext uri="{BB962C8B-B14F-4D97-AF65-F5344CB8AC3E}">
        <p14:creationId xmlns:p14="http://schemas.microsoft.com/office/powerpoint/2010/main" val="2092931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Condiciones</a:t>
            </a:r>
          </a:p>
        </p:txBody>
      </p:sp>
      <p:sp>
        <p:nvSpPr>
          <p:cNvPr id="4" name="CuadroTexto 3"/>
          <p:cNvSpPr txBox="1"/>
          <p:nvPr/>
        </p:nvSpPr>
        <p:spPr>
          <a:xfrm>
            <a:off x="614148" y="1453489"/>
            <a:ext cx="11273052" cy="2554545"/>
          </a:xfrm>
          <a:prstGeom prst="rect">
            <a:avLst/>
          </a:prstGeom>
          <a:noFill/>
        </p:spPr>
        <p:txBody>
          <a:bodyPr wrap="square" rtlCol="0">
            <a:spAutoFit/>
          </a:bodyPr>
          <a:lstStyle/>
          <a:p>
            <a:r>
              <a:rPr lang="es-AR" sz="2000" dirty="0"/>
              <a:t>Hemos visto que, al igual que en Python, deberemos utilizar una condición para determinar la bifurcación. En Javascript dichas condiciones se escriben en forma casi idéntica a Python pero con una leve diferencia: en el caso en que debamos incorporar un operador lógico para conectar dos expresiones condicionales, deberemos utilizar los siguientes:</a:t>
            </a:r>
          </a:p>
          <a:p>
            <a:endParaRPr lang="es-AR" sz="2000" dirty="0"/>
          </a:p>
          <a:p>
            <a:pPr marL="342900" indent="-342900">
              <a:buFont typeface="Wingdings" panose="05000000000000000000" pitchFamily="2" charset="2"/>
              <a:buChar char="§"/>
            </a:pPr>
            <a:r>
              <a:rPr lang="es-AR" sz="2000" dirty="0"/>
              <a:t>&amp;&amp; en lugar del “and”, cuando queremos ejecutar sólo cuando ambas condiciones sean verdaderas</a:t>
            </a:r>
          </a:p>
          <a:p>
            <a:pPr marL="342900" indent="-342900">
              <a:buFont typeface="Wingdings" panose="05000000000000000000" pitchFamily="2" charset="2"/>
              <a:buChar char="§"/>
            </a:pPr>
            <a:r>
              <a:rPr lang="es-AR" sz="2000" dirty="0"/>
              <a:t>|| en lugar del “</a:t>
            </a:r>
            <a:r>
              <a:rPr lang="es-AR" sz="2000" dirty="0" err="1"/>
              <a:t>or</a:t>
            </a:r>
            <a:r>
              <a:rPr lang="es-AR" sz="2000" dirty="0"/>
              <a:t>”, cuando queremos ejecutar cuando cualquiera de las condiciones son verdaderas</a:t>
            </a:r>
          </a:p>
          <a:p>
            <a:pPr marL="342900" indent="-342900">
              <a:buFont typeface="Wingdings" panose="05000000000000000000" pitchFamily="2" charset="2"/>
              <a:buChar char="§"/>
            </a:pPr>
            <a:endParaRPr lang="es-AR" sz="2000" dirty="0"/>
          </a:p>
        </p:txBody>
      </p:sp>
      <p:pic>
        <p:nvPicPr>
          <p:cNvPr id="3" name="Imagen 2"/>
          <p:cNvPicPr>
            <a:picLocks noChangeAspect="1"/>
          </p:cNvPicPr>
          <p:nvPr/>
        </p:nvPicPr>
        <p:blipFill>
          <a:blip r:embed="rId3"/>
          <a:stretch>
            <a:fillRect/>
          </a:stretch>
        </p:blipFill>
        <p:spPr>
          <a:xfrm>
            <a:off x="1509578" y="3895322"/>
            <a:ext cx="4124325" cy="2209800"/>
          </a:xfrm>
          <a:prstGeom prst="rect">
            <a:avLst/>
          </a:prstGeom>
        </p:spPr>
      </p:pic>
      <p:pic>
        <p:nvPicPr>
          <p:cNvPr id="5" name="Imagen 4"/>
          <p:cNvPicPr>
            <a:picLocks noChangeAspect="1"/>
          </p:cNvPicPr>
          <p:nvPr/>
        </p:nvPicPr>
        <p:blipFill>
          <a:blip r:embed="rId4"/>
          <a:stretch>
            <a:fillRect/>
          </a:stretch>
        </p:blipFill>
        <p:spPr>
          <a:xfrm>
            <a:off x="7074626" y="3895322"/>
            <a:ext cx="2458974" cy="625163"/>
          </a:xfrm>
          <a:prstGeom prst="rect">
            <a:avLst/>
          </a:prstGeom>
        </p:spPr>
      </p:pic>
    </p:spTree>
    <p:extLst>
      <p:ext uri="{BB962C8B-B14F-4D97-AF65-F5344CB8AC3E}">
        <p14:creationId xmlns:p14="http://schemas.microsoft.com/office/powerpoint/2010/main" val="2420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Ciclos repetitivos. </a:t>
            </a:r>
            <a:r>
              <a:rPr lang="es-AR" dirty="0" err="1"/>
              <a:t>While</a:t>
            </a:r>
            <a:endParaRPr lang="es-AR" dirty="0"/>
          </a:p>
        </p:txBody>
      </p:sp>
      <p:sp>
        <p:nvSpPr>
          <p:cNvPr id="4" name="CuadroTexto 3"/>
          <p:cNvSpPr txBox="1"/>
          <p:nvPr/>
        </p:nvSpPr>
        <p:spPr>
          <a:xfrm>
            <a:off x="614148" y="1453489"/>
            <a:ext cx="11144263" cy="5078313"/>
          </a:xfrm>
          <a:prstGeom prst="rect">
            <a:avLst/>
          </a:prstGeom>
          <a:noFill/>
        </p:spPr>
        <p:txBody>
          <a:bodyPr wrap="square" rtlCol="0">
            <a:spAutoFit/>
          </a:bodyPr>
          <a:lstStyle/>
          <a:p>
            <a:r>
              <a:rPr lang="es-AR" sz="2000" dirty="0"/>
              <a:t>Al igual que en Python, existen dos tipos de </a:t>
            </a:r>
            <a:r>
              <a:rPr lang="es-AR" sz="2000" b="1" dirty="0"/>
              <a:t>ciclos repetitivos</a:t>
            </a:r>
            <a:r>
              <a:rPr lang="es-AR" sz="2000" dirty="0"/>
              <a:t>. Aquellos donde conocemos de antemano la cantidad de veces que queremos iterar y aquellos en donde no se conoce pero depende del cumplimiento de una determinada condición. Veamos entonces ejemplos para ambos casos.</a:t>
            </a:r>
          </a:p>
          <a:p>
            <a:endParaRPr lang="es-AR" sz="2000" dirty="0"/>
          </a:p>
          <a:p>
            <a:r>
              <a:rPr lang="es-AR" sz="2000" dirty="0"/>
              <a:t>Si quisiéramos repetir una serie de instrucciones mientras una condición es verdadera, deberemos utilizar el </a:t>
            </a:r>
            <a:r>
              <a:rPr lang="es-AR" sz="2400" b="1" dirty="0"/>
              <a:t>“</a:t>
            </a:r>
            <a:r>
              <a:rPr lang="es-AR" sz="2400" b="1" dirty="0" err="1"/>
              <a:t>while</a:t>
            </a:r>
            <a:r>
              <a:rPr lang="es-AR" sz="2400" b="1" dirty="0"/>
              <a:t>”</a:t>
            </a:r>
            <a:r>
              <a:rPr lang="es-AR" sz="2000" dirty="0"/>
              <a:t>.</a:t>
            </a:r>
          </a:p>
          <a:p>
            <a:endParaRPr lang="es-AR" sz="2000" dirty="0"/>
          </a:p>
          <a:p>
            <a:endParaRPr lang="es-AR" sz="2000" dirty="0"/>
          </a:p>
          <a:p>
            <a:endParaRPr lang="es-AR" sz="2000" dirty="0"/>
          </a:p>
          <a:p>
            <a:endParaRPr lang="es-AR" sz="2000" dirty="0"/>
          </a:p>
          <a:p>
            <a:endParaRPr lang="es-AR" sz="2000" dirty="0"/>
          </a:p>
          <a:p>
            <a:r>
              <a:rPr lang="es-AR" sz="2000" dirty="0"/>
              <a:t>Vemos entonces que se repiten algunas particularidades respecto a las bifurcaciones:</a:t>
            </a:r>
          </a:p>
          <a:p>
            <a:endParaRPr lang="es-AR" sz="2000" dirty="0"/>
          </a:p>
          <a:p>
            <a:pPr marL="342900" indent="-342900">
              <a:buFont typeface="Wingdings" panose="05000000000000000000" pitchFamily="2" charset="2"/>
              <a:buChar char="§"/>
            </a:pPr>
            <a:r>
              <a:rPr lang="es-AR" sz="2000" dirty="0"/>
              <a:t>La </a:t>
            </a:r>
            <a:r>
              <a:rPr lang="es-AR" sz="2000" b="1" dirty="0"/>
              <a:t>condición</a:t>
            </a:r>
            <a:r>
              <a:rPr lang="es-AR" sz="2000" dirty="0"/>
              <a:t> se especifica </a:t>
            </a:r>
            <a:r>
              <a:rPr lang="es-AR" sz="2000" b="1" dirty="0"/>
              <a:t>entre paréntesis</a:t>
            </a:r>
          </a:p>
          <a:p>
            <a:pPr marL="342900" indent="-342900">
              <a:buFont typeface="Wingdings" panose="05000000000000000000" pitchFamily="2" charset="2"/>
              <a:buChar char="§"/>
            </a:pPr>
            <a:r>
              <a:rPr lang="es-AR" sz="2000" dirty="0"/>
              <a:t>Las </a:t>
            </a:r>
            <a:r>
              <a:rPr lang="es-AR" sz="2000" b="1" dirty="0"/>
              <a:t>instrucciones</a:t>
            </a:r>
            <a:r>
              <a:rPr lang="es-AR" sz="2000" dirty="0"/>
              <a:t> que se ejecutan </a:t>
            </a:r>
            <a:r>
              <a:rPr lang="es-AR" sz="2000" b="1" dirty="0"/>
              <a:t>en cada iteración </a:t>
            </a:r>
            <a:r>
              <a:rPr lang="es-AR" sz="2000" dirty="0"/>
              <a:t>del ciclo se encuentran </a:t>
            </a:r>
            <a:r>
              <a:rPr lang="es-AR" sz="2000" b="1" dirty="0"/>
              <a:t>enmarcadas entre llaves</a:t>
            </a:r>
          </a:p>
          <a:p>
            <a:pPr marL="342900" indent="-342900">
              <a:buFont typeface="Wingdings" panose="05000000000000000000" pitchFamily="2" charset="2"/>
              <a:buChar char="§"/>
            </a:pPr>
            <a:r>
              <a:rPr lang="es-AR" sz="2000" dirty="0"/>
              <a:t>Debido a lo recién expuesto, la </a:t>
            </a:r>
            <a:r>
              <a:rPr lang="es-AR" sz="2000" b="1" dirty="0"/>
              <a:t>tabulación</a:t>
            </a:r>
            <a:r>
              <a:rPr lang="es-AR" sz="2000" dirty="0"/>
              <a:t> también resulta </a:t>
            </a:r>
            <a:r>
              <a:rPr lang="es-AR" sz="2000" b="1" dirty="0"/>
              <a:t>optativa</a:t>
            </a:r>
          </a:p>
        </p:txBody>
      </p:sp>
      <p:pic>
        <p:nvPicPr>
          <p:cNvPr id="5" name="Imagen 4"/>
          <p:cNvPicPr>
            <a:picLocks noChangeAspect="1"/>
          </p:cNvPicPr>
          <p:nvPr/>
        </p:nvPicPr>
        <p:blipFill>
          <a:blip r:embed="rId3"/>
          <a:stretch>
            <a:fillRect/>
          </a:stretch>
        </p:blipFill>
        <p:spPr>
          <a:xfrm>
            <a:off x="1760850" y="3508359"/>
            <a:ext cx="2771775" cy="1276350"/>
          </a:xfrm>
          <a:prstGeom prst="rect">
            <a:avLst/>
          </a:prstGeom>
        </p:spPr>
      </p:pic>
      <p:pic>
        <p:nvPicPr>
          <p:cNvPr id="6" name="Imagen 5"/>
          <p:cNvPicPr>
            <a:picLocks noChangeAspect="1"/>
          </p:cNvPicPr>
          <p:nvPr/>
        </p:nvPicPr>
        <p:blipFill>
          <a:blip r:embed="rId4"/>
          <a:stretch>
            <a:fillRect/>
          </a:stretch>
        </p:blipFill>
        <p:spPr>
          <a:xfrm>
            <a:off x="6481762" y="3508359"/>
            <a:ext cx="1198203" cy="1047078"/>
          </a:xfrm>
          <a:prstGeom prst="rect">
            <a:avLst/>
          </a:prstGeom>
        </p:spPr>
      </p:pic>
    </p:spTree>
    <p:extLst>
      <p:ext uri="{BB962C8B-B14F-4D97-AF65-F5344CB8AC3E}">
        <p14:creationId xmlns:p14="http://schemas.microsoft.com/office/powerpoint/2010/main" val="1072619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Ciclos repetitivos. Do </a:t>
            </a:r>
            <a:r>
              <a:rPr lang="es-AR" dirty="0" err="1"/>
              <a:t>while</a:t>
            </a:r>
            <a:endParaRPr lang="es-AR" dirty="0"/>
          </a:p>
        </p:txBody>
      </p:sp>
      <p:sp>
        <p:nvSpPr>
          <p:cNvPr id="4" name="CuadroTexto 3"/>
          <p:cNvSpPr txBox="1"/>
          <p:nvPr/>
        </p:nvSpPr>
        <p:spPr>
          <a:xfrm>
            <a:off x="614148" y="1453489"/>
            <a:ext cx="11144263" cy="4154984"/>
          </a:xfrm>
          <a:prstGeom prst="rect">
            <a:avLst/>
          </a:prstGeom>
          <a:noFill/>
        </p:spPr>
        <p:txBody>
          <a:bodyPr wrap="square" rtlCol="0">
            <a:spAutoFit/>
          </a:bodyPr>
          <a:lstStyle/>
          <a:p>
            <a:r>
              <a:rPr lang="es-AR" sz="2000" dirty="0"/>
              <a:t>Muy similar a lo recién explicado es la instrucción </a:t>
            </a:r>
            <a:r>
              <a:rPr lang="es-AR" sz="2400" b="1" dirty="0"/>
              <a:t>“do </a:t>
            </a:r>
            <a:r>
              <a:rPr lang="es-AR" sz="2400" b="1" dirty="0" err="1"/>
              <a:t>while</a:t>
            </a:r>
            <a:r>
              <a:rPr lang="es-AR" sz="2400" b="1" dirty="0"/>
              <a:t>”</a:t>
            </a:r>
            <a:r>
              <a:rPr lang="es-AR" sz="2000" dirty="0"/>
              <a:t>. Veamos su funcionamiento con el mismo ejemplo anterior.</a:t>
            </a:r>
          </a:p>
          <a:p>
            <a:endParaRPr lang="es-AR" sz="2000" dirty="0"/>
          </a:p>
          <a:p>
            <a:endParaRPr lang="es-AR" sz="2000" dirty="0"/>
          </a:p>
          <a:p>
            <a:endParaRPr lang="es-AR" sz="2000" dirty="0"/>
          </a:p>
          <a:p>
            <a:endParaRPr lang="es-AR" sz="2000" dirty="0"/>
          </a:p>
          <a:p>
            <a:endParaRPr lang="es-AR" sz="2000" dirty="0"/>
          </a:p>
          <a:p>
            <a:r>
              <a:rPr lang="es-AR" sz="2000" dirty="0"/>
              <a:t>A primera vista ambos programas generan la misma salida, entonces ¿cuál es la diferencia entre ambos? Que en este último caso el ciclo iterativo se ejecuta como mínimo una vez y al finalizar el mismo se pregunta por la condición. </a:t>
            </a:r>
          </a:p>
          <a:p>
            <a:endParaRPr lang="es-AR" sz="2000" b="1" dirty="0"/>
          </a:p>
          <a:p>
            <a:r>
              <a:rPr lang="es-AR" sz="2000" dirty="0"/>
              <a:t>Por ejemplo, si el monto hubiese sido originalmente igual a 500, en el primer ejemplo el ciclo no se hubiese ejecutado ninguna vez pero en el segundo se hubiese ejecutado una vez.</a:t>
            </a:r>
          </a:p>
        </p:txBody>
      </p:sp>
      <p:pic>
        <p:nvPicPr>
          <p:cNvPr id="6" name="Imagen 5"/>
          <p:cNvPicPr>
            <a:picLocks noChangeAspect="1"/>
          </p:cNvPicPr>
          <p:nvPr/>
        </p:nvPicPr>
        <p:blipFill>
          <a:blip r:embed="rId3"/>
          <a:stretch>
            <a:fillRect/>
          </a:stretch>
        </p:blipFill>
        <p:spPr>
          <a:xfrm>
            <a:off x="6481762" y="2283206"/>
            <a:ext cx="1198203" cy="1047078"/>
          </a:xfrm>
          <a:prstGeom prst="rect">
            <a:avLst/>
          </a:prstGeom>
        </p:spPr>
      </p:pic>
      <p:pic>
        <p:nvPicPr>
          <p:cNvPr id="3" name="Imagen 2"/>
          <p:cNvPicPr>
            <a:picLocks noChangeAspect="1"/>
          </p:cNvPicPr>
          <p:nvPr/>
        </p:nvPicPr>
        <p:blipFill>
          <a:blip r:embed="rId4"/>
          <a:stretch>
            <a:fillRect/>
          </a:stretch>
        </p:blipFill>
        <p:spPr>
          <a:xfrm>
            <a:off x="1884005" y="2283206"/>
            <a:ext cx="2886075" cy="1247775"/>
          </a:xfrm>
          <a:prstGeom prst="rect">
            <a:avLst/>
          </a:prstGeom>
        </p:spPr>
      </p:pic>
    </p:spTree>
    <p:extLst>
      <p:ext uri="{BB962C8B-B14F-4D97-AF65-F5344CB8AC3E}">
        <p14:creationId xmlns:p14="http://schemas.microsoft.com/office/powerpoint/2010/main" val="2177383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Ciclos repetitivos. </a:t>
            </a:r>
            <a:r>
              <a:rPr lang="es-AR" dirty="0" err="1"/>
              <a:t>For</a:t>
            </a:r>
            <a:endParaRPr lang="es-AR" dirty="0"/>
          </a:p>
        </p:txBody>
      </p:sp>
      <p:sp>
        <p:nvSpPr>
          <p:cNvPr id="4" name="CuadroTexto 3"/>
          <p:cNvSpPr txBox="1"/>
          <p:nvPr/>
        </p:nvSpPr>
        <p:spPr>
          <a:xfrm>
            <a:off x="614148" y="1298942"/>
            <a:ext cx="10781733" cy="5539978"/>
          </a:xfrm>
          <a:prstGeom prst="rect">
            <a:avLst/>
          </a:prstGeom>
          <a:noFill/>
        </p:spPr>
        <p:txBody>
          <a:bodyPr wrap="square" rtlCol="0">
            <a:spAutoFit/>
          </a:bodyPr>
          <a:lstStyle/>
          <a:p>
            <a:r>
              <a:rPr lang="es-AR" dirty="0"/>
              <a:t>Si en cambio conociéramos de antemano la cantidad de iteraciones,  sería más adecuado utilizar un bucle </a:t>
            </a:r>
            <a:r>
              <a:rPr lang="es-AR" sz="2000" b="1" dirty="0"/>
              <a:t>“</a:t>
            </a:r>
            <a:r>
              <a:rPr lang="es-AR" sz="2000" b="1" dirty="0" err="1"/>
              <a:t>for</a:t>
            </a:r>
            <a:r>
              <a:rPr lang="es-AR" sz="2000" b="1" dirty="0"/>
              <a:t>”</a:t>
            </a:r>
            <a:r>
              <a:rPr lang="es-AR" dirty="0"/>
              <a:t>. Conozcamos su funcionamiento.</a:t>
            </a:r>
          </a:p>
          <a:p>
            <a:endParaRPr lang="es-AR" sz="2000" dirty="0"/>
          </a:p>
          <a:p>
            <a:pPr lvl="4"/>
            <a:r>
              <a:rPr lang="es-AR" sz="1600" dirty="0" err="1">
                <a:latin typeface="Courier New" panose="02070309020205020404" pitchFamily="49" charset="0"/>
                <a:cs typeface="Courier New" panose="02070309020205020404" pitchFamily="49" charset="0"/>
              </a:rPr>
              <a:t>for</a:t>
            </a:r>
            <a:r>
              <a:rPr lang="es-AR" sz="1600" dirty="0">
                <a:latin typeface="Courier New" panose="02070309020205020404" pitchFamily="49" charset="0"/>
                <a:cs typeface="Courier New" panose="02070309020205020404" pitchFamily="49" charset="0"/>
              </a:rPr>
              <a:t> (</a:t>
            </a:r>
            <a:r>
              <a:rPr lang="es-AR" sz="1600" dirty="0" err="1">
                <a:latin typeface="Courier New" panose="02070309020205020404" pitchFamily="49" charset="0"/>
                <a:cs typeface="Courier New" panose="02070309020205020404" pitchFamily="49" charset="0"/>
              </a:rPr>
              <a:t>a,b,c</a:t>
            </a:r>
            <a:r>
              <a:rPr lang="es-AR" sz="1600" dirty="0">
                <a:latin typeface="Courier New" panose="02070309020205020404" pitchFamily="49" charset="0"/>
                <a:cs typeface="Courier New" panose="02070309020205020404" pitchFamily="49" charset="0"/>
              </a:rPr>
              <a:t>){</a:t>
            </a:r>
          </a:p>
          <a:p>
            <a:pPr lvl="4"/>
            <a:r>
              <a:rPr lang="es-AR" sz="1600" dirty="0">
                <a:latin typeface="Courier New" panose="02070309020205020404" pitchFamily="49" charset="0"/>
                <a:cs typeface="Courier New" panose="02070309020205020404" pitchFamily="49" charset="0"/>
              </a:rPr>
              <a:t>	Instrucciones a repetir en cada iteración</a:t>
            </a:r>
          </a:p>
          <a:p>
            <a:pPr lvl="4"/>
            <a:r>
              <a:rPr lang="es-AR" sz="1600" dirty="0">
                <a:latin typeface="Courier New" panose="02070309020205020404" pitchFamily="49" charset="0"/>
                <a:cs typeface="Courier New" panose="02070309020205020404" pitchFamily="49" charset="0"/>
              </a:rPr>
              <a:t>}</a:t>
            </a:r>
          </a:p>
          <a:p>
            <a:pPr lvl="4"/>
            <a:endParaRPr lang="es-AR" sz="2000" dirty="0"/>
          </a:p>
          <a:p>
            <a:pPr marL="342900" indent="-342900">
              <a:buFont typeface="Wingdings" panose="05000000000000000000" pitchFamily="2" charset="2"/>
              <a:buChar char="§"/>
            </a:pPr>
            <a:r>
              <a:rPr lang="es-AR" dirty="0"/>
              <a:t>El parámetro “a“ se ejecuta siempre antes de la primer iteración</a:t>
            </a:r>
          </a:p>
          <a:p>
            <a:pPr marL="342900" indent="-342900">
              <a:buFont typeface="Wingdings" panose="05000000000000000000" pitchFamily="2" charset="2"/>
              <a:buChar char="§"/>
            </a:pPr>
            <a:r>
              <a:rPr lang="es-AR" dirty="0"/>
              <a:t>El parámetro “b” es una condición. Si es verdadera, se realiza la próxima iteración. Si es falsa, se sale del ciclo iterativo</a:t>
            </a:r>
          </a:p>
          <a:p>
            <a:pPr marL="342900" indent="-342900">
              <a:buFont typeface="Wingdings" panose="05000000000000000000" pitchFamily="2" charset="2"/>
              <a:buChar char="§"/>
            </a:pPr>
            <a:r>
              <a:rPr lang="es-AR" dirty="0"/>
              <a:t>El parámetro “c” se ejecuta siempre luego de cada iteración</a:t>
            </a:r>
          </a:p>
          <a:p>
            <a:pPr marL="342900" indent="-342900">
              <a:buFont typeface="Wingdings" panose="05000000000000000000" pitchFamily="2" charset="2"/>
              <a:buChar char="§"/>
            </a:pPr>
            <a:endParaRPr lang="es-AR" dirty="0"/>
          </a:p>
          <a:p>
            <a:r>
              <a:rPr lang="es-AR" dirty="0"/>
              <a:t>Una vez conocida la definición formal de un bucle “</a:t>
            </a:r>
            <a:r>
              <a:rPr lang="es-AR" dirty="0" err="1"/>
              <a:t>for</a:t>
            </a:r>
            <a:r>
              <a:rPr lang="es-AR" dirty="0"/>
              <a:t>”, veamos su utilización más habitual.</a:t>
            </a:r>
          </a:p>
          <a:p>
            <a:endParaRPr lang="es-AR" sz="2000" dirty="0"/>
          </a:p>
          <a:p>
            <a:endParaRPr lang="es-AR" sz="2000" dirty="0"/>
          </a:p>
          <a:p>
            <a:endParaRPr lang="es-AR" sz="2000" dirty="0"/>
          </a:p>
          <a:p>
            <a:endParaRPr lang="es-AR" sz="2000" dirty="0"/>
          </a:p>
          <a:p>
            <a:endParaRPr lang="es-AR" sz="2000" dirty="0"/>
          </a:p>
          <a:p>
            <a:pPr marL="342900" indent="-342900">
              <a:buFont typeface="Wingdings" panose="05000000000000000000" pitchFamily="2" charset="2"/>
              <a:buChar char="§"/>
            </a:pPr>
            <a:endParaRPr lang="es-AR" sz="2000" dirty="0"/>
          </a:p>
        </p:txBody>
      </p:sp>
      <p:pic>
        <p:nvPicPr>
          <p:cNvPr id="5" name="Imagen 4"/>
          <p:cNvPicPr>
            <a:picLocks noChangeAspect="1"/>
          </p:cNvPicPr>
          <p:nvPr/>
        </p:nvPicPr>
        <p:blipFill>
          <a:blip r:embed="rId3"/>
          <a:stretch>
            <a:fillRect/>
          </a:stretch>
        </p:blipFill>
        <p:spPr>
          <a:xfrm>
            <a:off x="1765881" y="5006662"/>
            <a:ext cx="3714750" cy="914400"/>
          </a:xfrm>
          <a:prstGeom prst="rect">
            <a:avLst/>
          </a:prstGeom>
        </p:spPr>
      </p:pic>
      <p:pic>
        <p:nvPicPr>
          <p:cNvPr id="6" name="Imagen 5"/>
          <p:cNvPicPr>
            <a:picLocks noChangeAspect="1"/>
          </p:cNvPicPr>
          <p:nvPr/>
        </p:nvPicPr>
        <p:blipFill>
          <a:blip r:embed="rId4"/>
          <a:stretch>
            <a:fillRect/>
          </a:stretch>
        </p:blipFill>
        <p:spPr>
          <a:xfrm>
            <a:off x="7528618" y="5006662"/>
            <a:ext cx="1576745" cy="1601511"/>
          </a:xfrm>
          <a:prstGeom prst="rect">
            <a:avLst/>
          </a:prstGeom>
        </p:spPr>
      </p:pic>
    </p:spTree>
    <p:extLst>
      <p:ext uri="{BB962C8B-B14F-4D97-AF65-F5344CB8AC3E}">
        <p14:creationId xmlns:p14="http://schemas.microsoft.com/office/powerpoint/2010/main" val="2749625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Scope</a:t>
            </a:r>
          </a:p>
        </p:txBody>
      </p:sp>
      <p:sp>
        <p:nvSpPr>
          <p:cNvPr id="4" name="CuadroTexto 3"/>
          <p:cNvSpPr txBox="1"/>
          <p:nvPr/>
        </p:nvSpPr>
        <p:spPr>
          <a:xfrm>
            <a:off x="614148" y="1453489"/>
            <a:ext cx="10781733" cy="4708981"/>
          </a:xfrm>
          <a:prstGeom prst="rect">
            <a:avLst/>
          </a:prstGeom>
          <a:noFill/>
        </p:spPr>
        <p:txBody>
          <a:bodyPr wrap="square" rtlCol="0">
            <a:spAutoFit/>
          </a:bodyPr>
          <a:lstStyle/>
          <a:p>
            <a:r>
              <a:rPr lang="es-AR" sz="2000" dirty="0"/>
              <a:t>Antes de seguir adelante, deberemos aprender un nuevo concepto: </a:t>
            </a:r>
            <a:r>
              <a:rPr lang="es-AR" sz="2000" dirty="0" err="1"/>
              <a:t>scope</a:t>
            </a:r>
            <a:r>
              <a:rPr lang="es-AR" sz="2000" dirty="0"/>
              <a:t> de una variable. Una definición de </a:t>
            </a:r>
            <a:r>
              <a:rPr lang="es-AR" sz="2000" dirty="0" err="1"/>
              <a:t>scope</a:t>
            </a:r>
            <a:r>
              <a:rPr lang="es-AR" sz="2000" dirty="0"/>
              <a:t> podría ser el ámbito donde dicha variable existe, y en el cual podremos acceder a su valor. El caso más común es una variable definida dentro de una función: esta variable existirá sólo dentro de la misma. Si se quisiera acceder a su valor fuera, no podríamos hacerlo.</a:t>
            </a:r>
          </a:p>
          <a:p>
            <a:endParaRPr lang="es-AR" sz="2000" dirty="0"/>
          </a:p>
          <a:p>
            <a:r>
              <a:rPr lang="es-AR" sz="2000" dirty="0"/>
              <a:t>Ahora bien, ese mismo concepto podríamos definirlo en alcances (o </a:t>
            </a:r>
            <a:r>
              <a:rPr lang="es-AR" sz="2000" dirty="0" err="1"/>
              <a:t>scopes</a:t>
            </a:r>
            <a:r>
              <a:rPr lang="es-AR" sz="2000" dirty="0"/>
              <a:t>) más pequeños. Veamos como ejemplo el siguiente bloques de código.</a:t>
            </a:r>
          </a:p>
          <a:p>
            <a:endParaRPr lang="es-AR" sz="2000" dirty="0"/>
          </a:p>
          <a:p>
            <a:endParaRPr lang="es-AR" sz="2000" dirty="0"/>
          </a:p>
          <a:p>
            <a:endParaRPr lang="es-AR" sz="2000" dirty="0"/>
          </a:p>
          <a:p>
            <a:endParaRPr lang="es-AR" sz="2000" dirty="0"/>
          </a:p>
          <a:p>
            <a:endParaRPr lang="es-AR" sz="2000" dirty="0"/>
          </a:p>
          <a:p>
            <a:r>
              <a:rPr lang="es-AR" sz="2000" dirty="0"/>
              <a:t>En este casos, podríamos definir un </a:t>
            </a:r>
            <a:r>
              <a:rPr lang="es-AR" sz="2000" dirty="0" err="1"/>
              <a:t>scope</a:t>
            </a:r>
            <a:r>
              <a:rPr lang="es-AR" sz="2000" dirty="0"/>
              <a:t> dentro de las llaves del </a:t>
            </a:r>
            <a:r>
              <a:rPr lang="es-AR" sz="2000" dirty="0" err="1"/>
              <a:t>for</a:t>
            </a:r>
            <a:r>
              <a:rPr lang="es-AR" sz="2000" dirty="0"/>
              <a:t>. Sin embargo, la variable j, definida dentro de dichas llaves, puede ser accedida fuera de dicho </a:t>
            </a:r>
            <a:r>
              <a:rPr lang="es-AR" sz="2000" dirty="0" err="1"/>
              <a:t>scope</a:t>
            </a:r>
            <a:r>
              <a:rPr lang="es-AR" sz="2000" dirty="0"/>
              <a:t>, por lo tanto, el alcance de la variable no se circunscribe exclusivamente a este </a:t>
            </a:r>
            <a:r>
              <a:rPr lang="es-AR" sz="2000" dirty="0" err="1"/>
              <a:t>scope</a:t>
            </a:r>
            <a:r>
              <a:rPr lang="es-AR" sz="2000" dirty="0"/>
              <a:t>. Veremos a continuación cómo lograr esto.</a:t>
            </a:r>
          </a:p>
        </p:txBody>
      </p:sp>
      <p:pic>
        <p:nvPicPr>
          <p:cNvPr id="7" name="Imagen 6"/>
          <p:cNvPicPr>
            <a:picLocks noChangeAspect="1"/>
          </p:cNvPicPr>
          <p:nvPr/>
        </p:nvPicPr>
        <p:blipFill>
          <a:blip r:embed="rId3"/>
          <a:stretch>
            <a:fillRect/>
          </a:stretch>
        </p:blipFill>
        <p:spPr>
          <a:xfrm>
            <a:off x="1299664" y="3733532"/>
            <a:ext cx="4705350" cy="1276350"/>
          </a:xfrm>
          <a:prstGeom prst="rect">
            <a:avLst/>
          </a:prstGeom>
        </p:spPr>
      </p:pic>
      <p:pic>
        <p:nvPicPr>
          <p:cNvPr id="9" name="Imagen 8"/>
          <p:cNvPicPr>
            <a:picLocks noChangeAspect="1"/>
          </p:cNvPicPr>
          <p:nvPr/>
        </p:nvPicPr>
        <p:blipFill>
          <a:blip r:embed="rId4"/>
          <a:stretch>
            <a:fillRect/>
          </a:stretch>
        </p:blipFill>
        <p:spPr>
          <a:xfrm>
            <a:off x="6912734" y="3733532"/>
            <a:ext cx="2856507" cy="1081692"/>
          </a:xfrm>
          <a:prstGeom prst="rect">
            <a:avLst/>
          </a:prstGeom>
        </p:spPr>
      </p:pic>
    </p:spTree>
    <p:extLst>
      <p:ext uri="{BB962C8B-B14F-4D97-AF65-F5344CB8AC3E}">
        <p14:creationId xmlns:p14="http://schemas.microsoft.com/office/powerpoint/2010/main" val="3064858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Uso de </a:t>
            </a:r>
            <a:r>
              <a:rPr lang="es-AR" dirty="0" err="1"/>
              <a:t>let</a:t>
            </a:r>
            <a:endParaRPr lang="es-AR" dirty="0"/>
          </a:p>
        </p:txBody>
      </p:sp>
      <p:sp>
        <p:nvSpPr>
          <p:cNvPr id="4" name="CuadroTexto 3"/>
          <p:cNvSpPr txBox="1"/>
          <p:nvPr/>
        </p:nvSpPr>
        <p:spPr>
          <a:xfrm>
            <a:off x="614148" y="1453489"/>
            <a:ext cx="10781733" cy="5078313"/>
          </a:xfrm>
          <a:prstGeom prst="rect">
            <a:avLst/>
          </a:prstGeom>
          <a:noFill/>
        </p:spPr>
        <p:txBody>
          <a:bodyPr wrap="square" rtlCol="0">
            <a:spAutoFit/>
          </a:bodyPr>
          <a:lstStyle/>
          <a:p>
            <a:r>
              <a:rPr lang="es-AR" sz="2000" dirty="0"/>
              <a:t>En la versión ES6 de Javascript aparecieron dos palabras reservadas nuevas: </a:t>
            </a:r>
            <a:r>
              <a:rPr lang="es-AR" sz="2400" b="1" dirty="0"/>
              <a:t>“</a:t>
            </a:r>
            <a:r>
              <a:rPr lang="es-AR" sz="2400" b="1" dirty="0" err="1"/>
              <a:t>let</a:t>
            </a:r>
            <a:r>
              <a:rPr lang="es-AR" sz="2400" b="1" dirty="0"/>
              <a:t>”</a:t>
            </a:r>
            <a:r>
              <a:rPr lang="es-AR" sz="2000" dirty="0"/>
              <a:t> y “</a:t>
            </a:r>
            <a:r>
              <a:rPr lang="es-AR" sz="2000" dirty="0" err="1"/>
              <a:t>const</a:t>
            </a:r>
            <a:r>
              <a:rPr lang="es-AR" sz="2000" dirty="0"/>
              <a:t>”. Explicaremos en este </a:t>
            </a:r>
            <a:r>
              <a:rPr lang="es-AR" sz="2000" dirty="0" err="1"/>
              <a:t>slide</a:t>
            </a:r>
            <a:r>
              <a:rPr lang="es-AR" sz="2000" dirty="0"/>
              <a:t> el uso de “</a:t>
            </a:r>
            <a:r>
              <a:rPr lang="es-AR" sz="2000" dirty="0" err="1"/>
              <a:t>let</a:t>
            </a:r>
            <a:r>
              <a:rPr lang="es-AR" sz="2000" dirty="0"/>
              <a:t>”.</a:t>
            </a:r>
          </a:p>
          <a:p>
            <a:endParaRPr lang="es-AR" sz="2000" dirty="0"/>
          </a:p>
          <a:p>
            <a:r>
              <a:rPr lang="es-AR" sz="2000" dirty="0"/>
              <a:t>La palabra “</a:t>
            </a:r>
            <a:r>
              <a:rPr lang="es-AR" sz="2000" dirty="0" err="1"/>
              <a:t>let</a:t>
            </a:r>
            <a:r>
              <a:rPr lang="es-AR" sz="2000" dirty="0"/>
              <a:t>” es similar a “</a:t>
            </a:r>
            <a:r>
              <a:rPr lang="es-AR" sz="2000" dirty="0" err="1"/>
              <a:t>var</a:t>
            </a:r>
            <a:r>
              <a:rPr lang="es-AR" sz="2000" dirty="0"/>
              <a:t>”, pero la diferencia entre ambas es el </a:t>
            </a:r>
            <a:r>
              <a:rPr lang="es-AR" sz="2000" dirty="0" err="1"/>
              <a:t>scope</a:t>
            </a:r>
            <a:r>
              <a:rPr lang="es-AR" sz="2000" dirty="0"/>
              <a:t> en el que ambas existen. Esto último se explica a través del siguiente ejemplo.</a:t>
            </a:r>
          </a:p>
          <a:p>
            <a:endParaRPr lang="es-AR" sz="2000" dirty="0"/>
          </a:p>
          <a:p>
            <a:endParaRPr lang="es-AR" sz="2000" dirty="0"/>
          </a:p>
          <a:p>
            <a:endParaRPr lang="es-AR" sz="2000" dirty="0"/>
          </a:p>
          <a:p>
            <a:endParaRPr lang="es-AR" sz="2000" dirty="0"/>
          </a:p>
          <a:p>
            <a:endParaRPr lang="es-AR" sz="2000" dirty="0"/>
          </a:p>
          <a:p>
            <a:endParaRPr lang="es-AR" sz="2000" dirty="0"/>
          </a:p>
          <a:p>
            <a:endParaRPr lang="es-AR" sz="2000" dirty="0"/>
          </a:p>
          <a:p>
            <a:endParaRPr lang="es-AR" sz="2000" dirty="0"/>
          </a:p>
          <a:p>
            <a:r>
              <a:rPr lang="es-AR" sz="2000" dirty="0"/>
              <a:t>La primer variable </a:t>
            </a:r>
            <a:r>
              <a:rPr lang="es-AR" sz="2000" dirty="0" err="1"/>
              <a:t>timer</a:t>
            </a:r>
            <a:r>
              <a:rPr lang="es-AR" sz="2000" dirty="0"/>
              <a:t>, que se define mediante el </a:t>
            </a:r>
            <a:r>
              <a:rPr lang="es-AR" sz="2000" dirty="0" err="1"/>
              <a:t>var</a:t>
            </a:r>
            <a:r>
              <a:rPr lang="es-AR" sz="2000" dirty="0"/>
              <a:t>, vemos que tiene vigencia en todo el programa. Sin embargo, la segunda variante </a:t>
            </a:r>
            <a:r>
              <a:rPr lang="es-AR" sz="2000" dirty="0" err="1"/>
              <a:t>timer</a:t>
            </a:r>
            <a:r>
              <a:rPr lang="es-AR" sz="2000" dirty="0"/>
              <a:t>, definida mediante </a:t>
            </a:r>
            <a:r>
              <a:rPr lang="es-AR" sz="2000" dirty="0" err="1"/>
              <a:t>let</a:t>
            </a:r>
            <a:r>
              <a:rPr lang="es-AR" sz="2000" dirty="0"/>
              <a:t>, tiene vigencia sólo en su </a:t>
            </a:r>
            <a:r>
              <a:rPr lang="es-AR" sz="2000" dirty="0" err="1"/>
              <a:t>scope</a:t>
            </a:r>
            <a:r>
              <a:rPr lang="es-AR" sz="2000" dirty="0"/>
              <a:t>. Es importante notar que dicho </a:t>
            </a:r>
            <a:r>
              <a:rPr lang="es-AR" sz="2000" dirty="0" err="1"/>
              <a:t>scope</a:t>
            </a:r>
            <a:r>
              <a:rPr lang="es-AR" sz="2000" dirty="0"/>
              <a:t> está enmarcado entre las llaves del “</a:t>
            </a:r>
            <a:r>
              <a:rPr lang="es-AR" sz="2000" dirty="0" err="1"/>
              <a:t>if</a:t>
            </a:r>
            <a:r>
              <a:rPr lang="es-AR" sz="2000" dirty="0"/>
              <a:t>”.</a:t>
            </a:r>
          </a:p>
        </p:txBody>
      </p:sp>
      <p:pic>
        <p:nvPicPr>
          <p:cNvPr id="3" name="Imagen 2"/>
          <p:cNvPicPr>
            <a:picLocks noChangeAspect="1"/>
          </p:cNvPicPr>
          <p:nvPr/>
        </p:nvPicPr>
        <p:blipFill>
          <a:blip r:embed="rId3"/>
          <a:stretch>
            <a:fillRect/>
          </a:stretch>
        </p:blipFill>
        <p:spPr>
          <a:xfrm>
            <a:off x="1785439" y="3306920"/>
            <a:ext cx="4219575" cy="1866900"/>
          </a:xfrm>
          <a:prstGeom prst="rect">
            <a:avLst/>
          </a:prstGeom>
        </p:spPr>
      </p:pic>
      <p:pic>
        <p:nvPicPr>
          <p:cNvPr id="5" name="Imagen 4"/>
          <p:cNvPicPr>
            <a:picLocks noChangeAspect="1"/>
          </p:cNvPicPr>
          <p:nvPr/>
        </p:nvPicPr>
        <p:blipFill>
          <a:blip r:embed="rId4"/>
          <a:stretch>
            <a:fillRect/>
          </a:stretch>
        </p:blipFill>
        <p:spPr>
          <a:xfrm>
            <a:off x="7728061" y="3306920"/>
            <a:ext cx="1696606" cy="1561294"/>
          </a:xfrm>
          <a:prstGeom prst="rect">
            <a:avLst/>
          </a:prstGeom>
        </p:spPr>
      </p:pic>
    </p:spTree>
    <p:extLst>
      <p:ext uri="{BB962C8B-B14F-4D97-AF65-F5344CB8AC3E}">
        <p14:creationId xmlns:p14="http://schemas.microsoft.com/office/powerpoint/2010/main" val="391269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Arrays</a:t>
            </a:r>
          </a:p>
        </p:txBody>
      </p:sp>
      <p:sp>
        <p:nvSpPr>
          <p:cNvPr id="4" name="CuadroTexto 3"/>
          <p:cNvSpPr txBox="1"/>
          <p:nvPr/>
        </p:nvSpPr>
        <p:spPr>
          <a:xfrm>
            <a:off x="614148" y="1453489"/>
            <a:ext cx="10781733" cy="4093428"/>
          </a:xfrm>
          <a:prstGeom prst="rect">
            <a:avLst/>
          </a:prstGeom>
          <a:noFill/>
        </p:spPr>
        <p:txBody>
          <a:bodyPr wrap="square" rtlCol="0">
            <a:spAutoFit/>
          </a:bodyPr>
          <a:lstStyle/>
          <a:p>
            <a:r>
              <a:rPr lang="es-AR" sz="2000" dirty="0"/>
              <a:t>En forma análoga a las listas de Python, Javascript puede trabajar con </a:t>
            </a:r>
            <a:r>
              <a:rPr lang="es-AR" sz="2000" b="1" dirty="0"/>
              <a:t>arrays</a:t>
            </a:r>
            <a:r>
              <a:rPr lang="es-AR" sz="2000" dirty="0"/>
              <a:t>. Una array nos </a:t>
            </a:r>
            <a:r>
              <a:rPr lang="es-AR" sz="2000" dirty="0">
                <a:solidFill>
                  <a:srgbClr val="202124"/>
                </a:solidFill>
              </a:rPr>
              <a:t>permite almacenar una lista de valores, cada uno de los cuales ocupa una </a:t>
            </a:r>
            <a:r>
              <a:rPr lang="es-AR" sz="2000" b="1" dirty="0">
                <a:solidFill>
                  <a:srgbClr val="202124"/>
                </a:solidFill>
              </a:rPr>
              <a:t>posición</a:t>
            </a:r>
            <a:r>
              <a:rPr lang="es-AR" sz="2000" dirty="0">
                <a:solidFill>
                  <a:srgbClr val="202124"/>
                </a:solidFill>
              </a:rPr>
              <a:t> en dicho array. Estos elementos pueden ser de cualquier tipo, y no necesariamente tienen que tener el mismo tipo. Al igual que en Python, para trabajar sobre Arrays deberemos utilizar corchetes.</a:t>
            </a:r>
          </a:p>
          <a:p>
            <a:endParaRPr lang="es-AR" sz="2000" dirty="0">
              <a:solidFill>
                <a:srgbClr val="202124"/>
              </a:solidFill>
            </a:endParaRPr>
          </a:p>
          <a:p>
            <a:endParaRPr lang="es-AR" sz="2000" dirty="0">
              <a:solidFill>
                <a:srgbClr val="202124"/>
              </a:solidFill>
            </a:endParaRPr>
          </a:p>
          <a:p>
            <a:endParaRPr lang="es-AR" sz="2000" dirty="0">
              <a:solidFill>
                <a:srgbClr val="202124"/>
              </a:solidFill>
            </a:endParaRPr>
          </a:p>
          <a:p>
            <a:endParaRPr lang="es-AR" sz="2000" dirty="0">
              <a:solidFill>
                <a:srgbClr val="202124"/>
              </a:solidFill>
            </a:endParaRPr>
          </a:p>
          <a:p>
            <a:r>
              <a:rPr lang="es-AR" sz="2000" dirty="0">
                <a:solidFill>
                  <a:srgbClr val="202124"/>
                </a:solidFill>
              </a:rPr>
              <a:t>Como vemos en el último console.log, al utilizar el índice 3 se imprimió la 4ta posición del array. Esto nos indica que, también al igual que Python, los arrays son base 0. Es decir, su primer índice es el 0.</a:t>
            </a:r>
          </a:p>
          <a:p>
            <a:endParaRPr lang="es-AR" sz="2000" dirty="0">
              <a:solidFill>
                <a:srgbClr val="202124"/>
              </a:solidFill>
            </a:endParaRPr>
          </a:p>
          <a:p>
            <a:r>
              <a:rPr lang="es-AR" sz="2000" dirty="0">
                <a:solidFill>
                  <a:srgbClr val="202124"/>
                </a:solidFill>
              </a:rPr>
              <a:t>Existen muchísimas funciones que podemos aplicar sobre arrays, sin embargo, los iremos aprendiendo en el momento en que los necesitemos. </a:t>
            </a:r>
          </a:p>
        </p:txBody>
      </p:sp>
      <p:pic>
        <p:nvPicPr>
          <p:cNvPr id="2" name="Imagen 1"/>
          <p:cNvPicPr>
            <a:picLocks noChangeAspect="1"/>
          </p:cNvPicPr>
          <p:nvPr/>
        </p:nvPicPr>
        <p:blipFill>
          <a:blip r:embed="rId3"/>
          <a:stretch>
            <a:fillRect/>
          </a:stretch>
        </p:blipFill>
        <p:spPr>
          <a:xfrm>
            <a:off x="1733616" y="2872457"/>
            <a:ext cx="3933825" cy="752475"/>
          </a:xfrm>
          <a:prstGeom prst="rect">
            <a:avLst/>
          </a:prstGeom>
        </p:spPr>
      </p:pic>
      <p:pic>
        <p:nvPicPr>
          <p:cNvPr id="3" name="Imagen 2"/>
          <p:cNvPicPr>
            <a:picLocks noChangeAspect="1"/>
          </p:cNvPicPr>
          <p:nvPr/>
        </p:nvPicPr>
        <p:blipFill>
          <a:blip r:embed="rId4"/>
          <a:stretch>
            <a:fillRect/>
          </a:stretch>
        </p:blipFill>
        <p:spPr>
          <a:xfrm>
            <a:off x="6786909" y="2867236"/>
            <a:ext cx="3009900" cy="504825"/>
          </a:xfrm>
          <a:prstGeom prst="rect">
            <a:avLst/>
          </a:prstGeom>
        </p:spPr>
      </p:pic>
    </p:spTree>
    <p:extLst>
      <p:ext uri="{BB962C8B-B14F-4D97-AF65-F5344CB8AC3E}">
        <p14:creationId xmlns:p14="http://schemas.microsoft.com/office/powerpoint/2010/main" val="1294066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Objetos</a:t>
            </a:r>
          </a:p>
        </p:txBody>
      </p:sp>
      <p:sp>
        <p:nvSpPr>
          <p:cNvPr id="4" name="CuadroTexto 3"/>
          <p:cNvSpPr txBox="1"/>
          <p:nvPr/>
        </p:nvSpPr>
        <p:spPr>
          <a:xfrm>
            <a:off x="614148" y="1453489"/>
            <a:ext cx="10781733" cy="4401205"/>
          </a:xfrm>
          <a:prstGeom prst="rect">
            <a:avLst/>
          </a:prstGeom>
          <a:noFill/>
        </p:spPr>
        <p:txBody>
          <a:bodyPr wrap="square" rtlCol="0">
            <a:spAutoFit/>
          </a:bodyPr>
          <a:lstStyle/>
          <a:p>
            <a:r>
              <a:rPr lang="es-AR" sz="2000" dirty="0"/>
              <a:t>Si bien los objetos en Javascript tienen mayor complejidad que los diccionarios de Python, podemos comenzar a aprender sobre los mismos mediante esta aproximación. Es decir, pensar en estos objetos como una colección de claves y valores. </a:t>
            </a:r>
          </a:p>
          <a:p>
            <a:endParaRPr lang="es-AR" sz="2000" dirty="0"/>
          </a:p>
          <a:p>
            <a:endParaRPr lang="es-AR" sz="2000" dirty="0"/>
          </a:p>
          <a:p>
            <a:endParaRPr lang="es-AR" sz="2000" dirty="0"/>
          </a:p>
          <a:p>
            <a:endParaRPr lang="es-AR" sz="2000" dirty="0"/>
          </a:p>
          <a:p>
            <a:endParaRPr lang="es-AR" sz="2000" dirty="0"/>
          </a:p>
          <a:p>
            <a:endParaRPr lang="es-AR" sz="2000" dirty="0"/>
          </a:p>
          <a:p>
            <a:endParaRPr lang="es-AR" sz="2000" dirty="0"/>
          </a:p>
          <a:p>
            <a:endParaRPr lang="es-AR" sz="2000" dirty="0"/>
          </a:p>
          <a:p>
            <a:r>
              <a:rPr lang="es-AR" sz="2000" dirty="0"/>
              <a:t>Llamaremos a partir de ahora atributos a cada una de las claves. Para acceder o modificar al valor de cada uno de los atributos del objeto, podremos utilizar dos sintaxis: una mediante punto y otra mediante el uso de corchetes.</a:t>
            </a:r>
          </a:p>
        </p:txBody>
      </p:sp>
      <p:pic>
        <p:nvPicPr>
          <p:cNvPr id="2" name="Imagen 1"/>
          <p:cNvPicPr>
            <a:picLocks noChangeAspect="1"/>
          </p:cNvPicPr>
          <p:nvPr/>
        </p:nvPicPr>
        <p:blipFill>
          <a:blip r:embed="rId3"/>
          <a:stretch>
            <a:fillRect/>
          </a:stretch>
        </p:blipFill>
        <p:spPr>
          <a:xfrm>
            <a:off x="920576" y="2511091"/>
            <a:ext cx="3581400" cy="1638300"/>
          </a:xfrm>
          <a:prstGeom prst="rect">
            <a:avLst/>
          </a:prstGeom>
        </p:spPr>
      </p:pic>
      <p:pic>
        <p:nvPicPr>
          <p:cNvPr id="3" name="Imagen 2"/>
          <p:cNvPicPr>
            <a:picLocks noChangeAspect="1"/>
          </p:cNvPicPr>
          <p:nvPr/>
        </p:nvPicPr>
        <p:blipFill>
          <a:blip r:embed="rId4"/>
          <a:stretch>
            <a:fillRect/>
          </a:stretch>
        </p:blipFill>
        <p:spPr>
          <a:xfrm>
            <a:off x="4797190" y="2511091"/>
            <a:ext cx="3448050" cy="1143000"/>
          </a:xfrm>
          <a:prstGeom prst="rect">
            <a:avLst/>
          </a:prstGeom>
        </p:spPr>
      </p:pic>
      <p:sp>
        <p:nvSpPr>
          <p:cNvPr id="5" name="CuadroTexto 4"/>
          <p:cNvSpPr txBox="1"/>
          <p:nvPr/>
        </p:nvSpPr>
        <p:spPr>
          <a:xfrm>
            <a:off x="8389804" y="2460188"/>
            <a:ext cx="3555982" cy="2585323"/>
          </a:xfrm>
          <a:prstGeom prst="rect">
            <a:avLst/>
          </a:prstGeom>
          <a:noFill/>
        </p:spPr>
        <p:txBody>
          <a:bodyPr wrap="square" rtlCol="0">
            <a:spAutoFit/>
          </a:bodyPr>
          <a:lstStyle/>
          <a:p>
            <a:r>
              <a:rPr lang="es-AR" sz="1600" dirty="0"/>
              <a:t>A continuación algunos detalles sobre esta sintaxis:</a:t>
            </a:r>
          </a:p>
          <a:p>
            <a:endParaRPr lang="es-AR" sz="1600" dirty="0"/>
          </a:p>
          <a:p>
            <a:pPr marL="342900" indent="-342900">
              <a:buFont typeface="Wingdings" panose="05000000000000000000" pitchFamily="2" charset="2"/>
              <a:buChar char="§"/>
            </a:pPr>
            <a:r>
              <a:rPr lang="es-AR" sz="1600" dirty="0"/>
              <a:t>Al crear el objeto, todos los pares clave/valor se enmarcan entre llaves</a:t>
            </a:r>
          </a:p>
          <a:p>
            <a:pPr marL="342900" indent="-342900">
              <a:buFont typeface="Wingdings" panose="05000000000000000000" pitchFamily="2" charset="2"/>
              <a:buChar char="§"/>
            </a:pPr>
            <a:r>
              <a:rPr lang="es-AR" sz="1600" dirty="0"/>
              <a:t>La asignación de clave/valor se realiza mediante clave: valor</a:t>
            </a:r>
          </a:p>
          <a:p>
            <a:pPr marL="342900" indent="-342900">
              <a:buFont typeface="Wingdings" panose="05000000000000000000" pitchFamily="2" charset="2"/>
              <a:buChar char="§"/>
            </a:pPr>
            <a:r>
              <a:rPr lang="es-AR" sz="1600" dirty="0"/>
              <a:t>Cada par clave/valor se separa con una coma</a:t>
            </a:r>
          </a:p>
          <a:p>
            <a:endParaRPr lang="es-AR" dirty="0"/>
          </a:p>
        </p:txBody>
      </p:sp>
      <p:pic>
        <p:nvPicPr>
          <p:cNvPr id="7" name="Imagen 6"/>
          <p:cNvPicPr>
            <a:picLocks noChangeAspect="1"/>
          </p:cNvPicPr>
          <p:nvPr/>
        </p:nvPicPr>
        <p:blipFill>
          <a:blip r:embed="rId5"/>
          <a:stretch>
            <a:fillRect/>
          </a:stretch>
        </p:blipFill>
        <p:spPr>
          <a:xfrm>
            <a:off x="2116905" y="5906337"/>
            <a:ext cx="5360569" cy="759414"/>
          </a:xfrm>
          <a:prstGeom prst="rect">
            <a:avLst/>
          </a:prstGeom>
        </p:spPr>
      </p:pic>
      <p:pic>
        <p:nvPicPr>
          <p:cNvPr id="9" name="Imagen 8"/>
          <p:cNvPicPr>
            <a:picLocks noChangeAspect="1"/>
          </p:cNvPicPr>
          <p:nvPr/>
        </p:nvPicPr>
        <p:blipFill>
          <a:blip r:embed="rId6"/>
          <a:stretch>
            <a:fillRect/>
          </a:stretch>
        </p:blipFill>
        <p:spPr>
          <a:xfrm>
            <a:off x="7881091" y="5906338"/>
            <a:ext cx="3327120" cy="707898"/>
          </a:xfrm>
          <a:prstGeom prst="rect">
            <a:avLst/>
          </a:prstGeom>
        </p:spPr>
      </p:pic>
    </p:spTree>
    <p:extLst>
      <p:ext uri="{BB962C8B-B14F-4D97-AF65-F5344CB8AC3E}">
        <p14:creationId xmlns:p14="http://schemas.microsoft.com/office/powerpoint/2010/main" val="414985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7AE4BA-4ED2-DA4A-BE6C-8558B255D232}"/>
              </a:ext>
            </a:extLst>
          </p:cNvPr>
          <p:cNvSpPr>
            <a:spLocks noGrp="1"/>
          </p:cNvSpPr>
          <p:nvPr>
            <p:ph type="title"/>
          </p:nvPr>
        </p:nvSpPr>
        <p:spPr/>
        <p:txBody>
          <a:bodyPr/>
          <a:lstStyle/>
          <a:p>
            <a:r>
              <a:rPr lang="es-AR" dirty="0"/>
              <a:t>Tercer paso… ¡la vida!</a:t>
            </a:r>
          </a:p>
        </p:txBody>
      </p:sp>
      <p:sp>
        <p:nvSpPr>
          <p:cNvPr id="12" name="Marcador de texto 11">
            <a:extLst>
              <a:ext uri="{FF2B5EF4-FFF2-40B4-BE49-F238E27FC236}">
                <a16:creationId xmlns:a16="http://schemas.microsoft.com/office/drawing/2014/main" id="{84E82CD6-70A7-254E-8B05-A6CF1F9B9422}"/>
              </a:ext>
            </a:extLst>
          </p:cNvPr>
          <p:cNvSpPr>
            <a:spLocks noGrp="1"/>
          </p:cNvSpPr>
          <p:nvPr>
            <p:ph type="body" sz="quarter" idx="10"/>
          </p:nvPr>
        </p:nvSpPr>
        <p:spPr/>
        <p:txBody>
          <a:bodyPr/>
          <a:lstStyle/>
          <a:p>
            <a:r>
              <a:rPr lang="es-AR" dirty="0"/>
              <a:t>Ya sabemos desarrollar una página estática: tiene forma, estilo y contenido, pero este último no puede ser modificado. Además, la posibilidad de interactuar con la aplicación es mínima. Para lograr la funcionalidad de una aplicación completa aún nos resta aprender Javascript, el llamado “lenguaje de internet”. Si bien no es un lenguaje exclusivo para el </a:t>
            </a:r>
            <a:r>
              <a:rPr lang="es-AR" dirty="0" err="1"/>
              <a:t>frontend</a:t>
            </a:r>
            <a:r>
              <a:rPr lang="es-AR" dirty="0"/>
              <a:t>, su vasta popularidad es debida principalmente a que es el lenguaje interpretado por los navegadores. Comenzaremos entonces conociendo sus fundamentos.</a:t>
            </a:r>
          </a:p>
          <a:p>
            <a:endParaRPr lang="es-AR" dirty="0"/>
          </a:p>
        </p:txBody>
      </p:sp>
      <p:pic>
        <p:nvPicPr>
          <p:cNvPr id="1026" name="Picture 2" descr="Qué es y cómo solucionar el aviso &amp;quot;Defer Parsing JavaScript&amp;quot; • Ayuda  Word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797" y="382347"/>
            <a:ext cx="6994329" cy="3932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9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Ciclos repetitivos. </a:t>
            </a:r>
            <a:r>
              <a:rPr lang="es-AR" dirty="0" err="1"/>
              <a:t>For</a:t>
            </a:r>
            <a:r>
              <a:rPr lang="es-AR" dirty="0"/>
              <a:t>…of y </a:t>
            </a:r>
            <a:r>
              <a:rPr lang="es-AR" dirty="0" err="1"/>
              <a:t>for</a:t>
            </a:r>
            <a:r>
              <a:rPr lang="es-AR" dirty="0"/>
              <a:t>…in</a:t>
            </a:r>
          </a:p>
        </p:txBody>
      </p:sp>
      <p:sp>
        <p:nvSpPr>
          <p:cNvPr id="4" name="CuadroTexto 3"/>
          <p:cNvSpPr txBox="1"/>
          <p:nvPr/>
        </p:nvSpPr>
        <p:spPr>
          <a:xfrm>
            <a:off x="614148" y="1298942"/>
            <a:ext cx="10781733" cy="3477875"/>
          </a:xfrm>
          <a:prstGeom prst="rect">
            <a:avLst/>
          </a:prstGeom>
          <a:noFill/>
        </p:spPr>
        <p:txBody>
          <a:bodyPr wrap="square" rtlCol="0">
            <a:spAutoFit/>
          </a:bodyPr>
          <a:lstStyle/>
          <a:p>
            <a:r>
              <a:rPr lang="es-AR" sz="2000" dirty="0"/>
              <a:t>Otra forma del </a:t>
            </a:r>
            <a:r>
              <a:rPr lang="es-AR" sz="2000" dirty="0" err="1"/>
              <a:t>for</a:t>
            </a:r>
            <a:r>
              <a:rPr lang="es-AR" sz="2000" dirty="0"/>
              <a:t> es la que ya conocemos de Python, que nos permitirá iterar en los distintos elementos de un array. En este caso deberemos utilizar la sintaxis “</a:t>
            </a:r>
            <a:r>
              <a:rPr lang="es-AR" sz="2000" dirty="0" err="1"/>
              <a:t>for</a:t>
            </a:r>
            <a:r>
              <a:rPr lang="es-AR" sz="2000" dirty="0"/>
              <a:t>…of”</a:t>
            </a:r>
          </a:p>
          <a:p>
            <a:endParaRPr lang="es-AR" sz="2000" dirty="0"/>
          </a:p>
          <a:p>
            <a:endParaRPr lang="es-AR" sz="2000" dirty="0"/>
          </a:p>
          <a:p>
            <a:endParaRPr lang="es-AR" sz="2000" dirty="0"/>
          </a:p>
          <a:p>
            <a:endParaRPr lang="es-AR" sz="2000" dirty="0"/>
          </a:p>
          <a:p>
            <a:endParaRPr lang="es-AR" sz="2000" dirty="0"/>
          </a:p>
          <a:p>
            <a:r>
              <a:rPr lang="es-AR" sz="2000" dirty="0"/>
              <a:t>También podremos iterar en los distintos atributos de un objeto, en este caso, mediante la sintaxis “</a:t>
            </a:r>
            <a:r>
              <a:rPr lang="es-AR" sz="2000" dirty="0" err="1"/>
              <a:t>for</a:t>
            </a:r>
            <a:r>
              <a:rPr lang="es-AR" sz="2000" dirty="0"/>
              <a:t>…in”.</a:t>
            </a:r>
          </a:p>
          <a:p>
            <a:endParaRPr lang="es-AR" sz="2000" dirty="0"/>
          </a:p>
          <a:p>
            <a:pPr marL="342900" indent="-342900">
              <a:buFont typeface="Wingdings" panose="05000000000000000000" pitchFamily="2" charset="2"/>
              <a:buChar char="§"/>
            </a:pPr>
            <a:endParaRPr lang="es-AR" sz="2000" dirty="0"/>
          </a:p>
        </p:txBody>
      </p:sp>
      <p:pic>
        <p:nvPicPr>
          <p:cNvPr id="2" name="Imagen 1"/>
          <p:cNvPicPr>
            <a:picLocks noChangeAspect="1"/>
          </p:cNvPicPr>
          <p:nvPr/>
        </p:nvPicPr>
        <p:blipFill>
          <a:blip r:embed="rId3"/>
          <a:stretch>
            <a:fillRect/>
          </a:stretch>
        </p:blipFill>
        <p:spPr>
          <a:xfrm>
            <a:off x="1329878" y="2268140"/>
            <a:ext cx="4895850" cy="923925"/>
          </a:xfrm>
          <a:prstGeom prst="rect">
            <a:avLst/>
          </a:prstGeom>
        </p:spPr>
      </p:pic>
      <p:pic>
        <p:nvPicPr>
          <p:cNvPr id="3" name="Imagen 2"/>
          <p:cNvPicPr>
            <a:picLocks noChangeAspect="1"/>
          </p:cNvPicPr>
          <p:nvPr/>
        </p:nvPicPr>
        <p:blipFill>
          <a:blip r:embed="rId4"/>
          <a:stretch>
            <a:fillRect/>
          </a:stretch>
        </p:blipFill>
        <p:spPr>
          <a:xfrm>
            <a:off x="7576735" y="2273421"/>
            <a:ext cx="2422924" cy="918644"/>
          </a:xfrm>
          <a:prstGeom prst="rect">
            <a:avLst/>
          </a:prstGeom>
        </p:spPr>
      </p:pic>
      <p:pic>
        <p:nvPicPr>
          <p:cNvPr id="10" name="Imagen 9"/>
          <p:cNvPicPr>
            <a:picLocks noChangeAspect="1"/>
          </p:cNvPicPr>
          <p:nvPr/>
        </p:nvPicPr>
        <p:blipFill>
          <a:blip r:embed="rId5"/>
          <a:stretch>
            <a:fillRect/>
          </a:stretch>
        </p:blipFill>
        <p:spPr>
          <a:xfrm>
            <a:off x="7576735" y="4359242"/>
            <a:ext cx="2494329" cy="766550"/>
          </a:xfrm>
          <a:prstGeom prst="rect">
            <a:avLst/>
          </a:prstGeom>
        </p:spPr>
      </p:pic>
      <p:pic>
        <p:nvPicPr>
          <p:cNvPr id="11" name="Imagen 10"/>
          <p:cNvPicPr>
            <a:picLocks noChangeAspect="1"/>
          </p:cNvPicPr>
          <p:nvPr/>
        </p:nvPicPr>
        <p:blipFill>
          <a:blip r:embed="rId6"/>
          <a:stretch>
            <a:fillRect/>
          </a:stretch>
        </p:blipFill>
        <p:spPr>
          <a:xfrm>
            <a:off x="1329878" y="4359242"/>
            <a:ext cx="4486275" cy="1838325"/>
          </a:xfrm>
          <a:prstGeom prst="rect">
            <a:avLst/>
          </a:prstGeom>
        </p:spPr>
      </p:pic>
    </p:spTree>
    <p:extLst>
      <p:ext uri="{BB962C8B-B14F-4D97-AF65-F5344CB8AC3E}">
        <p14:creationId xmlns:p14="http://schemas.microsoft.com/office/powerpoint/2010/main" val="3575098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Ciclos repetitivos. Condiciones especiales</a:t>
            </a:r>
          </a:p>
        </p:txBody>
      </p:sp>
      <p:sp>
        <p:nvSpPr>
          <p:cNvPr id="4" name="CuadroTexto 3"/>
          <p:cNvSpPr txBox="1"/>
          <p:nvPr/>
        </p:nvSpPr>
        <p:spPr>
          <a:xfrm>
            <a:off x="614148" y="1298942"/>
            <a:ext cx="10781733" cy="1384995"/>
          </a:xfrm>
          <a:prstGeom prst="rect">
            <a:avLst/>
          </a:prstGeom>
          <a:noFill/>
        </p:spPr>
        <p:txBody>
          <a:bodyPr wrap="square" rtlCol="0">
            <a:spAutoFit/>
          </a:bodyPr>
          <a:lstStyle/>
          <a:p>
            <a:r>
              <a:rPr lang="es-AR" sz="2000" dirty="0"/>
              <a:t>Existen algunas instrucciones que modifican el funcionamiento estándar de los ciclos iterativos. Estas son </a:t>
            </a:r>
            <a:r>
              <a:rPr lang="es-AR" sz="2400" b="1" dirty="0"/>
              <a:t>“break”</a:t>
            </a:r>
            <a:r>
              <a:rPr lang="es-AR" sz="2000" dirty="0"/>
              <a:t> y </a:t>
            </a:r>
            <a:r>
              <a:rPr lang="es-AR" sz="2400" b="1" dirty="0"/>
              <a:t>“</a:t>
            </a:r>
            <a:r>
              <a:rPr lang="es-AR" sz="2400" b="1" dirty="0" err="1"/>
              <a:t>continue</a:t>
            </a:r>
            <a:r>
              <a:rPr lang="es-AR" sz="2400" b="1" dirty="0"/>
              <a:t>”</a:t>
            </a:r>
            <a:r>
              <a:rPr lang="es-AR" sz="2000" dirty="0"/>
              <a:t>. Su funcionamiento es idéntico al de Python: la primera rompe la iteración actual y sale del ciclo iterativo, mientras que la segunda rompe la iteración actual y comienza en forma automática el próximo ciclo iterativo.</a:t>
            </a:r>
          </a:p>
        </p:txBody>
      </p:sp>
      <p:pic>
        <p:nvPicPr>
          <p:cNvPr id="5" name="Imagen 4"/>
          <p:cNvPicPr>
            <a:picLocks noChangeAspect="1"/>
          </p:cNvPicPr>
          <p:nvPr/>
        </p:nvPicPr>
        <p:blipFill>
          <a:blip r:embed="rId3"/>
          <a:stretch>
            <a:fillRect/>
          </a:stretch>
        </p:blipFill>
        <p:spPr>
          <a:xfrm>
            <a:off x="1745087" y="3002991"/>
            <a:ext cx="3962400" cy="2371725"/>
          </a:xfrm>
          <a:prstGeom prst="rect">
            <a:avLst/>
          </a:prstGeom>
        </p:spPr>
      </p:pic>
      <p:pic>
        <p:nvPicPr>
          <p:cNvPr id="6" name="Imagen 5"/>
          <p:cNvPicPr>
            <a:picLocks noChangeAspect="1"/>
          </p:cNvPicPr>
          <p:nvPr/>
        </p:nvPicPr>
        <p:blipFill>
          <a:blip r:embed="rId4"/>
          <a:stretch>
            <a:fillRect/>
          </a:stretch>
        </p:blipFill>
        <p:spPr>
          <a:xfrm>
            <a:off x="7481283" y="3002991"/>
            <a:ext cx="2555061" cy="989460"/>
          </a:xfrm>
          <a:prstGeom prst="rect">
            <a:avLst/>
          </a:prstGeom>
        </p:spPr>
      </p:pic>
    </p:spTree>
    <p:extLst>
      <p:ext uri="{BB962C8B-B14F-4D97-AF65-F5344CB8AC3E}">
        <p14:creationId xmlns:p14="http://schemas.microsoft.com/office/powerpoint/2010/main" val="4196592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Uso de </a:t>
            </a:r>
            <a:r>
              <a:rPr lang="es-AR" dirty="0" err="1"/>
              <a:t>const</a:t>
            </a:r>
            <a:endParaRPr lang="es-AR" dirty="0"/>
          </a:p>
        </p:txBody>
      </p:sp>
      <p:sp>
        <p:nvSpPr>
          <p:cNvPr id="4" name="CuadroTexto 3"/>
          <p:cNvSpPr txBox="1"/>
          <p:nvPr/>
        </p:nvSpPr>
        <p:spPr>
          <a:xfrm>
            <a:off x="614148" y="1453489"/>
            <a:ext cx="10781733" cy="3847207"/>
          </a:xfrm>
          <a:prstGeom prst="rect">
            <a:avLst/>
          </a:prstGeom>
          <a:noFill/>
        </p:spPr>
        <p:txBody>
          <a:bodyPr wrap="square" rtlCol="0">
            <a:spAutoFit/>
          </a:bodyPr>
          <a:lstStyle/>
          <a:p>
            <a:r>
              <a:rPr lang="es-AR" sz="2000" dirty="0"/>
              <a:t>Como se mencionó antes, una de las mejoras en la versión ES6 de Javascript fue la incorporación de la palabra reservada </a:t>
            </a:r>
            <a:r>
              <a:rPr lang="es-AR" sz="2400" b="1" dirty="0"/>
              <a:t>“</a:t>
            </a:r>
            <a:r>
              <a:rPr lang="es-AR" sz="2400" b="1" dirty="0" err="1"/>
              <a:t>const</a:t>
            </a:r>
            <a:r>
              <a:rPr lang="es-AR" sz="2400" b="1" dirty="0"/>
              <a:t>”</a:t>
            </a:r>
            <a:r>
              <a:rPr lang="es-AR" sz="2000" dirty="0"/>
              <a:t>. Mediante esta palabra podremos definir variables que no podrán volver a ser asignadas en ninguna otra parte del programa. Si esto ocurriese, el interprete Javascript cancelaría la ejecución mediante un error.</a:t>
            </a:r>
          </a:p>
          <a:p>
            <a:endParaRPr lang="es-AR" sz="2000" dirty="0"/>
          </a:p>
          <a:p>
            <a:endParaRPr lang="es-AR" sz="2000" dirty="0"/>
          </a:p>
          <a:p>
            <a:endParaRPr lang="es-AR" sz="2000" dirty="0"/>
          </a:p>
          <a:p>
            <a:endParaRPr lang="es-AR" sz="2000" dirty="0"/>
          </a:p>
          <a:p>
            <a:endParaRPr lang="es-AR" sz="2000" dirty="0"/>
          </a:p>
          <a:p>
            <a:r>
              <a:rPr lang="es-AR" sz="2000" dirty="0"/>
              <a:t>Es un estándar definir estas constantes en mayúscula.</a:t>
            </a:r>
          </a:p>
          <a:p>
            <a:endParaRPr lang="es-AR" sz="2000" dirty="0"/>
          </a:p>
          <a:p>
            <a:r>
              <a:rPr lang="es-AR" sz="2000" dirty="0"/>
              <a:t>Que sea constante no quiere decir que sea inmutable. Veremos un ejemplo con arrays.</a:t>
            </a:r>
          </a:p>
        </p:txBody>
      </p:sp>
      <p:pic>
        <p:nvPicPr>
          <p:cNvPr id="2" name="Imagen 1"/>
          <p:cNvPicPr>
            <a:picLocks noChangeAspect="1"/>
          </p:cNvPicPr>
          <p:nvPr/>
        </p:nvPicPr>
        <p:blipFill>
          <a:blip r:embed="rId3"/>
          <a:stretch>
            <a:fillRect/>
          </a:stretch>
        </p:blipFill>
        <p:spPr>
          <a:xfrm>
            <a:off x="1613414" y="2954694"/>
            <a:ext cx="3324225" cy="1000125"/>
          </a:xfrm>
          <a:prstGeom prst="rect">
            <a:avLst/>
          </a:prstGeom>
        </p:spPr>
      </p:pic>
      <p:pic>
        <p:nvPicPr>
          <p:cNvPr id="6" name="Imagen 5"/>
          <p:cNvPicPr>
            <a:picLocks noChangeAspect="1"/>
          </p:cNvPicPr>
          <p:nvPr/>
        </p:nvPicPr>
        <p:blipFill>
          <a:blip r:embed="rId4"/>
          <a:stretch>
            <a:fillRect/>
          </a:stretch>
        </p:blipFill>
        <p:spPr>
          <a:xfrm>
            <a:off x="1613414" y="5446363"/>
            <a:ext cx="3409950" cy="1019175"/>
          </a:xfrm>
          <a:prstGeom prst="rect">
            <a:avLst/>
          </a:prstGeom>
        </p:spPr>
      </p:pic>
      <p:pic>
        <p:nvPicPr>
          <p:cNvPr id="7" name="Imagen 6"/>
          <p:cNvPicPr>
            <a:picLocks noChangeAspect="1"/>
          </p:cNvPicPr>
          <p:nvPr/>
        </p:nvPicPr>
        <p:blipFill>
          <a:blip r:embed="rId5"/>
          <a:stretch>
            <a:fillRect/>
          </a:stretch>
        </p:blipFill>
        <p:spPr>
          <a:xfrm>
            <a:off x="6394226" y="5446363"/>
            <a:ext cx="3337372" cy="580950"/>
          </a:xfrm>
          <a:prstGeom prst="rect">
            <a:avLst/>
          </a:prstGeom>
        </p:spPr>
      </p:pic>
      <p:pic>
        <p:nvPicPr>
          <p:cNvPr id="9" name="Imagen 8"/>
          <p:cNvPicPr>
            <a:picLocks noChangeAspect="1"/>
          </p:cNvPicPr>
          <p:nvPr/>
        </p:nvPicPr>
        <p:blipFill>
          <a:blip r:embed="rId6"/>
          <a:stretch>
            <a:fillRect/>
          </a:stretch>
        </p:blipFill>
        <p:spPr>
          <a:xfrm>
            <a:off x="6394226" y="2938462"/>
            <a:ext cx="4210050" cy="981075"/>
          </a:xfrm>
          <a:prstGeom prst="rect">
            <a:avLst/>
          </a:prstGeom>
        </p:spPr>
      </p:pic>
      <p:sp>
        <p:nvSpPr>
          <p:cNvPr id="10" name="CuadroTexto 9"/>
          <p:cNvSpPr txBox="1"/>
          <p:nvPr/>
        </p:nvSpPr>
        <p:spPr>
          <a:xfrm>
            <a:off x="6291195" y="6143223"/>
            <a:ext cx="5797774" cy="584775"/>
          </a:xfrm>
          <a:prstGeom prst="rect">
            <a:avLst/>
          </a:prstGeom>
          <a:noFill/>
        </p:spPr>
        <p:txBody>
          <a:bodyPr wrap="square" rtlCol="0">
            <a:spAutoFit/>
          </a:bodyPr>
          <a:lstStyle/>
          <a:p>
            <a:r>
              <a:rPr lang="es-AR" sz="1600" dirty="0"/>
              <a:t>Esto funciona ya que no se vuelve a asignar un valor al array sino que actualiza mediante uno de sus métodos</a:t>
            </a:r>
          </a:p>
        </p:txBody>
      </p:sp>
    </p:spTree>
    <p:extLst>
      <p:ext uri="{BB962C8B-B14F-4D97-AF65-F5344CB8AC3E}">
        <p14:creationId xmlns:p14="http://schemas.microsoft.com/office/powerpoint/2010/main" val="4262117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Funciones</a:t>
            </a:r>
          </a:p>
        </p:txBody>
      </p:sp>
      <p:sp>
        <p:nvSpPr>
          <p:cNvPr id="4" name="CuadroTexto 3"/>
          <p:cNvSpPr txBox="1"/>
          <p:nvPr/>
        </p:nvSpPr>
        <p:spPr>
          <a:xfrm>
            <a:off x="614148" y="1453489"/>
            <a:ext cx="10781733" cy="5016758"/>
          </a:xfrm>
          <a:prstGeom prst="rect">
            <a:avLst/>
          </a:prstGeom>
          <a:noFill/>
        </p:spPr>
        <p:txBody>
          <a:bodyPr wrap="square" rtlCol="0">
            <a:spAutoFit/>
          </a:bodyPr>
          <a:lstStyle/>
          <a:p>
            <a:r>
              <a:rPr lang="es-AR" sz="2000" dirty="0"/>
              <a:t>En Javascript podemos definir funciones de varias formas. Veamos las más comunes.</a:t>
            </a:r>
          </a:p>
          <a:p>
            <a:endParaRPr lang="es-AR" sz="2000" dirty="0"/>
          </a:p>
          <a:p>
            <a:endParaRPr lang="es-AR" sz="2000" dirty="0"/>
          </a:p>
          <a:p>
            <a:endParaRPr lang="es-AR" sz="2000" dirty="0"/>
          </a:p>
          <a:p>
            <a:endParaRPr lang="es-AR" sz="2000" dirty="0"/>
          </a:p>
          <a:p>
            <a:endParaRPr lang="es-AR" sz="2000" dirty="0"/>
          </a:p>
          <a:p>
            <a:endParaRPr lang="es-AR" sz="2000" dirty="0"/>
          </a:p>
          <a:p>
            <a:r>
              <a:rPr lang="es-AR" sz="2000" dirty="0"/>
              <a:t>Las 3 funciones muestran por consola el mismo valor:</a:t>
            </a:r>
          </a:p>
          <a:p>
            <a:endParaRPr lang="es-AR" sz="2000" dirty="0"/>
          </a:p>
          <a:p>
            <a:r>
              <a:rPr lang="es-AR" sz="2000" dirty="0"/>
              <a:t>Las dos últimas formas son posibles debido a que la variable “suma” contiene una función, que como vimos al principio de la presentación es un tipo de dato no primitivo. Además, la última forma tiene dos particularidades para el caso en que la función tenga una sola línea de ejecución:</a:t>
            </a:r>
          </a:p>
          <a:p>
            <a:endParaRPr lang="es-AR" sz="2000" dirty="0"/>
          </a:p>
          <a:p>
            <a:pPr marL="342900" indent="-342900">
              <a:buFont typeface="Wingdings" panose="05000000000000000000" pitchFamily="2" charset="2"/>
              <a:buChar char="§"/>
            </a:pPr>
            <a:r>
              <a:rPr lang="es-AR" sz="2000" dirty="0"/>
              <a:t>Las llaves pasan a ser optativas</a:t>
            </a:r>
          </a:p>
          <a:p>
            <a:pPr marL="342900" indent="-342900">
              <a:buFont typeface="Wingdings" panose="05000000000000000000" pitchFamily="2" charset="2"/>
              <a:buChar char="§"/>
            </a:pPr>
            <a:r>
              <a:rPr lang="es-AR" sz="2000" dirty="0"/>
              <a:t>El </a:t>
            </a:r>
            <a:r>
              <a:rPr lang="es-AR" sz="2000" dirty="0" err="1"/>
              <a:t>return</a:t>
            </a:r>
            <a:r>
              <a:rPr lang="es-AR" sz="2000" dirty="0"/>
              <a:t> queda implícito, es decir, la función </a:t>
            </a:r>
          </a:p>
          <a:p>
            <a:r>
              <a:rPr lang="es-AR" sz="2000" dirty="0"/>
              <a:t>      devuelve el valor de la </a:t>
            </a:r>
            <a:r>
              <a:rPr lang="es-AR" sz="2000" dirty="0" err="1"/>
              <a:t>instruccón</a:t>
            </a:r>
            <a:r>
              <a:rPr lang="es-AR" sz="2000" dirty="0"/>
              <a:t>. </a:t>
            </a:r>
          </a:p>
        </p:txBody>
      </p:sp>
      <p:pic>
        <p:nvPicPr>
          <p:cNvPr id="2" name="Imagen 1"/>
          <p:cNvPicPr>
            <a:picLocks noChangeAspect="1"/>
          </p:cNvPicPr>
          <p:nvPr/>
        </p:nvPicPr>
        <p:blipFill>
          <a:blip r:embed="rId3"/>
          <a:stretch>
            <a:fillRect/>
          </a:stretch>
        </p:blipFill>
        <p:spPr>
          <a:xfrm>
            <a:off x="512659" y="2010342"/>
            <a:ext cx="3800475" cy="1314450"/>
          </a:xfrm>
          <a:prstGeom prst="rect">
            <a:avLst/>
          </a:prstGeom>
        </p:spPr>
      </p:pic>
      <p:pic>
        <p:nvPicPr>
          <p:cNvPr id="3" name="Imagen 2"/>
          <p:cNvPicPr>
            <a:picLocks noChangeAspect="1"/>
          </p:cNvPicPr>
          <p:nvPr/>
        </p:nvPicPr>
        <p:blipFill>
          <a:blip r:embed="rId4"/>
          <a:stretch>
            <a:fillRect/>
          </a:stretch>
        </p:blipFill>
        <p:spPr>
          <a:xfrm>
            <a:off x="4566456" y="2010342"/>
            <a:ext cx="3429000" cy="1295400"/>
          </a:xfrm>
          <a:prstGeom prst="rect">
            <a:avLst/>
          </a:prstGeom>
        </p:spPr>
      </p:pic>
      <p:pic>
        <p:nvPicPr>
          <p:cNvPr id="5" name="Imagen 4"/>
          <p:cNvPicPr>
            <a:picLocks noChangeAspect="1"/>
          </p:cNvPicPr>
          <p:nvPr/>
        </p:nvPicPr>
        <p:blipFill>
          <a:blip r:embed="rId5"/>
          <a:stretch>
            <a:fillRect/>
          </a:stretch>
        </p:blipFill>
        <p:spPr>
          <a:xfrm>
            <a:off x="8249005" y="2010342"/>
            <a:ext cx="3400425" cy="1285875"/>
          </a:xfrm>
          <a:prstGeom prst="rect">
            <a:avLst/>
          </a:prstGeom>
        </p:spPr>
      </p:pic>
      <p:pic>
        <p:nvPicPr>
          <p:cNvPr id="6" name="Imagen 5"/>
          <p:cNvPicPr>
            <a:picLocks noChangeAspect="1"/>
          </p:cNvPicPr>
          <p:nvPr/>
        </p:nvPicPr>
        <p:blipFill>
          <a:blip r:embed="rId6"/>
          <a:stretch>
            <a:fillRect/>
          </a:stretch>
        </p:blipFill>
        <p:spPr>
          <a:xfrm>
            <a:off x="6460336" y="3593440"/>
            <a:ext cx="1101878" cy="359308"/>
          </a:xfrm>
          <a:prstGeom prst="rect">
            <a:avLst/>
          </a:prstGeom>
        </p:spPr>
      </p:pic>
      <p:pic>
        <p:nvPicPr>
          <p:cNvPr id="7" name="Imagen 6"/>
          <p:cNvPicPr>
            <a:picLocks noChangeAspect="1"/>
          </p:cNvPicPr>
          <p:nvPr/>
        </p:nvPicPr>
        <p:blipFill>
          <a:blip r:embed="rId7"/>
          <a:stretch>
            <a:fillRect/>
          </a:stretch>
        </p:blipFill>
        <p:spPr>
          <a:xfrm>
            <a:off x="6460336" y="5411715"/>
            <a:ext cx="3476625" cy="733425"/>
          </a:xfrm>
          <a:prstGeom prst="rect">
            <a:avLst/>
          </a:prstGeom>
        </p:spPr>
      </p:pic>
      <p:pic>
        <p:nvPicPr>
          <p:cNvPr id="9" name="Imagen 8"/>
          <p:cNvPicPr>
            <a:picLocks noChangeAspect="1"/>
          </p:cNvPicPr>
          <p:nvPr/>
        </p:nvPicPr>
        <p:blipFill>
          <a:blip r:embed="rId6"/>
          <a:stretch>
            <a:fillRect/>
          </a:stretch>
        </p:blipFill>
        <p:spPr>
          <a:xfrm>
            <a:off x="10547552" y="5419120"/>
            <a:ext cx="1101878" cy="359308"/>
          </a:xfrm>
          <a:prstGeom prst="rect">
            <a:avLst/>
          </a:prstGeom>
        </p:spPr>
      </p:pic>
    </p:spTree>
    <p:extLst>
      <p:ext uri="{BB962C8B-B14F-4D97-AF65-F5344CB8AC3E}">
        <p14:creationId xmlns:p14="http://schemas.microsoft.com/office/powerpoint/2010/main" val="3439737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Funciones. Parámetros por valor y referencia</a:t>
            </a:r>
          </a:p>
        </p:txBody>
      </p:sp>
      <p:sp>
        <p:nvSpPr>
          <p:cNvPr id="4" name="CuadroTexto 3"/>
          <p:cNvSpPr txBox="1"/>
          <p:nvPr/>
        </p:nvSpPr>
        <p:spPr>
          <a:xfrm>
            <a:off x="614148" y="1453489"/>
            <a:ext cx="10781733" cy="2554545"/>
          </a:xfrm>
          <a:prstGeom prst="rect">
            <a:avLst/>
          </a:prstGeom>
          <a:noFill/>
        </p:spPr>
        <p:txBody>
          <a:bodyPr wrap="square" rtlCol="0">
            <a:spAutoFit/>
          </a:bodyPr>
          <a:lstStyle/>
          <a:p>
            <a:r>
              <a:rPr lang="es-AR" sz="2000" dirty="0"/>
              <a:t>Al igual que en Python, los tipos de datos primitivos pasan por valor a las funciones, mientras que el resto pasa por referencia. Esto quiere decir que en el primer caso se crean copias de las variables originales, mientras que en el segundo se pasa un puntero a la misma variable.</a:t>
            </a:r>
          </a:p>
          <a:p>
            <a:endParaRPr lang="es-AR" sz="2000" dirty="0"/>
          </a:p>
          <a:p>
            <a:endParaRPr lang="es-AR" sz="2000" dirty="0"/>
          </a:p>
          <a:p>
            <a:endParaRPr lang="es-AR" sz="2000" dirty="0"/>
          </a:p>
          <a:p>
            <a:endParaRPr lang="es-AR" sz="2000" dirty="0"/>
          </a:p>
          <a:p>
            <a:endParaRPr lang="es-AR" sz="2000" dirty="0"/>
          </a:p>
        </p:txBody>
      </p:sp>
      <p:pic>
        <p:nvPicPr>
          <p:cNvPr id="10" name="Imagen 9"/>
          <p:cNvPicPr>
            <a:picLocks noChangeAspect="1"/>
          </p:cNvPicPr>
          <p:nvPr/>
        </p:nvPicPr>
        <p:blipFill>
          <a:blip r:embed="rId3"/>
          <a:stretch>
            <a:fillRect/>
          </a:stretch>
        </p:blipFill>
        <p:spPr>
          <a:xfrm>
            <a:off x="1050298" y="2730761"/>
            <a:ext cx="3600450" cy="1781175"/>
          </a:xfrm>
          <a:prstGeom prst="rect">
            <a:avLst/>
          </a:prstGeom>
        </p:spPr>
      </p:pic>
      <p:pic>
        <p:nvPicPr>
          <p:cNvPr id="11" name="Imagen 10"/>
          <p:cNvPicPr>
            <a:picLocks noChangeAspect="1"/>
          </p:cNvPicPr>
          <p:nvPr/>
        </p:nvPicPr>
        <p:blipFill>
          <a:blip r:embed="rId4"/>
          <a:stretch>
            <a:fillRect/>
          </a:stretch>
        </p:blipFill>
        <p:spPr>
          <a:xfrm>
            <a:off x="5086898" y="2730761"/>
            <a:ext cx="1819275" cy="638175"/>
          </a:xfrm>
          <a:prstGeom prst="rect">
            <a:avLst/>
          </a:prstGeom>
        </p:spPr>
      </p:pic>
      <p:sp>
        <p:nvSpPr>
          <p:cNvPr id="12" name="CuadroTexto 11"/>
          <p:cNvSpPr txBox="1"/>
          <p:nvPr/>
        </p:nvSpPr>
        <p:spPr>
          <a:xfrm>
            <a:off x="7113677" y="2630066"/>
            <a:ext cx="4387157" cy="1754326"/>
          </a:xfrm>
          <a:prstGeom prst="rect">
            <a:avLst/>
          </a:prstGeom>
          <a:noFill/>
        </p:spPr>
        <p:txBody>
          <a:bodyPr wrap="square" rtlCol="0">
            <a:spAutoFit/>
          </a:bodyPr>
          <a:lstStyle/>
          <a:p>
            <a:r>
              <a:rPr lang="es-AR" dirty="0"/>
              <a:t>En este caso, como la variable es de un tipo de dato primitivo (numérico), la variable “dato” de la función es una copia de la variable “dato” original (ya que pasa por valor). Por lo tanto, luego de modificarse dentro, no se ve alterado su valor fuera.</a:t>
            </a:r>
          </a:p>
        </p:txBody>
      </p:sp>
      <p:pic>
        <p:nvPicPr>
          <p:cNvPr id="14" name="Imagen 13"/>
          <p:cNvPicPr>
            <a:picLocks noChangeAspect="1"/>
          </p:cNvPicPr>
          <p:nvPr/>
        </p:nvPicPr>
        <p:blipFill>
          <a:blip r:embed="rId5"/>
          <a:stretch>
            <a:fillRect/>
          </a:stretch>
        </p:blipFill>
        <p:spPr>
          <a:xfrm>
            <a:off x="1050298" y="4763640"/>
            <a:ext cx="3590925" cy="1838325"/>
          </a:xfrm>
          <a:prstGeom prst="rect">
            <a:avLst/>
          </a:prstGeom>
        </p:spPr>
      </p:pic>
      <p:pic>
        <p:nvPicPr>
          <p:cNvPr id="16" name="Imagen 15"/>
          <p:cNvPicPr>
            <a:picLocks noChangeAspect="1"/>
          </p:cNvPicPr>
          <p:nvPr/>
        </p:nvPicPr>
        <p:blipFill>
          <a:blip r:embed="rId6"/>
          <a:stretch>
            <a:fillRect/>
          </a:stretch>
        </p:blipFill>
        <p:spPr>
          <a:xfrm>
            <a:off x="5086898" y="4760749"/>
            <a:ext cx="1866900" cy="647700"/>
          </a:xfrm>
          <a:prstGeom prst="rect">
            <a:avLst/>
          </a:prstGeom>
        </p:spPr>
      </p:pic>
      <p:sp>
        <p:nvSpPr>
          <p:cNvPr id="17" name="CuadroTexto 16"/>
          <p:cNvSpPr txBox="1"/>
          <p:nvPr/>
        </p:nvSpPr>
        <p:spPr>
          <a:xfrm>
            <a:off x="7113677" y="4683806"/>
            <a:ext cx="4387157" cy="1754326"/>
          </a:xfrm>
          <a:prstGeom prst="rect">
            <a:avLst/>
          </a:prstGeom>
          <a:noFill/>
        </p:spPr>
        <p:txBody>
          <a:bodyPr wrap="square" rtlCol="0">
            <a:spAutoFit/>
          </a:bodyPr>
          <a:lstStyle/>
          <a:p>
            <a:r>
              <a:rPr lang="es-AR" dirty="0"/>
              <a:t>Aquí, como la variable es de un tipo de dato no primitivo (array), la variable “dato” de la función apunta a la misma variable “dato” original (ya que pasa por referencia). Por lo tanto, luego de modificarse dentro, se ve alterado su valor fuera.</a:t>
            </a:r>
          </a:p>
        </p:txBody>
      </p:sp>
    </p:spTree>
    <p:extLst>
      <p:ext uri="{BB962C8B-B14F-4D97-AF65-F5344CB8AC3E}">
        <p14:creationId xmlns:p14="http://schemas.microsoft.com/office/powerpoint/2010/main" val="2780846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2989241" y="3273984"/>
            <a:ext cx="4152900" cy="619125"/>
          </a:xfrm>
          <a:prstGeom prst="rect">
            <a:avLst/>
          </a:prstGeom>
        </p:spPr>
      </p:pic>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Ejecución de un programa JS desde HTML</a:t>
            </a:r>
          </a:p>
        </p:txBody>
      </p:sp>
      <p:sp>
        <p:nvSpPr>
          <p:cNvPr id="4" name="CuadroTexto 3"/>
          <p:cNvSpPr txBox="1"/>
          <p:nvPr/>
        </p:nvSpPr>
        <p:spPr>
          <a:xfrm>
            <a:off x="614148" y="1453489"/>
            <a:ext cx="10781733" cy="4770537"/>
          </a:xfrm>
          <a:prstGeom prst="rect">
            <a:avLst/>
          </a:prstGeom>
          <a:noFill/>
        </p:spPr>
        <p:txBody>
          <a:bodyPr wrap="square" rtlCol="0">
            <a:spAutoFit/>
          </a:bodyPr>
          <a:lstStyle/>
          <a:p>
            <a:r>
              <a:rPr lang="es-AR" sz="2000" dirty="0"/>
              <a:t>Ahora que ya conocemos las bases de Javascript, deberemos aprender cómo se ejecuta un programa desde una página HTML. Para ello, deberemos utilizar la etiqueta </a:t>
            </a:r>
            <a:r>
              <a:rPr lang="es-AR" sz="2400" b="1" dirty="0"/>
              <a:t>&lt;script&gt;</a:t>
            </a:r>
            <a:r>
              <a:rPr lang="es-AR" sz="2000" dirty="0"/>
              <a:t>. Su uso más básico es el siguiente:</a:t>
            </a:r>
          </a:p>
          <a:p>
            <a:endParaRPr lang="es-AR" sz="2000" dirty="0"/>
          </a:p>
          <a:p>
            <a:pPr algn="ctr"/>
            <a:r>
              <a:rPr lang="es-AR" sz="2000" dirty="0">
                <a:latin typeface="Courier New" panose="02070309020205020404" pitchFamily="49" charset="0"/>
                <a:cs typeface="Courier New" panose="02070309020205020404" pitchFamily="49" charset="0"/>
              </a:rPr>
              <a:t>&lt;script </a:t>
            </a:r>
            <a:r>
              <a:rPr lang="es-AR" sz="2000" dirty="0" err="1">
                <a:latin typeface="Courier New" panose="02070309020205020404" pitchFamily="49" charset="0"/>
                <a:cs typeface="Courier New" panose="02070309020205020404" pitchFamily="49" charset="0"/>
              </a:rPr>
              <a:t>src</a:t>
            </a:r>
            <a:r>
              <a:rPr lang="es-AR" sz="2000" dirty="0">
                <a:latin typeface="Courier New" panose="02070309020205020404" pitchFamily="49" charset="0"/>
                <a:cs typeface="Courier New" panose="02070309020205020404" pitchFamily="49" charset="0"/>
              </a:rPr>
              <a:t>=nombre-del-archivo&gt;&lt;/script&gt;</a:t>
            </a:r>
          </a:p>
          <a:p>
            <a:endParaRPr lang="es-AR" sz="2000" dirty="0"/>
          </a:p>
          <a:p>
            <a:r>
              <a:rPr lang="es-AR" sz="2000" dirty="0"/>
              <a:t>Por ejemplo, mediante                                                                      estaremos ejecutando el programa saludo.js. Una buena práctica implica incorporar la etiqueta script al final del </a:t>
            </a:r>
            <a:r>
              <a:rPr lang="es-AR" sz="2000" dirty="0" err="1"/>
              <a:t>body</a:t>
            </a:r>
            <a:r>
              <a:rPr lang="es-AR" sz="2000" dirty="0"/>
              <a:t>, ya conoceremos más adelante el motivo.  Veamos entonces qué contiene saludo.js:</a:t>
            </a:r>
          </a:p>
          <a:p>
            <a:endParaRPr lang="es-AR" sz="2000" dirty="0"/>
          </a:p>
          <a:p>
            <a:endParaRPr lang="es-AR" sz="2000" dirty="0"/>
          </a:p>
          <a:p>
            <a:endParaRPr lang="es-AR" sz="2000" dirty="0"/>
          </a:p>
          <a:p>
            <a:r>
              <a:rPr lang="es-AR" sz="2000" dirty="0"/>
              <a:t>En este caso, por tanto, deberemos ver en la consola el saludo impreso en este programa:</a:t>
            </a:r>
          </a:p>
          <a:p>
            <a:endParaRPr lang="es-AR" sz="2000" dirty="0"/>
          </a:p>
          <a:p>
            <a:endParaRPr lang="es-AR" sz="2000" dirty="0"/>
          </a:p>
        </p:txBody>
      </p:sp>
      <p:pic>
        <p:nvPicPr>
          <p:cNvPr id="2" name="Imagen 1"/>
          <p:cNvPicPr>
            <a:picLocks noChangeAspect="1"/>
          </p:cNvPicPr>
          <p:nvPr/>
        </p:nvPicPr>
        <p:blipFill>
          <a:blip r:embed="rId4"/>
          <a:stretch>
            <a:fillRect/>
          </a:stretch>
        </p:blipFill>
        <p:spPr>
          <a:xfrm>
            <a:off x="4347157" y="5705645"/>
            <a:ext cx="2209800" cy="1047750"/>
          </a:xfrm>
          <a:prstGeom prst="rect">
            <a:avLst/>
          </a:prstGeom>
        </p:spPr>
      </p:pic>
      <p:pic>
        <p:nvPicPr>
          <p:cNvPr id="6" name="Imagen 5"/>
          <p:cNvPicPr>
            <a:picLocks noChangeAspect="1"/>
          </p:cNvPicPr>
          <p:nvPr/>
        </p:nvPicPr>
        <p:blipFill>
          <a:blip r:embed="rId5"/>
          <a:stretch>
            <a:fillRect/>
          </a:stretch>
        </p:blipFill>
        <p:spPr>
          <a:xfrm>
            <a:off x="3625604" y="4411404"/>
            <a:ext cx="4219575" cy="685800"/>
          </a:xfrm>
          <a:prstGeom prst="rect">
            <a:avLst/>
          </a:prstGeom>
        </p:spPr>
      </p:pic>
    </p:spTree>
    <p:extLst>
      <p:ext uri="{BB962C8B-B14F-4D97-AF65-F5344CB8AC3E}">
        <p14:creationId xmlns:p14="http://schemas.microsoft.com/office/powerpoint/2010/main" val="2230371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4148" y="1453489"/>
            <a:ext cx="10781733" cy="2923877"/>
          </a:xfrm>
          <a:prstGeom prst="rect">
            <a:avLst/>
          </a:prstGeom>
          <a:noFill/>
        </p:spPr>
        <p:txBody>
          <a:bodyPr wrap="square" rtlCol="0">
            <a:spAutoFit/>
          </a:bodyPr>
          <a:lstStyle/>
          <a:p>
            <a:r>
              <a:rPr lang="es-AR" sz="2000" dirty="0"/>
              <a:t>Si bien lo más normal es que el usuario ingrese los datos a través de etiquetas &lt;input&gt;, existe otra forma de realizarlo a través de una instrucción Javascript, la cual puede ser de utilidad para hacer pruebas rápidas. Dicha instrucción es </a:t>
            </a:r>
            <a:r>
              <a:rPr lang="es-AR" sz="2400" b="1" dirty="0"/>
              <a:t>“</a:t>
            </a:r>
            <a:r>
              <a:rPr lang="es-AR" sz="2400" b="1" dirty="0" err="1"/>
              <a:t>prompt</a:t>
            </a:r>
            <a:r>
              <a:rPr lang="es-AR" sz="2400" b="1" dirty="0"/>
              <a:t>”</a:t>
            </a:r>
            <a:r>
              <a:rPr lang="es-AR" sz="2000" dirty="0"/>
              <a:t>. </a:t>
            </a:r>
          </a:p>
          <a:p>
            <a:endParaRPr lang="es-AR" sz="2000" dirty="0"/>
          </a:p>
          <a:p>
            <a:endParaRPr lang="es-AR" sz="2000" dirty="0"/>
          </a:p>
          <a:p>
            <a:endParaRPr lang="es-AR" sz="2000" dirty="0"/>
          </a:p>
          <a:p>
            <a:endParaRPr lang="es-AR" sz="2000" dirty="0"/>
          </a:p>
          <a:p>
            <a:endParaRPr lang="es-AR" sz="2000" dirty="0"/>
          </a:p>
          <a:p>
            <a:endParaRPr lang="es-AR" sz="2000" dirty="0"/>
          </a:p>
        </p:txBody>
      </p:sp>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Ingreso de datos</a:t>
            </a:r>
          </a:p>
        </p:txBody>
      </p:sp>
      <p:pic>
        <p:nvPicPr>
          <p:cNvPr id="3" name="Imagen 2"/>
          <p:cNvPicPr>
            <a:picLocks noChangeAspect="1"/>
          </p:cNvPicPr>
          <p:nvPr/>
        </p:nvPicPr>
        <p:blipFill>
          <a:blip r:embed="rId3"/>
          <a:stretch>
            <a:fillRect/>
          </a:stretch>
        </p:blipFill>
        <p:spPr>
          <a:xfrm>
            <a:off x="512887" y="2764329"/>
            <a:ext cx="5705475" cy="942975"/>
          </a:xfrm>
          <a:prstGeom prst="rect">
            <a:avLst/>
          </a:prstGeom>
        </p:spPr>
      </p:pic>
      <p:pic>
        <p:nvPicPr>
          <p:cNvPr id="9" name="Imagen 8"/>
          <p:cNvPicPr>
            <a:picLocks noChangeAspect="1"/>
          </p:cNvPicPr>
          <p:nvPr/>
        </p:nvPicPr>
        <p:blipFill>
          <a:blip r:embed="rId4"/>
          <a:stretch>
            <a:fillRect/>
          </a:stretch>
        </p:blipFill>
        <p:spPr>
          <a:xfrm>
            <a:off x="512887" y="4229100"/>
            <a:ext cx="6134100" cy="2628900"/>
          </a:xfrm>
          <a:prstGeom prst="rect">
            <a:avLst/>
          </a:prstGeom>
        </p:spPr>
      </p:pic>
      <p:pic>
        <p:nvPicPr>
          <p:cNvPr id="10" name="Imagen 9"/>
          <p:cNvPicPr>
            <a:picLocks noChangeAspect="1"/>
          </p:cNvPicPr>
          <p:nvPr/>
        </p:nvPicPr>
        <p:blipFill>
          <a:blip r:embed="rId5"/>
          <a:stretch>
            <a:fillRect/>
          </a:stretch>
        </p:blipFill>
        <p:spPr>
          <a:xfrm>
            <a:off x="7320415" y="4158577"/>
            <a:ext cx="2628803" cy="1459106"/>
          </a:xfrm>
          <a:prstGeom prst="rect">
            <a:avLst/>
          </a:prstGeom>
        </p:spPr>
      </p:pic>
      <p:sp>
        <p:nvSpPr>
          <p:cNvPr id="12" name="CuadroTexto 11"/>
          <p:cNvSpPr txBox="1"/>
          <p:nvPr/>
        </p:nvSpPr>
        <p:spPr>
          <a:xfrm>
            <a:off x="6646987" y="2764329"/>
            <a:ext cx="5216668" cy="646331"/>
          </a:xfrm>
          <a:prstGeom prst="rect">
            <a:avLst/>
          </a:prstGeom>
          <a:noFill/>
        </p:spPr>
        <p:txBody>
          <a:bodyPr wrap="square" rtlCol="0">
            <a:spAutoFit/>
          </a:bodyPr>
          <a:lstStyle/>
          <a:p>
            <a:r>
              <a:rPr lang="es-AR" dirty="0"/>
              <a:t>Cabe destacar que si se presiona “Cancelar”, la función </a:t>
            </a:r>
            <a:r>
              <a:rPr lang="es-AR" dirty="0" err="1"/>
              <a:t>prompt</a:t>
            </a:r>
            <a:r>
              <a:rPr lang="es-AR" dirty="0"/>
              <a:t> devuelve el valor </a:t>
            </a:r>
            <a:r>
              <a:rPr lang="es-AR" b="1" dirty="0" err="1"/>
              <a:t>null</a:t>
            </a:r>
            <a:r>
              <a:rPr lang="es-AR" dirty="0"/>
              <a:t>. </a:t>
            </a:r>
          </a:p>
        </p:txBody>
      </p:sp>
    </p:spTree>
    <p:extLst>
      <p:ext uri="{BB962C8B-B14F-4D97-AF65-F5344CB8AC3E}">
        <p14:creationId xmlns:p14="http://schemas.microsoft.com/office/powerpoint/2010/main" val="4099805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4148" y="1453489"/>
            <a:ext cx="10781733" cy="2923877"/>
          </a:xfrm>
          <a:prstGeom prst="rect">
            <a:avLst/>
          </a:prstGeom>
          <a:noFill/>
        </p:spPr>
        <p:txBody>
          <a:bodyPr wrap="square" rtlCol="0">
            <a:spAutoFit/>
          </a:bodyPr>
          <a:lstStyle/>
          <a:p>
            <a:r>
              <a:rPr lang="es-AR" sz="2000" dirty="0"/>
              <a:t>De la misma forma que se comentó recién, lo más normal para enviar mensajes al usuario será a través de elementos de la página. Sin embargo, una forma sencilla de enviar mensajes al usuario es mediante la instrucción </a:t>
            </a:r>
            <a:r>
              <a:rPr lang="es-AR" sz="2400" b="1" dirty="0"/>
              <a:t>“</a:t>
            </a:r>
            <a:r>
              <a:rPr lang="es-AR" sz="2400" b="1" dirty="0" err="1"/>
              <a:t>alert</a:t>
            </a:r>
            <a:r>
              <a:rPr lang="es-AR" sz="2400" b="1" dirty="0"/>
              <a:t>”</a:t>
            </a:r>
            <a:r>
              <a:rPr lang="es-AR" sz="2000" dirty="0"/>
              <a:t>. </a:t>
            </a:r>
          </a:p>
          <a:p>
            <a:endParaRPr lang="es-AR" sz="2000" dirty="0"/>
          </a:p>
          <a:p>
            <a:endParaRPr lang="es-AR" sz="2000" dirty="0"/>
          </a:p>
          <a:p>
            <a:endParaRPr lang="es-AR" sz="2000" dirty="0"/>
          </a:p>
          <a:p>
            <a:endParaRPr lang="es-AR" sz="2000" dirty="0"/>
          </a:p>
          <a:p>
            <a:endParaRPr lang="es-AR" sz="2000" dirty="0"/>
          </a:p>
          <a:p>
            <a:endParaRPr lang="es-AR" sz="2000" dirty="0"/>
          </a:p>
        </p:txBody>
      </p:sp>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Mensajes al usuario</a:t>
            </a:r>
          </a:p>
        </p:txBody>
      </p:sp>
      <p:pic>
        <p:nvPicPr>
          <p:cNvPr id="2" name="Imagen 1"/>
          <p:cNvPicPr>
            <a:picLocks noChangeAspect="1"/>
          </p:cNvPicPr>
          <p:nvPr/>
        </p:nvPicPr>
        <p:blipFill>
          <a:blip r:embed="rId3"/>
          <a:stretch>
            <a:fillRect/>
          </a:stretch>
        </p:blipFill>
        <p:spPr>
          <a:xfrm>
            <a:off x="1004389" y="4377366"/>
            <a:ext cx="5000625" cy="2286000"/>
          </a:xfrm>
          <a:prstGeom prst="rect">
            <a:avLst/>
          </a:prstGeom>
        </p:spPr>
      </p:pic>
      <p:pic>
        <p:nvPicPr>
          <p:cNvPr id="5" name="Imagen 4"/>
          <p:cNvPicPr>
            <a:picLocks noChangeAspect="1"/>
          </p:cNvPicPr>
          <p:nvPr/>
        </p:nvPicPr>
        <p:blipFill>
          <a:blip r:embed="rId4"/>
          <a:stretch>
            <a:fillRect/>
          </a:stretch>
        </p:blipFill>
        <p:spPr>
          <a:xfrm>
            <a:off x="3005137" y="2678244"/>
            <a:ext cx="6181725" cy="1362075"/>
          </a:xfrm>
          <a:prstGeom prst="rect">
            <a:avLst/>
          </a:prstGeom>
        </p:spPr>
      </p:pic>
      <p:pic>
        <p:nvPicPr>
          <p:cNvPr id="6" name="Imagen 5"/>
          <p:cNvPicPr>
            <a:picLocks noChangeAspect="1"/>
          </p:cNvPicPr>
          <p:nvPr/>
        </p:nvPicPr>
        <p:blipFill>
          <a:blip r:embed="rId5"/>
          <a:stretch>
            <a:fillRect/>
          </a:stretch>
        </p:blipFill>
        <p:spPr>
          <a:xfrm>
            <a:off x="6653212" y="4377366"/>
            <a:ext cx="5067300" cy="1971675"/>
          </a:xfrm>
          <a:prstGeom prst="rect">
            <a:avLst/>
          </a:prstGeom>
        </p:spPr>
      </p:pic>
    </p:spTree>
    <p:extLst>
      <p:ext uri="{BB962C8B-B14F-4D97-AF65-F5344CB8AC3E}">
        <p14:creationId xmlns:p14="http://schemas.microsoft.com/office/powerpoint/2010/main" val="2453448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4148" y="1453489"/>
            <a:ext cx="10781733" cy="3170099"/>
          </a:xfrm>
          <a:prstGeom prst="rect">
            <a:avLst/>
          </a:prstGeom>
          <a:noFill/>
        </p:spPr>
        <p:txBody>
          <a:bodyPr wrap="square" rtlCol="0">
            <a:spAutoFit/>
          </a:bodyPr>
          <a:lstStyle/>
          <a:p>
            <a:r>
              <a:rPr lang="es-AR" sz="2000" dirty="0"/>
              <a:t>Dado que Javascript, a diferencia de Python, es un lenguaje débilmente tipado, normalmente no es necesario realizar conversión de tipos de datos, ya que es el mismo interprete quien se ocupa de esta tarea cuando la considera necesaria. Sin embargo, si queremos forzar la conversión podremos realizarlo mediante las siguientes funciones:</a:t>
            </a:r>
          </a:p>
          <a:p>
            <a:endParaRPr lang="es-AR" sz="2000" dirty="0"/>
          </a:p>
          <a:p>
            <a:endParaRPr lang="es-AR" sz="2000" dirty="0"/>
          </a:p>
          <a:p>
            <a:endParaRPr lang="es-AR" sz="2000" dirty="0"/>
          </a:p>
          <a:p>
            <a:endParaRPr lang="es-AR" sz="2000" dirty="0"/>
          </a:p>
          <a:p>
            <a:endParaRPr lang="es-AR" sz="2000" dirty="0"/>
          </a:p>
          <a:p>
            <a:endParaRPr lang="es-AR" sz="2000" dirty="0"/>
          </a:p>
        </p:txBody>
      </p:sp>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Conversión de tipo de datos</a:t>
            </a:r>
          </a:p>
        </p:txBody>
      </p:sp>
      <p:graphicFrame>
        <p:nvGraphicFramePr>
          <p:cNvPr id="7" name="Tabla 6"/>
          <p:cNvGraphicFramePr>
            <a:graphicFrameLocks noGrp="1"/>
          </p:cNvGraphicFramePr>
          <p:nvPr>
            <p:extLst>
              <p:ext uri="{D42A27DB-BD31-4B8C-83A1-F6EECF244321}">
                <p14:modId xmlns:p14="http://schemas.microsoft.com/office/powerpoint/2010/main" val="602259458"/>
              </p:ext>
            </p:extLst>
          </p:nvPr>
        </p:nvGraphicFramePr>
        <p:xfrm>
          <a:off x="831999" y="2974874"/>
          <a:ext cx="5112914" cy="1854200"/>
        </p:xfrm>
        <a:graphic>
          <a:graphicData uri="http://schemas.openxmlformats.org/drawingml/2006/table">
            <a:tbl>
              <a:tblPr firstRow="1" bandRow="1">
                <a:tableStyleId>{21E4AEA4-8DFA-4A89-87EB-49C32662AFE0}</a:tableStyleId>
              </a:tblPr>
              <a:tblGrid>
                <a:gridCol w="2556457">
                  <a:extLst>
                    <a:ext uri="{9D8B030D-6E8A-4147-A177-3AD203B41FA5}">
                      <a16:colId xmlns:a16="http://schemas.microsoft.com/office/drawing/2014/main" val="20000"/>
                    </a:ext>
                  </a:extLst>
                </a:gridCol>
                <a:gridCol w="2556457">
                  <a:extLst>
                    <a:ext uri="{9D8B030D-6E8A-4147-A177-3AD203B41FA5}">
                      <a16:colId xmlns:a16="http://schemas.microsoft.com/office/drawing/2014/main" val="20001"/>
                    </a:ext>
                  </a:extLst>
                </a:gridCol>
              </a:tblGrid>
              <a:tr h="370840">
                <a:tc>
                  <a:txBody>
                    <a:bodyPr/>
                    <a:lstStyle/>
                    <a:p>
                      <a:pPr algn="ctr"/>
                      <a:r>
                        <a:rPr lang="es-AR" sz="1400" dirty="0"/>
                        <a:t>Función</a:t>
                      </a:r>
                    </a:p>
                  </a:txBody>
                  <a:tcPr/>
                </a:tc>
                <a:tc>
                  <a:txBody>
                    <a:bodyPr/>
                    <a:lstStyle/>
                    <a:p>
                      <a:pPr algn="ctr"/>
                      <a:r>
                        <a:rPr lang="es-AR" sz="1400" dirty="0"/>
                        <a:t>Convierte</a:t>
                      </a:r>
                      <a:r>
                        <a:rPr lang="es-AR" sz="1400" baseline="0" dirty="0"/>
                        <a:t> a…</a:t>
                      </a:r>
                      <a:endParaRPr lang="es-AR" sz="1400" dirty="0"/>
                    </a:p>
                  </a:txBody>
                  <a:tcPr/>
                </a:tc>
                <a:extLst>
                  <a:ext uri="{0D108BD9-81ED-4DB2-BD59-A6C34878D82A}">
                    <a16:rowId xmlns:a16="http://schemas.microsoft.com/office/drawing/2014/main" val="10000"/>
                  </a:ext>
                </a:extLst>
              </a:tr>
              <a:tr h="370840">
                <a:tc>
                  <a:txBody>
                    <a:bodyPr/>
                    <a:lstStyle/>
                    <a:p>
                      <a:pPr algn="ctr"/>
                      <a:r>
                        <a:rPr lang="es-AR" sz="1400" dirty="0" err="1"/>
                        <a:t>Number</a:t>
                      </a:r>
                      <a:r>
                        <a:rPr lang="es-AR" sz="1400" dirty="0"/>
                        <a:t>(</a:t>
                      </a:r>
                      <a:r>
                        <a:rPr lang="es-AR" sz="1400" dirty="0">
                          <a:effectLst/>
                        </a:rPr>
                        <a:t>x</a:t>
                      </a:r>
                      <a:r>
                        <a:rPr lang="es-AR" sz="1400" dirty="0"/>
                        <a:t>)</a:t>
                      </a:r>
                    </a:p>
                  </a:txBody>
                  <a:tcPr/>
                </a:tc>
                <a:tc>
                  <a:txBody>
                    <a:bodyPr/>
                    <a:lstStyle/>
                    <a:p>
                      <a:pPr algn="ctr"/>
                      <a:r>
                        <a:rPr lang="es-AR" sz="1400" b="0" dirty="0" err="1"/>
                        <a:t>Number</a:t>
                      </a:r>
                      <a:endParaRPr lang="es-AR" sz="1400" b="0" dirty="0"/>
                    </a:p>
                  </a:txBody>
                  <a:tcPr/>
                </a:tc>
                <a:extLst>
                  <a:ext uri="{0D108BD9-81ED-4DB2-BD59-A6C34878D82A}">
                    <a16:rowId xmlns:a16="http://schemas.microsoft.com/office/drawing/2014/main" val="10001"/>
                  </a:ext>
                </a:extLst>
              </a:tr>
              <a:tr h="370840">
                <a:tc>
                  <a:txBody>
                    <a:bodyPr/>
                    <a:lstStyle/>
                    <a:p>
                      <a:pPr algn="ctr"/>
                      <a:r>
                        <a:rPr lang="es-AR" sz="1400" b="0" i="0" kern="1200" dirty="0" err="1">
                          <a:solidFill>
                            <a:schemeClr val="dk1"/>
                          </a:solidFill>
                          <a:effectLst/>
                          <a:latin typeface="+mn-lt"/>
                          <a:ea typeface="+mn-ea"/>
                          <a:cs typeface="+mn-cs"/>
                        </a:rPr>
                        <a:t>parseFloat</a:t>
                      </a:r>
                      <a:r>
                        <a:rPr lang="es-AR" sz="1400" b="0" i="0" kern="1200" dirty="0">
                          <a:solidFill>
                            <a:schemeClr val="dk1"/>
                          </a:solidFill>
                          <a:effectLst/>
                          <a:latin typeface="+mn-lt"/>
                          <a:ea typeface="+mn-ea"/>
                          <a:cs typeface="+mn-cs"/>
                        </a:rPr>
                        <a:t>(x)</a:t>
                      </a:r>
                      <a:endParaRPr lang="es-AR" sz="1400" dirty="0"/>
                    </a:p>
                  </a:txBody>
                  <a:tcPr/>
                </a:tc>
                <a:tc>
                  <a:txBody>
                    <a:bodyPr/>
                    <a:lstStyle/>
                    <a:p>
                      <a:pPr algn="ctr" fontAlgn="t"/>
                      <a:r>
                        <a:rPr lang="es-AR" sz="1400" b="0" dirty="0" err="1"/>
                        <a:t>Number</a:t>
                      </a:r>
                      <a:r>
                        <a:rPr lang="es-AR" sz="1400" b="0" dirty="0"/>
                        <a:t> </a:t>
                      </a:r>
                      <a:r>
                        <a:rPr lang="en-US" sz="1400" b="0" dirty="0">
                          <a:effectLst/>
                        </a:rPr>
                        <a:t>con </a:t>
                      </a:r>
                      <a:r>
                        <a:rPr lang="en-US" sz="1400" b="0" dirty="0" err="1">
                          <a:effectLst/>
                        </a:rPr>
                        <a:t>decimales</a:t>
                      </a:r>
                      <a:endParaRPr lang="en-US" sz="1400" b="0" dirty="0">
                        <a:effectLst/>
                      </a:endParaRPr>
                    </a:p>
                  </a:txBody>
                  <a:tcPr marL="76200" marR="76200" marT="76200" marB="76200"/>
                </a:tc>
                <a:extLst>
                  <a:ext uri="{0D108BD9-81ED-4DB2-BD59-A6C34878D82A}">
                    <a16:rowId xmlns:a16="http://schemas.microsoft.com/office/drawing/2014/main" val="10002"/>
                  </a:ext>
                </a:extLst>
              </a:tr>
              <a:tr h="370840">
                <a:tc>
                  <a:txBody>
                    <a:bodyPr/>
                    <a:lstStyle/>
                    <a:p>
                      <a:pPr algn="ctr" fontAlgn="t"/>
                      <a:r>
                        <a:rPr lang="es-AR" sz="1400" dirty="0" err="1">
                          <a:effectLst/>
                        </a:rPr>
                        <a:t>parseInt</a:t>
                      </a:r>
                      <a:r>
                        <a:rPr lang="es-AR" sz="1400" dirty="0">
                          <a:effectLst/>
                        </a:rPr>
                        <a:t>(x)</a:t>
                      </a:r>
                    </a:p>
                  </a:txBody>
                  <a:tcPr marL="152400" marR="76200" marT="76200" marB="762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1400" b="0" dirty="0" err="1"/>
                        <a:t>Number</a:t>
                      </a:r>
                      <a:r>
                        <a:rPr lang="es-AR" sz="1400" b="0" dirty="0"/>
                        <a:t> </a:t>
                      </a:r>
                      <a:r>
                        <a:rPr lang="en-US" sz="1400" b="0" dirty="0" err="1">
                          <a:effectLst/>
                        </a:rPr>
                        <a:t>entero</a:t>
                      </a:r>
                      <a:endParaRPr lang="en-US" sz="1400" b="0" dirty="0">
                        <a:effectLst/>
                      </a:endParaRPr>
                    </a:p>
                  </a:txBody>
                  <a:tcPr/>
                </a:tc>
                <a:extLst>
                  <a:ext uri="{0D108BD9-81ED-4DB2-BD59-A6C34878D82A}">
                    <a16:rowId xmlns:a16="http://schemas.microsoft.com/office/drawing/2014/main" val="10003"/>
                  </a:ext>
                </a:extLst>
              </a:tr>
              <a:tr h="370840">
                <a:tc>
                  <a:txBody>
                    <a:bodyPr/>
                    <a:lstStyle/>
                    <a:p>
                      <a:pPr algn="ctr" fontAlgn="t"/>
                      <a:r>
                        <a:rPr lang="es-AR" sz="1400" b="0" i="0" kern="1200" dirty="0" err="1">
                          <a:solidFill>
                            <a:schemeClr val="dk1"/>
                          </a:solidFill>
                          <a:effectLst/>
                          <a:latin typeface="+mn-lt"/>
                          <a:ea typeface="+mn-ea"/>
                          <a:cs typeface="+mn-cs"/>
                        </a:rPr>
                        <a:t>String</a:t>
                      </a:r>
                      <a:r>
                        <a:rPr lang="es-AR" sz="1400" b="0" i="0" kern="1200" dirty="0">
                          <a:solidFill>
                            <a:schemeClr val="dk1"/>
                          </a:solidFill>
                          <a:effectLst/>
                          <a:latin typeface="+mn-lt"/>
                          <a:ea typeface="+mn-ea"/>
                          <a:cs typeface="+mn-cs"/>
                        </a:rPr>
                        <a:t>(n)  </a:t>
                      </a:r>
                      <a:endParaRPr lang="es-AR" sz="1400" dirty="0">
                        <a:effectLst/>
                      </a:endParaRPr>
                    </a:p>
                  </a:txBody>
                  <a:tcPr marL="152400" marR="76200" marT="76200" marB="762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effectLst/>
                        </a:rPr>
                        <a:t>String</a:t>
                      </a:r>
                    </a:p>
                  </a:txBody>
                  <a:tcPr/>
                </a:tc>
                <a:extLst>
                  <a:ext uri="{0D108BD9-81ED-4DB2-BD59-A6C34878D82A}">
                    <a16:rowId xmlns:a16="http://schemas.microsoft.com/office/drawing/2014/main" val="10004"/>
                  </a:ext>
                </a:extLst>
              </a:tr>
            </a:tbl>
          </a:graphicData>
        </a:graphic>
      </p:graphicFrame>
      <p:pic>
        <p:nvPicPr>
          <p:cNvPr id="3" name="Imagen 2"/>
          <p:cNvPicPr>
            <a:picLocks noChangeAspect="1"/>
          </p:cNvPicPr>
          <p:nvPr/>
        </p:nvPicPr>
        <p:blipFill>
          <a:blip r:embed="rId3"/>
          <a:stretch>
            <a:fillRect/>
          </a:stretch>
        </p:blipFill>
        <p:spPr>
          <a:xfrm>
            <a:off x="6124128" y="4138814"/>
            <a:ext cx="2569112" cy="1151130"/>
          </a:xfrm>
          <a:prstGeom prst="rect">
            <a:avLst/>
          </a:prstGeom>
        </p:spPr>
      </p:pic>
      <p:pic>
        <p:nvPicPr>
          <p:cNvPr id="9" name="Imagen 8"/>
          <p:cNvPicPr>
            <a:picLocks noChangeAspect="1"/>
          </p:cNvPicPr>
          <p:nvPr/>
        </p:nvPicPr>
        <p:blipFill>
          <a:blip r:embed="rId4"/>
          <a:stretch>
            <a:fillRect/>
          </a:stretch>
        </p:blipFill>
        <p:spPr>
          <a:xfrm>
            <a:off x="8872455" y="4185632"/>
            <a:ext cx="3281105" cy="1093701"/>
          </a:xfrm>
          <a:prstGeom prst="rect">
            <a:avLst/>
          </a:prstGeom>
        </p:spPr>
      </p:pic>
      <p:pic>
        <p:nvPicPr>
          <p:cNvPr id="10" name="Imagen 9"/>
          <p:cNvPicPr>
            <a:picLocks noChangeAspect="1"/>
          </p:cNvPicPr>
          <p:nvPr/>
        </p:nvPicPr>
        <p:blipFill>
          <a:blip r:embed="rId5"/>
          <a:stretch>
            <a:fillRect/>
          </a:stretch>
        </p:blipFill>
        <p:spPr>
          <a:xfrm>
            <a:off x="6162764" y="2974874"/>
            <a:ext cx="5909426" cy="944037"/>
          </a:xfrm>
          <a:prstGeom prst="rect">
            <a:avLst/>
          </a:prstGeom>
        </p:spPr>
      </p:pic>
    </p:spTree>
    <p:extLst>
      <p:ext uri="{BB962C8B-B14F-4D97-AF65-F5344CB8AC3E}">
        <p14:creationId xmlns:p14="http://schemas.microsoft.com/office/powerpoint/2010/main" val="1804411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4149" y="1453489"/>
            <a:ext cx="10745018" cy="2862322"/>
          </a:xfrm>
          <a:prstGeom prst="rect">
            <a:avLst/>
          </a:prstGeom>
          <a:noFill/>
        </p:spPr>
        <p:txBody>
          <a:bodyPr wrap="square" rtlCol="0">
            <a:spAutoFit/>
          </a:bodyPr>
          <a:lstStyle/>
          <a:p>
            <a:r>
              <a:rPr lang="es-AR" sz="2000" dirty="0"/>
              <a:t>Al igual que en Python, podremos controlar errores inesperados que puedan suceder en un programa, así como también lanzar excepciones exprofeso. Veamos su funcionamiento completo a través del siguiente ejemplo.</a:t>
            </a:r>
          </a:p>
          <a:p>
            <a:endParaRPr lang="es-AR" sz="2000" dirty="0"/>
          </a:p>
          <a:p>
            <a:endParaRPr lang="es-AR" sz="2000" dirty="0"/>
          </a:p>
          <a:p>
            <a:endParaRPr lang="es-AR" sz="2000" dirty="0"/>
          </a:p>
          <a:p>
            <a:endParaRPr lang="es-AR" sz="2000" dirty="0"/>
          </a:p>
          <a:p>
            <a:endParaRPr lang="es-AR" sz="2000" dirty="0"/>
          </a:p>
          <a:p>
            <a:endParaRPr lang="es-AR" sz="2000" dirty="0"/>
          </a:p>
        </p:txBody>
      </p:sp>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Excepciones</a:t>
            </a:r>
          </a:p>
        </p:txBody>
      </p:sp>
      <p:pic>
        <p:nvPicPr>
          <p:cNvPr id="5" name="Imagen 4"/>
          <p:cNvPicPr>
            <a:picLocks noChangeAspect="1"/>
          </p:cNvPicPr>
          <p:nvPr/>
        </p:nvPicPr>
        <p:blipFill>
          <a:blip r:embed="rId3"/>
          <a:stretch>
            <a:fillRect/>
          </a:stretch>
        </p:blipFill>
        <p:spPr>
          <a:xfrm>
            <a:off x="918223" y="2720058"/>
            <a:ext cx="6105525" cy="2886075"/>
          </a:xfrm>
          <a:prstGeom prst="rect">
            <a:avLst/>
          </a:prstGeom>
        </p:spPr>
      </p:pic>
      <p:pic>
        <p:nvPicPr>
          <p:cNvPr id="6" name="Imagen 5"/>
          <p:cNvPicPr>
            <a:picLocks noChangeAspect="1"/>
          </p:cNvPicPr>
          <p:nvPr/>
        </p:nvPicPr>
        <p:blipFill>
          <a:blip r:embed="rId4"/>
          <a:stretch>
            <a:fillRect/>
          </a:stretch>
        </p:blipFill>
        <p:spPr>
          <a:xfrm>
            <a:off x="7327822" y="2847975"/>
            <a:ext cx="2400300" cy="1162050"/>
          </a:xfrm>
          <a:prstGeom prst="rect">
            <a:avLst/>
          </a:prstGeom>
        </p:spPr>
      </p:pic>
      <p:pic>
        <p:nvPicPr>
          <p:cNvPr id="11" name="Imagen 10"/>
          <p:cNvPicPr>
            <a:picLocks noChangeAspect="1"/>
          </p:cNvPicPr>
          <p:nvPr/>
        </p:nvPicPr>
        <p:blipFill>
          <a:blip r:embed="rId5"/>
          <a:stretch>
            <a:fillRect/>
          </a:stretch>
        </p:blipFill>
        <p:spPr>
          <a:xfrm>
            <a:off x="7327822" y="4351372"/>
            <a:ext cx="2657475" cy="1219200"/>
          </a:xfrm>
          <a:prstGeom prst="rect">
            <a:avLst/>
          </a:prstGeom>
        </p:spPr>
      </p:pic>
      <p:sp>
        <p:nvSpPr>
          <p:cNvPr id="12" name="CuadroTexto 11"/>
          <p:cNvSpPr txBox="1"/>
          <p:nvPr/>
        </p:nvSpPr>
        <p:spPr>
          <a:xfrm>
            <a:off x="10135674" y="2847975"/>
            <a:ext cx="1764406" cy="923330"/>
          </a:xfrm>
          <a:prstGeom prst="rect">
            <a:avLst/>
          </a:prstGeom>
          <a:noFill/>
        </p:spPr>
        <p:txBody>
          <a:bodyPr wrap="square" rtlCol="0">
            <a:spAutoFit/>
          </a:bodyPr>
          <a:lstStyle/>
          <a:p>
            <a:r>
              <a:rPr lang="es-AR" dirty="0"/>
              <a:t>Si se ingresa un valor distinto a “si”.</a:t>
            </a:r>
          </a:p>
        </p:txBody>
      </p:sp>
      <p:sp>
        <p:nvSpPr>
          <p:cNvPr id="13" name="CuadroTexto 12"/>
          <p:cNvSpPr txBox="1"/>
          <p:nvPr/>
        </p:nvSpPr>
        <p:spPr>
          <a:xfrm>
            <a:off x="10135674" y="4519460"/>
            <a:ext cx="1764406" cy="646331"/>
          </a:xfrm>
          <a:prstGeom prst="rect">
            <a:avLst/>
          </a:prstGeom>
          <a:noFill/>
        </p:spPr>
        <p:txBody>
          <a:bodyPr wrap="square" rtlCol="0">
            <a:spAutoFit/>
          </a:bodyPr>
          <a:lstStyle/>
          <a:p>
            <a:r>
              <a:rPr lang="es-AR" dirty="0"/>
              <a:t>Si se ingresa el valor “si”.</a:t>
            </a:r>
          </a:p>
        </p:txBody>
      </p:sp>
    </p:spTree>
    <p:extLst>
      <p:ext uri="{BB962C8B-B14F-4D97-AF65-F5344CB8AC3E}">
        <p14:creationId xmlns:p14="http://schemas.microsoft.com/office/powerpoint/2010/main" val="336866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¿Qué es Javascript? Conceptos generales</a:t>
            </a:r>
          </a:p>
        </p:txBody>
      </p:sp>
      <p:sp>
        <p:nvSpPr>
          <p:cNvPr id="12" name="CuadroTexto 11"/>
          <p:cNvSpPr txBox="1"/>
          <p:nvPr/>
        </p:nvSpPr>
        <p:spPr>
          <a:xfrm>
            <a:off x="4585648" y="1432418"/>
            <a:ext cx="7315200" cy="5632311"/>
          </a:xfrm>
          <a:prstGeom prst="rect">
            <a:avLst/>
          </a:prstGeom>
          <a:noFill/>
        </p:spPr>
        <p:txBody>
          <a:bodyPr wrap="square" rtlCol="0">
            <a:spAutoFit/>
          </a:bodyPr>
          <a:lstStyle/>
          <a:p>
            <a:pPr marL="285750" indent="-285750">
              <a:buFont typeface="Wingdings" panose="05000000000000000000" pitchFamily="2" charset="2"/>
              <a:buChar char="q"/>
            </a:pPr>
            <a:r>
              <a:rPr lang="es-AR" sz="2000" dirty="0"/>
              <a:t>Javascript, a diferencia de HTML y CSS, es un lenguaje de programación</a:t>
            </a:r>
            <a:endParaRPr lang="es-AR" sz="2000" i="1" dirty="0"/>
          </a:p>
          <a:p>
            <a:pPr marL="285750" indent="-285750">
              <a:buFont typeface="Wingdings" panose="05000000000000000000" pitchFamily="2" charset="2"/>
              <a:buChar char="q"/>
            </a:pPr>
            <a:r>
              <a:rPr lang="es-AR" sz="2000" dirty="0"/>
              <a:t>Es un dialecto del estándar ECMAScript</a:t>
            </a:r>
          </a:p>
          <a:p>
            <a:pPr marL="285750" indent="-285750">
              <a:buFont typeface="Wingdings" panose="05000000000000000000" pitchFamily="2" charset="2"/>
              <a:buChar char="q"/>
            </a:pPr>
            <a:r>
              <a:rPr lang="es-AR" sz="2000" dirty="0"/>
              <a:t>Es un lenguaje de programación interpretado, imperativo, débilmente tipado y dinámico</a:t>
            </a:r>
          </a:p>
          <a:p>
            <a:pPr marL="285750" indent="-285750">
              <a:buFont typeface="Wingdings" panose="05000000000000000000" pitchFamily="2" charset="2"/>
              <a:buChar char="q"/>
            </a:pPr>
            <a:r>
              <a:rPr lang="es-AR" sz="2000" dirty="0"/>
              <a:t>Originalmente estuvo basado en prototipos, pero con el avance de las sucesivas versiones fue acercándose a un lenguaje de programación orientado a objetos</a:t>
            </a:r>
          </a:p>
          <a:p>
            <a:pPr marL="285750" indent="-285750">
              <a:buFont typeface="Wingdings" panose="05000000000000000000" pitchFamily="2" charset="2"/>
              <a:buChar char="q"/>
            </a:pPr>
            <a:r>
              <a:rPr lang="es-AR" sz="2000" dirty="0"/>
              <a:t>Está en constante evolución vía nuevas versiones ECMAScript (</a:t>
            </a:r>
            <a:r>
              <a:rPr lang="es-AR" sz="2000" dirty="0" err="1"/>
              <a:t>ESx</a:t>
            </a:r>
            <a:r>
              <a:rPr lang="es-AR" sz="2000" dirty="0"/>
              <a:t>)</a:t>
            </a:r>
          </a:p>
          <a:p>
            <a:pPr marL="285750" indent="-285750">
              <a:buFont typeface="Wingdings" panose="05000000000000000000" pitchFamily="2" charset="2"/>
              <a:buChar char="q"/>
            </a:pPr>
            <a:r>
              <a:rPr lang="es-AR" sz="2000" dirty="0"/>
              <a:t>Todos los navegadores saben interpretar Javascript y de allí su vasta popularidad</a:t>
            </a:r>
          </a:p>
          <a:p>
            <a:pPr marL="285750" indent="-285750">
              <a:buFont typeface="Wingdings" panose="05000000000000000000" pitchFamily="2" charset="2"/>
              <a:buChar char="q"/>
            </a:pPr>
            <a:r>
              <a:rPr lang="es-AR" sz="2000" dirty="0"/>
              <a:t>Los archivos tienen usualmente extensión </a:t>
            </a:r>
            <a:r>
              <a:rPr lang="es-AR" sz="2000" dirty="0" err="1"/>
              <a:t>js</a:t>
            </a:r>
            <a:endParaRPr lang="es-AR" sz="2000" dirty="0"/>
          </a:p>
          <a:p>
            <a:pPr marL="285750" indent="-285750">
              <a:buFont typeface="Wingdings" panose="05000000000000000000" pitchFamily="2" charset="2"/>
              <a:buChar char="q"/>
            </a:pPr>
            <a:r>
              <a:rPr lang="es-AR" sz="2000" dirty="0"/>
              <a:t>En el archivo html, se especificará la ubicación de los distintos programas Javascript que podremos ejecutar</a:t>
            </a:r>
          </a:p>
          <a:p>
            <a:pPr marL="285750" indent="-285750">
              <a:buFont typeface="Wingdings" panose="05000000000000000000" pitchFamily="2" charset="2"/>
              <a:buChar char="q"/>
            </a:pPr>
            <a:r>
              <a:rPr lang="es-AR" sz="2000" dirty="0"/>
              <a:t>Se pueden escribir con cualquier programa editor de textos. Nosotros utilizaremos un IDE</a:t>
            </a:r>
          </a:p>
          <a:p>
            <a:r>
              <a:rPr lang="es-AR" sz="2000" i="1" dirty="0"/>
              <a:t> </a:t>
            </a:r>
          </a:p>
        </p:txBody>
      </p:sp>
      <p:pic>
        <p:nvPicPr>
          <p:cNvPr id="6" name="Picture 2" descr="Qué es y cómo solucionar el aviso &amp;quot;Defer Parsing JavaScript&amp;quot; • Ayuda  WordP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222" y="1563009"/>
            <a:ext cx="6994329" cy="3932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3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7AE4BA-4ED2-DA4A-BE6C-8558B255D232}"/>
              </a:ext>
            </a:extLst>
          </p:cNvPr>
          <p:cNvSpPr>
            <a:spLocks noGrp="1"/>
          </p:cNvSpPr>
          <p:nvPr>
            <p:ph type="title"/>
          </p:nvPr>
        </p:nvSpPr>
        <p:spPr/>
        <p:txBody>
          <a:bodyPr/>
          <a:lstStyle/>
          <a:p>
            <a:r>
              <a:rPr lang="es-AR" sz="2800" dirty="0"/>
              <a:t>¿Y el dinamismo? Conozcamos al DOM…</a:t>
            </a:r>
          </a:p>
        </p:txBody>
      </p:sp>
      <p:sp>
        <p:nvSpPr>
          <p:cNvPr id="12" name="Marcador de texto 11">
            <a:extLst>
              <a:ext uri="{FF2B5EF4-FFF2-40B4-BE49-F238E27FC236}">
                <a16:creationId xmlns:a16="http://schemas.microsoft.com/office/drawing/2014/main" id="{84E82CD6-70A7-254E-8B05-A6CF1F9B9422}"/>
              </a:ext>
            </a:extLst>
          </p:cNvPr>
          <p:cNvSpPr>
            <a:spLocks noGrp="1"/>
          </p:cNvSpPr>
          <p:nvPr>
            <p:ph type="body" sz="quarter" idx="10"/>
          </p:nvPr>
        </p:nvSpPr>
        <p:spPr/>
        <p:txBody>
          <a:bodyPr/>
          <a:lstStyle/>
          <a:p>
            <a:r>
              <a:rPr lang="es-AR" dirty="0"/>
              <a:t>Ahora que ya sabemos los fundamentos de Javascript, es hora de darle a las páginas el prometido dinamismo. Para ello, deberemos comenzar descubriendo el concepto de DOM y cómo es posible manipularlo para alterar en forma dinámica las páginas. De esta forma, podremos incorporar nueva información, alterar la ya existente o bien eliminar parte de la misma.</a:t>
            </a:r>
          </a:p>
        </p:txBody>
      </p:sp>
      <p:pic>
        <p:nvPicPr>
          <p:cNvPr id="2" name="Picture 2" descr="que es dom Archives - Java desd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685" y="145300"/>
            <a:ext cx="4605315" cy="443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138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434885" y="1453489"/>
            <a:ext cx="5924282" cy="4401205"/>
          </a:xfrm>
          <a:prstGeom prst="rect">
            <a:avLst/>
          </a:prstGeom>
          <a:noFill/>
        </p:spPr>
        <p:txBody>
          <a:bodyPr wrap="square" rtlCol="0">
            <a:spAutoFit/>
          </a:bodyPr>
          <a:lstStyle/>
          <a:p>
            <a:r>
              <a:rPr lang="es-AR" sz="2000" dirty="0"/>
              <a:t>El Modelo de Objetos del Documento (DOM) es una estructura de objetos generada por el navegador, la cual representa la página HTML actual. Con JavaScript la empleamos para acceder y modificar de forma dinámica elementos de la interfaz.</a:t>
            </a:r>
          </a:p>
          <a:p>
            <a:endParaRPr lang="es-AR" sz="2000" dirty="0"/>
          </a:p>
          <a:p>
            <a:r>
              <a:rPr lang="es-AR" sz="2000" dirty="0"/>
              <a:t>Es decir que, por ejemplo, desde Javascript podemos modificar el texto contenido de una etiqueta &lt;h1&gt;.</a:t>
            </a:r>
          </a:p>
          <a:p>
            <a:br>
              <a:rPr lang="es-AR" sz="2000" dirty="0"/>
            </a:br>
            <a:endParaRPr lang="es-AR" sz="2000" dirty="0"/>
          </a:p>
          <a:p>
            <a:endParaRPr lang="es-AR" sz="2000" dirty="0"/>
          </a:p>
          <a:p>
            <a:endParaRPr lang="es-AR" sz="2000" dirty="0"/>
          </a:p>
          <a:p>
            <a:endParaRPr lang="es-AR" sz="2000" dirty="0"/>
          </a:p>
          <a:p>
            <a:endParaRPr lang="es-AR" sz="2000" dirty="0"/>
          </a:p>
        </p:txBody>
      </p:sp>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DOM. </a:t>
            </a:r>
            <a:r>
              <a:rPr lang="es-AR" dirty="0" err="1"/>
              <a:t>Document</a:t>
            </a:r>
            <a:r>
              <a:rPr lang="es-AR" dirty="0"/>
              <a:t> </a:t>
            </a:r>
            <a:r>
              <a:rPr lang="es-AR" dirty="0" err="1"/>
              <a:t>Object</a:t>
            </a:r>
            <a:r>
              <a:rPr lang="es-AR" dirty="0"/>
              <a:t> </a:t>
            </a:r>
            <a:r>
              <a:rPr lang="es-AR" dirty="0" err="1"/>
              <a:t>Model</a:t>
            </a:r>
            <a:endParaRPr lang="es-AR" dirty="0"/>
          </a:p>
        </p:txBody>
      </p:sp>
      <p:pic>
        <p:nvPicPr>
          <p:cNvPr id="2" name="Imagen 1"/>
          <p:cNvPicPr>
            <a:picLocks noChangeAspect="1"/>
          </p:cNvPicPr>
          <p:nvPr/>
        </p:nvPicPr>
        <p:blipFill>
          <a:blip r:embed="rId3"/>
          <a:stretch>
            <a:fillRect/>
          </a:stretch>
        </p:blipFill>
        <p:spPr>
          <a:xfrm>
            <a:off x="725727" y="1543654"/>
            <a:ext cx="4505325" cy="4543425"/>
          </a:xfrm>
          <a:prstGeom prst="rect">
            <a:avLst/>
          </a:prstGeom>
        </p:spPr>
      </p:pic>
    </p:spTree>
    <p:extLst>
      <p:ext uri="{BB962C8B-B14F-4D97-AF65-F5344CB8AC3E}">
        <p14:creationId xmlns:p14="http://schemas.microsoft.com/office/powerpoint/2010/main" val="616767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2887" y="1453489"/>
            <a:ext cx="10846280" cy="4093428"/>
          </a:xfrm>
          <a:prstGeom prst="rect">
            <a:avLst/>
          </a:prstGeom>
          <a:noFill/>
        </p:spPr>
        <p:txBody>
          <a:bodyPr wrap="square" rtlCol="0">
            <a:spAutoFit/>
          </a:bodyPr>
          <a:lstStyle/>
          <a:p>
            <a:r>
              <a:rPr lang="es-AR" sz="2000" dirty="0"/>
              <a:t>La estructura de un documento HTML son las etiquetas. En el Modelo de Objetos del Documento (DOM), cada etiqueta HTML es un objeto, al que podemos llamar nodo. Las etiquetas anidadas son llamadas “nodos hijos” de la etiqueta “ nodo padre” que las contiene.</a:t>
            </a:r>
          </a:p>
          <a:p>
            <a:endParaRPr lang="es-AR" sz="2000" dirty="0"/>
          </a:p>
          <a:p>
            <a:r>
              <a:rPr lang="es-AR" sz="2000" dirty="0"/>
              <a:t>Todos estos objetos son accesibles empleando JavaScript mediante el objeto global </a:t>
            </a:r>
            <a:r>
              <a:rPr lang="es-AR" sz="2000" dirty="0" err="1"/>
              <a:t>document</a:t>
            </a:r>
            <a:r>
              <a:rPr lang="es-AR" sz="2000" dirty="0"/>
              <a:t>. </a:t>
            </a:r>
          </a:p>
          <a:p>
            <a:r>
              <a:rPr lang="es-AR" sz="2000" dirty="0"/>
              <a:t>Por ejemplo, </a:t>
            </a:r>
            <a:r>
              <a:rPr lang="es-AR" sz="2000" dirty="0" err="1"/>
              <a:t>document.body</a:t>
            </a:r>
            <a:r>
              <a:rPr lang="es-AR" sz="2000" dirty="0"/>
              <a:t> es el nodo que representa la etiqueta &lt;</a:t>
            </a:r>
            <a:r>
              <a:rPr lang="es-AR" sz="2000" dirty="0" err="1"/>
              <a:t>body</a:t>
            </a:r>
            <a:r>
              <a:rPr lang="es-AR" sz="2000" dirty="0"/>
              <a:t>&gt;.</a:t>
            </a:r>
          </a:p>
          <a:p>
            <a:br>
              <a:rPr lang="es-AR" sz="2000" dirty="0"/>
            </a:br>
            <a:br>
              <a:rPr lang="es-AR" sz="2000" dirty="0"/>
            </a:br>
            <a:endParaRPr lang="es-AR" sz="2000" dirty="0"/>
          </a:p>
          <a:p>
            <a:endParaRPr lang="es-AR" sz="2000" dirty="0"/>
          </a:p>
          <a:p>
            <a:endParaRPr lang="es-AR" sz="2000" dirty="0"/>
          </a:p>
          <a:p>
            <a:endParaRPr lang="es-AR" sz="2000" dirty="0"/>
          </a:p>
          <a:p>
            <a:endParaRPr lang="es-AR" sz="2000" dirty="0"/>
          </a:p>
        </p:txBody>
      </p:sp>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DOM. ¿Cómo funciona?</a:t>
            </a:r>
          </a:p>
        </p:txBody>
      </p:sp>
      <p:pic>
        <p:nvPicPr>
          <p:cNvPr id="6" name="Imagen 5"/>
          <p:cNvPicPr>
            <a:picLocks noChangeAspect="1"/>
          </p:cNvPicPr>
          <p:nvPr/>
        </p:nvPicPr>
        <p:blipFill>
          <a:blip r:embed="rId3"/>
          <a:stretch>
            <a:fillRect/>
          </a:stretch>
        </p:blipFill>
        <p:spPr>
          <a:xfrm>
            <a:off x="7174873" y="3742051"/>
            <a:ext cx="2967853" cy="2797566"/>
          </a:xfrm>
          <a:prstGeom prst="rect">
            <a:avLst/>
          </a:prstGeom>
        </p:spPr>
      </p:pic>
      <p:pic>
        <p:nvPicPr>
          <p:cNvPr id="7" name="Imagen 6"/>
          <p:cNvPicPr>
            <a:picLocks noChangeAspect="1"/>
          </p:cNvPicPr>
          <p:nvPr/>
        </p:nvPicPr>
        <p:blipFill>
          <a:blip r:embed="rId4"/>
          <a:stretch>
            <a:fillRect/>
          </a:stretch>
        </p:blipFill>
        <p:spPr>
          <a:xfrm>
            <a:off x="860134" y="3742051"/>
            <a:ext cx="5629275" cy="1990725"/>
          </a:xfrm>
          <a:prstGeom prst="rect">
            <a:avLst/>
          </a:prstGeom>
        </p:spPr>
      </p:pic>
    </p:spTree>
    <p:extLst>
      <p:ext uri="{BB962C8B-B14F-4D97-AF65-F5344CB8AC3E}">
        <p14:creationId xmlns:p14="http://schemas.microsoft.com/office/powerpoint/2010/main" val="2353517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2887" y="1453489"/>
            <a:ext cx="5295485" cy="5632311"/>
          </a:xfrm>
          <a:prstGeom prst="rect">
            <a:avLst/>
          </a:prstGeom>
          <a:noFill/>
        </p:spPr>
        <p:txBody>
          <a:bodyPr wrap="square" rtlCol="0">
            <a:spAutoFit/>
          </a:bodyPr>
          <a:lstStyle/>
          <a:p>
            <a:pPr marL="342900" indent="-342900" fontAlgn="base">
              <a:buFont typeface="Wingdings" panose="05000000000000000000" pitchFamily="2" charset="2"/>
              <a:buChar char="ü"/>
            </a:pPr>
            <a:r>
              <a:rPr lang="es-AR" sz="2000" dirty="0"/>
              <a:t>Cada etiqueta HTML se transforma en un nodo de tipo "Elemento". La conversión de etiquetas en nodos se realiza de forma jerárquica. </a:t>
            </a:r>
          </a:p>
          <a:p>
            <a:pPr marL="342900" indent="-342900" fontAlgn="base">
              <a:buFont typeface="Wingdings" panose="05000000000000000000" pitchFamily="2" charset="2"/>
              <a:buChar char="ü"/>
            </a:pPr>
            <a:r>
              <a:rPr lang="es-AR" sz="2000" dirty="0"/>
              <a:t>De esta forma, del nodo raíz solamente pueden derivar los nodos HEAD y BODY. </a:t>
            </a:r>
          </a:p>
          <a:p>
            <a:pPr marL="342900" indent="-342900" fontAlgn="base">
              <a:buFont typeface="Wingdings" panose="05000000000000000000" pitchFamily="2" charset="2"/>
              <a:buChar char="ü"/>
            </a:pPr>
            <a:r>
              <a:rPr lang="es-AR" sz="2000" dirty="0"/>
              <a:t>A partir de esta derivación inicial, cada etiqueta HTML se transforma en un nodo que deriva del correspondiente a su "etiqueta padre".</a:t>
            </a:r>
          </a:p>
          <a:p>
            <a:pPr marL="342900" indent="-342900" fontAlgn="base">
              <a:buFont typeface="Wingdings" panose="05000000000000000000" pitchFamily="2" charset="2"/>
              <a:buChar char="ü"/>
            </a:pPr>
            <a:r>
              <a:rPr lang="es-AR" sz="2000" dirty="0"/>
              <a:t>La transformación de las etiquetas HTML habituales genera dos nodos: el primero es el nodo de tipo "Elemento" (correspondiente a la propia etiqueta HTML) y el segundo es un nodo de tipo "Texto" que contiene el texto encerrado por esa etiqueta HTML.</a:t>
            </a:r>
          </a:p>
          <a:p>
            <a:br>
              <a:rPr lang="es-AR" sz="2000" dirty="0"/>
            </a:br>
            <a:endParaRPr lang="es-AR" sz="2000" dirty="0"/>
          </a:p>
        </p:txBody>
      </p:sp>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Estructura del DOM</a:t>
            </a:r>
          </a:p>
        </p:txBody>
      </p:sp>
      <p:pic>
        <p:nvPicPr>
          <p:cNvPr id="2050" name="Picture 2" descr="https://lh5.googleusercontent.com/TbIiqimEy-X6iFKzRub4Ssxra0LkK1LjYraoop6fYMeuDOc_I9X4zfC0QhABB-7BtHA1O4tF9g7rhYNnB9GBTEupPze9Ep90K1gefwvsdpjBToWYJPuwSkIdCNyLq7Jts0urav3LPLQ=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367" y="1606303"/>
            <a:ext cx="48768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365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Ejemplo de un nodo</a:t>
            </a:r>
          </a:p>
        </p:txBody>
      </p:sp>
      <p:pic>
        <p:nvPicPr>
          <p:cNvPr id="2" name="Imagen 1"/>
          <p:cNvPicPr>
            <a:picLocks noChangeAspect="1"/>
          </p:cNvPicPr>
          <p:nvPr/>
        </p:nvPicPr>
        <p:blipFill>
          <a:blip r:embed="rId3"/>
          <a:stretch>
            <a:fillRect/>
          </a:stretch>
        </p:blipFill>
        <p:spPr>
          <a:xfrm>
            <a:off x="1396217" y="1637897"/>
            <a:ext cx="8424212" cy="3815185"/>
          </a:xfrm>
          <a:prstGeom prst="rect">
            <a:avLst/>
          </a:prstGeom>
        </p:spPr>
      </p:pic>
    </p:spTree>
    <p:extLst>
      <p:ext uri="{BB962C8B-B14F-4D97-AF65-F5344CB8AC3E}">
        <p14:creationId xmlns:p14="http://schemas.microsoft.com/office/powerpoint/2010/main" val="4093217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Visualizando el DOM desde el navegador</a:t>
            </a:r>
          </a:p>
        </p:txBody>
      </p:sp>
      <p:sp>
        <p:nvSpPr>
          <p:cNvPr id="3" name="Rectángulo 2"/>
          <p:cNvSpPr/>
          <p:nvPr/>
        </p:nvSpPr>
        <p:spPr>
          <a:xfrm>
            <a:off x="343437" y="1418290"/>
            <a:ext cx="6096000" cy="3724096"/>
          </a:xfrm>
          <a:prstGeom prst="rect">
            <a:avLst/>
          </a:prstGeom>
        </p:spPr>
        <p:txBody>
          <a:bodyPr>
            <a:spAutoFit/>
          </a:bodyPr>
          <a:lstStyle/>
          <a:p>
            <a:pPr marL="457200"/>
            <a:r>
              <a:rPr lang="es-AR" sz="2000" dirty="0">
                <a:solidFill>
                  <a:srgbClr val="000000"/>
                </a:solidFill>
                <a:latin typeface="+mj-lt"/>
              </a:rPr>
              <a:t>Los navegadores modernos brindan medios para editar el DOM de cualquier página en tiempo real. </a:t>
            </a:r>
          </a:p>
          <a:p>
            <a:pPr marL="457200"/>
            <a:endParaRPr lang="es-AR" sz="2000" dirty="0">
              <a:solidFill>
                <a:srgbClr val="000000"/>
              </a:solidFill>
              <a:latin typeface="+mj-lt"/>
            </a:endParaRPr>
          </a:p>
          <a:p>
            <a:pPr marL="457200"/>
            <a:r>
              <a:rPr lang="es-AR" sz="2000" dirty="0">
                <a:solidFill>
                  <a:srgbClr val="000000"/>
                </a:solidFill>
                <a:latin typeface="+mj-lt"/>
              </a:rPr>
              <a:t>Por ejemplo, en Chrome, podemos hacerlo mediante la Herramienta para desarrolladores en la pestaña “</a:t>
            </a:r>
            <a:r>
              <a:rPr lang="es-AR" sz="2000" dirty="0" err="1">
                <a:solidFill>
                  <a:srgbClr val="000000"/>
                </a:solidFill>
                <a:latin typeface="+mj-lt"/>
              </a:rPr>
              <a:t>Elements</a:t>
            </a:r>
            <a:r>
              <a:rPr lang="es-AR" sz="2000" dirty="0">
                <a:solidFill>
                  <a:srgbClr val="000000"/>
                </a:solidFill>
                <a:latin typeface="+mj-lt"/>
              </a:rPr>
              <a:t>”.</a:t>
            </a:r>
          </a:p>
          <a:p>
            <a:pPr marL="457200"/>
            <a:endParaRPr lang="es-AR" sz="2000" dirty="0">
              <a:latin typeface="+mj-lt"/>
            </a:endParaRPr>
          </a:p>
          <a:p>
            <a:pPr marL="457200"/>
            <a:r>
              <a:rPr lang="es-AR" sz="2000" dirty="0">
                <a:solidFill>
                  <a:srgbClr val="000000"/>
                </a:solidFill>
                <a:latin typeface="+mj-lt"/>
              </a:rPr>
              <a:t>Si bien la estructura DOM está simplificada, es un medio muy útil para verificar y probar en tiempo real actualizaciones en la estructura.</a:t>
            </a:r>
            <a:endParaRPr lang="es-AR" sz="2000" dirty="0">
              <a:latin typeface="+mj-lt"/>
            </a:endParaRPr>
          </a:p>
          <a:p>
            <a:br>
              <a:rPr lang="es-AR" dirty="0"/>
            </a:br>
            <a:endParaRPr lang="es-AR" dirty="0"/>
          </a:p>
        </p:txBody>
      </p:sp>
      <p:pic>
        <p:nvPicPr>
          <p:cNvPr id="4" name="Imagen 3"/>
          <p:cNvPicPr>
            <a:picLocks noChangeAspect="1"/>
          </p:cNvPicPr>
          <p:nvPr/>
        </p:nvPicPr>
        <p:blipFill>
          <a:blip r:embed="rId3"/>
          <a:stretch>
            <a:fillRect/>
          </a:stretch>
        </p:blipFill>
        <p:spPr>
          <a:xfrm>
            <a:off x="7624226" y="1572836"/>
            <a:ext cx="2955889" cy="2668677"/>
          </a:xfrm>
          <a:prstGeom prst="rect">
            <a:avLst/>
          </a:prstGeom>
        </p:spPr>
      </p:pic>
    </p:spTree>
    <p:extLst>
      <p:ext uri="{BB962C8B-B14F-4D97-AF65-F5344CB8AC3E}">
        <p14:creationId xmlns:p14="http://schemas.microsoft.com/office/powerpoint/2010/main" val="2465797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Tipos de nodos</a:t>
            </a:r>
          </a:p>
        </p:txBody>
      </p:sp>
      <p:sp>
        <p:nvSpPr>
          <p:cNvPr id="3" name="Rectángulo 2"/>
          <p:cNvSpPr/>
          <p:nvPr/>
        </p:nvSpPr>
        <p:spPr>
          <a:xfrm>
            <a:off x="343437" y="1418290"/>
            <a:ext cx="6096000" cy="4708981"/>
          </a:xfrm>
          <a:prstGeom prst="rect">
            <a:avLst/>
          </a:prstGeom>
        </p:spPr>
        <p:txBody>
          <a:bodyPr>
            <a:spAutoFit/>
          </a:bodyPr>
          <a:lstStyle/>
          <a:p>
            <a:r>
              <a:rPr lang="es-AR" sz="2000" dirty="0"/>
              <a:t>La especificación completa de DOM define 12 tipos de nodos, aunque los más usados son:</a:t>
            </a:r>
          </a:p>
          <a:p>
            <a:endParaRPr lang="es-AR" sz="2000" dirty="0"/>
          </a:p>
          <a:p>
            <a:pPr marL="342900" indent="-342900" fontAlgn="base">
              <a:buFont typeface="Wingdings" panose="05000000000000000000" pitchFamily="2" charset="2"/>
              <a:buChar char="§"/>
            </a:pPr>
            <a:r>
              <a:rPr lang="es-AR" sz="2000" dirty="0" err="1"/>
              <a:t>Document</a:t>
            </a:r>
            <a:r>
              <a:rPr lang="es-AR" sz="2000" dirty="0"/>
              <a:t>, nodo raíz del que derivan todos los demás nodos del árbol.</a:t>
            </a:r>
          </a:p>
          <a:p>
            <a:pPr marL="342900" indent="-342900" fontAlgn="base">
              <a:buFont typeface="Wingdings" panose="05000000000000000000" pitchFamily="2" charset="2"/>
              <a:buChar char="§"/>
            </a:pPr>
            <a:r>
              <a:rPr lang="es-AR" sz="2000" dirty="0" err="1"/>
              <a:t>Element</a:t>
            </a:r>
            <a:r>
              <a:rPr lang="es-AR" sz="2000" dirty="0"/>
              <a:t>, representa cada una de las etiquetas HTML. Se trata del único nodo que puede contener atributos y el único del que pueden derivar otros nodos.</a:t>
            </a:r>
          </a:p>
          <a:p>
            <a:pPr marL="342900" indent="-342900" fontAlgn="base">
              <a:buFont typeface="Wingdings" panose="05000000000000000000" pitchFamily="2" charset="2"/>
              <a:buChar char="§"/>
            </a:pPr>
            <a:r>
              <a:rPr lang="es-AR" sz="2000" dirty="0" err="1"/>
              <a:t>Attr</a:t>
            </a:r>
            <a:r>
              <a:rPr lang="es-AR" sz="2000" dirty="0"/>
              <a:t>, se define un nodo de este tipo para representar cada uno de los atributos de las etiquetas HTML, es decir, uno por cada par atributo=valor.</a:t>
            </a:r>
          </a:p>
          <a:p>
            <a:pPr marL="342900" indent="-342900" fontAlgn="base">
              <a:buFont typeface="Wingdings" panose="05000000000000000000" pitchFamily="2" charset="2"/>
              <a:buChar char="§"/>
            </a:pPr>
            <a:r>
              <a:rPr lang="es-AR" sz="2000" dirty="0"/>
              <a:t>Text, nodo que contiene el texto encerrado por una etiqueta HTML.</a:t>
            </a:r>
          </a:p>
          <a:p>
            <a:pPr marL="342900" indent="-342900" fontAlgn="base">
              <a:buFont typeface="Wingdings" panose="05000000000000000000" pitchFamily="2" charset="2"/>
              <a:buChar char="§"/>
            </a:pPr>
            <a:r>
              <a:rPr lang="es-AR" sz="2000" dirty="0" err="1"/>
              <a:t>Comment</a:t>
            </a:r>
            <a:r>
              <a:rPr lang="es-AR" sz="2000" dirty="0"/>
              <a:t>, representa los comentarios incluidos en la página HTML.</a:t>
            </a:r>
          </a:p>
        </p:txBody>
      </p:sp>
    </p:spTree>
    <p:extLst>
      <p:ext uri="{BB962C8B-B14F-4D97-AF65-F5344CB8AC3E}">
        <p14:creationId xmlns:p14="http://schemas.microsoft.com/office/powerpoint/2010/main" val="2857797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Acceso a los nodos</a:t>
            </a:r>
          </a:p>
        </p:txBody>
      </p:sp>
      <p:sp>
        <p:nvSpPr>
          <p:cNvPr id="3" name="Rectángulo 2"/>
          <p:cNvSpPr/>
          <p:nvPr/>
        </p:nvSpPr>
        <p:spPr>
          <a:xfrm>
            <a:off x="343437" y="1418290"/>
            <a:ext cx="6044484" cy="5632311"/>
          </a:xfrm>
          <a:prstGeom prst="rect">
            <a:avLst/>
          </a:prstGeom>
        </p:spPr>
        <p:txBody>
          <a:bodyPr wrap="square">
            <a:spAutoFit/>
          </a:bodyPr>
          <a:lstStyle/>
          <a:p>
            <a:r>
              <a:rPr lang="es-AR" sz="2000" dirty="0"/>
              <a:t>Hemos aprendido ya qué son los nodos. Lo siguiente es cómo podemos acceder a los mismos y alterarlos para modificar de esta forma el contenido de la página de manera dinámica. Conozcamos entonces las tres principales formas de acceder a un nodo.</a:t>
            </a:r>
          </a:p>
          <a:p>
            <a:endParaRPr lang="es-AR" sz="2000" dirty="0"/>
          </a:p>
          <a:p>
            <a:pPr marL="342900" indent="-342900" fontAlgn="base">
              <a:buFont typeface="Wingdings" panose="05000000000000000000" pitchFamily="2" charset="2"/>
              <a:buChar char="§"/>
            </a:pPr>
            <a:r>
              <a:rPr lang="es-AR" sz="2000" dirty="0" err="1"/>
              <a:t>getElementById</a:t>
            </a:r>
            <a:r>
              <a:rPr lang="es-AR" sz="2000" dirty="0"/>
              <a:t>(): obtiene un único nodo a partir del id del mismo</a:t>
            </a:r>
          </a:p>
          <a:p>
            <a:pPr marL="342900" indent="-342900" fontAlgn="base">
              <a:buFont typeface="Wingdings" panose="05000000000000000000" pitchFamily="2" charset="2"/>
              <a:buChar char="§"/>
            </a:pPr>
            <a:r>
              <a:rPr lang="es-AR" sz="2000" dirty="0" err="1"/>
              <a:t>getElementsByClassName</a:t>
            </a:r>
            <a:r>
              <a:rPr lang="es-AR" sz="2000" dirty="0"/>
              <a:t>(): obtiene un array de nodos cuya clase sea la que enviamos por parámetro</a:t>
            </a:r>
          </a:p>
          <a:p>
            <a:pPr marL="342900" indent="-342900" fontAlgn="base">
              <a:buFont typeface="Wingdings" panose="05000000000000000000" pitchFamily="2" charset="2"/>
              <a:buChar char="§"/>
            </a:pPr>
            <a:r>
              <a:rPr lang="es-AR" sz="2000" dirty="0" err="1"/>
              <a:t>getElementsByTagName</a:t>
            </a:r>
            <a:r>
              <a:rPr lang="es-AR" sz="2000" dirty="0"/>
              <a:t>(): obtiene un array de nodos cuya etiqueta sea del tipo que enviamos por parámetro</a:t>
            </a:r>
          </a:p>
          <a:p>
            <a:pPr marL="342900" indent="-342900" fontAlgn="base">
              <a:buFont typeface="Wingdings" panose="05000000000000000000" pitchFamily="2" charset="2"/>
              <a:buChar char="§"/>
            </a:pPr>
            <a:endParaRPr lang="es-AR" sz="2000" dirty="0"/>
          </a:p>
          <a:p>
            <a:pPr fontAlgn="base"/>
            <a:r>
              <a:rPr lang="es-AR" sz="2000" dirty="0"/>
              <a:t>En los siguientes </a:t>
            </a:r>
            <a:r>
              <a:rPr lang="es-AR" sz="2000" dirty="0" err="1"/>
              <a:t>slides</a:t>
            </a:r>
            <a:r>
              <a:rPr lang="es-AR" sz="2000" dirty="0"/>
              <a:t> veremos a detalle cada uno, para lo cual nos basaremos en la página que se muestra a la derecha.</a:t>
            </a:r>
          </a:p>
          <a:p>
            <a:endParaRPr lang="es-AR" sz="2000" dirty="0"/>
          </a:p>
        </p:txBody>
      </p:sp>
      <p:pic>
        <p:nvPicPr>
          <p:cNvPr id="5" name="Imagen 4"/>
          <p:cNvPicPr>
            <a:picLocks noChangeAspect="1"/>
          </p:cNvPicPr>
          <p:nvPr/>
        </p:nvPicPr>
        <p:blipFill>
          <a:blip r:embed="rId3"/>
          <a:stretch>
            <a:fillRect/>
          </a:stretch>
        </p:blipFill>
        <p:spPr>
          <a:xfrm>
            <a:off x="6665219" y="1585717"/>
            <a:ext cx="5366022" cy="4158262"/>
          </a:xfrm>
          <a:prstGeom prst="rect">
            <a:avLst/>
          </a:prstGeom>
        </p:spPr>
      </p:pic>
    </p:spTree>
    <p:extLst>
      <p:ext uri="{BB962C8B-B14F-4D97-AF65-F5344CB8AC3E}">
        <p14:creationId xmlns:p14="http://schemas.microsoft.com/office/powerpoint/2010/main" val="2560643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err="1"/>
              <a:t>getElementById</a:t>
            </a:r>
            <a:r>
              <a:rPr lang="es-AR" dirty="0"/>
              <a:t>. Obtener un nodo por su id</a:t>
            </a:r>
          </a:p>
        </p:txBody>
      </p:sp>
      <p:pic>
        <p:nvPicPr>
          <p:cNvPr id="4" name="Imagen 3"/>
          <p:cNvPicPr>
            <a:picLocks noChangeAspect="1"/>
          </p:cNvPicPr>
          <p:nvPr/>
        </p:nvPicPr>
        <p:blipFill>
          <a:blip r:embed="rId3"/>
          <a:stretch>
            <a:fillRect/>
          </a:stretch>
        </p:blipFill>
        <p:spPr>
          <a:xfrm>
            <a:off x="887904" y="1509784"/>
            <a:ext cx="6372225" cy="1047750"/>
          </a:xfrm>
          <a:prstGeom prst="rect">
            <a:avLst/>
          </a:prstGeom>
        </p:spPr>
      </p:pic>
      <p:pic>
        <p:nvPicPr>
          <p:cNvPr id="5" name="Imagen 4"/>
          <p:cNvPicPr>
            <a:picLocks noChangeAspect="1"/>
          </p:cNvPicPr>
          <p:nvPr/>
        </p:nvPicPr>
        <p:blipFill>
          <a:blip r:embed="rId4"/>
          <a:stretch>
            <a:fillRect/>
          </a:stretch>
        </p:blipFill>
        <p:spPr>
          <a:xfrm>
            <a:off x="7334250" y="1472177"/>
            <a:ext cx="4857750" cy="1047750"/>
          </a:xfrm>
          <a:prstGeom prst="rect">
            <a:avLst/>
          </a:prstGeom>
        </p:spPr>
      </p:pic>
      <p:sp>
        <p:nvSpPr>
          <p:cNvPr id="7" name="Rectángulo 6"/>
          <p:cNvSpPr/>
          <p:nvPr/>
        </p:nvSpPr>
        <p:spPr>
          <a:xfrm>
            <a:off x="704045" y="2557534"/>
            <a:ext cx="10552090" cy="3785652"/>
          </a:xfrm>
          <a:prstGeom prst="rect">
            <a:avLst/>
          </a:prstGeom>
        </p:spPr>
        <p:txBody>
          <a:bodyPr wrap="square">
            <a:spAutoFit/>
          </a:bodyPr>
          <a:lstStyle/>
          <a:p>
            <a:r>
              <a:rPr lang="es-AR" sz="2000" dirty="0"/>
              <a:t>Veamos paso a paso lo que hemos hecho. Mediante la primer instrucción, obtenemos el nodo cuyo id es igual a “app” (es importante destacar que, debido a su naturaleza, el método </a:t>
            </a:r>
            <a:r>
              <a:rPr lang="es-AR" sz="2000" dirty="0" err="1"/>
              <a:t>getElementById</a:t>
            </a:r>
            <a:r>
              <a:rPr lang="es-AR" sz="2000" dirty="0"/>
              <a:t> devuelve como máximo un único nodo). En este caso, el nodo que se recupera es el siguiente:</a:t>
            </a:r>
          </a:p>
          <a:p>
            <a:endParaRPr lang="es-AR" sz="2000" dirty="0"/>
          </a:p>
          <a:p>
            <a:endParaRPr lang="es-AR" sz="2000" dirty="0"/>
          </a:p>
          <a:p>
            <a:endParaRPr lang="es-AR" sz="2000" dirty="0"/>
          </a:p>
          <a:p>
            <a:r>
              <a:rPr lang="es-AR" sz="2000" dirty="0"/>
              <a:t>Luego, hacemos lo propio con el nodo cuyo id es igual a “</a:t>
            </a:r>
            <a:r>
              <a:rPr lang="es-AR" sz="2000" dirty="0" err="1"/>
              <a:t>parrafo</a:t>
            </a:r>
            <a:r>
              <a:rPr lang="es-AR" sz="2000" dirty="0"/>
              <a:t> 1”, obteniéndose en este caso:</a:t>
            </a:r>
          </a:p>
          <a:p>
            <a:endParaRPr lang="es-AR" sz="2000" dirty="0"/>
          </a:p>
          <a:p>
            <a:r>
              <a:rPr lang="es-AR" sz="2000" dirty="0"/>
              <a:t> </a:t>
            </a:r>
          </a:p>
          <a:p>
            <a:r>
              <a:rPr lang="es-AR" sz="2000" dirty="0"/>
              <a:t>Finalmente, con las dos últimas instrucciones se accede al atributo </a:t>
            </a:r>
            <a:r>
              <a:rPr lang="es-AR" sz="2000" dirty="0" err="1"/>
              <a:t>innerHTML</a:t>
            </a:r>
            <a:r>
              <a:rPr lang="es-AR" sz="2000" dirty="0"/>
              <a:t> de ambos nodos. Este atributo es el texto que se encuentra en dicho nodo, por ello en la consola se visualizan dichos textos.</a:t>
            </a:r>
          </a:p>
        </p:txBody>
      </p:sp>
      <p:pic>
        <p:nvPicPr>
          <p:cNvPr id="6" name="Imagen 5"/>
          <p:cNvPicPr>
            <a:picLocks noChangeAspect="1"/>
          </p:cNvPicPr>
          <p:nvPr/>
        </p:nvPicPr>
        <p:blipFill>
          <a:blip r:embed="rId5"/>
          <a:stretch>
            <a:fillRect/>
          </a:stretch>
        </p:blipFill>
        <p:spPr>
          <a:xfrm>
            <a:off x="3289277" y="3660488"/>
            <a:ext cx="5381625" cy="676275"/>
          </a:xfrm>
          <a:prstGeom prst="rect">
            <a:avLst/>
          </a:prstGeom>
        </p:spPr>
      </p:pic>
      <p:pic>
        <p:nvPicPr>
          <p:cNvPr id="9" name="Imagen 8"/>
          <p:cNvPicPr>
            <a:picLocks noChangeAspect="1"/>
          </p:cNvPicPr>
          <p:nvPr/>
        </p:nvPicPr>
        <p:blipFill>
          <a:blip r:embed="rId6"/>
          <a:stretch>
            <a:fillRect/>
          </a:stretch>
        </p:blipFill>
        <p:spPr>
          <a:xfrm>
            <a:off x="3289277" y="4966285"/>
            <a:ext cx="4781550" cy="266700"/>
          </a:xfrm>
          <a:prstGeom prst="rect">
            <a:avLst/>
          </a:prstGeom>
        </p:spPr>
      </p:pic>
    </p:spTree>
    <p:extLst>
      <p:ext uri="{BB962C8B-B14F-4D97-AF65-F5344CB8AC3E}">
        <p14:creationId xmlns:p14="http://schemas.microsoft.com/office/powerpoint/2010/main" val="3819723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err="1"/>
              <a:t>getElementsByClassName</a:t>
            </a:r>
            <a:r>
              <a:rPr lang="es-AR" sz="3200" dirty="0"/>
              <a:t>. Obtener nodos por su clase</a:t>
            </a:r>
          </a:p>
        </p:txBody>
      </p:sp>
      <p:sp>
        <p:nvSpPr>
          <p:cNvPr id="7" name="Rectángulo 6"/>
          <p:cNvSpPr/>
          <p:nvPr/>
        </p:nvSpPr>
        <p:spPr>
          <a:xfrm>
            <a:off x="704045" y="2646076"/>
            <a:ext cx="10552090" cy="3477875"/>
          </a:xfrm>
          <a:prstGeom prst="rect">
            <a:avLst/>
          </a:prstGeom>
        </p:spPr>
        <p:txBody>
          <a:bodyPr wrap="square">
            <a:spAutoFit/>
          </a:bodyPr>
          <a:lstStyle/>
          <a:p>
            <a:r>
              <a:rPr lang="es-AR" sz="2000" dirty="0"/>
              <a:t>Siguiendo la misma metodología del </a:t>
            </a:r>
            <a:r>
              <a:rPr lang="es-AR" sz="2000" dirty="0" err="1"/>
              <a:t>slide</a:t>
            </a:r>
            <a:r>
              <a:rPr lang="es-AR" sz="2000" dirty="0"/>
              <a:t> anterior, veamos qué nodos obtenemos luego de la primer instrucción.</a:t>
            </a:r>
          </a:p>
          <a:p>
            <a:endParaRPr lang="es-AR" sz="2000" dirty="0"/>
          </a:p>
          <a:p>
            <a:endParaRPr lang="es-AR" sz="2000" dirty="0"/>
          </a:p>
          <a:p>
            <a:endParaRPr lang="es-AR" sz="2000" dirty="0"/>
          </a:p>
          <a:p>
            <a:r>
              <a:rPr lang="es-AR" sz="2000" dirty="0"/>
              <a:t>En este caso, debido a su naturaleza, el método </a:t>
            </a:r>
            <a:r>
              <a:rPr lang="es-AR" sz="2000" dirty="0" err="1"/>
              <a:t>getElementsByClassName</a:t>
            </a:r>
            <a:r>
              <a:rPr lang="es-AR" sz="2000" dirty="0"/>
              <a:t> devuelve siempre un array con los nodos obtenidos, incluso en aquel caso donde sólo se obtenga un único nodo. </a:t>
            </a:r>
          </a:p>
          <a:p>
            <a:endParaRPr lang="es-AR" sz="2000" dirty="0"/>
          </a:p>
          <a:p>
            <a:r>
              <a:rPr lang="es-AR" sz="2000" dirty="0"/>
              <a:t>Luego, con las tres últimas instrucciones se accede al atributo </a:t>
            </a:r>
            <a:r>
              <a:rPr lang="es-AR" sz="2000" dirty="0" err="1"/>
              <a:t>innerHTML</a:t>
            </a:r>
            <a:r>
              <a:rPr lang="es-AR" sz="2000" dirty="0"/>
              <a:t> de los nodos recuperados. Al ser un array accedemos a la posición 0, 1 y 2 del mismo. Como cada uno de esos elementos es un nodo, es posible acceder al atributo </a:t>
            </a:r>
            <a:r>
              <a:rPr lang="es-AR" sz="2000" dirty="0" err="1"/>
              <a:t>innerHTML</a:t>
            </a:r>
            <a:r>
              <a:rPr lang="es-AR" sz="2000" dirty="0"/>
              <a:t> de cada uno de ellos.</a:t>
            </a:r>
          </a:p>
        </p:txBody>
      </p:sp>
      <p:pic>
        <p:nvPicPr>
          <p:cNvPr id="2" name="Imagen 1"/>
          <p:cNvPicPr>
            <a:picLocks noChangeAspect="1"/>
          </p:cNvPicPr>
          <p:nvPr/>
        </p:nvPicPr>
        <p:blipFill>
          <a:blip r:embed="rId3"/>
          <a:stretch>
            <a:fillRect/>
          </a:stretch>
        </p:blipFill>
        <p:spPr>
          <a:xfrm>
            <a:off x="928821" y="1385959"/>
            <a:ext cx="6238875" cy="990600"/>
          </a:xfrm>
          <a:prstGeom prst="rect">
            <a:avLst/>
          </a:prstGeom>
        </p:spPr>
      </p:pic>
      <p:pic>
        <p:nvPicPr>
          <p:cNvPr id="3" name="Imagen 2"/>
          <p:cNvPicPr>
            <a:picLocks noChangeAspect="1"/>
          </p:cNvPicPr>
          <p:nvPr/>
        </p:nvPicPr>
        <p:blipFill>
          <a:blip r:embed="rId4"/>
          <a:stretch>
            <a:fillRect/>
          </a:stretch>
        </p:blipFill>
        <p:spPr>
          <a:xfrm>
            <a:off x="8670902" y="1385959"/>
            <a:ext cx="2262116" cy="990600"/>
          </a:xfrm>
          <a:prstGeom prst="rect">
            <a:avLst/>
          </a:prstGeom>
        </p:spPr>
      </p:pic>
      <p:pic>
        <p:nvPicPr>
          <p:cNvPr id="10" name="Imagen 9"/>
          <p:cNvPicPr>
            <a:picLocks noChangeAspect="1"/>
          </p:cNvPicPr>
          <p:nvPr/>
        </p:nvPicPr>
        <p:blipFill>
          <a:blip r:embed="rId5"/>
          <a:stretch>
            <a:fillRect/>
          </a:stretch>
        </p:blipFill>
        <p:spPr>
          <a:xfrm>
            <a:off x="4500562" y="3428999"/>
            <a:ext cx="3190875" cy="676275"/>
          </a:xfrm>
          <a:prstGeom prst="rect">
            <a:avLst/>
          </a:prstGeom>
        </p:spPr>
      </p:pic>
    </p:spTree>
    <p:extLst>
      <p:ext uri="{BB962C8B-B14F-4D97-AF65-F5344CB8AC3E}">
        <p14:creationId xmlns:p14="http://schemas.microsoft.com/office/powerpoint/2010/main" val="208654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Dinámica y débilmente tipado</a:t>
            </a:r>
          </a:p>
        </p:txBody>
      </p:sp>
      <p:sp>
        <p:nvSpPr>
          <p:cNvPr id="4" name="CuadroTexto 3"/>
          <p:cNvSpPr txBox="1"/>
          <p:nvPr/>
        </p:nvSpPr>
        <p:spPr>
          <a:xfrm>
            <a:off x="614148" y="1453489"/>
            <a:ext cx="10781733" cy="1323439"/>
          </a:xfrm>
          <a:prstGeom prst="rect">
            <a:avLst/>
          </a:prstGeom>
          <a:noFill/>
        </p:spPr>
        <p:txBody>
          <a:bodyPr wrap="square" rtlCol="0">
            <a:spAutoFit/>
          </a:bodyPr>
          <a:lstStyle/>
          <a:p>
            <a:r>
              <a:rPr lang="es-AR" sz="2000" dirty="0"/>
              <a:t>Javascript es un lenguaje tanto dinámicamente tipado como débilmente tipado. Aprendamos qué significa cada una de dichas catalogaciones.</a:t>
            </a:r>
          </a:p>
          <a:p>
            <a:endParaRPr lang="es-AR" sz="2000" dirty="0"/>
          </a:p>
          <a:p>
            <a:endParaRPr lang="es-AR" sz="2000" dirty="0"/>
          </a:p>
        </p:txBody>
      </p:sp>
      <p:pic>
        <p:nvPicPr>
          <p:cNvPr id="7" name="Imagen 6"/>
          <p:cNvPicPr>
            <a:picLocks noChangeAspect="1"/>
          </p:cNvPicPr>
          <p:nvPr/>
        </p:nvPicPr>
        <p:blipFill>
          <a:blip r:embed="rId3"/>
          <a:stretch>
            <a:fillRect/>
          </a:stretch>
        </p:blipFill>
        <p:spPr>
          <a:xfrm>
            <a:off x="318709" y="2234652"/>
            <a:ext cx="3686621" cy="2720129"/>
          </a:xfrm>
          <a:prstGeom prst="rect">
            <a:avLst/>
          </a:prstGeom>
        </p:spPr>
      </p:pic>
      <p:sp>
        <p:nvSpPr>
          <p:cNvPr id="9" name="CuadroTexto 8"/>
          <p:cNvSpPr txBox="1"/>
          <p:nvPr/>
        </p:nvSpPr>
        <p:spPr>
          <a:xfrm>
            <a:off x="3449165" y="2286744"/>
            <a:ext cx="8502881" cy="3970318"/>
          </a:xfrm>
          <a:prstGeom prst="rect">
            <a:avLst/>
          </a:prstGeom>
          <a:noFill/>
        </p:spPr>
        <p:txBody>
          <a:bodyPr wrap="square" rtlCol="0">
            <a:spAutoFit/>
          </a:bodyPr>
          <a:lstStyle/>
          <a:p>
            <a:pPr marL="285750" indent="-285750">
              <a:buFont typeface="Wingdings" panose="05000000000000000000" pitchFamily="2" charset="2"/>
              <a:buChar char="q"/>
            </a:pPr>
            <a:r>
              <a:rPr lang="es-AR" dirty="0"/>
              <a:t>Dinámicamente tipado: en Javascript no es necesario definir el tipo de dato que recibirá una variable, ya que el mismo se definirá en tiempo de ejecución cuando se asigna un valor por primera vez. A su vez, durante la ejecución del programa, podrá cambiar de tipo de dato simplemente asignando un valor de otro tipo de dato.</a:t>
            </a:r>
          </a:p>
          <a:p>
            <a:pPr marL="285750" indent="-285750">
              <a:buFont typeface="Wingdings" panose="05000000000000000000" pitchFamily="2" charset="2"/>
              <a:buChar char="q"/>
            </a:pPr>
            <a:endParaRPr lang="es-AR" dirty="0"/>
          </a:p>
          <a:p>
            <a:pPr marL="285750" indent="-285750">
              <a:buFont typeface="Wingdings" panose="05000000000000000000" pitchFamily="2" charset="2"/>
              <a:buChar char="q"/>
            </a:pPr>
            <a:endParaRPr lang="es-AR" dirty="0"/>
          </a:p>
          <a:p>
            <a:endParaRPr lang="es-AR" dirty="0"/>
          </a:p>
          <a:p>
            <a:endParaRPr lang="es-AR" dirty="0"/>
          </a:p>
          <a:p>
            <a:pPr marL="285750" indent="-285750">
              <a:buFont typeface="Wingdings" panose="05000000000000000000" pitchFamily="2" charset="2"/>
              <a:buChar char="q"/>
            </a:pPr>
            <a:r>
              <a:rPr lang="es-AR" dirty="0"/>
              <a:t>Débilmente tipado: a diferencia de otros lenguajes de programación, Javascript realiza conversiones automáticas del tipo de dato cuando debe realizar operaciones con dos tipos de datos incompatibles. Por ejemplo, si debe sumar un dato numérico y uno alfanumérico, simplemente realiza una conversión automática del dato numérico y los suma como si ambos fuesen alfanuméricos.</a:t>
            </a:r>
          </a:p>
          <a:p>
            <a:pPr marL="285750" indent="-285750">
              <a:buFont typeface="Wingdings" panose="05000000000000000000" pitchFamily="2" charset="2"/>
              <a:buChar char="q"/>
            </a:pPr>
            <a:endParaRPr lang="es-AR" dirty="0"/>
          </a:p>
        </p:txBody>
      </p:sp>
      <p:pic>
        <p:nvPicPr>
          <p:cNvPr id="10" name="Imagen 9"/>
          <p:cNvPicPr>
            <a:picLocks noChangeAspect="1"/>
          </p:cNvPicPr>
          <p:nvPr/>
        </p:nvPicPr>
        <p:blipFill>
          <a:blip r:embed="rId4"/>
          <a:stretch>
            <a:fillRect/>
          </a:stretch>
        </p:blipFill>
        <p:spPr>
          <a:xfrm>
            <a:off x="5761964" y="5980837"/>
            <a:ext cx="2057400" cy="695325"/>
          </a:xfrm>
          <a:prstGeom prst="rect">
            <a:avLst/>
          </a:prstGeom>
        </p:spPr>
      </p:pic>
      <p:pic>
        <p:nvPicPr>
          <p:cNvPr id="11" name="Imagen 10"/>
          <p:cNvPicPr>
            <a:picLocks noChangeAspect="1"/>
          </p:cNvPicPr>
          <p:nvPr/>
        </p:nvPicPr>
        <p:blipFill>
          <a:blip r:embed="rId5"/>
          <a:stretch>
            <a:fillRect/>
          </a:stretch>
        </p:blipFill>
        <p:spPr>
          <a:xfrm>
            <a:off x="8577837" y="5980836"/>
            <a:ext cx="723900" cy="374431"/>
          </a:xfrm>
          <a:prstGeom prst="rect">
            <a:avLst/>
          </a:prstGeom>
        </p:spPr>
      </p:pic>
      <p:pic>
        <p:nvPicPr>
          <p:cNvPr id="12" name="Imagen 11"/>
          <p:cNvPicPr>
            <a:picLocks noChangeAspect="1"/>
          </p:cNvPicPr>
          <p:nvPr/>
        </p:nvPicPr>
        <p:blipFill>
          <a:blip r:embed="rId6"/>
          <a:stretch>
            <a:fillRect/>
          </a:stretch>
        </p:blipFill>
        <p:spPr>
          <a:xfrm>
            <a:off x="5761964" y="3594717"/>
            <a:ext cx="1873402" cy="659023"/>
          </a:xfrm>
          <a:prstGeom prst="rect">
            <a:avLst/>
          </a:prstGeom>
        </p:spPr>
      </p:pic>
      <p:pic>
        <p:nvPicPr>
          <p:cNvPr id="13" name="Imagen 12"/>
          <p:cNvPicPr>
            <a:picLocks noChangeAspect="1"/>
          </p:cNvPicPr>
          <p:nvPr/>
        </p:nvPicPr>
        <p:blipFill>
          <a:blip r:embed="rId7"/>
          <a:stretch>
            <a:fillRect/>
          </a:stretch>
        </p:blipFill>
        <p:spPr>
          <a:xfrm>
            <a:off x="8577836" y="3594717"/>
            <a:ext cx="930597" cy="526522"/>
          </a:xfrm>
          <a:prstGeom prst="rect">
            <a:avLst/>
          </a:prstGeom>
        </p:spPr>
      </p:pic>
    </p:spTree>
    <p:extLst>
      <p:ext uri="{BB962C8B-B14F-4D97-AF65-F5344CB8AC3E}">
        <p14:creationId xmlns:p14="http://schemas.microsoft.com/office/powerpoint/2010/main" val="643355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err="1"/>
              <a:t>getElementsByClassName</a:t>
            </a:r>
            <a:r>
              <a:rPr lang="es-AR" sz="3200" dirty="0"/>
              <a:t>. Otra forma de iterar</a:t>
            </a:r>
          </a:p>
        </p:txBody>
      </p:sp>
      <p:sp>
        <p:nvSpPr>
          <p:cNvPr id="7" name="Rectángulo 6"/>
          <p:cNvSpPr/>
          <p:nvPr/>
        </p:nvSpPr>
        <p:spPr>
          <a:xfrm>
            <a:off x="704045" y="1358189"/>
            <a:ext cx="10552090" cy="4401205"/>
          </a:xfrm>
          <a:prstGeom prst="rect">
            <a:avLst/>
          </a:prstGeom>
        </p:spPr>
        <p:txBody>
          <a:bodyPr wrap="square">
            <a:spAutoFit/>
          </a:bodyPr>
          <a:lstStyle/>
          <a:p>
            <a:r>
              <a:rPr lang="es-AR" sz="2000" dirty="0"/>
              <a:t>Como lo más común es que no conozcamos de antemano la cantidad de nodos que vamos a recuperar, la forma más común para iterar será la siguiente: </a:t>
            </a:r>
          </a:p>
          <a:p>
            <a:endParaRPr lang="es-AR" sz="2000" dirty="0"/>
          </a:p>
          <a:p>
            <a:endParaRPr lang="es-AR" sz="2000" dirty="0"/>
          </a:p>
          <a:p>
            <a:endParaRPr lang="es-AR" sz="2000" dirty="0"/>
          </a:p>
          <a:p>
            <a:endParaRPr lang="es-AR" sz="2000" dirty="0"/>
          </a:p>
          <a:p>
            <a:r>
              <a:rPr lang="es-AR" sz="2000" dirty="0"/>
              <a:t>De esta forma, </a:t>
            </a:r>
            <a:r>
              <a:rPr lang="es-AR" sz="2000" dirty="0" err="1"/>
              <a:t>pais</a:t>
            </a:r>
            <a:r>
              <a:rPr lang="es-AR" sz="2000" dirty="0"/>
              <a:t> será una variable que contendrá en cada una de las iteraciones un nodo distinto. La primera vez, entonces, se recuperará el siguiente nodo:</a:t>
            </a:r>
          </a:p>
          <a:p>
            <a:endParaRPr lang="es-AR" sz="2000" dirty="0"/>
          </a:p>
          <a:p>
            <a:endParaRPr lang="es-AR" sz="2000" dirty="0"/>
          </a:p>
          <a:p>
            <a:r>
              <a:rPr lang="es-AR" sz="2000" dirty="0"/>
              <a:t>La segunda:</a:t>
            </a:r>
          </a:p>
          <a:p>
            <a:endParaRPr lang="es-AR" sz="2000" dirty="0"/>
          </a:p>
          <a:p>
            <a:endParaRPr lang="es-AR" sz="2000" dirty="0"/>
          </a:p>
          <a:p>
            <a:r>
              <a:rPr lang="es-AR" sz="2000" dirty="0"/>
              <a:t>Y la tercera:</a:t>
            </a:r>
          </a:p>
        </p:txBody>
      </p:sp>
      <p:pic>
        <p:nvPicPr>
          <p:cNvPr id="4" name="Imagen 3"/>
          <p:cNvPicPr>
            <a:picLocks noChangeAspect="1"/>
          </p:cNvPicPr>
          <p:nvPr/>
        </p:nvPicPr>
        <p:blipFill>
          <a:blip r:embed="rId3"/>
          <a:stretch>
            <a:fillRect/>
          </a:stretch>
        </p:blipFill>
        <p:spPr>
          <a:xfrm>
            <a:off x="1066329" y="2307822"/>
            <a:ext cx="5191125" cy="685800"/>
          </a:xfrm>
          <a:prstGeom prst="rect">
            <a:avLst/>
          </a:prstGeom>
        </p:spPr>
      </p:pic>
      <p:pic>
        <p:nvPicPr>
          <p:cNvPr id="5" name="Imagen 4"/>
          <p:cNvPicPr>
            <a:picLocks noChangeAspect="1"/>
          </p:cNvPicPr>
          <p:nvPr/>
        </p:nvPicPr>
        <p:blipFill>
          <a:blip r:embed="rId4"/>
          <a:stretch>
            <a:fillRect/>
          </a:stretch>
        </p:blipFill>
        <p:spPr>
          <a:xfrm>
            <a:off x="7508718" y="2272125"/>
            <a:ext cx="1266986" cy="685800"/>
          </a:xfrm>
          <a:prstGeom prst="rect">
            <a:avLst/>
          </a:prstGeom>
        </p:spPr>
      </p:pic>
      <p:pic>
        <p:nvPicPr>
          <p:cNvPr id="9" name="Imagen 8"/>
          <p:cNvPicPr>
            <a:picLocks noChangeAspect="1"/>
          </p:cNvPicPr>
          <p:nvPr/>
        </p:nvPicPr>
        <p:blipFill>
          <a:blip r:embed="rId5"/>
          <a:stretch>
            <a:fillRect/>
          </a:stretch>
        </p:blipFill>
        <p:spPr>
          <a:xfrm>
            <a:off x="3846824" y="4853799"/>
            <a:ext cx="4060803" cy="272995"/>
          </a:xfrm>
          <a:prstGeom prst="rect">
            <a:avLst/>
          </a:prstGeom>
        </p:spPr>
      </p:pic>
      <p:pic>
        <p:nvPicPr>
          <p:cNvPr id="11" name="Imagen 10"/>
          <p:cNvPicPr>
            <a:picLocks noChangeAspect="1"/>
          </p:cNvPicPr>
          <p:nvPr/>
        </p:nvPicPr>
        <p:blipFill>
          <a:blip r:embed="rId6"/>
          <a:stretch>
            <a:fillRect/>
          </a:stretch>
        </p:blipFill>
        <p:spPr>
          <a:xfrm>
            <a:off x="3846823" y="5774555"/>
            <a:ext cx="4060804" cy="345600"/>
          </a:xfrm>
          <a:prstGeom prst="rect">
            <a:avLst/>
          </a:prstGeom>
        </p:spPr>
      </p:pic>
      <p:pic>
        <p:nvPicPr>
          <p:cNvPr id="12" name="Imagen 11"/>
          <p:cNvPicPr>
            <a:picLocks noChangeAspect="1"/>
          </p:cNvPicPr>
          <p:nvPr/>
        </p:nvPicPr>
        <p:blipFill>
          <a:blip r:embed="rId7"/>
          <a:stretch>
            <a:fillRect/>
          </a:stretch>
        </p:blipFill>
        <p:spPr>
          <a:xfrm>
            <a:off x="3846826" y="3943972"/>
            <a:ext cx="4060802" cy="325550"/>
          </a:xfrm>
          <a:prstGeom prst="rect">
            <a:avLst/>
          </a:prstGeom>
        </p:spPr>
      </p:pic>
    </p:spTree>
    <p:extLst>
      <p:ext uri="{BB962C8B-B14F-4D97-AF65-F5344CB8AC3E}">
        <p14:creationId xmlns:p14="http://schemas.microsoft.com/office/powerpoint/2010/main" val="2583722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err="1"/>
              <a:t>getElementsByTagName</a:t>
            </a:r>
            <a:r>
              <a:rPr lang="es-AR" sz="3200" dirty="0"/>
              <a:t>. Obtener nodos por su tipo</a:t>
            </a:r>
          </a:p>
        </p:txBody>
      </p:sp>
      <p:sp>
        <p:nvSpPr>
          <p:cNvPr id="7" name="Rectángulo 6"/>
          <p:cNvSpPr/>
          <p:nvPr/>
        </p:nvSpPr>
        <p:spPr>
          <a:xfrm>
            <a:off x="704045" y="2917392"/>
            <a:ext cx="10552090" cy="1938992"/>
          </a:xfrm>
          <a:prstGeom prst="rect">
            <a:avLst/>
          </a:prstGeom>
        </p:spPr>
        <p:txBody>
          <a:bodyPr wrap="square">
            <a:spAutoFit/>
          </a:bodyPr>
          <a:lstStyle/>
          <a:p>
            <a:endParaRPr lang="es-AR" sz="2000" dirty="0"/>
          </a:p>
          <a:p>
            <a:endParaRPr lang="es-AR" sz="2000" dirty="0"/>
          </a:p>
          <a:p>
            <a:r>
              <a:rPr lang="es-AR" sz="2000" dirty="0"/>
              <a:t>Este caso es similar a </a:t>
            </a:r>
            <a:r>
              <a:rPr lang="es-AR" sz="2000" dirty="0" err="1"/>
              <a:t>getElementsByClassName</a:t>
            </a:r>
            <a:r>
              <a:rPr lang="es-AR" sz="2000" dirty="0"/>
              <a:t> donde recuperamos los nodos en un array, ya que debido a la naturaleza de </a:t>
            </a:r>
            <a:r>
              <a:rPr lang="es-AR" sz="2000" dirty="0" err="1"/>
              <a:t>getElementsByTagName</a:t>
            </a:r>
            <a:r>
              <a:rPr lang="es-AR" sz="2000" dirty="0"/>
              <a:t>, este método podrá recuperar más de un nodo. En este ejemplo, se recuperan todos los nodos de tipo “div” y luego se itera en los mismos imprimiendo por consola su contenido </a:t>
            </a:r>
            <a:r>
              <a:rPr lang="es-AR" sz="2000" dirty="0" err="1"/>
              <a:t>innerHTML</a:t>
            </a:r>
            <a:r>
              <a:rPr lang="es-AR" sz="2000" dirty="0"/>
              <a:t>.</a:t>
            </a:r>
          </a:p>
        </p:txBody>
      </p:sp>
      <p:pic>
        <p:nvPicPr>
          <p:cNvPr id="2" name="Imagen 1"/>
          <p:cNvPicPr>
            <a:picLocks noChangeAspect="1"/>
          </p:cNvPicPr>
          <p:nvPr/>
        </p:nvPicPr>
        <p:blipFill>
          <a:blip r:embed="rId3"/>
          <a:stretch>
            <a:fillRect/>
          </a:stretch>
        </p:blipFill>
        <p:spPr>
          <a:xfrm>
            <a:off x="898167" y="1469229"/>
            <a:ext cx="6686550" cy="1095375"/>
          </a:xfrm>
          <a:prstGeom prst="rect">
            <a:avLst/>
          </a:prstGeom>
        </p:spPr>
      </p:pic>
      <p:pic>
        <p:nvPicPr>
          <p:cNvPr id="3" name="Imagen 2"/>
          <p:cNvPicPr>
            <a:picLocks noChangeAspect="1"/>
          </p:cNvPicPr>
          <p:nvPr/>
        </p:nvPicPr>
        <p:blipFill>
          <a:blip r:embed="rId4"/>
          <a:stretch>
            <a:fillRect/>
          </a:stretch>
        </p:blipFill>
        <p:spPr>
          <a:xfrm>
            <a:off x="7868051" y="1469228"/>
            <a:ext cx="3739529" cy="1848273"/>
          </a:xfrm>
          <a:prstGeom prst="rect">
            <a:avLst/>
          </a:prstGeom>
        </p:spPr>
      </p:pic>
    </p:spTree>
    <p:extLst>
      <p:ext uri="{BB962C8B-B14F-4D97-AF65-F5344CB8AC3E}">
        <p14:creationId xmlns:p14="http://schemas.microsoft.com/office/powerpoint/2010/main" val="402404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Modificación de nodos en forma dinámica</a:t>
            </a:r>
          </a:p>
        </p:txBody>
      </p:sp>
      <p:sp>
        <p:nvSpPr>
          <p:cNvPr id="7" name="Rectángulo 6"/>
          <p:cNvSpPr/>
          <p:nvPr/>
        </p:nvSpPr>
        <p:spPr>
          <a:xfrm>
            <a:off x="704045" y="1390724"/>
            <a:ext cx="10552090" cy="707886"/>
          </a:xfrm>
          <a:prstGeom prst="rect">
            <a:avLst/>
          </a:prstGeom>
        </p:spPr>
        <p:txBody>
          <a:bodyPr wrap="square">
            <a:spAutoFit/>
          </a:bodyPr>
          <a:lstStyle/>
          <a:p>
            <a:r>
              <a:rPr lang="es-AR" sz="2000" dirty="0"/>
              <a:t>Ahora que ya sabemos recuperar un nodo, podremos modificar en forma muy sencilla su contenido. Veamos un ejemplo.</a:t>
            </a:r>
          </a:p>
        </p:txBody>
      </p:sp>
      <p:pic>
        <p:nvPicPr>
          <p:cNvPr id="2" name="Imagen 1"/>
          <p:cNvPicPr>
            <a:picLocks noChangeAspect="1"/>
          </p:cNvPicPr>
          <p:nvPr/>
        </p:nvPicPr>
        <p:blipFill>
          <a:blip r:embed="rId3"/>
          <a:stretch>
            <a:fillRect/>
          </a:stretch>
        </p:blipFill>
        <p:spPr>
          <a:xfrm>
            <a:off x="921108" y="5623640"/>
            <a:ext cx="5867400" cy="628650"/>
          </a:xfrm>
          <a:prstGeom prst="rect">
            <a:avLst/>
          </a:prstGeom>
        </p:spPr>
      </p:pic>
      <p:pic>
        <p:nvPicPr>
          <p:cNvPr id="3" name="Imagen 2"/>
          <p:cNvPicPr>
            <a:picLocks noChangeAspect="1"/>
          </p:cNvPicPr>
          <p:nvPr/>
        </p:nvPicPr>
        <p:blipFill>
          <a:blip r:embed="rId4"/>
          <a:stretch>
            <a:fillRect/>
          </a:stretch>
        </p:blipFill>
        <p:spPr>
          <a:xfrm>
            <a:off x="921108" y="2278914"/>
            <a:ext cx="6305550" cy="2914650"/>
          </a:xfrm>
          <a:prstGeom prst="rect">
            <a:avLst/>
          </a:prstGeom>
        </p:spPr>
      </p:pic>
      <p:pic>
        <p:nvPicPr>
          <p:cNvPr id="4" name="Imagen 3"/>
          <p:cNvPicPr>
            <a:picLocks noChangeAspect="1"/>
          </p:cNvPicPr>
          <p:nvPr/>
        </p:nvPicPr>
        <p:blipFill>
          <a:blip r:embed="rId5"/>
          <a:stretch>
            <a:fillRect/>
          </a:stretch>
        </p:blipFill>
        <p:spPr>
          <a:xfrm>
            <a:off x="7985438" y="2278914"/>
            <a:ext cx="3124200" cy="1819275"/>
          </a:xfrm>
          <a:prstGeom prst="rect">
            <a:avLst/>
          </a:prstGeom>
        </p:spPr>
      </p:pic>
    </p:spTree>
    <p:extLst>
      <p:ext uri="{BB962C8B-B14F-4D97-AF65-F5344CB8AC3E}">
        <p14:creationId xmlns:p14="http://schemas.microsoft.com/office/powerpoint/2010/main" val="4033381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Creación de elementos. Inserción de nodos en el DOM</a:t>
            </a:r>
          </a:p>
        </p:txBody>
      </p:sp>
      <p:sp>
        <p:nvSpPr>
          <p:cNvPr id="7" name="Rectángulo 6"/>
          <p:cNvSpPr/>
          <p:nvPr/>
        </p:nvSpPr>
        <p:spPr>
          <a:xfrm>
            <a:off x="704045" y="1390724"/>
            <a:ext cx="10552090" cy="2554545"/>
          </a:xfrm>
          <a:prstGeom prst="rect">
            <a:avLst/>
          </a:prstGeom>
        </p:spPr>
        <p:txBody>
          <a:bodyPr wrap="square">
            <a:spAutoFit/>
          </a:bodyPr>
          <a:lstStyle/>
          <a:p>
            <a:r>
              <a:rPr lang="es-AR" sz="2000" dirty="0"/>
              <a:t>Para insertar contenido nuevo en el DOM deberemos primero crear el nodo, en este caso uno de tipo “</a:t>
            </a:r>
            <a:r>
              <a:rPr lang="es-AR" sz="2000" dirty="0" err="1"/>
              <a:t>element</a:t>
            </a:r>
            <a:r>
              <a:rPr lang="es-AR" sz="2000" dirty="0"/>
              <a:t>”. Luego, con el nodo ya creado, deberemos incorporarlo en el lugar de DOM que deseemos. Empecemos, por tanto, creando el elemento.</a:t>
            </a:r>
          </a:p>
          <a:p>
            <a:endParaRPr lang="es-AR" sz="2000" dirty="0"/>
          </a:p>
          <a:p>
            <a:endParaRPr lang="es-AR" sz="2000" dirty="0"/>
          </a:p>
          <a:p>
            <a:endParaRPr lang="es-AR" sz="2000" dirty="0"/>
          </a:p>
          <a:p>
            <a:r>
              <a:rPr lang="es-AR" sz="2000" dirty="0"/>
              <a:t>En la variable </a:t>
            </a:r>
            <a:r>
              <a:rPr lang="es-AR" sz="2000" dirty="0" err="1"/>
              <a:t>nuevoParrafo</a:t>
            </a:r>
            <a:r>
              <a:rPr lang="es-AR" sz="2000" dirty="0"/>
              <a:t> se almacena el nodo que queremos insertar. Comencemos insertándolo directamente en el </a:t>
            </a:r>
            <a:r>
              <a:rPr lang="es-AR" sz="2000" dirty="0" err="1"/>
              <a:t>body</a:t>
            </a:r>
            <a:r>
              <a:rPr lang="es-AR" sz="2000" dirty="0"/>
              <a:t> del HTML y veamos cómo queda configurado el DOM. </a:t>
            </a:r>
          </a:p>
        </p:txBody>
      </p:sp>
      <p:pic>
        <p:nvPicPr>
          <p:cNvPr id="4" name="Imagen 3"/>
          <p:cNvPicPr>
            <a:picLocks noChangeAspect="1"/>
          </p:cNvPicPr>
          <p:nvPr/>
        </p:nvPicPr>
        <p:blipFill>
          <a:blip r:embed="rId3"/>
          <a:stretch>
            <a:fillRect/>
          </a:stretch>
        </p:blipFill>
        <p:spPr>
          <a:xfrm>
            <a:off x="1665265" y="2514108"/>
            <a:ext cx="8629650" cy="685800"/>
          </a:xfrm>
          <a:prstGeom prst="rect">
            <a:avLst/>
          </a:prstGeom>
        </p:spPr>
      </p:pic>
      <p:pic>
        <p:nvPicPr>
          <p:cNvPr id="5" name="Imagen 4"/>
          <p:cNvPicPr>
            <a:picLocks noChangeAspect="1"/>
          </p:cNvPicPr>
          <p:nvPr/>
        </p:nvPicPr>
        <p:blipFill>
          <a:blip r:embed="rId4"/>
          <a:stretch>
            <a:fillRect/>
          </a:stretch>
        </p:blipFill>
        <p:spPr>
          <a:xfrm>
            <a:off x="1074582" y="4151425"/>
            <a:ext cx="4762500" cy="361950"/>
          </a:xfrm>
          <a:prstGeom prst="rect">
            <a:avLst/>
          </a:prstGeom>
        </p:spPr>
      </p:pic>
      <p:pic>
        <p:nvPicPr>
          <p:cNvPr id="6" name="Imagen 5"/>
          <p:cNvPicPr>
            <a:picLocks noChangeAspect="1"/>
          </p:cNvPicPr>
          <p:nvPr/>
        </p:nvPicPr>
        <p:blipFill>
          <a:blip r:embed="rId5"/>
          <a:stretch>
            <a:fillRect/>
          </a:stretch>
        </p:blipFill>
        <p:spPr>
          <a:xfrm>
            <a:off x="1074582" y="4719531"/>
            <a:ext cx="4086225" cy="1933575"/>
          </a:xfrm>
          <a:prstGeom prst="rect">
            <a:avLst/>
          </a:prstGeom>
        </p:spPr>
      </p:pic>
      <p:pic>
        <p:nvPicPr>
          <p:cNvPr id="9" name="Imagen 8"/>
          <p:cNvPicPr>
            <a:picLocks noChangeAspect="1"/>
          </p:cNvPicPr>
          <p:nvPr/>
        </p:nvPicPr>
        <p:blipFill>
          <a:blip r:embed="rId6"/>
          <a:stretch>
            <a:fillRect/>
          </a:stretch>
        </p:blipFill>
        <p:spPr>
          <a:xfrm>
            <a:off x="7056415" y="4210744"/>
            <a:ext cx="3238500" cy="2038350"/>
          </a:xfrm>
          <a:prstGeom prst="rect">
            <a:avLst/>
          </a:prstGeom>
        </p:spPr>
      </p:pic>
    </p:spTree>
    <p:extLst>
      <p:ext uri="{BB962C8B-B14F-4D97-AF65-F5344CB8AC3E}">
        <p14:creationId xmlns:p14="http://schemas.microsoft.com/office/powerpoint/2010/main" val="3242360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Creación de elementos. Inserción de nodos en el DOM</a:t>
            </a:r>
          </a:p>
        </p:txBody>
      </p:sp>
      <p:sp>
        <p:nvSpPr>
          <p:cNvPr id="7" name="Rectángulo 6"/>
          <p:cNvSpPr/>
          <p:nvPr/>
        </p:nvSpPr>
        <p:spPr>
          <a:xfrm>
            <a:off x="704045" y="1390724"/>
            <a:ext cx="10552090" cy="2246769"/>
          </a:xfrm>
          <a:prstGeom prst="rect">
            <a:avLst/>
          </a:prstGeom>
        </p:spPr>
        <p:txBody>
          <a:bodyPr wrap="square">
            <a:spAutoFit/>
          </a:bodyPr>
          <a:lstStyle/>
          <a:p>
            <a:r>
              <a:rPr lang="es-AR" sz="2000" dirty="0"/>
              <a:t>Ahora bien, si hubiésemos querido incorporar el nodo en un nodo inferior a </a:t>
            </a:r>
            <a:r>
              <a:rPr lang="es-AR" sz="2000" dirty="0" err="1"/>
              <a:t>body</a:t>
            </a:r>
            <a:r>
              <a:rPr lang="es-AR" sz="2000" dirty="0"/>
              <a:t>, ¿cómo tendríamos que haber hecho? En este caso, primero deberemos recuperar el nodo padre y luego insertar el nuevo elemento como su hijo. Veámoslo con el siguiente ejemplo: si lo hubiésemos querido “colgar” del div cuyo id es app.</a:t>
            </a:r>
          </a:p>
          <a:p>
            <a:endParaRPr lang="es-AR" sz="2000" dirty="0"/>
          </a:p>
          <a:p>
            <a:endParaRPr lang="es-AR" sz="2000" dirty="0"/>
          </a:p>
          <a:p>
            <a:endParaRPr lang="es-AR" sz="2000" dirty="0"/>
          </a:p>
        </p:txBody>
      </p:sp>
      <p:pic>
        <p:nvPicPr>
          <p:cNvPr id="2" name="Imagen 1"/>
          <p:cNvPicPr>
            <a:picLocks noChangeAspect="1"/>
          </p:cNvPicPr>
          <p:nvPr/>
        </p:nvPicPr>
        <p:blipFill>
          <a:blip r:embed="rId3"/>
          <a:stretch>
            <a:fillRect/>
          </a:stretch>
        </p:blipFill>
        <p:spPr>
          <a:xfrm>
            <a:off x="6756848" y="3382449"/>
            <a:ext cx="3314700" cy="2076450"/>
          </a:xfrm>
          <a:prstGeom prst="rect">
            <a:avLst/>
          </a:prstGeom>
        </p:spPr>
      </p:pic>
      <p:pic>
        <p:nvPicPr>
          <p:cNvPr id="3" name="Imagen 2"/>
          <p:cNvPicPr>
            <a:picLocks noChangeAspect="1"/>
          </p:cNvPicPr>
          <p:nvPr/>
        </p:nvPicPr>
        <p:blipFill>
          <a:blip r:embed="rId4"/>
          <a:stretch>
            <a:fillRect/>
          </a:stretch>
        </p:blipFill>
        <p:spPr>
          <a:xfrm>
            <a:off x="704045" y="3215023"/>
            <a:ext cx="5781675" cy="590550"/>
          </a:xfrm>
          <a:prstGeom prst="rect">
            <a:avLst/>
          </a:prstGeom>
        </p:spPr>
      </p:pic>
      <p:pic>
        <p:nvPicPr>
          <p:cNvPr id="10" name="Imagen 9"/>
          <p:cNvPicPr>
            <a:picLocks noChangeAspect="1"/>
          </p:cNvPicPr>
          <p:nvPr/>
        </p:nvPicPr>
        <p:blipFill>
          <a:blip r:embed="rId5"/>
          <a:stretch>
            <a:fillRect/>
          </a:stretch>
        </p:blipFill>
        <p:spPr>
          <a:xfrm>
            <a:off x="804125" y="4001928"/>
            <a:ext cx="4086225" cy="1933575"/>
          </a:xfrm>
          <a:prstGeom prst="rect">
            <a:avLst/>
          </a:prstGeom>
        </p:spPr>
      </p:pic>
    </p:spTree>
    <p:extLst>
      <p:ext uri="{BB962C8B-B14F-4D97-AF65-F5344CB8AC3E}">
        <p14:creationId xmlns:p14="http://schemas.microsoft.com/office/powerpoint/2010/main" val="1421996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Inserción de nodos en el DOM desde un array</a:t>
            </a:r>
          </a:p>
        </p:txBody>
      </p:sp>
      <p:sp>
        <p:nvSpPr>
          <p:cNvPr id="7" name="Rectángulo 6"/>
          <p:cNvSpPr/>
          <p:nvPr/>
        </p:nvSpPr>
        <p:spPr>
          <a:xfrm>
            <a:off x="704045" y="1390724"/>
            <a:ext cx="10552090" cy="1323439"/>
          </a:xfrm>
          <a:prstGeom prst="rect">
            <a:avLst/>
          </a:prstGeom>
        </p:spPr>
        <p:txBody>
          <a:bodyPr wrap="square">
            <a:spAutoFit/>
          </a:bodyPr>
          <a:lstStyle/>
          <a:p>
            <a:r>
              <a:rPr lang="es-AR" sz="2000" dirty="0"/>
              <a:t>Veamos un simple ejemplo donde insertaremos varios elementos en una lista a partir de un array.</a:t>
            </a:r>
          </a:p>
          <a:p>
            <a:endParaRPr lang="es-AR" sz="2000" dirty="0"/>
          </a:p>
          <a:p>
            <a:endParaRPr lang="es-AR" sz="2000" dirty="0"/>
          </a:p>
          <a:p>
            <a:endParaRPr lang="es-AR" sz="2000" dirty="0"/>
          </a:p>
        </p:txBody>
      </p:sp>
      <p:pic>
        <p:nvPicPr>
          <p:cNvPr id="4" name="Imagen 3"/>
          <p:cNvPicPr>
            <a:picLocks noChangeAspect="1"/>
          </p:cNvPicPr>
          <p:nvPr/>
        </p:nvPicPr>
        <p:blipFill>
          <a:blip r:embed="rId3"/>
          <a:stretch>
            <a:fillRect/>
          </a:stretch>
        </p:blipFill>
        <p:spPr>
          <a:xfrm>
            <a:off x="863824" y="4175959"/>
            <a:ext cx="3228975" cy="2390775"/>
          </a:xfrm>
          <a:prstGeom prst="rect">
            <a:avLst/>
          </a:prstGeom>
        </p:spPr>
      </p:pic>
      <p:pic>
        <p:nvPicPr>
          <p:cNvPr id="5" name="Imagen 4"/>
          <p:cNvPicPr>
            <a:picLocks noChangeAspect="1"/>
          </p:cNvPicPr>
          <p:nvPr/>
        </p:nvPicPr>
        <p:blipFill>
          <a:blip r:embed="rId4"/>
          <a:stretch>
            <a:fillRect/>
          </a:stretch>
        </p:blipFill>
        <p:spPr>
          <a:xfrm>
            <a:off x="5568906" y="3890209"/>
            <a:ext cx="3028950" cy="2676525"/>
          </a:xfrm>
          <a:prstGeom prst="rect">
            <a:avLst/>
          </a:prstGeom>
        </p:spPr>
      </p:pic>
      <p:pic>
        <p:nvPicPr>
          <p:cNvPr id="6" name="Imagen 5"/>
          <p:cNvPicPr>
            <a:picLocks noChangeAspect="1"/>
          </p:cNvPicPr>
          <p:nvPr/>
        </p:nvPicPr>
        <p:blipFill>
          <a:blip r:embed="rId5"/>
          <a:stretch>
            <a:fillRect/>
          </a:stretch>
        </p:blipFill>
        <p:spPr>
          <a:xfrm>
            <a:off x="863824" y="1878911"/>
            <a:ext cx="4455151" cy="2196529"/>
          </a:xfrm>
          <a:prstGeom prst="rect">
            <a:avLst/>
          </a:prstGeom>
        </p:spPr>
      </p:pic>
      <p:pic>
        <p:nvPicPr>
          <p:cNvPr id="9" name="Imagen 8"/>
          <p:cNvPicPr>
            <a:picLocks noChangeAspect="1"/>
          </p:cNvPicPr>
          <p:nvPr/>
        </p:nvPicPr>
        <p:blipFill>
          <a:blip r:embed="rId6"/>
          <a:stretch>
            <a:fillRect/>
          </a:stretch>
        </p:blipFill>
        <p:spPr>
          <a:xfrm>
            <a:off x="5568906" y="1878911"/>
            <a:ext cx="6279658" cy="1397328"/>
          </a:xfrm>
          <a:prstGeom prst="rect">
            <a:avLst/>
          </a:prstGeom>
        </p:spPr>
      </p:pic>
    </p:spTree>
    <p:extLst>
      <p:ext uri="{BB962C8B-B14F-4D97-AF65-F5344CB8AC3E}">
        <p14:creationId xmlns:p14="http://schemas.microsoft.com/office/powerpoint/2010/main" val="3362858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Inserción de nodos utilizando </a:t>
            </a:r>
            <a:r>
              <a:rPr lang="es-AR" sz="3200" dirty="0" err="1"/>
              <a:t>template</a:t>
            </a:r>
            <a:r>
              <a:rPr lang="es-AR" sz="3200" dirty="0"/>
              <a:t> </a:t>
            </a:r>
            <a:r>
              <a:rPr lang="es-AR" sz="3200" dirty="0" err="1"/>
              <a:t>strings</a:t>
            </a:r>
            <a:endParaRPr lang="es-AR" sz="3200" dirty="0"/>
          </a:p>
        </p:txBody>
      </p:sp>
      <p:sp>
        <p:nvSpPr>
          <p:cNvPr id="7" name="Rectángulo 6"/>
          <p:cNvSpPr/>
          <p:nvPr/>
        </p:nvSpPr>
        <p:spPr>
          <a:xfrm>
            <a:off x="704045" y="1390724"/>
            <a:ext cx="10552090" cy="1631216"/>
          </a:xfrm>
          <a:prstGeom prst="rect">
            <a:avLst/>
          </a:prstGeom>
        </p:spPr>
        <p:txBody>
          <a:bodyPr wrap="square">
            <a:spAutoFit/>
          </a:bodyPr>
          <a:lstStyle/>
          <a:p>
            <a:r>
              <a:rPr lang="es-AR" sz="2000" dirty="0"/>
              <a:t>El uso de </a:t>
            </a:r>
            <a:r>
              <a:rPr lang="es-AR" sz="2000" dirty="0" err="1"/>
              <a:t>template</a:t>
            </a:r>
            <a:r>
              <a:rPr lang="es-AR" sz="2000" dirty="0"/>
              <a:t> </a:t>
            </a:r>
            <a:r>
              <a:rPr lang="es-AR" sz="2000" dirty="0" err="1"/>
              <a:t>strings</a:t>
            </a:r>
            <a:r>
              <a:rPr lang="es-AR" sz="2000" dirty="0"/>
              <a:t> es especialmente útil al insertar nodos en una página HTML. Veamos un ejemplo.</a:t>
            </a:r>
          </a:p>
          <a:p>
            <a:endParaRPr lang="es-AR" sz="2000" dirty="0"/>
          </a:p>
          <a:p>
            <a:endParaRPr lang="es-AR" sz="2000" dirty="0"/>
          </a:p>
          <a:p>
            <a:endParaRPr lang="es-AR" sz="2000" dirty="0"/>
          </a:p>
        </p:txBody>
      </p:sp>
      <p:pic>
        <p:nvPicPr>
          <p:cNvPr id="2" name="Imagen 1"/>
          <p:cNvPicPr>
            <a:picLocks noChangeAspect="1"/>
          </p:cNvPicPr>
          <p:nvPr/>
        </p:nvPicPr>
        <p:blipFill>
          <a:blip r:embed="rId3"/>
          <a:stretch>
            <a:fillRect/>
          </a:stretch>
        </p:blipFill>
        <p:spPr>
          <a:xfrm>
            <a:off x="6812575" y="2206332"/>
            <a:ext cx="2292426" cy="4570658"/>
          </a:xfrm>
          <a:prstGeom prst="rect">
            <a:avLst/>
          </a:prstGeom>
        </p:spPr>
      </p:pic>
      <p:pic>
        <p:nvPicPr>
          <p:cNvPr id="3" name="Imagen 2"/>
          <p:cNvPicPr>
            <a:picLocks noChangeAspect="1"/>
          </p:cNvPicPr>
          <p:nvPr/>
        </p:nvPicPr>
        <p:blipFill>
          <a:blip r:embed="rId4"/>
          <a:stretch>
            <a:fillRect/>
          </a:stretch>
        </p:blipFill>
        <p:spPr>
          <a:xfrm>
            <a:off x="9310714" y="2206332"/>
            <a:ext cx="2667000" cy="2657475"/>
          </a:xfrm>
          <a:prstGeom prst="rect">
            <a:avLst/>
          </a:prstGeom>
        </p:spPr>
      </p:pic>
      <p:pic>
        <p:nvPicPr>
          <p:cNvPr id="10" name="Imagen 9"/>
          <p:cNvPicPr>
            <a:picLocks noChangeAspect="1"/>
          </p:cNvPicPr>
          <p:nvPr/>
        </p:nvPicPr>
        <p:blipFill>
          <a:blip r:embed="rId5"/>
          <a:stretch>
            <a:fillRect/>
          </a:stretch>
        </p:blipFill>
        <p:spPr>
          <a:xfrm>
            <a:off x="512887" y="2206332"/>
            <a:ext cx="4642487" cy="2114557"/>
          </a:xfrm>
          <a:prstGeom prst="rect">
            <a:avLst/>
          </a:prstGeom>
        </p:spPr>
      </p:pic>
      <p:pic>
        <p:nvPicPr>
          <p:cNvPr id="11" name="Imagen 10"/>
          <p:cNvPicPr>
            <a:picLocks noChangeAspect="1"/>
          </p:cNvPicPr>
          <p:nvPr/>
        </p:nvPicPr>
        <p:blipFill>
          <a:blip r:embed="rId6"/>
          <a:stretch>
            <a:fillRect/>
          </a:stretch>
        </p:blipFill>
        <p:spPr>
          <a:xfrm>
            <a:off x="512887" y="4454682"/>
            <a:ext cx="6093975" cy="2072831"/>
          </a:xfrm>
          <a:prstGeom prst="rect">
            <a:avLst/>
          </a:prstGeom>
        </p:spPr>
      </p:pic>
    </p:spTree>
    <p:extLst>
      <p:ext uri="{BB962C8B-B14F-4D97-AF65-F5344CB8AC3E}">
        <p14:creationId xmlns:p14="http://schemas.microsoft.com/office/powerpoint/2010/main" val="3268407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Eliminación de nodos</a:t>
            </a:r>
          </a:p>
        </p:txBody>
      </p:sp>
      <p:sp>
        <p:nvSpPr>
          <p:cNvPr id="7" name="Rectángulo 6"/>
          <p:cNvSpPr/>
          <p:nvPr/>
        </p:nvSpPr>
        <p:spPr>
          <a:xfrm>
            <a:off x="704045" y="1390724"/>
            <a:ext cx="10552090" cy="1631216"/>
          </a:xfrm>
          <a:prstGeom prst="rect">
            <a:avLst/>
          </a:prstGeom>
        </p:spPr>
        <p:txBody>
          <a:bodyPr wrap="square">
            <a:spAutoFit/>
          </a:bodyPr>
          <a:lstStyle/>
          <a:p>
            <a:r>
              <a:rPr lang="es-AR" sz="2000" dirty="0"/>
              <a:t>No existe una forma directa de eliminar el nodo. El procedimiento es recuperar un nodo, acceder a su padre y desde allí eliminar el nodo hijo. El procedimiento es el siguiente:</a:t>
            </a:r>
          </a:p>
          <a:p>
            <a:endParaRPr lang="es-AR" sz="2000" dirty="0"/>
          </a:p>
          <a:p>
            <a:endParaRPr lang="es-AR" sz="2000" dirty="0"/>
          </a:p>
          <a:p>
            <a:endParaRPr lang="es-AR" sz="2000" dirty="0"/>
          </a:p>
        </p:txBody>
      </p:sp>
      <p:pic>
        <p:nvPicPr>
          <p:cNvPr id="5" name="Imagen 4"/>
          <p:cNvPicPr>
            <a:picLocks noChangeAspect="1"/>
          </p:cNvPicPr>
          <p:nvPr/>
        </p:nvPicPr>
        <p:blipFill>
          <a:blip r:embed="rId3"/>
          <a:stretch>
            <a:fillRect/>
          </a:stretch>
        </p:blipFill>
        <p:spPr>
          <a:xfrm>
            <a:off x="6083121" y="2298142"/>
            <a:ext cx="5649533" cy="562233"/>
          </a:xfrm>
          <a:prstGeom prst="rect">
            <a:avLst/>
          </a:prstGeom>
        </p:spPr>
      </p:pic>
      <p:pic>
        <p:nvPicPr>
          <p:cNvPr id="6" name="Imagen 5"/>
          <p:cNvPicPr>
            <a:picLocks noChangeAspect="1"/>
          </p:cNvPicPr>
          <p:nvPr/>
        </p:nvPicPr>
        <p:blipFill>
          <a:blip r:embed="rId4"/>
          <a:stretch>
            <a:fillRect/>
          </a:stretch>
        </p:blipFill>
        <p:spPr>
          <a:xfrm>
            <a:off x="6083121" y="3021940"/>
            <a:ext cx="4019550" cy="2124075"/>
          </a:xfrm>
          <a:prstGeom prst="rect">
            <a:avLst/>
          </a:prstGeom>
        </p:spPr>
      </p:pic>
      <p:pic>
        <p:nvPicPr>
          <p:cNvPr id="9" name="Imagen 8"/>
          <p:cNvPicPr>
            <a:picLocks noChangeAspect="1"/>
          </p:cNvPicPr>
          <p:nvPr/>
        </p:nvPicPr>
        <p:blipFill>
          <a:blip r:embed="rId5"/>
          <a:stretch>
            <a:fillRect/>
          </a:stretch>
        </p:blipFill>
        <p:spPr>
          <a:xfrm>
            <a:off x="704046" y="2298142"/>
            <a:ext cx="4913278" cy="3394320"/>
          </a:xfrm>
          <a:prstGeom prst="rect">
            <a:avLst/>
          </a:prstGeom>
        </p:spPr>
      </p:pic>
      <p:pic>
        <p:nvPicPr>
          <p:cNvPr id="11" name="Imagen 10"/>
          <p:cNvPicPr>
            <a:picLocks noChangeAspect="1"/>
          </p:cNvPicPr>
          <p:nvPr/>
        </p:nvPicPr>
        <p:blipFill>
          <a:blip r:embed="rId6"/>
          <a:stretch>
            <a:fillRect/>
          </a:stretch>
        </p:blipFill>
        <p:spPr>
          <a:xfrm>
            <a:off x="6095999" y="5146015"/>
            <a:ext cx="3267075" cy="1590675"/>
          </a:xfrm>
          <a:prstGeom prst="rect">
            <a:avLst/>
          </a:prstGeom>
        </p:spPr>
      </p:pic>
    </p:spTree>
    <p:extLst>
      <p:ext uri="{BB962C8B-B14F-4D97-AF65-F5344CB8AC3E}">
        <p14:creationId xmlns:p14="http://schemas.microsoft.com/office/powerpoint/2010/main" val="2052861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Acceso a valores del input</a:t>
            </a:r>
          </a:p>
        </p:txBody>
      </p:sp>
      <p:sp>
        <p:nvSpPr>
          <p:cNvPr id="7" name="Rectángulo 6"/>
          <p:cNvSpPr/>
          <p:nvPr/>
        </p:nvSpPr>
        <p:spPr>
          <a:xfrm>
            <a:off x="704045" y="1390724"/>
            <a:ext cx="10552090" cy="1938992"/>
          </a:xfrm>
          <a:prstGeom prst="rect">
            <a:avLst/>
          </a:prstGeom>
        </p:spPr>
        <p:txBody>
          <a:bodyPr wrap="square">
            <a:spAutoFit/>
          </a:bodyPr>
          <a:lstStyle/>
          <a:p>
            <a:r>
              <a:rPr lang="es-AR" sz="2000" dirty="0"/>
              <a:t>Mediante el DOM, podremos acceder a los valores ingresados en los distintos input, tanto sea para consultarlos como para alterarlos. Veamos un ejemplo donde ingresamos valores directamente desde Javascript.</a:t>
            </a:r>
          </a:p>
          <a:p>
            <a:endParaRPr lang="es-AR" sz="2000" dirty="0"/>
          </a:p>
          <a:p>
            <a:endParaRPr lang="es-AR" sz="2000" dirty="0"/>
          </a:p>
          <a:p>
            <a:endParaRPr lang="es-AR" sz="2000" dirty="0"/>
          </a:p>
        </p:txBody>
      </p:sp>
      <p:pic>
        <p:nvPicPr>
          <p:cNvPr id="2" name="Imagen 1"/>
          <p:cNvPicPr>
            <a:picLocks noChangeAspect="1"/>
          </p:cNvPicPr>
          <p:nvPr/>
        </p:nvPicPr>
        <p:blipFill>
          <a:blip r:embed="rId3"/>
          <a:stretch>
            <a:fillRect/>
          </a:stretch>
        </p:blipFill>
        <p:spPr>
          <a:xfrm>
            <a:off x="6142820" y="3329716"/>
            <a:ext cx="3286125" cy="1571625"/>
          </a:xfrm>
          <a:prstGeom prst="rect">
            <a:avLst/>
          </a:prstGeom>
        </p:spPr>
      </p:pic>
      <p:pic>
        <p:nvPicPr>
          <p:cNvPr id="3" name="Imagen 2"/>
          <p:cNvPicPr>
            <a:picLocks noChangeAspect="1"/>
          </p:cNvPicPr>
          <p:nvPr/>
        </p:nvPicPr>
        <p:blipFill>
          <a:blip r:embed="rId4"/>
          <a:stretch>
            <a:fillRect/>
          </a:stretch>
        </p:blipFill>
        <p:spPr>
          <a:xfrm>
            <a:off x="485351" y="2626753"/>
            <a:ext cx="5438775" cy="3124200"/>
          </a:xfrm>
          <a:prstGeom prst="rect">
            <a:avLst/>
          </a:prstGeom>
        </p:spPr>
      </p:pic>
      <p:pic>
        <p:nvPicPr>
          <p:cNvPr id="4" name="Imagen 3"/>
          <p:cNvPicPr>
            <a:picLocks noChangeAspect="1"/>
          </p:cNvPicPr>
          <p:nvPr/>
        </p:nvPicPr>
        <p:blipFill>
          <a:blip r:embed="rId5"/>
          <a:stretch>
            <a:fillRect/>
          </a:stretch>
        </p:blipFill>
        <p:spPr>
          <a:xfrm>
            <a:off x="6142820" y="2626753"/>
            <a:ext cx="5934075" cy="571500"/>
          </a:xfrm>
          <a:prstGeom prst="rect">
            <a:avLst/>
          </a:prstGeom>
        </p:spPr>
      </p:pic>
    </p:spTree>
    <p:extLst>
      <p:ext uri="{BB962C8B-B14F-4D97-AF65-F5344CB8AC3E}">
        <p14:creationId xmlns:p14="http://schemas.microsoft.com/office/powerpoint/2010/main" val="1471639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7AE4BA-4ED2-DA4A-BE6C-8558B255D232}"/>
              </a:ext>
            </a:extLst>
          </p:cNvPr>
          <p:cNvSpPr>
            <a:spLocks noGrp="1"/>
          </p:cNvSpPr>
          <p:nvPr>
            <p:ph type="title"/>
          </p:nvPr>
        </p:nvSpPr>
        <p:spPr/>
        <p:txBody>
          <a:bodyPr/>
          <a:lstStyle/>
          <a:p>
            <a:r>
              <a:rPr lang="es-AR" sz="3200" dirty="0"/>
              <a:t>¿Qué me está pasando? </a:t>
            </a:r>
          </a:p>
        </p:txBody>
      </p:sp>
      <p:sp>
        <p:nvSpPr>
          <p:cNvPr id="12" name="Marcador de texto 11">
            <a:extLst>
              <a:ext uri="{FF2B5EF4-FFF2-40B4-BE49-F238E27FC236}">
                <a16:creationId xmlns:a16="http://schemas.microsoft.com/office/drawing/2014/main" id="{84E82CD6-70A7-254E-8B05-A6CF1F9B9422}"/>
              </a:ext>
            </a:extLst>
          </p:cNvPr>
          <p:cNvSpPr>
            <a:spLocks noGrp="1"/>
          </p:cNvSpPr>
          <p:nvPr>
            <p:ph type="body" sz="quarter" idx="10"/>
          </p:nvPr>
        </p:nvSpPr>
        <p:spPr/>
        <p:txBody>
          <a:bodyPr/>
          <a:lstStyle/>
          <a:p>
            <a:r>
              <a:rPr lang="es-AR" dirty="0"/>
              <a:t>A esta altura, las páginas web ya tienen vida propia, pero nos falta algo muy importante para interactuar con ellas. Por ejemplo, ¿cómo saben que hicimos </a:t>
            </a:r>
            <a:r>
              <a:rPr lang="es-AR" dirty="0" err="1"/>
              <a:t>click</a:t>
            </a:r>
            <a:r>
              <a:rPr lang="es-AR" dirty="0"/>
              <a:t> sobre un botón? ¿O qué hemos modificado un dato? ¿Y si quisiéramos ejecutar alguna validación cuando un dato pierde el foco? ¿O si nos importara saber cuando se presionó una tecla en algún formulario? Para poder detectar cada una de estas situaciones, y muchas más, deberemos conocer los eventos de Javascript y cómo manejarlos.</a:t>
            </a:r>
          </a:p>
        </p:txBody>
      </p:sp>
      <p:pic>
        <p:nvPicPr>
          <p:cNvPr id="3076" name="Picture 4" descr="Fotos de Man clicking mouse de stock, Man clicking mouse imágenes libres de  derechos | Deposit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8352" y="149854"/>
            <a:ext cx="4352031" cy="2901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24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Tipos de datos</a:t>
            </a:r>
          </a:p>
        </p:txBody>
      </p:sp>
      <p:sp>
        <p:nvSpPr>
          <p:cNvPr id="4" name="CuadroTexto 3"/>
          <p:cNvSpPr txBox="1"/>
          <p:nvPr/>
        </p:nvSpPr>
        <p:spPr>
          <a:xfrm>
            <a:off x="614148" y="1453489"/>
            <a:ext cx="10781733" cy="4708981"/>
          </a:xfrm>
          <a:prstGeom prst="rect">
            <a:avLst/>
          </a:prstGeom>
          <a:noFill/>
        </p:spPr>
        <p:txBody>
          <a:bodyPr wrap="square" rtlCol="0">
            <a:spAutoFit/>
          </a:bodyPr>
          <a:lstStyle/>
          <a:p>
            <a:r>
              <a:rPr lang="es-AR" sz="2000" dirty="0"/>
              <a:t>Entonces, ¿qué </a:t>
            </a:r>
            <a:r>
              <a:rPr lang="es-AR" sz="2000" b="1" dirty="0"/>
              <a:t>tipos de datos </a:t>
            </a:r>
            <a:r>
              <a:rPr lang="es-AR" sz="2000" dirty="0"/>
              <a:t>podemos utilizar en Javascript? Comencemos con los tipos de datos primitivos:</a:t>
            </a:r>
          </a:p>
          <a:p>
            <a:endParaRPr lang="es-AR" sz="2000" dirty="0"/>
          </a:p>
          <a:p>
            <a:endParaRPr lang="es-AR" sz="2000" dirty="0"/>
          </a:p>
          <a:p>
            <a:endParaRPr lang="es-AR" sz="2000" dirty="0"/>
          </a:p>
          <a:p>
            <a:endParaRPr lang="es-AR" sz="2000" dirty="0"/>
          </a:p>
          <a:p>
            <a:endParaRPr lang="es-AR" sz="2000" dirty="0"/>
          </a:p>
          <a:p>
            <a:endParaRPr lang="es-AR" sz="2000" dirty="0"/>
          </a:p>
          <a:p>
            <a:endParaRPr lang="es-AR" sz="2000" dirty="0"/>
          </a:p>
          <a:p>
            <a:endParaRPr lang="es-AR" sz="2000" dirty="0"/>
          </a:p>
          <a:p>
            <a:endParaRPr lang="es-AR" sz="2000" dirty="0"/>
          </a:p>
          <a:p>
            <a:endParaRPr lang="es-AR" sz="2000" dirty="0"/>
          </a:p>
          <a:p>
            <a:r>
              <a:rPr lang="es-AR" sz="2000" dirty="0"/>
              <a:t>A su vez, existen otros tipos de datos no primitivos: </a:t>
            </a:r>
            <a:r>
              <a:rPr lang="es-AR" sz="2000" b="1" dirty="0" err="1"/>
              <a:t>Null</a:t>
            </a:r>
            <a:r>
              <a:rPr lang="es-AR" sz="2000" dirty="0"/>
              <a:t>, </a:t>
            </a:r>
            <a:r>
              <a:rPr lang="es-AR" sz="2000" b="1" dirty="0" err="1"/>
              <a:t>Object</a:t>
            </a:r>
            <a:r>
              <a:rPr lang="es-AR" sz="2000" dirty="0"/>
              <a:t> y </a:t>
            </a:r>
            <a:r>
              <a:rPr lang="es-AR" sz="2000" b="1" dirty="0" err="1"/>
              <a:t>Function</a:t>
            </a:r>
            <a:r>
              <a:rPr lang="es-AR" sz="2000" dirty="0"/>
              <a:t>, pero aprenderemos su utilidad más adelante.</a:t>
            </a:r>
          </a:p>
          <a:p>
            <a:endParaRPr lang="es-AR" sz="2000" dirty="0"/>
          </a:p>
        </p:txBody>
      </p:sp>
      <p:graphicFrame>
        <p:nvGraphicFramePr>
          <p:cNvPr id="2" name="Tabla 1"/>
          <p:cNvGraphicFramePr>
            <a:graphicFrameLocks noGrp="1"/>
          </p:cNvGraphicFramePr>
          <p:nvPr>
            <p:extLst>
              <p:ext uri="{D42A27DB-BD31-4B8C-83A1-F6EECF244321}">
                <p14:modId xmlns:p14="http://schemas.microsoft.com/office/powerpoint/2010/main" val="4239297415"/>
              </p:ext>
            </p:extLst>
          </p:nvPr>
        </p:nvGraphicFramePr>
        <p:xfrm>
          <a:off x="1394378" y="2301726"/>
          <a:ext cx="8985994" cy="2592244"/>
        </p:xfrm>
        <a:graphic>
          <a:graphicData uri="http://schemas.openxmlformats.org/drawingml/2006/table">
            <a:tbl>
              <a:tblPr firstRow="1" bandRow="1">
                <a:tableStyleId>{21E4AEA4-8DFA-4A89-87EB-49C32662AFE0}</a:tableStyleId>
              </a:tblPr>
              <a:tblGrid>
                <a:gridCol w="1365129">
                  <a:extLst>
                    <a:ext uri="{9D8B030D-6E8A-4147-A177-3AD203B41FA5}">
                      <a16:colId xmlns:a16="http://schemas.microsoft.com/office/drawing/2014/main" val="20000"/>
                    </a:ext>
                  </a:extLst>
                </a:gridCol>
                <a:gridCol w="4625534">
                  <a:extLst>
                    <a:ext uri="{9D8B030D-6E8A-4147-A177-3AD203B41FA5}">
                      <a16:colId xmlns:a16="http://schemas.microsoft.com/office/drawing/2014/main" val="20001"/>
                    </a:ext>
                  </a:extLst>
                </a:gridCol>
                <a:gridCol w="2995331">
                  <a:extLst>
                    <a:ext uri="{9D8B030D-6E8A-4147-A177-3AD203B41FA5}">
                      <a16:colId xmlns:a16="http://schemas.microsoft.com/office/drawing/2014/main" val="20002"/>
                    </a:ext>
                  </a:extLst>
                </a:gridCol>
              </a:tblGrid>
              <a:tr h="336655">
                <a:tc>
                  <a:txBody>
                    <a:bodyPr/>
                    <a:lstStyle/>
                    <a:p>
                      <a:pPr algn="ctr"/>
                      <a:r>
                        <a:rPr lang="es-AR" sz="1400" dirty="0"/>
                        <a:t>Tipo</a:t>
                      </a:r>
                      <a:r>
                        <a:rPr lang="es-AR" sz="1400" baseline="0" dirty="0"/>
                        <a:t> de Dato</a:t>
                      </a:r>
                      <a:endParaRPr lang="es-AR" sz="1400" dirty="0"/>
                    </a:p>
                  </a:txBody>
                  <a:tcPr/>
                </a:tc>
                <a:tc>
                  <a:txBody>
                    <a:bodyPr/>
                    <a:lstStyle/>
                    <a:p>
                      <a:pPr algn="ctr"/>
                      <a:r>
                        <a:rPr lang="es-AR" sz="1400" dirty="0"/>
                        <a:t>¿Qué contiene?</a:t>
                      </a:r>
                    </a:p>
                  </a:txBody>
                  <a:tcPr/>
                </a:tc>
                <a:tc>
                  <a:txBody>
                    <a:bodyPr/>
                    <a:lstStyle/>
                    <a:p>
                      <a:pPr algn="ctr"/>
                      <a:r>
                        <a:rPr lang="es-AR" sz="1400" dirty="0"/>
                        <a:t>Ejemplos</a:t>
                      </a:r>
                    </a:p>
                  </a:txBody>
                  <a:tcPr/>
                </a:tc>
                <a:extLst>
                  <a:ext uri="{0D108BD9-81ED-4DB2-BD59-A6C34878D82A}">
                    <a16:rowId xmlns:a16="http://schemas.microsoft.com/office/drawing/2014/main" val="10000"/>
                  </a:ext>
                </a:extLst>
              </a:tr>
              <a:tr h="336655">
                <a:tc>
                  <a:txBody>
                    <a:bodyPr/>
                    <a:lstStyle/>
                    <a:p>
                      <a:r>
                        <a:rPr lang="es-AR" sz="1400" b="1" dirty="0" err="1"/>
                        <a:t>Number</a:t>
                      </a:r>
                      <a:endParaRPr lang="es-AR" sz="1400" b="1" dirty="0"/>
                    </a:p>
                  </a:txBody>
                  <a:tcPr/>
                </a:tc>
                <a:tc>
                  <a:txBody>
                    <a:bodyPr/>
                    <a:lstStyle/>
                    <a:p>
                      <a:r>
                        <a:rPr lang="es-AR" sz="1400" dirty="0"/>
                        <a:t>Un valor numérico (con o sin decimales)</a:t>
                      </a:r>
                    </a:p>
                  </a:txBody>
                  <a:tcPr/>
                </a:tc>
                <a:tc>
                  <a:txBody>
                    <a:bodyPr/>
                    <a:lstStyle/>
                    <a:p>
                      <a:r>
                        <a:rPr lang="es-AR" sz="1400" dirty="0"/>
                        <a:t>10</a:t>
                      </a:r>
                      <a:r>
                        <a:rPr lang="es-AR" sz="1400" baseline="0" dirty="0"/>
                        <a:t> / 3.14159</a:t>
                      </a:r>
                      <a:endParaRPr lang="es-AR" sz="1400" dirty="0"/>
                    </a:p>
                  </a:txBody>
                  <a:tcPr/>
                </a:tc>
                <a:extLst>
                  <a:ext uri="{0D108BD9-81ED-4DB2-BD59-A6C34878D82A}">
                    <a16:rowId xmlns:a16="http://schemas.microsoft.com/office/drawing/2014/main" val="10001"/>
                  </a:ext>
                </a:extLst>
              </a:tr>
              <a:tr h="336655">
                <a:tc>
                  <a:txBody>
                    <a:bodyPr/>
                    <a:lstStyle/>
                    <a:p>
                      <a:r>
                        <a:rPr lang="es-AR" sz="1400" b="1" dirty="0" err="1"/>
                        <a:t>String</a:t>
                      </a:r>
                      <a:endParaRPr lang="es-AR" sz="1400" b="1" dirty="0"/>
                    </a:p>
                  </a:txBody>
                  <a:tcPr/>
                </a:tc>
                <a:tc>
                  <a:txBody>
                    <a:bodyPr/>
                    <a:lstStyle/>
                    <a:p>
                      <a:r>
                        <a:rPr lang="es-AR" sz="1400" dirty="0"/>
                        <a:t>Una cadena de caracteres</a:t>
                      </a:r>
                    </a:p>
                  </a:txBody>
                  <a:tcPr/>
                </a:tc>
                <a:tc>
                  <a:txBody>
                    <a:bodyPr/>
                    <a:lstStyle/>
                    <a:p>
                      <a:r>
                        <a:rPr lang="es-AR" sz="1400" dirty="0"/>
                        <a:t>Este es un ejemplo</a:t>
                      </a:r>
                      <a:r>
                        <a:rPr lang="es-AR" sz="1400" baseline="0" dirty="0"/>
                        <a:t> de tipo </a:t>
                      </a:r>
                      <a:r>
                        <a:rPr lang="es-AR" sz="1400" baseline="0" dirty="0" err="1"/>
                        <a:t>string</a:t>
                      </a:r>
                      <a:endParaRPr lang="es-AR" sz="1400" dirty="0"/>
                    </a:p>
                  </a:txBody>
                  <a:tcPr/>
                </a:tc>
                <a:extLst>
                  <a:ext uri="{0D108BD9-81ED-4DB2-BD59-A6C34878D82A}">
                    <a16:rowId xmlns:a16="http://schemas.microsoft.com/office/drawing/2014/main" val="10002"/>
                  </a:ext>
                </a:extLst>
              </a:tr>
              <a:tr h="336655">
                <a:tc>
                  <a:txBody>
                    <a:bodyPr/>
                    <a:lstStyle/>
                    <a:p>
                      <a:r>
                        <a:rPr lang="es-AR" sz="1400" b="1" dirty="0" err="1"/>
                        <a:t>Boolean</a:t>
                      </a:r>
                      <a:endParaRPr lang="es-AR" sz="1400" b="1" dirty="0"/>
                    </a:p>
                  </a:txBody>
                  <a:tcPr/>
                </a:tc>
                <a:tc>
                  <a:txBody>
                    <a:bodyPr/>
                    <a:lstStyle/>
                    <a:p>
                      <a:r>
                        <a:rPr lang="es-AR" sz="1400" dirty="0"/>
                        <a:t>Un valor booleano: verdadero </a:t>
                      </a:r>
                      <a:r>
                        <a:rPr lang="es-AR" sz="1400" baseline="0" dirty="0"/>
                        <a:t>o falso</a:t>
                      </a:r>
                      <a:endParaRPr lang="es-AR" sz="1400" dirty="0"/>
                    </a:p>
                  </a:txBody>
                  <a:tcPr/>
                </a:tc>
                <a:tc>
                  <a:txBody>
                    <a:bodyPr/>
                    <a:lstStyle/>
                    <a:p>
                      <a:r>
                        <a:rPr lang="es-AR" sz="1400" dirty="0"/>
                        <a:t>true</a:t>
                      </a:r>
                      <a:r>
                        <a:rPr lang="es-AR" sz="1400" baseline="0" dirty="0"/>
                        <a:t> / false</a:t>
                      </a:r>
                      <a:endParaRPr lang="es-AR" sz="1400" dirty="0"/>
                    </a:p>
                  </a:txBody>
                  <a:tcPr/>
                </a:tc>
                <a:extLst>
                  <a:ext uri="{0D108BD9-81ED-4DB2-BD59-A6C34878D82A}">
                    <a16:rowId xmlns:a16="http://schemas.microsoft.com/office/drawing/2014/main" val="10003"/>
                  </a:ext>
                </a:extLst>
              </a:tr>
              <a:tr h="336655">
                <a:tc>
                  <a:txBody>
                    <a:bodyPr/>
                    <a:lstStyle/>
                    <a:p>
                      <a:r>
                        <a:rPr lang="es-AR" sz="1400" b="1" dirty="0" err="1"/>
                        <a:t>Bigint</a:t>
                      </a:r>
                      <a:endParaRPr lang="es-AR" sz="1400" b="1" dirty="0"/>
                    </a:p>
                  </a:txBody>
                  <a:tcPr/>
                </a:tc>
                <a:tc>
                  <a:txBody>
                    <a:bodyPr/>
                    <a:lstStyle/>
                    <a:p>
                      <a:r>
                        <a:rPr lang="es-AR" sz="1400" dirty="0"/>
                        <a:t>Un valor numérico entero muy grande</a:t>
                      </a:r>
                    </a:p>
                  </a:txBody>
                  <a:tcPr/>
                </a:tc>
                <a:tc>
                  <a:txBody>
                    <a:bodyPr/>
                    <a:lstStyle/>
                    <a:p>
                      <a:r>
                        <a:rPr lang="es-AR" sz="1400" kern="1200" dirty="0">
                          <a:solidFill>
                            <a:schemeClr val="dk1"/>
                          </a:solidFill>
                          <a:effectLst/>
                          <a:latin typeface="+mn-lt"/>
                          <a:ea typeface="+mn-ea"/>
                          <a:cs typeface="+mn-cs"/>
                        </a:rPr>
                        <a:t>9007199254740992</a:t>
                      </a:r>
                      <a:endParaRPr lang="es-AR" sz="1400" dirty="0"/>
                    </a:p>
                  </a:txBody>
                  <a:tcPr/>
                </a:tc>
                <a:extLst>
                  <a:ext uri="{0D108BD9-81ED-4DB2-BD59-A6C34878D82A}">
                    <a16:rowId xmlns:a16="http://schemas.microsoft.com/office/drawing/2014/main" val="10004"/>
                  </a:ext>
                </a:extLst>
              </a:tr>
              <a:tr h="336655">
                <a:tc>
                  <a:txBody>
                    <a:bodyPr/>
                    <a:lstStyle/>
                    <a:p>
                      <a:r>
                        <a:rPr lang="es-AR" sz="1400" b="1" dirty="0" err="1"/>
                        <a:t>Undefined</a:t>
                      </a:r>
                      <a:endParaRPr lang="es-AR" sz="1400" b="1" dirty="0"/>
                    </a:p>
                  </a:txBody>
                  <a:tcPr/>
                </a:tc>
                <a:tc>
                  <a:txBody>
                    <a:bodyPr/>
                    <a:lstStyle/>
                    <a:p>
                      <a:r>
                        <a:rPr lang="es-AR" sz="1400" dirty="0"/>
                        <a:t>Una</a:t>
                      </a:r>
                      <a:r>
                        <a:rPr lang="es-AR" sz="1400" baseline="0" dirty="0"/>
                        <a:t> variable a la que aún no se le ha asignado valor</a:t>
                      </a:r>
                      <a:endParaRPr lang="es-AR" sz="1400" dirty="0"/>
                    </a:p>
                  </a:txBody>
                  <a:tcPr/>
                </a:tc>
                <a:tc>
                  <a:txBody>
                    <a:bodyPr/>
                    <a:lstStyle/>
                    <a:p>
                      <a:r>
                        <a:rPr lang="es-AR" sz="1400" dirty="0" err="1"/>
                        <a:t>Undefined</a:t>
                      </a:r>
                      <a:endParaRPr lang="es-AR" sz="1400" dirty="0"/>
                    </a:p>
                  </a:txBody>
                  <a:tcPr/>
                </a:tc>
                <a:extLst>
                  <a:ext uri="{0D108BD9-81ED-4DB2-BD59-A6C34878D82A}">
                    <a16:rowId xmlns:a16="http://schemas.microsoft.com/office/drawing/2014/main" val="10005"/>
                  </a:ext>
                </a:extLst>
              </a:tr>
              <a:tr h="572314">
                <a:tc>
                  <a:txBody>
                    <a:bodyPr/>
                    <a:lstStyle/>
                    <a:p>
                      <a:r>
                        <a:rPr lang="es-AR" sz="1400" b="1" dirty="0"/>
                        <a:t>Symbol</a:t>
                      </a:r>
                    </a:p>
                  </a:txBody>
                  <a:tcPr/>
                </a:tc>
                <a:tc>
                  <a:txBody>
                    <a:bodyPr/>
                    <a:lstStyle/>
                    <a:p>
                      <a:r>
                        <a:rPr lang="es-AR" sz="1400" dirty="0"/>
                        <a:t>Un valor único e inmutable </a:t>
                      </a:r>
                    </a:p>
                  </a:txBody>
                  <a:tcPr/>
                </a:tc>
                <a:tc>
                  <a:txBody>
                    <a:bodyPr/>
                    <a:lstStyle/>
                    <a:p>
                      <a:r>
                        <a:rPr lang="es-AR" sz="1400" dirty="0"/>
                        <a:t>Se utiliza generalmente como</a:t>
                      </a:r>
                      <a:r>
                        <a:rPr lang="es-AR" sz="1400" baseline="0" dirty="0"/>
                        <a:t> clave de una propiedad de un objeto</a:t>
                      </a:r>
                      <a:endParaRPr lang="es-AR"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5367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¿Qué son los eventos?</a:t>
            </a:r>
          </a:p>
        </p:txBody>
      </p:sp>
      <p:sp>
        <p:nvSpPr>
          <p:cNvPr id="7" name="Rectángulo 6"/>
          <p:cNvSpPr/>
          <p:nvPr/>
        </p:nvSpPr>
        <p:spPr>
          <a:xfrm>
            <a:off x="4726548" y="1519512"/>
            <a:ext cx="7147773" cy="5016758"/>
          </a:xfrm>
          <a:prstGeom prst="rect">
            <a:avLst/>
          </a:prstGeom>
        </p:spPr>
        <p:txBody>
          <a:bodyPr wrap="square">
            <a:spAutoFit/>
          </a:bodyPr>
          <a:lstStyle/>
          <a:p>
            <a:r>
              <a:rPr lang="es-AR" sz="2000" dirty="0"/>
              <a:t>Los eventos son la manera que tenemos en Javascript de controlar las acciones de los usuarios, y definir un comportamiento de la página o aplicación en el momento en que suceden</a:t>
            </a:r>
            <a:r>
              <a:rPr lang="es-AR" sz="2000" b="1" dirty="0"/>
              <a:t>. </a:t>
            </a:r>
            <a:endParaRPr lang="es-AR" sz="2000" dirty="0"/>
          </a:p>
          <a:p>
            <a:br>
              <a:rPr lang="es-AR" sz="2000" dirty="0"/>
            </a:br>
            <a:r>
              <a:rPr lang="es-AR" sz="2000" dirty="0"/>
              <a:t>Con Javascript podemos definir qué es lo que debe ocurrir cuando se produce un evento. Por ejemplo, cuando el usuario hace </a:t>
            </a:r>
            <a:r>
              <a:rPr lang="es-AR" sz="2000" dirty="0" err="1"/>
              <a:t>click</a:t>
            </a:r>
            <a:r>
              <a:rPr lang="es-AR" sz="2000" dirty="0"/>
              <a:t> en cierto elemento (como un botón), cuando escribe en un campo, etc.</a:t>
            </a:r>
          </a:p>
          <a:p>
            <a:endParaRPr lang="es-AR" sz="2000" dirty="0"/>
          </a:p>
          <a:p>
            <a:r>
              <a:rPr lang="es-AR" sz="2000" dirty="0"/>
              <a:t>JavaScript permite asignar una función a cada uno de los eventos. De esta forma, cuando se produce cualquier evento, JavaScript ejecuta su función asociada. Este tipo de funciones se denominan </a:t>
            </a:r>
            <a:r>
              <a:rPr lang="es-AR" sz="2000" i="1" dirty="0" err="1"/>
              <a:t>event</a:t>
            </a:r>
            <a:r>
              <a:rPr lang="es-AR" sz="2000" i="1" dirty="0"/>
              <a:t> </a:t>
            </a:r>
            <a:r>
              <a:rPr lang="es-AR" sz="2000" i="1" dirty="0" err="1"/>
              <a:t>handlers</a:t>
            </a:r>
            <a:r>
              <a:rPr lang="es-AR" sz="2000" dirty="0"/>
              <a:t> ("manejadores de eventos“).</a:t>
            </a:r>
          </a:p>
          <a:p>
            <a:endParaRPr lang="es-AR" sz="2000" dirty="0"/>
          </a:p>
          <a:p>
            <a:r>
              <a:rPr lang="es-AR" sz="2000" dirty="0"/>
              <a:t>Los eventos se asocian a cada elemento al cual se lo quiere "escuchar".</a:t>
            </a:r>
          </a:p>
        </p:txBody>
      </p:sp>
      <p:pic>
        <p:nvPicPr>
          <p:cNvPr id="5" name="Imagen 4"/>
          <p:cNvPicPr>
            <a:picLocks noChangeAspect="1"/>
          </p:cNvPicPr>
          <p:nvPr/>
        </p:nvPicPr>
        <p:blipFill>
          <a:blip r:embed="rId3"/>
          <a:stretch>
            <a:fillRect/>
          </a:stretch>
        </p:blipFill>
        <p:spPr>
          <a:xfrm>
            <a:off x="512887" y="1842685"/>
            <a:ext cx="3876675" cy="4486275"/>
          </a:xfrm>
          <a:prstGeom prst="rect">
            <a:avLst/>
          </a:prstGeom>
        </p:spPr>
      </p:pic>
    </p:spTree>
    <p:extLst>
      <p:ext uri="{BB962C8B-B14F-4D97-AF65-F5344CB8AC3E}">
        <p14:creationId xmlns:p14="http://schemas.microsoft.com/office/powerpoint/2010/main" val="790033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Definición de un evento. Opción 1</a:t>
            </a:r>
          </a:p>
        </p:txBody>
      </p:sp>
      <p:sp>
        <p:nvSpPr>
          <p:cNvPr id="7" name="Rectángulo 6"/>
          <p:cNvSpPr/>
          <p:nvPr/>
        </p:nvSpPr>
        <p:spPr>
          <a:xfrm>
            <a:off x="512887" y="1519512"/>
            <a:ext cx="10743248" cy="1631216"/>
          </a:xfrm>
          <a:prstGeom prst="rect">
            <a:avLst/>
          </a:prstGeom>
        </p:spPr>
        <p:txBody>
          <a:bodyPr wrap="square">
            <a:spAutoFit/>
          </a:bodyPr>
          <a:lstStyle/>
          <a:p>
            <a:br>
              <a:rPr lang="es-AR" sz="2000" dirty="0"/>
            </a:br>
            <a:br>
              <a:rPr lang="es-AR" sz="2000" dirty="0"/>
            </a:br>
            <a:endParaRPr lang="es-AR" sz="2000" dirty="0"/>
          </a:p>
          <a:p>
            <a:endParaRPr lang="es-AR" sz="2000" dirty="0"/>
          </a:p>
          <a:p>
            <a:endParaRPr lang="es-AR" sz="2000" dirty="0"/>
          </a:p>
        </p:txBody>
      </p:sp>
      <p:sp>
        <p:nvSpPr>
          <p:cNvPr id="6" name="Rectángulo 5"/>
          <p:cNvSpPr/>
          <p:nvPr/>
        </p:nvSpPr>
        <p:spPr>
          <a:xfrm>
            <a:off x="7418231" y="1519512"/>
            <a:ext cx="4456090" cy="5016758"/>
          </a:xfrm>
          <a:prstGeom prst="rect">
            <a:avLst/>
          </a:prstGeom>
        </p:spPr>
        <p:txBody>
          <a:bodyPr wrap="square">
            <a:spAutoFit/>
          </a:bodyPr>
          <a:lstStyle/>
          <a:p>
            <a:r>
              <a:rPr lang="es-AR" sz="2000" dirty="0"/>
              <a:t>El método </a:t>
            </a:r>
            <a:r>
              <a:rPr lang="es-AR" sz="2000" dirty="0" err="1"/>
              <a:t>addEventListener</a:t>
            </a:r>
            <a:r>
              <a:rPr lang="es-AR" sz="2000" dirty="0"/>
              <a:t>() permite definir qué evento escuchar sobre cualquier elemento del HTML. En este caso vemos que aplica al botón ya que es el nodo que se seleccionó previamente.</a:t>
            </a:r>
          </a:p>
          <a:p>
            <a:br>
              <a:rPr lang="es-AR" sz="2000" dirty="0"/>
            </a:br>
            <a:r>
              <a:rPr lang="es-AR" sz="2000" dirty="0"/>
              <a:t>El primer parámetro del </a:t>
            </a:r>
            <a:r>
              <a:rPr lang="es-AR" sz="2000" dirty="0" err="1"/>
              <a:t>addEventListener</a:t>
            </a:r>
            <a:r>
              <a:rPr lang="es-AR" sz="2000" dirty="0"/>
              <a:t> corresponde al nombre del evento (en este caso el evento “</a:t>
            </a:r>
            <a:r>
              <a:rPr lang="es-AR" sz="2000" dirty="0" err="1"/>
              <a:t>click</a:t>
            </a:r>
            <a:r>
              <a:rPr lang="es-AR" sz="2000" dirty="0"/>
              <a:t>”) y el segundo a la función de respuesta.</a:t>
            </a:r>
          </a:p>
          <a:p>
            <a:endParaRPr lang="es-AR" sz="2000" dirty="0"/>
          </a:p>
          <a:p>
            <a:r>
              <a:rPr lang="es-AR" sz="2000" dirty="0"/>
              <a:t>En síntesis, lo que hace este código es: cuando se hace  “</a:t>
            </a:r>
            <a:r>
              <a:rPr lang="es-AR" sz="2000" dirty="0" err="1"/>
              <a:t>click</a:t>
            </a:r>
            <a:r>
              <a:rPr lang="es-AR" sz="2000" dirty="0"/>
              <a:t>” sobre el botón, se </a:t>
            </a:r>
            <a:r>
              <a:rPr lang="es-AR" sz="2000" dirty="0" err="1"/>
              <a:t>eejcuta</a:t>
            </a:r>
            <a:r>
              <a:rPr lang="es-AR" sz="2000" dirty="0"/>
              <a:t> la función </a:t>
            </a:r>
            <a:r>
              <a:rPr lang="es-AR" sz="2000" dirty="0" err="1"/>
              <a:t>respuestaClick</a:t>
            </a:r>
            <a:r>
              <a:rPr lang="es-AR" sz="2000" dirty="0"/>
              <a:t>.</a:t>
            </a:r>
            <a:br>
              <a:rPr lang="es-AR" sz="2000" dirty="0"/>
            </a:br>
            <a:endParaRPr lang="es-AR" sz="2000" dirty="0"/>
          </a:p>
        </p:txBody>
      </p:sp>
      <p:pic>
        <p:nvPicPr>
          <p:cNvPr id="3" name="Imagen 2"/>
          <p:cNvPicPr>
            <a:picLocks noChangeAspect="1"/>
          </p:cNvPicPr>
          <p:nvPr/>
        </p:nvPicPr>
        <p:blipFill>
          <a:blip r:embed="rId3"/>
          <a:stretch>
            <a:fillRect/>
          </a:stretch>
        </p:blipFill>
        <p:spPr>
          <a:xfrm>
            <a:off x="792401" y="1517190"/>
            <a:ext cx="6144953" cy="4523002"/>
          </a:xfrm>
          <a:prstGeom prst="rect">
            <a:avLst/>
          </a:prstGeom>
        </p:spPr>
      </p:pic>
    </p:spTree>
    <p:extLst>
      <p:ext uri="{BB962C8B-B14F-4D97-AF65-F5344CB8AC3E}">
        <p14:creationId xmlns:p14="http://schemas.microsoft.com/office/powerpoint/2010/main" val="42132493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Definición de un evento. Opción 2</a:t>
            </a:r>
          </a:p>
        </p:txBody>
      </p:sp>
      <p:sp>
        <p:nvSpPr>
          <p:cNvPr id="7" name="Rectángulo 6"/>
          <p:cNvSpPr/>
          <p:nvPr/>
        </p:nvSpPr>
        <p:spPr>
          <a:xfrm>
            <a:off x="512887" y="1519512"/>
            <a:ext cx="10743248" cy="1631216"/>
          </a:xfrm>
          <a:prstGeom prst="rect">
            <a:avLst/>
          </a:prstGeom>
        </p:spPr>
        <p:txBody>
          <a:bodyPr wrap="square">
            <a:spAutoFit/>
          </a:bodyPr>
          <a:lstStyle/>
          <a:p>
            <a:br>
              <a:rPr lang="es-AR" sz="2000" dirty="0"/>
            </a:br>
            <a:br>
              <a:rPr lang="es-AR" sz="2000" dirty="0"/>
            </a:br>
            <a:endParaRPr lang="es-AR" sz="2000" dirty="0"/>
          </a:p>
          <a:p>
            <a:endParaRPr lang="es-AR" sz="2000" dirty="0"/>
          </a:p>
          <a:p>
            <a:endParaRPr lang="es-AR" sz="2000" dirty="0"/>
          </a:p>
        </p:txBody>
      </p:sp>
      <p:sp>
        <p:nvSpPr>
          <p:cNvPr id="6" name="Rectángulo 5"/>
          <p:cNvSpPr/>
          <p:nvPr/>
        </p:nvSpPr>
        <p:spPr>
          <a:xfrm>
            <a:off x="7418231" y="1519512"/>
            <a:ext cx="4456090" cy="4093428"/>
          </a:xfrm>
          <a:prstGeom prst="rect">
            <a:avLst/>
          </a:prstGeom>
        </p:spPr>
        <p:txBody>
          <a:bodyPr wrap="square">
            <a:spAutoFit/>
          </a:bodyPr>
          <a:lstStyle/>
          <a:p>
            <a:r>
              <a:rPr lang="es-AR" sz="2000" dirty="0"/>
              <a:t>Otra opción es emplear una propiedad del nodo para definir la respuesta al evento. Las propiedades se identifican con el nombre del evento y el prefijo </a:t>
            </a:r>
            <a:r>
              <a:rPr lang="es-AR" sz="2000" i="1" dirty="0" err="1"/>
              <a:t>on</a:t>
            </a:r>
            <a:r>
              <a:rPr lang="es-AR" sz="2000" i="1" dirty="0"/>
              <a:t>.</a:t>
            </a:r>
          </a:p>
          <a:p>
            <a:endParaRPr lang="es-AR" sz="2000" i="1" dirty="0"/>
          </a:p>
          <a:p>
            <a:r>
              <a:rPr lang="es-AR" sz="2000" dirty="0"/>
              <a:t>En este caso, armamos un </a:t>
            </a:r>
            <a:r>
              <a:rPr lang="es-AR" sz="2000" dirty="0" err="1"/>
              <a:t>handler</a:t>
            </a:r>
            <a:r>
              <a:rPr lang="es-AR" sz="2000" dirty="0"/>
              <a:t> para el evento </a:t>
            </a:r>
            <a:r>
              <a:rPr lang="es-AR" sz="2000" dirty="0" err="1"/>
              <a:t>click</a:t>
            </a:r>
            <a:r>
              <a:rPr lang="es-AR" sz="2000" dirty="0"/>
              <a:t> del botón, y ejecutamos una función anónima cuando se presente dicho evento.</a:t>
            </a:r>
          </a:p>
          <a:p>
            <a:endParaRPr lang="es-AR" sz="2000" dirty="0"/>
          </a:p>
          <a:p>
            <a:r>
              <a:rPr lang="es-AR" sz="2000" dirty="0"/>
              <a:t>El punto débil de esta forma es que, para definir el evento, no puede utilizarse el contenido de una variable.</a:t>
            </a:r>
          </a:p>
        </p:txBody>
      </p:sp>
      <p:pic>
        <p:nvPicPr>
          <p:cNvPr id="2" name="Imagen 1"/>
          <p:cNvPicPr>
            <a:picLocks noChangeAspect="1"/>
          </p:cNvPicPr>
          <p:nvPr/>
        </p:nvPicPr>
        <p:blipFill>
          <a:blip r:embed="rId3"/>
          <a:stretch>
            <a:fillRect/>
          </a:stretch>
        </p:blipFill>
        <p:spPr>
          <a:xfrm>
            <a:off x="723983" y="1519512"/>
            <a:ext cx="6298408" cy="3760826"/>
          </a:xfrm>
          <a:prstGeom prst="rect">
            <a:avLst/>
          </a:prstGeom>
        </p:spPr>
      </p:pic>
    </p:spTree>
    <p:extLst>
      <p:ext uri="{BB962C8B-B14F-4D97-AF65-F5344CB8AC3E}">
        <p14:creationId xmlns:p14="http://schemas.microsoft.com/office/powerpoint/2010/main" val="4242044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Definición de un evento. Opción 3</a:t>
            </a:r>
          </a:p>
        </p:txBody>
      </p:sp>
      <p:sp>
        <p:nvSpPr>
          <p:cNvPr id="7" name="Rectángulo 6"/>
          <p:cNvSpPr/>
          <p:nvPr/>
        </p:nvSpPr>
        <p:spPr>
          <a:xfrm>
            <a:off x="512887" y="1519512"/>
            <a:ext cx="10743248" cy="1631216"/>
          </a:xfrm>
          <a:prstGeom prst="rect">
            <a:avLst/>
          </a:prstGeom>
        </p:spPr>
        <p:txBody>
          <a:bodyPr wrap="square">
            <a:spAutoFit/>
          </a:bodyPr>
          <a:lstStyle/>
          <a:p>
            <a:br>
              <a:rPr lang="es-AR" sz="2000" dirty="0"/>
            </a:br>
            <a:br>
              <a:rPr lang="es-AR" sz="2000" dirty="0"/>
            </a:br>
            <a:endParaRPr lang="es-AR" sz="2000" dirty="0"/>
          </a:p>
          <a:p>
            <a:endParaRPr lang="es-AR" sz="2000" dirty="0"/>
          </a:p>
          <a:p>
            <a:endParaRPr lang="es-AR" sz="2000" dirty="0"/>
          </a:p>
        </p:txBody>
      </p:sp>
      <p:sp>
        <p:nvSpPr>
          <p:cNvPr id="6" name="Rectángulo 5"/>
          <p:cNvSpPr/>
          <p:nvPr/>
        </p:nvSpPr>
        <p:spPr>
          <a:xfrm>
            <a:off x="2103085" y="2471296"/>
            <a:ext cx="7650051" cy="3170099"/>
          </a:xfrm>
          <a:prstGeom prst="rect">
            <a:avLst/>
          </a:prstGeom>
        </p:spPr>
        <p:txBody>
          <a:bodyPr wrap="square">
            <a:spAutoFit/>
          </a:bodyPr>
          <a:lstStyle/>
          <a:p>
            <a:r>
              <a:rPr lang="es-AR" sz="2000" dirty="0"/>
              <a:t>La última opción implica especificar el manejador de evento en el atributo de una etiqueta HTML. La denominación del atributo es idéntica al de la propiedad de la opción 2 (prefijo </a:t>
            </a:r>
            <a:r>
              <a:rPr lang="es-AR" sz="2000" i="1" dirty="0" err="1"/>
              <a:t>on</a:t>
            </a:r>
            <a:r>
              <a:rPr lang="es-AR" sz="2000" dirty="0"/>
              <a:t>).</a:t>
            </a:r>
          </a:p>
          <a:p>
            <a:br>
              <a:rPr lang="es-AR" sz="2000" dirty="0"/>
            </a:br>
            <a:r>
              <a:rPr lang="es-AR" sz="2000" dirty="0"/>
              <a:t>La función puede declararse entre la comillas  o bien hacer referencia a una función del script. En términos generales, es código Javascript válido.</a:t>
            </a:r>
            <a:br>
              <a:rPr lang="es-AR" sz="2000" dirty="0"/>
            </a:br>
            <a:endParaRPr lang="es-AR" sz="2000" dirty="0"/>
          </a:p>
          <a:p>
            <a:r>
              <a:rPr lang="es-AR" sz="2000" dirty="0"/>
              <a:t>Esta opción </a:t>
            </a:r>
            <a:r>
              <a:rPr lang="es-AR" sz="2000" b="1" dirty="0"/>
              <a:t>no es recomendada</a:t>
            </a:r>
            <a:r>
              <a:rPr lang="es-AR" sz="2000" dirty="0"/>
              <a:t>, aunque puede llegar a ser útil para hacer pruebas rápidas.</a:t>
            </a:r>
          </a:p>
        </p:txBody>
      </p:sp>
      <p:pic>
        <p:nvPicPr>
          <p:cNvPr id="3" name="Imagen 2"/>
          <p:cNvPicPr>
            <a:picLocks noChangeAspect="1"/>
          </p:cNvPicPr>
          <p:nvPr/>
        </p:nvPicPr>
        <p:blipFill>
          <a:blip r:embed="rId3"/>
          <a:stretch>
            <a:fillRect/>
          </a:stretch>
        </p:blipFill>
        <p:spPr>
          <a:xfrm>
            <a:off x="2103085" y="1677034"/>
            <a:ext cx="7562850" cy="523875"/>
          </a:xfrm>
          <a:prstGeom prst="rect">
            <a:avLst/>
          </a:prstGeom>
        </p:spPr>
      </p:pic>
    </p:spTree>
    <p:extLst>
      <p:ext uri="{BB962C8B-B14F-4D97-AF65-F5344CB8AC3E}">
        <p14:creationId xmlns:p14="http://schemas.microsoft.com/office/powerpoint/2010/main" val="4973355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Eventos del mouse</a:t>
            </a:r>
          </a:p>
        </p:txBody>
      </p:sp>
      <p:sp>
        <p:nvSpPr>
          <p:cNvPr id="7" name="Rectángulo 6"/>
          <p:cNvSpPr/>
          <p:nvPr/>
        </p:nvSpPr>
        <p:spPr>
          <a:xfrm>
            <a:off x="512887" y="1519512"/>
            <a:ext cx="10743248" cy="1631216"/>
          </a:xfrm>
          <a:prstGeom prst="rect">
            <a:avLst/>
          </a:prstGeom>
        </p:spPr>
        <p:txBody>
          <a:bodyPr wrap="square">
            <a:spAutoFit/>
          </a:bodyPr>
          <a:lstStyle/>
          <a:p>
            <a:br>
              <a:rPr lang="es-AR" sz="2000" dirty="0"/>
            </a:br>
            <a:br>
              <a:rPr lang="es-AR" sz="2000" dirty="0"/>
            </a:br>
            <a:endParaRPr lang="es-AR" sz="2000" dirty="0"/>
          </a:p>
          <a:p>
            <a:endParaRPr lang="es-AR" sz="2000" dirty="0"/>
          </a:p>
          <a:p>
            <a:endParaRPr lang="es-AR" sz="2000" dirty="0"/>
          </a:p>
        </p:txBody>
      </p:sp>
      <p:sp>
        <p:nvSpPr>
          <p:cNvPr id="6" name="Rectángulo 5"/>
          <p:cNvSpPr/>
          <p:nvPr/>
        </p:nvSpPr>
        <p:spPr>
          <a:xfrm>
            <a:off x="699288" y="1363713"/>
            <a:ext cx="10286391" cy="3477875"/>
          </a:xfrm>
          <a:prstGeom prst="rect">
            <a:avLst/>
          </a:prstGeom>
        </p:spPr>
        <p:txBody>
          <a:bodyPr wrap="square">
            <a:spAutoFit/>
          </a:bodyPr>
          <a:lstStyle/>
          <a:p>
            <a:r>
              <a:rPr lang="es-AR" sz="2000" dirty="0"/>
              <a:t>Sería imposible listar todos los eventos existentes. Para una completa referencia, se puede ingresar a </a:t>
            </a:r>
            <a:r>
              <a:rPr lang="es-AR" sz="2000" dirty="0">
                <a:hlinkClick r:id="rId3"/>
              </a:rPr>
              <a:t>https://developer.mozilla.org/es/docs/Web/Events#eventos_est%C3%A1ndar</a:t>
            </a:r>
            <a:r>
              <a:rPr lang="es-AR" sz="2000" dirty="0"/>
              <a:t>.</a:t>
            </a:r>
          </a:p>
          <a:p>
            <a:endParaRPr lang="es-AR" sz="2000" dirty="0"/>
          </a:p>
          <a:p>
            <a:r>
              <a:rPr lang="es-AR" sz="2000" dirty="0"/>
              <a:t>De todas formas, veremos a continuación algunos eventos que es probable tengamos que utilizar. Comencemos con los eventos relacionados al mouse. Entre ellos, se destacan los siguientes:</a:t>
            </a:r>
          </a:p>
          <a:p>
            <a:endParaRPr lang="es-AR" sz="2000" dirty="0"/>
          </a:p>
          <a:p>
            <a:pPr marL="342900" indent="-342900" fontAlgn="base">
              <a:buFont typeface="Wingdings" panose="05000000000000000000" pitchFamily="2" charset="2"/>
              <a:buChar char="§"/>
            </a:pPr>
            <a:r>
              <a:rPr lang="es-AR" sz="2000" b="1" dirty="0" err="1"/>
              <a:t>mousedown</a:t>
            </a:r>
            <a:r>
              <a:rPr lang="es-AR" sz="2000" b="1" dirty="0"/>
              <a:t>/</a:t>
            </a:r>
            <a:r>
              <a:rPr lang="es-AR" sz="2000" b="1" dirty="0" err="1"/>
              <a:t>mouseup</a:t>
            </a:r>
            <a:r>
              <a:rPr lang="es-AR" sz="2000" b="1" dirty="0"/>
              <a:t>:</a:t>
            </a:r>
            <a:r>
              <a:rPr lang="es-AR" sz="2000" dirty="0"/>
              <a:t> se oprime/suelta el botón del ratón sobre un elemento.</a:t>
            </a:r>
          </a:p>
          <a:p>
            <a:pPr marL="342900" indent="-342900" fontAlgn="base">
              <a:buFont typeface="Wingdings" panose="05000000000000000000" pitchFamily="2" charset="2"/>
              <a:buChar char="§"/>
            </a:pPr>
            <a:r>
              <a:rPr lang="es-AR" sz="2000" b="1" dirty="0" err="1"/>
              <a:t>mouseover</a:t>
            </a:r>
            <a:r>
              <a:rPr lang="es-AR" sz="2000" b="1" dirty="0"/>
              <a:t>/</a:t>
            </a:r>
            <a:r>
              <a:rPr lang="es-AR" sz="2000" b="1" dirty="0" err="1"/>
              <a:t>mouseout</a:t>
            </a:r>
            <a:r>
              <a:rPr lang="es-AR" sz="2000" b="1" dirty="0"/>
              <a:t>:</a:t>
            </a:r>
            <a:r>
              <a:rPr lang="es-AR" sz="2000" dirty="0"/>
              <a:t>  el puntero del mouse se mueve sobre/sale del elemento.</a:t>
            </a:r>
          </a:p>
          <a:p>
            <a:pPr marL="342900" indent="-342900" fontAlgn="base">
              <a:buFont typeface="Wingdings" panose="05000000000000000000" pitchFamily="2" charset="2"/>
              <a:buChar char="§"/>
            </a:pPr>
            <a:r>
              <a:rPr lang="es-AR" sz="2000" b="1" dirty="0" err="1"/>
              <a:t>mousemove</a:t>
            </a:r>
            <a:r>
              <a:rPr lang="es-AR" sz="2000" b="1" dirty="0"/>
              <a:t>: </a:t>
            </a:r>
            <a:r>
              <a:rPr lang="es-AR" sz="2000" dirty="0"/>
              <a:t>el movimiento del mouse sobre el elemento activa el evento.</a:t>
            </a:r>
          </a:p>
          <a:p>
            <a:pPr marL="342900" indent="-342900" fontAlgn="base">
              <a:buFont typeface="Wingdings" panose="05000000000000000000" pitchFamily="2" charset="2"/>
              <a:buChar char="§"/>
            </a:pPr>
            <a:r>
              <a:rPr lang="es-AR" sz="2000" b="1" dirty="0" err="1"/>
              <a:t>click</a:t>
            </a:r>
            <a:r>
              <a:rPr lang="es-AR" sz="2000" b="1" dirty="0"/>
              <a:t>: </a:t>
            </a:r>
            <a:r>
              <a:rPr lang="es-AR" sz="2000" dirty="0"/>
              <a:t>se activa después de </a:t>
            </a:r>
            <a:r>
              <a:rPr lang="es-AR" sz="2000" dirty="0" err="1"/>
              <a:t>mousedown</a:t>
            </a:r>
            <a:r>
              <a:rPr lang="es-AR" sz="2000" dirty="0"/>
              <a:t> o </a:t>
            </a:r>
            <a:r>
              <a:rPr lang="es-AR" sz="2000" dirty="0" err="1"/>
              <a:t>mouseup</a:t>
            </a:r>
            <a:r>
              <a:rPr lang="es-AR" sz="2000" dirty="0"/>
              <a:t> sobre un elemento válido.</a:t>
            </a:r>
          </a:p>
          <a:p>
            <a:endParaRPr lang="es-AR" sz="2000" dirty="0"/>
          </a:p>
        </p:txBody>
      </p:sp>
      <p:pic>
        <p:nvPicPr>
          <p:cNvPr id="2" name="Imagen 1"/>
          <p:cNvPicPr>
            <a:picLocks noChangeAspect="1"/>
          </p:cNvPicPr>
          <p:nvPr/>
        </p:nvPicPr>
        <p:blipFill>
          <a:blip r:embed="rId4"/>
          <a:stretch>
            <a:fillRect/>
          </a:stretch>
        </p:blipFill>
        <p:spPr>
          <a:xfrm>
            <a:off x="2205237" y="4672414"/>
            <a:ext cx="6706943" cy="1861897"/>
          </a:xfrm>
          <a:prstGeom prst="rect">
            <a:avLst/>
          </a:prstGeom>
        </p:spPr>
      </p:pic>
    </p:spTree>
    <p:extLst>
      <p:ext uri="{BB962C8B-B14F-4D97-AF65-F5344CB8AC3E}">
        <p14:creationId xmlns:p14="http://schemas.microsoft.com/office/powerpoint/2010/main" val="3116084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Eventos de teclado</a:t>
            </a:r>
          </a:p>
        </p:txBody>
      </p:sp>
      <p:sp>
        <p:nvSpPr>
          <p:cNvPr id="7" name="Rectángulo 6"/>
          <p:cNvSpPr/>
          <p:nvPr/>
        </p:nvSpPr>
        <p:spPr>
          <a:xfrm>
            <a:off x="512887" y="1519512"/>
            <a:ext cx="10743248" cy="1631216"/>
          </a:xfrm>
          <a:prstGeom prst="rect">
            <a:avLst/>
          </a:prstGeom>
        </p:spPr>
        <p:txBody>
          <a:bodyPr wrap="square">
            <a:spAutoFit/>
          </a:bodyPr>
          <a:lstStyle/>
          <a:p>
            <a:br>
              <a:rPr lang="es-AR" sz="2000" dirty="0"/>
            </a:br>
            <a:br>
              <a:rPr lang="es-AR" sz="2000" dirty="0"/>
            </a:br>
            <a:endParaRPr lang="es-AR" sz="2000" dirty="0"/>
          </a:p>
          <a:p>
            <a:endParaRPr lang="es-AR" sz="2000" dirty="0"/>
          </a:p>
          <a:p>
            <a:endParaRPr lang="es-AR" sz="2000" dirty="0"/>
          </a:p>
        </p:txBody>
      </p:sp>
      <p:sp>
        <p:nvSpPr>
          <p:cNvPr id="6" name="Rectángulo 5"/>
          <p:cNvSpPr/>
          <p:nvPr/>
        </p:nvSpPr>
        <p:spPr>
          <a:xfrm>
            <a:off x="699288" y="1363713"/>
            <a:ext cx="10286391" cy="1631216"/>
          </a:xfrm>
          <a:prstGeom prst="rect">
            <a:avLst/>
          </a:prstGeom>
        </p:spPr>
        <p:txBody>
          <a:bodyPr wrap="square">
            <a:spAutoFit/>
          </a:bodyPr>
          <a:lstStyle/>
          <a:p>
            <a:r>
              <a:rPr lang="es-AR" sz="2000" dirty="0"/>
              <a:t>Los eventos de teclado o </a:t>
            </a:r>
            <a:r>
              <a:rPr lang="es-AR" sz="2000" dirty="0" err="1"/>
              <a:t>KeyboardEvent</a:t>
            </a:r>
            <a:r>
              <a:rPr lang="es-AR" sz="2000" dirty="0"/>
              <a:t> describen una interacción del usuario con el teclado. Entre ellos se destacan:</a:t>
            </a:r>
          </a:p>
          <a:p>
            <a:endParaRPr lang="es-AR" sz="2000" dirty="0"/>
          </a:p>
          <a:p>
            <a:pPr marL="342900" indent="-342900" fontAlgn="base">
              <a:buFont typeface="Wingdings" panose="05000000000000000000" pitchFamily="2" charset="2"/>
              <a:buChar char="§"/>
            </a:pPr>
            <a:r>
              <a:rPr lang="es-AR" sz="2000" b="1" dirty="0" err="1"/>
              <a:t>keydown</a:t>
            </a:r>
            <a:r>
              <a:rPr lang="es-AR" sz="2000" b="1" dirty="0"/>
              <a:t>:</a:t>
            </a:r>
            <a:r>
              <a:rPr lang="es-AR" sz="2000" dirty="0"/>
              <a:t> Cuando se presiona una tecla.</a:t>
            </a:r>
          </a:p>
          <a:p>
            <a:pPr marL="342900" indent="-342900">
              <a:buFont typeface="Wingdings" panose="05000000000000000000" pitchFamily="2" charset="2"/>
              <a:buChar char="§"/>
            </a:pPr>
            <a:r>
              <a:rPr lang="es-AR" sz="2000" b="1" dirty="0" err="1"/>
              <a:t>keyup</a:t>
            </a:r>
            <a:r>
              <a:rPr lang="es-AR" sz="2000" b="1" dirty="0"/>
              <a:t>: </a:t>
            </a:r>
            <a:r>
              <a:rPr lang="es-AR" sz="2000" dirty="0"/>
              <a:t>Cuando se suelta una tecla.</a:t>
            </a:r>
          </a:p>
        </p:txBody>
      </p:sp>
      <p:pic>
        <p:nvPicPr>
          <p:cNvPr id="3" name="Imagen 2"/>
          <p:cNvPicPr>
            <a:picLocks noChangeAspect="1"/>
          </p:cNvPicPr>
          <p:nvPr/>
        </p:nvPicPr>
        <p:blipFill>
          <a:blip r:embed="rId3"/>
          <a:stretch>
            <a:fillRect/>
          </a:stretch>
        </p:blipFill>
        <p:spPr>
          <a:xfrm>
            <a:off x="1905469" y="3306527"/>
            <a:ext cx="7256667" cy="2527603"/>
          </a:xfrm>
          <a:prstGeom prst="rect">
            <a:avLst/>
          </a:prstGeom>
        </p:spPr>
      </p:pic>
    </p:spTree>
    <p:extLst>
      <p:ext uri="{BB962C8B-B14F-4D97-AF65-F5344CB8AC3E}">
        <p14:creationId xmlns:p14="http://schemas.microsoft.com/office/powerpoint/2010/main" val="34590315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Evento </a:t>
            </a:r>
            <a:r>
              <a:rPr lang="es-AR" sz="3200" dirty="0" err="1"/>
              <a:t>Change</a:t>
            </a:r>
            <a:endParaRPr lang="es-AR" sz="3200" dirty="0"/>
          </a:p>
        </p:txBody>
      </p:sp>
      <p:sp>
        <p:nvSpPr>
          <p:cNvPr id="7" name="Rectángulo 6"/>
          <p:cNvSpPr/>
          <p:nvPr/>
        </p:nvSpPr>
        <p:spPr>
          <a:xfrm>
            <a:off x="512887" y="1519512"/>
            <a:ext cx="10743248" cy="1631216"/>
          </a:xfrm>
          <a:prstGeom prst="rect">
            <a:avLst/>
          </a:prstGeom>
        </p:spPr>
        <p:txBody>
          <a:bodyPr wrap="square">
            <a:spAutoFit/>
          </a:bodyPr>
          <a:lstStyle/>
          <a:p>
            <a:br>
              <a:rPr lang="es-AR" sz="2000" dirty="0"/>
            </a:br>
            <a:br>
              <a:rPr lang="es-AR" sz="2000" dirty="0"/>
            </a:br>
            <a:endParaRPr lang="es-AR" sz="2000" dirty="0"/>
          </a:p>
          <a:p>
            <a:endParaRPr lang="es-AR" sz="2000" dirty="0"/>
          </a:p>
          <a:p>
            <a:endParaRPr lang="es-AR" sz="2000" dirty="0"/>
          </a:p>
        </p:txBody>
      </p:sp>
      <p:sp>
        <p:nvSpPr>
          <p:cNvPr id="6" name="Rectángulo 5"/>
          <p:cNvSpPr/>
          <p:nvPr/>
        </p:nvSpPr>
        <p:spPr>
          <a:xfrm>
            <a:off x="699288" y="1363713"/>
            <a:ext cx="10286391" cy="1938992"/>
          </a:xfrm>
          <a:prstGeom prst="rect">
            <a:avLst/>
          </a:prstGeom>
        </p:spPr>
        <p:txBody>
          <a:bodyPr wrap="square">
            <a:spAutoFit/>
          </a:bodyPr>
          <a:lstStyle/>
          <a:p>
            <a:r>
              <a:rPr lang="es-AR" sz="2000" dirty="0"/>
              <a:t>El evento </a:t>
            </a:r>
            <a:r>
              <a:rPr lang="es-AR" sz="2000" dirty="0" err="1"/>
              <a:t>change</a:t>
            </a:r>
            <a:r>
              <a:rPr lang="es-AR" sz="2000" dirty="0"/>
              <a:t> se activa cuando se detecta un cambio en el valor del elemento y el mismo pierde el foco. Por ejemplo, mientras estamos escribiendo en un input de tipo texto, no se dispara el evento </a:t>
            </a:r>
            <a:r>
              <a:rPr lang="es-AR" sz="2000" dirty="0" err="1"/>
              <a:t>change</a:t>
            </a:r>
            <a:r>
              <a:rPr lang="es-AR" sz="2000" dirty="0"/>
              <a:t>. Sin embargo, pero cuando dicho input pierde el foco, sólo cuando se detecta que fue modificado su valor, ocurre el evento </a:t>
            </a:r>
            <a:r>
              <a:rPr lang="es-AR" sz="2000" i="1" dirty="0" err="1"/>
              <a:t>change</a:t>
            </a:r>
            <a:r>
              <a:rPr lang="es-AR" sz="2000" i="1" dirty="0"/>
              <a:t>.</a:t>
            </a:r>
            <a:endParaRPr lang="es-AR" sz="2000" dirty="0"/>
          </a:p>
          <a:p>
            <a:br>
              <a:rPr lang="es-AR" sz="2000" dirty="0"/>
            </a:br>
            <a:endParaRPr lang="es-AR" sz="2000" dirty="0"/>
          </a:p>
        </p:txBody>
      </p:sp>
      <p:pic>
        <p:nvPicPr>
          <p:cNvPr id="2" name="Imagen 1"/>
          <p:cNvPicPr>
            <a:picLocks noChangeAspect="1"/>
          </p:cNvPicPr>
          <p:nvPr/>
        </p:nvPicPr>
        <p:blipFill>
          <a:blip r:embed="rId3"/>
          <a:stretch>
            <a:fillRect/>
          </a:stretch>
        </p:blipFill>
        <p:spPr>
          <a:xfrm>
            <a:off x="1905469" y="2945102"/>
            <a:ext cx="7324956" cy="2657207"/>
          </a:xfrm>
          <a:prstGeom prst="rect">
            <a:avLst/>
          </a:prstGeom>
        </p:spPr>
      </p:pic>
    </p:spTree>
    <p:extLst>
      <p:ext uri="{BB962C8B-B14F-4D97-AF65-F5344CB8AC3E}">
        <p14:creationId xmlns:p14="http://schemas.microsoft.com/office/powerpoint/2010/main" val="863895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sz="3200" dirty="0"/>
              <a:t>Evento </a:t>
            </a:r>
            <a:r>
              <a:rPr lang="es-AR" sz="3200" dirty="0" err="1"/>
              <a:t>Submit</a:t>
            </a:r>
            <a:endParaRPr lang="es-AR" sz="3200" dirty="0"/>
          </a:p>
        </p:txBody>
      </p:sp>
      <p:sp>
        <p:nvSpPr>
          <p:cNvPr id="7" name="Rectángulo 6"/>
          <p:cNvSpPr/>
          <p:nvPr/>
        </p:nvSpPr>
        <p:spPr>
          <a:xfrm>
            <a:off x="512887" y="1519512"/>
            <a:ext cx="10743248" cy="1631216"/>
          </a:xfrm>
          <a:prstGeom prst="rect">
            <a:avLst/>
          </a:prstGeom>
        </p:spPr>
        <p:txBody>
          <a:bodyPr wrap="square">
            <a:spAutoFit/>
          </a:bodyPr>
          <a:lstStyle/>
          <a:p>
            <a:br>
              <a:rPr lang="es-AR" sz="2000" dirty="0"/>
            </a:br>
            <a:br>
              <a:rPr lang="es-AR" sz="2000" dirty="0"/>
            </a:br>
            <a:endParaRPr lang="es-AR" sz="2000" dirty="0"/>
          </a:p>
          <a:p>
            <a:endParaRPr lang="es-AR" sz="2000" dirty="0"/>
          </a:p>
          <a:p>
            <a:endParaRPr lang="es-AR" sz="2000" dirty="0"/>
          </a:p>
        </p:txBody>
      </p:sp>
      <p:sp>
        <p:nvSpPr>
          <p:cNvPr id="6" name="Rectángulo 5"/>
          <p:cNvSpPr/>
          <p:nvPr/>
        </p:nvSpPr>
        <p:spPr>
          <a:xfrm>
            <a:off x="699288" y="1363713"/>
            <a:ext cx="10286391" cy="2246769"/>
          </a:xfrm>
          <a:prstGeom prst="rect">
            <a:avLst/>
          </a:prstGeom>
        </p:spPr>
        <p:txBody>
          <a:bodyPr wrap="square">
            <a:spAutoFit/>
          </a:bodyPr>
          <a:lstStyle/>
          <a:p>
            <a:r>
              <a:rPr lang="es-AR" sz="2000" dirty="0"/>
              <a:t>El evento </a:t>
            </a:r>
            <a:r>
              <a:rPr lang="es-AR" sz="2000" dirty="0" err="1"/>
              <a:t>submit</a:t>
            </a:r>
            <a:r>
              <a:rPr lang="es-AR" sz="2000" dirty="0"/>
              <a:t> se activa cuando el formulario es enviado. Normalmente es utilizado para validar el formulario previo a su envío al servidor o bien para abortar el envío y procesarlo con JavaScript. En este último caso, se utiliza el método </a:t>
            </a:r>
            <a:r>
              <a:rPr lang="es-AR" sz="2000" dirty="0" err="1"/>
              <a:t>preventDefault</a:t>
            </a:r>
            <a:r>
              <a:rPr lang="es-AR" sz="2000" dirty="0"/>
              <a:t>() que previene el comportamiento por default que tiene el formulario impidiendo el viaje al servidor.</a:t>
            </a:r>
          </a:p>
          <a:p>
            <a:br>
              <a:rPr lang="es-AR" sz="2000" dirty="0"/>
            </a:br>
            <a:br>
              <a:rPr lang="es-AR" sz="2000" dirty="0"/>
            </a:br>
            <a:endParaRPr lang="es-AR" sz="2000" dirty="0"/>
          </a:p>
        </p:txBody>
      </p:sp>
      <p:pic>
        <p:nvPicPr>
          <p:cNvPr id="3" name="Imagen 2"/>
          <p:cNvPicPr>
            <a:picLocks noChangeAspect="1"/>
          </p:cNvPicPr>
          <p:nvPr/>
        </p:nvPicPr>
        <p:blipFill>
          <a:blip r:embed="rId3"/>
          <a:stretch>
            <a:fillRect/>
          </a:stretch>
        </p:blipFill>
        <p:spPr>
          <a:xfrm>
            <a:off x="2321835" y="2866490"/>
            <a:ext cx="6412599" cy="3379764"/>
          </a:xfrm>
          <a:prstGeom prst="rect">
            <a:avLst/>
          </a:prstGeom>
        </p:spPr>
      </p:pic>
    </p:spTree>
    <p:extLst>
      <p:ext uri="{BB962C8B-B14F-4D97-AF65-F5344CB8AC3E}">
        <p14:creationId xmlns:p14="http://schemas.microsoft.com/office/powerpoint/2010/main" val="14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Asignación de valores a variables</a:t>
            </a:r>
          </a:p>
        </p:txBody>
      </p:sp>
      <p:sp>
        <p:nvSpPr>
          <p:cNvPr id="4" name="CuadroTexto 3"/>
          <p:cNvSpPr txBox="1"/>
          <p:nvPr/>
        </p:nvSpPr>
        <p:spPr>
          <a:xfrm>
            <a:off x="614148" y="1453489"/>
            <a:ext cx="10781733" cy="4216539"/>
          </a:xfrm>
          <a:prstGeom prst="rect">
            <a:avLst/>
          </a:prstGeom>
          <a:noFill/>
        </p:spPr>
        <p:txBody>
          <a:bodyPr wrap="square" rtlCol="0">
            <a:spAutoFit/>
          </a:bodyPr>
          <a:lstStyle/>
          <a:p>
            <a:r>
              <a:rPr lang="es-AR" sz="2000" dirty="0"/>
              <a:t>Al igual que en Python, la asignación de valores la realizaremos mediante el operador </a:t>
            </a:r>
            <a:r>
              <a:rPr lang="es-AR" sz="2400" b="1" dirty="0"/>
              <a:t>“=“</a:t>
            </a:r>
            <a:r>
              <a:rPr lang="es-AR" sz="2000" dirty="0"/>
              <a:t>.</a:t>
            </a:r>
          </a:p>
          <a:p>
            <a:endParaRPr lang="es-AR" sz="2000" dirty="0"/>
          </a:p>
          <a:p>
            <a:endParaRPr lang="es-AR" sz="2000" dirty="0"/>
          </a:p>
          <a:p>
            <a:endParaRPr lang="es-AR" sz="2000" dirty="0"/>
          </a:p>
          <a:p>
            <a:endParaRPr lang="es-AR" sz="2000" dirty="0"/>
          </a:p>
          <a:p>
            <a:r>
              <a:rPr lang="es-AR" sz="2000" dirty="0"/>
              <a:t>En dicha inicialización, podremos utilizar en forma optativa la palabra </a:t>
            </a:r>
            <a:r>
              <a:rPr lang="es-AR" sz="2400" b="1" dirty="0"/>
              <a:t>“</a:t>
            </a:r>
            <a:r>
              <a:rPr lang="es-AR" sz="2400" b="1" dirty="0" err="1"/>
              <a:t>var</a:t>
            </a:r>
            <a:r>
              <a:rPr lang="es-AR" sz="2400" b="1" dirty="0"/>
              <a:t>”</a:t>
            </a:r>
            <a:r>
              <a:rPr lang="es-AR" sz="2000" dirty="0"/>
              <a:t> para decirle a Javascript que estamos definiendo una nueva variable. </a:t>
            </a:r>
          </a:p>
          <a:p>
            <a:endParaRPr lang="es-AR" sz="2000" dirty="0"/>
          </a:p>
          <a:p>
            <a:endParaRPr lang="es-AR" sz="2000" dirty="0"/>
          </a:p>
          <a:p>
            <a:endParaRPr lang="es-AR" sz="2000" dirty="0"/>
          </a:p>
          <a:p>
            <a:r>
              <a:rPr lang="es-AR" sz="2000" dirty="0"/>
              <a:t>Como vemos, no debemos definir qué tipo de dato contendrá la variable “cantidad”, porque como ya aprendimos, Javascript es un programa dinámicamente tipado y define el tipo de dato durante la ejecución en la primer asignación.</a:t>
            </a:r>
          </a:p>
        </p:txBody>
      </p:sp>
      <p:pic>
        <p:nvPicPr>
          <p:cNvPr id="3" name="Imagen 2"/>
          <p:cNvPicPr>
            <a:picLocks noChangeAspect="1"/>
          </p:cNvPicPr>
          <p:nvPr/>
        </p:nvPicPr>
        <p:blipFill>
          <a:blip r:embed="rId3"/>
          <a:stretch>
            <a:fillRect/>
          </a:stretch>
        </p:blipFill>
        <p:spPr>
          <a:xfrm>
            <a:off x="4355070" y="2113275"/>
            <a:ext cx="2517903" cy="501136"/>
          </a:xfrm>
          <a:prstGeom prst="rect">
            <a:avLst/>
          </a:prstGeom>
        </p:spPr>
      </p:pic>
      <p:pic>
        <p:nvPicPr>
          <p:cNvPr id="5" name="Imagen 4"/>
          <p:cNvPicPr>
            <a:picLocks noChangeAspect="1"/>
          </p:cNvPicPr>
          <p:nvPr/>
        </p:nvPicPr>
        <p:blipFill>
          <a:blip r:embed="rId4"/>
          <a:stretch>
            <a:fillRect/>
          </a:stretch>
        </p:blipFill>
        <p:spPr>
          <a:xfrm>
            <a:off x="4355070" y="3959725"/>
            <a:ext cx="2789342" cy="483486"/>
          </a:xfrm>
          <a:prstGeom prst="rect">
            <a:avLst/>
          </a:prstGeom>
        </p:spPr>
      </p:pic>
    </p:spTree>
    <p:extLst>
      <p:ext uri="{BB962C8B-B14F-4D97-AF65-F5344CB8AC3E}">
        <p14:creationId xmlns:p14="http://schemas.microsoft.com/office/powerpoint/2010/main" val="252200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Impresión por consola y comentarios</a:t>
            </a:r>
          </a:p>
        </p:txBody>
      </p:sp>
      <p:sp>
        <p:nvSpPr>
          <p:cNvPr id="4" name="CuadroTexto 3"/>
          <p:cNvSpPr txBox="1"/>
          <p:nvPr/>
        </p:nvSpPr>
        <p:spPr>
          <a:xfrm>
            <a:off x="614148" y="1453489"/>
            <a:ext cx="10781733" cy="3170099"/>
          </a:xfrm>
          <a:prstGeom prst="rect">
            <a:avLst/>
          </a:prstGeom>
          <a:noFill/>
        </p:spPr>
        <p:txBody>
          <a:bodyPr wrap="square" rtlCol="0">
            <a:spAutoFit/>
          </a:bodyPr>
          <a:lstStyle/>
          <a:p>
            <a:r>
              <a:rPr lang="es-AR" sz="2000" dirty="0"/>
              <a:t>Si quisiéramos imprimir por consola algún mensaje o contenido de variables, deberemos utilizar console.log.</a:t>
            </a:r>
          </a:p>
          <a:p>
            <a:endParaRPr lang="es-AR" sz="2000" dirty="0"/>
          </a:p>
          <a:p>
            <a:endParaRPr lang="es-AR" sz="2000" dirty="0"/>
          </a:p>
          <a:p>
            <a:endParaRPr lang="es-AR" sz="2000" dirty="0"/>
          </a:p>
          <a:p>
            <a:endParaRPr lang="es-AR" sz="2000" dirty="0"/>
          </a:p>
          <a:p>
            <a:r>
              <a:rPr lang="es-AR" sz="2000" dirty="0"/>
              <a:t>Además, si quisiéramos incorporar comentarios en el código, podremos hacerlo de la siguientes formas:</a:t>
            </a:r>
          </a:p>
          <a:p>
            <a:endParaRPr lang="es-AR" sz="2000" dirty="0"/>
          </a:p>
          <a:p>
            <a:endParaRPr lang="es-AR" sz="2000" dirty="0"/>
          </a:p>
        </p:txBody>
      </p:sp>
      <p:pic>
        <p:nvPicPr>
          <p:cNvPr id="2" name="Imagen 1"/>
          <p:cNvPicPr>
            <a:picLocks noChangeAspect="1"/>
          </p:cNvPicPr>
          <p:nvPr/>
        </p:nvPicPr>
        <p:blipFill>
          <a:blip r:embed="rId3"/>
          <a:stretch>
            <a:fillRect/>
          </a:stretch>
        </p:blipFill>
        <p:spPr>
          <a:xfrm>
            <a:off x="1990724" y="2230357"/>
            <a:ext cx="4105275" cy="952500"/>
          </a:xfrm>
          <a:prstGeom prst="rect">
            <a:avLst/>
          </a:prstGeom>
        </p:spPr>
      </p:pic>
      <p:pic>
        <p:nvPicPr>
          <p:cNvPr id="6" name="Imagen 5"/>
          <p:cNvPicPr>
            <a:picLocks noChangeAspect="1"/>
          </p:cNvPicPr>
          <p:nvPr/>
        </p:nvPicPr>
        <p:blipFill>
          <a:blip r:embed="rId4"/>
          <a:stretch>
            <a:fillRect/>
          </a:stretch>
        </p:blipFill>
        <p:spPr>
          <a:xfrm>
            <a:off x="6986252" y="2256031"/>
            <a:ext cx="2942330" cy="667473"/>
          </a:xfrm>
          <a:prstGeom prst="rect">
            <a:avLst/>
          </a:prstGeom>
        </p:spPr>
      </p:pic>
      <p:pic>
        <p:nvPicPr>
          <p:cNvPr id="7" name="Imagen 6"/>
          <p:cNvPicPr>
            <a:picLocks noChangeAspect="1"/>
          </p:cNvPicPr>
          <p:nvPr/>
        </p:nvPicPr>
        <p:blipFill>
          <a:blip r:embed="rId5"/>
          <a:stretch>
            <a:fillRect/>
          </a:stretch>
        </p:blipFill>
        <p:spPr>
          <a:xfrm>
            <a:off x="904874" y="4167523"/>
            <a:ext cx="5191125" cy="2000250"/>
          </a:xfrm>
          <a:prstGeom prst="rect">
            <a:avLst/>
          </a:prstGeom>
        </p:spPr>
      </p:pic>
      <p:sp>
        <p:nvSpPr>
          <p:cNvPr id="9" name="CuadroTexto 8"/>
          <p:cNvSpPr txBox="1"/>
          <p:nvPr/>
        </p:nvSpPr>
        <p:spPr>
          <a:xfrm>
            <a:off x="7466156" y="3958407"/>
            <a:ext cx="3876541" cy="646331"/>
          </a:xfrm>
          <a:prstGeom prst="rect">
            <a:avLst/>
          </a:prstGeom>
          <a:noFill/>
        </p:spPr>
        <p:txBody>
          <a:bodyPr wrap="square" rtlCol="0">
            <a:spAutoFit/>
          </a:bodyPr>
          <a:lstStyle/>
          <a:p>
            <a:r>
              <a:rPr lang="es-AR" dirty="0"/>
              <a:t>De esta forma insertamos un comentario de línea única</a:t>
            </a:r>
          </a:p>
        </p:txBody>
      </p:sp>
      <p:sp>
        <p:nvSpPr>
          <p:cNvPr id="10" name="CuadroTexto 9"/>
          <p:cNvSpPr txBox="1"/>
          <p:nvPr/>
        </p:nvSpPr>
        <p:spPr>
          <a:xfrm>
            <a:off x="7466157" y="4979415"/>
            <a:ext cx="3876541" cy="646331"/>
          </a:xfrm>
          <a:prstGeom prst="rect">
            <a:avLst/>
          </a:prstGeom>
          <a:noFill/>
        </p:spPr>
        <p:txBody>
          <a:bodyPr wrap="square" rtlCol="0">
            <a:spAutoFit/>
          </a:bodyPr>
          <a:lstStyle/>
          <a:p>
            <a:r>
              <a:rPr lang="es-AR" dirty="0"/>
              <a:t>De esta forma insertamos un comentario de varias líneas</a:t>
            </a:r>
          </a:p>
        </p:txBody>
      </p:sp>
      <p:sp>
        <p:nvSpPr>
          <p:cNvPr id="13" name="Flecha derecha 12"/>
          <p:cNvSpPr/>
          <p:nvPr/>
        </p:nvSpPr>
        <p:spPr>
          <a:xfrm>
            <a:off x="6186151" y="4184385"/>
            <a:ext cx="1226825" cy="194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Flecha derecha 13"/>
          <p:cNvSpPr/>
          <p:nvPr/>
        </p:nvSpPr>
        <p:spPr>
          <a:xfrm>
            <a:off x="6186151" y="5201304"/>
            <a:ext cx="1226825" cy="194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1063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a:t>Punto y coma final</a:t>
            </a:r>
          </a:p>
        </p:txBody>
      </p:sp>
      <p:sp>
        <p:nvSpPr>
          <p:cNvPr id="4" name="CuadroTexto 3"/>
          <p:cNvSpPr txBox="1"/>
          <p:nvPr/>
        </p:nvSpPr>
        <p:spPr>
          <a:xfrm>
            <a:off x="614148" y="1453489"/>
            <a:ext cx="11092748" cy="5386090"/>
          </a:xfrm>
          <a:prstGeom prst="rect">
            <a:avLst/>
          </a:prstGeom>
          <a:noFill/>
        </p:spPr>
        <p:txBody>
          <a:bodyPr wrap="square" rtlCol="0">
            <a:spAutoFit/>
          </a:bodyPr>
          <a:lstStyle/>
          <a:p>
            <a:r>
              <a:rPr lang="es-AR" sz="2000" dirty="0"/>
              <a:t>El estándar de Javascript nos pide incorporar un </a:t>
            </a:r>
            <a:r>
              <a:rPr lang="es-AR" sz="2000" b="1" dirty="0"/>
              <a:t>punto y coma </a:t>
            </a:r>
            <a:r>
              <a:rPr lang="es-AR" sz="2400" b="1" dirty="0"/>
              <a:t>“;”</a:t>
            </a:r>
            <a:r>
              <a:rPr lang="es-AR" sz="2000" dirty="0"/>
              <a:t> luego de cada instrucción. Sin embargo, si nos olvidáramos de ponerlo, el interprete de Javascript realizará esta tarea por nosotros en el momento de la ejecución del programa.</a:t>
            </a:r>
          </a:p>
          <a:p>
            <a:endParaRPr lang="es-AR" sz="2000" dirty="0"/>
          </a:p>
          <a:p>
            <a:r>
              <a:rPr lang="es-AR" sz="2000" dirty="0"/>
              <a:t>Cabe destacar que no todas las instrucciones deberán finalizar con punto y coma, sino sólo aquellas que sean terminales. Por ejemplo, si estamos comenzando un ciclo repetitivo o una bifurcación (mediante “</a:t>
            </a:r>
            <a:r>
              <a:rPr lang="es-AR" sz="2000" dirty="0" err="1"/>
              <a:t>if</a:t>
            </a:r>
            <a:r>
              <a:rPr lang="es-AR" sz="2000" dirty="0"/>
              <a:t>” y “</a:t>
            </a:r>
            <a:r>
              <a:rPr lang="es-AR" sz="2000" dirty="0" err="1"/>
              <a:t>for</a:t>
            </a:r>
            <a:r>
              <a:rPr lang="es-AR" sz="2000" dirty="0"/>
              <a:t>”, instrucciones que veremos más adelante), no deberemos utilizar punto y coma.</a:t>
            </a:r>
          </a:p>
          <a:p>
            <a:endParaRPr lang="es-AR" sz="2000" dirty="0"/>
          </a:p>
          <a:p>
            <a:r>
              <a:rPr lang="es-AR" sz="2000" dirty="0"/>
              <a:t>Anteriormente estaba considerada una mala práctica el no uso de punto y coma, ya que se delegaba esta tarea en el interprete y por tanto su rendimiento decaía. Hoy en día se sabe que esta tarea es menor y no implica un esfuerzo adicional por parte del interprete, y por lo tanto se ven muchos programas sin el uso de punto y coma. </a:t>
            </a:r>
          </a:p>
          <a:p>
            <a:endParaRPr lang="es-AR" sz="2000" dirty="0"/>
          </a:p>
          <a:p>
            <a:r>
              <a:rPr lang="es-AR" sz="2000" dirty="0"/>
              <a:t>En términos generales, por lo tanto, el uso de punto y coma resulta indistinto. Sin embargo, y es importante saberlo, existen ciertos casos de borde donde el interprete pondrá punto y coma en lugares donde nosotros no lo hubiésemos puesto y, de esta manera, el programa tendrá un funcionamiento distinto al que nosotros hubiésemos querido.</a:t>
            </a:r>
          </a:p>
        </p:txBody>
      </p:sp>
    </p:spTree>
    <p:extLst>
      <p:ext uri="{BB962C8B-B14F-4D97-AF65-F5344CB8AC3E}">
        <p14:creationId xmlns:p14="http://schemas.microsoft.com/office/powerpoint/2010/main" val="364949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6E97CA8-FED6-2E4A-BF08-BB3ED9B42EFF}"/>
              </a:ext>
            </a:extLst>
          </p:cNvPr>
          <p:cNvSpPr>
            <a:spLocks noGrp="1"/>
          </p:cNvSpPr>
          <p:nvPr>
            <p:ph type="title"/>
          </p:nvPr>
        </p:nvSpPr>
        <p:spPr>
          <a:xfrm>
            <a:off x="512887" y="531666"/>
            <a:ext cx="9436331" cy="584776"/>
          </a:xfrm>
        </p:spPr>
        <p:txBody>
          <a:bodyPr/>
          <a:lstStyle/>
          <a:p>
            <a:r>
              <a:rPr lang="es-AR" dirty="0" err="1"/>
              <a:t>Template</a:t>
            </a:r>
            <a:r>
              <a:rPr lang="es-AR" dirty="0"/>
              <a:t> </a:t>
            </a:r>
            <a:r>
              <a:rPr lang="es-AR" dirty="0" err="1"/>
              <a:t>strings</a:t>
            </a:r>
            <a:endParaRPr lang="es-AR" dirty="0"/>
          </a:p>
        </p:txBody>
      </p:sp>
      <p:sp>
        <p:nvSpPr>
          <p:cNvPr id="4" name="CuadroTexto 3"/>
          <p:cNvSpPr txBox="1"/>
          <p:nvPr/>
        </p:nvSpPr>
        <p:spPr>
          <a:xfrm>
            <a:off x="614148" y="1453489"/>
            <a:ext cx="10781733" cy="4708981"/>
          </a:xfrm>
          <a:prstGeom prst="rect">
            <a:avLst/>
          </a:prstGeom>
          <a:noFill/>
        </p:spPr>
        <p:txBody>
          <a:bodyPr wrap="square" rtlCol="0">
            <a:spAutoFit/>
          </a:bodyPr>
          <a:lstStyle/>
          <a:p>
            <a:r>
              <a:rPr lang="es-AR" sz="2000" dirty="0"/>
              <a:t>Una mejora de la versión ES6 de Javascript permitió incorporar los </a:t>
            </a:r>
            <a:r>
              <a:rPr lang="es-AR" sz="2000" b="1" dirty="0" err="1"/>
              <a:t>template</a:t>
            </a:r>
            <a:r>
              <a:rPr lang="es-AR" sz="2000" b="1" dirty="0"/>
              <a:t> </a:t>
            </a:r>
            <a:r>
              <a:rPr lang="es-AR" sz="2000" b="1" dirty="0" err="1"/>
              <a:t>strings</a:t>
            </a:r>
            <a:r>
              <a:rPr lang="es-AR" sz="2000" dirty="0"/>
              <a:t>. Esto implica el formateo de una cadena de caracteres utilizando, por ejemplo, valores de variables. Conozcamos su funcionamiento.</a:t>
            </a:r>
          </a:p>
          <a:p>
            <a:endParaRPr lang="es-AR" sz="2000" dirty="0"/>
          </a:p>
          <a:p>
            <a:endParaRPr lang="es-AR" sz="2000" dirty="0"/>
          </a:p>
          <a:p>
            <a:endParaRPr lang="es-AR" sz="2000" dirty="0"/>
          </a:p>
          <a:p>
            <a:endParaRPr lang="es-AR" sz="2000" dirty="0"/>
          </a:p>
          <a:p>
            <a:r>
              <a:rPr lang="es-AR" sz="2000" dirty="0"/>
              <a:t>En el ejemplo se visualiza como se reemplaza el contenido de las variables en el texto descripto.</a:t>
            </a:r>
          </a:p>
          <a:p>
            <a:endParaRPr lang="es-AR" sz="2000" dirty="0"/>
          </a:p>
          <a:p>
            <a:endParaRPr lang="es-AR" sz="2000" dirty="0"/>
          </a:p>
          <a:p>
            <a:endParaRPr lang="es-AR" sz="2000" dirty="0"/>
          </a:p>
          <a:p>
            <a:endParaRPr lang="es-AR" sz="2000" dirty="0"/>
          </a:p>
          <a:p>
            <a:r>
              <a:rPr lang="es-AR" sz="2000" dirty="0"/>
              <a:t>En este caso, vemos que no sólo es posible reemplazar lo que está dentro de las llaves por el contenido de una variable, sino también por cualquier código de ejecución válido para JavaScript, por ejemplo una cuenta.</a:t>
            </a:r>
          </a:p>
        </p:txBody>
      </p:sp>
      <p:pic>
        <p:nvPicPr>
          <p:cNvPr id="2" name="Imagen 1"/>
          <p:cNvPicPr>
            <a:picLocks noChangeAspect="1"/>
          </p:cNvPicPr>
          <p:nvPr/>
        </p:nvPicPr>
        <p:blipFill>
          <a:blip r:embed="rId3"/>
          <a:stretch>
            <a:fillRect/>
          </a:stretch>
        </p:blipFill>
        <p:spPr>
          <a:xfrm>
            <a:off x="1381124" y="2676524"/>
            <a:ext cx="4714875" cy="752475"/>
          </a:xfrm>
          <a:prstGeom prst="rect">
            <a:avLst/>
          </a:prstGeom>
        </p:spPr>
      </p:pic>
      <p:pic>
        <p:nvPicPr>
          <p:cNvPr id="3" name="Imagen 2"/>
          <p:cNvPicPr>
            <a:picLocks noChangeAspect="1"/>
          </p:cNvPicPr>
          <p:nvPr/>
        </p:nvPicPr>
        <p:blipFill>
          <a:blip r:embed="rId4"/>
          <a:stretch>
            <a:fillRect/>
          </a:stretch>
        </p:blipFill>
        <p:spPr>
          <a:xfrm>
            <a:off x="6982763" y="2676524"/>
            <a:ext cx="3664761" cy="422857"/>
          </a:xfrm>
          <a:prstGeom prst="rect">
            <a:avLst/>
          </a:prstGeom>
        </p:spPr>
      </p:pic>
      <p:pic>
        <p:nvPicPr>
          <p:cNvPr id="5" name="Imagen 4"/>
          <p:cNvPicPr>
            <a:picLocks noChangeAspect="1"/>
          </p:cNvPicPr>
          <p:nvPr/>
        </p:nvPicPr>
        <p:blipFill>
          <a:blip r:embed="rId5"/>
          <a:stretch>
            <a:fillRect/>
          </a:stretch>
        </p:blipFill>
        <p:spPr>
          <a:xfrm>
            <a:off x="1381124" y="4187512"/>
            <a:ext cx="5133975" cy="723900"/>
          </a:xfrm>
          <a:prstGeom prst="rect">
            <a:avLst/>
          </a:prstGeom>
        </p:spPr>
      </p:pic>
      <p:pic>
        <p:nvPicPr>
          <p:cNvPr id="6" name="Imagen 5"/>
          <p:cNvPicPr>
            <a:picLocks noChangeAspect="1"/>
          </p:cNvPicPr>
          <p:nvPr/>
        </p:nvPicPr>
        <p:blipFill>
          <a:blip r:embed="rId6"/>
          <a:stretch>
            <a:fillRect/>
          </a:stretch>
        </p:blipFill>
        <p:spPr>
          <a:xfrm>
            <a:off x="7105918" y="4187512"/>
            <a:ext cx="3938578" cy="448882"/>
          </a:xfrm>
          <a:prstGeom prst="rect">
            <a:avLst/>
          </a:prstGeom>
        </p:spPr>
      </p:pic>
    </p:spTree>
    <p:extLst>
      <p:ext uri="{BB962C8B-B14F-4D97-AF65-F5344CB8AC3E}">
        <p14:creationId xmlns:p14="http://schemas.microsoft.com/office/powerpoint/2010/main" val="4012051014"/>
      </p:ext>
    </p:extLst>
  </p:cSld>
  <p:clrMapOvr>
    <a:masterClrMapping/>
  </p:clrMapOvr>
</p:sld>
</file>

<file path=ppt/theme/theme1.xml><?xml version="1.0" encoding="utf-8"?>
<a:theme xmlns:a="http://schemas.openxmlformats.org/drawingml/2006/main" name="UC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9458</TotalTime>
  <Words>4752</Words>
  <Application>Microsoft Office PowerPoint</Application>
  <PresentationFormat>Panorámica</PresentationFormat>
  <Paragraphs>507</Paragraphs>
  <Slides>57</Slides>
  <Notes>53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57</vt:i4>
      </vt:variant>
    </vt:vector>
  </HeadingPairs>
  <TitlesOfParts>
    <vt:vector size="62" baseType="lpstr">
      <vt:lpstr>Arial</vt:lpstr>
      <vt:lpstr>Calibri</vt:lpstr>
      <vt:lpstr>Courier New</vt:lpstr>
      <vt:lpstr>Wingdings</vt:lpstr>
      <vt:lpstr>UCEMA</vt:lpstr>
      <vt:lpstr>LIND-2C Programación Web Javascript</vt:lpstr>
      <vt:lpstr>Tercer paso… ¡la vida!</vt:lpstr>
      <vt:lpstr>¿Qué es Javascript? Conceptos generales</vt:lpstr>
      <vt:lpstr>Dinámica y débilmente tipado</vt:lpstr>
      <vt:lpstr>Tipos de datos</vt:lpstr>
      <vt:lpstr>Asignación de valores a variables</vt:lpstr>
      <vt:lpstr>Impresión por consola y comentarios</vt:lpstr>
      <vt:lpstr>Punto y coma final</vt:lpstr>
      <vt:lpstr>Template strings</vt:lpstr>
      <vt:lpstr>Bifurcaciones</vt:lpstr>
      <vt:lpstr>Bifurcaciones</vt:lpstr>
      <vt:lpstr>Condiciones</vt:lpstr>
      <vt:lpstr>Ciclos repetitivos. While</vt:lpstr>
      <vt:lpstr>Ciclos repetitivos. Do while</vt:lpstr>
      <vt:lpstr>Ciclos repetitivos. For</vt:lpstr>
      <vt:lpstr>Scope</vt:lpstr>
      <vt:lpstr>Uso de let</vt:lpstr>
      <vt:lpstr>Arrays</vt:lpstr>
      <vt:lpstr>Objetos</vt:lpstr>
      <vt:lpstr>Ciclos repetitivos. For…of y for…in</vt:lpstr>
      <vt:lpstr>Ciclos repetitivos. Condiciones especiales</vt:lpstr>
      <vt:lpstr>Uso de const</vt:lpstr>
      <vt:lpstr>Funciones</vt:lpstr>
      <vt:lpstr>Funciones. Parámetros por valor y referencia</vt:lpstr>
      <vt:lpstr>Ejecución de un programa JS desde HTML</vt:lpstr>
      <vt:lpstr>Ingreso de datos</vt:lpstr>
      <vt:lpstr>Mensajes al usuario</vt:lpstr>
      <vt:lpstr>Conversión de tipo de datos</vt:lpstr>
      <vt:lpstr>Excepciones</vt:lpstr>
      <vt:lpstr>¿Y el dinamismo? Conozcamos al DOM…</vt:lpstr>
      <vt:lpstr>DOM. Document Object Model</vt:lpstr>
      <vt:lpstr>DOM. ¿Cómo funciona?</vt:lpstr>
      <vt:lpstr>Estructura del DOM</vt:lpstr>
      <vt:lpstr>Ejemplo de un nodo</vt:lpstr>
      <vt:lpstr>Visualizando el DOM desde el navegador</vt:lpstr>
      <vt:lpstr>Tipos de nodos</vt:lpstr>
      <vt:lpstr>Acceso a los nodos</vt:lpstr>
      <vt:lpstr>getElementById. Obtener un nodo por su id</vt:lpstr>
      <vt:lpstr>getElementsByClassName. Obtener nodos por su clase</vt:lpstr>
      <vt:lpstr>getElementsByClassName. Otra forma de iterar</vt:lpstr>
      <vt:lpstr>getElementsByTagName. Obtener nodos por su tipo</vt:lpstr>
      <vt:lpstr>Modificación de nodos en forma dinámica</vt:lpstr>
      <vt:lpstr>Creación de elementos. Inserción de nodos en el DOM</vt:lpstr>
      <vt:lpstr>Creación de elementos. Inserción de nodos en el DOM</vt:lpstr>
      <vt:lpstr>Inserción de nodos en el DOM desde un array</vt:lpstr>
      <vt:lpstr>Inserción de nodos utilizando template strings</vt:lpstr>
      <vt:lpstr>Eliminación de nodos</vt:lpstr>
      <vt:lpstr>Acceso a valores del input</vt:lpstr>
      <vt:lpstr>¿Qué me está pasando? </vt:lpstr>
      <vt:lpstr>¿Qué son los eventos?</vt:lpstr>
      <vt:lpstr>Definición de un evento. Opción 1</vt:lpstr>
      <vt:lpstr>Definición de un evento. Opción 2</vt:lpstr>
      <vt:lpstr>Definición de un evento. Opción 3</vt:lpstr>
      <vt:lpstr>Eventos del mouse</vt:lpstr>
      <vt:lpstr>Eventos de teclado</vt:lpstr>
      <vt:lpstr>Evento Change</vt:lpstr>
      <vt:lpstr>Evento Submit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Usuario</cp:lastModifiedBy>
  <cp:revision>614</cp:revision>
  <dcterms:created xsi:type="dcterms:W3CDTF">2020-07-23T14:54:01Z</dcterms:created>
  <dcterms:modified xsi:type="dcterms:W3CDTF">2022-08-29T03:43:35Z</dcterms:modified>
</cp:coreProperties>
</file>