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5" r:id="rId1"/>
  </p:sldMasterIdLst>
  <p:notesMasterIdLst>
    <p:notesMasterId r:id="rId10"/>
  </p:notesMasterIdLst>
  <p:handoutMasterIdLst>
    <p:handoutMasterId r:id="rId11"/>
  </p:handout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7A8E62-9FC8-415A-9291-3E35D2C3A21B}" v="288" dt="2022-09-27T21:53:30.855"/>
    <p1510:client id="{6042D35A-39A1-4F3E-AF05-A160E01BD5B6}" v="11" dt="2022-09-27T22:10:43.316"/>
    <p1510:client id="{93A1B507-95B5-46A8-BE21-AF499297F588}" v="2" dt="2022-09-27T21:54:28.4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93" d="100"/>
          <a:sy n="93" d="100"/>
        </p:scale>
        <p:origin x="1104" y="78"/>
      </p:cViewPr>
      <p:guideLst/>
    </p:cSldViewPr>
  </p:slideViewPr>
  <p:notesTextViewPr>
    <p:cViewPr>
      <p:scale>
        <a:sx n="1" d="1"/>
        <a:sy n="1" d="1"/>
      </p:scale>
      <p:origin x="0" y="0"/>
    </p:cViewPr>
  </p:notesTextViewPr>
  <p:notesViewPr>
    <p:cSldViewPr snapToGrid="0">
      <p:cViewPr varScale="1">
        <p:scale>
          <a:sx n="71" d="100"/>
          <a:sy n="71" d="100"/>
        </p:scale>
        <p:origin x="4188"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6C71DCA-E3DA-4F38-A66A-D6DB45F0C9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24C53BD0-D319-41A6-B459-C68B317BD6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D1B6AC-BE30-4A1E-B1C2-11C0D3586F34}" type="datetimeFigureOut">
              <a:rPr lang="es-ES" smtClean="0"/>
              <a:t>27/09/2022</a:t>
            </a:fld>
            <a:endParaRPr lang="es-ES"/>
          </a:p>
        </p:txBody>
      </p:sp>
      <p:sp>
        <p:nvSpPr>
          <p:cNvPr id="4" name="Marcador de pie de página 3">
            <a:extLst>
              <a:ext uri="{FF2B5EF4-FFF2-40B4-BE49-F238E27FC236}">
                <a16:creationId xmlns:a16="http://schemas.microsoft.com/office/drawing/2014/main" id="{78E3A32A-00CD-463B-9515-9F088BA6E2E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9EEAC487-B3FF-486A-8793-9041C4C172F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27ED90-78F1-43EB-ADB3-A6697A0B120C}" type="slidenum">
              <a:rPr lang="es-ES" smtClean="0"/>
              <a:t>‹Nº›</a:t>
            </a:fld>
            <a:endParaRPr lang="es-ES"/>
          </a:p>
        </p:txBody>
      </p:sp>
    </p:spTree>
    <p:extLst>
      <p:ext uri="{BB962C8B-B14F-4D97-AF65-F5344CB8AC3E}">
        <p14:creationId xmlns:p14="http://schemas.microsoft.com/office/powerpoint/2010/main" val="24772778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5E260D-A2CB-4A60-B964-B0EAAC469890}" type="datetimeFigureOut">
              <a:rPr lang="es-ES" noProof="0" smtClean="0"/>
              <a:t>27/09/2022</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Haga clic para modificar los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347650-F839-47EB-BD66-81FAD4E86810}" type="slidenum">
              <a:rPr lang="es-ES" noProof="0" smtClean="0"/>
              <a:t>‹Nº›</a:t>
            </a:fld>
            <a:endParaRPr lang="es-ES" noProof="0"/>
          </a:p>
        </p:txBody>
      </p:sp>
    </p:spTree>
    <p:extLst>
      <p:ext uri="{BB962C8B-B14F-4D97-AF65-F5344CB8AC3E}">
        <p14:creationId xmlns:p14="http://schemas.microsoft.com/office/powerpoint/2010/main" val="227245662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E2347650-F839-47EB-BD66-81FAD4E86810}" type="slidenum">
              <a:rPr lang="es-ES" smtClean="0"/>
              <a:t>1</a:t>
            </a:fld>
            <a:endParaRPr lang="es-ES"/>
          </a:p>
        </p:txBody>
      </p:sp>
    </p:spTree>
    <p:extLst>
      <p:ext uri="{BB962C8B-B14F-4D97-AF65-F5344CB8AC3E}">
        <p14:creationId xmlns:p14="http://schemas.microsoft.com/office/powerpoint/2010/main" val="468441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Tuesday, September 27, 2022</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273866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Tuesday, September 27, 2022</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3435916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Tuesday, September 27, 2022</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317393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Tuesday, September 27, 2022</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26580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Tuesday, September 27, 2022</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4012804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Tuesday, September 27, 2022</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81157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Tuesday, September 27, 2022</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‹Nº›</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05834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Tuesday, September 27, 2022</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2383742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Tuesday, September 27, 2022</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60686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Tuesday, September 27, 2022</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728517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Tuesday, September 27, 2022</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‹Nº›</a:t>
            </a:fld>
            <a:endParaRPr lang="en-US"/>
          </a:p>
        </p:txBody>
      </p:sp>
    </p:spTree>
    <p:extLst>
      <p:ext uri="{BB962C8B-B14F-4D97-AF65-F5344CB8AC3E}">
        <p14:creationId xmlns:p14="http://schemas.microsoft.com/office/powerpoint/2010/main" val="1806915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900" cap="all" spc="300" baseline="0">
                <a:solidFill>
                  <a:srgbClr val="FFFFFF"/>
                </a:solidFill>
              </a:defRPr>
            </a:lvl1pPr>
          </a:lstStyle>
          <a:p>
            <a:fld id="{AE0C963C-C1DB-4AFD-9DDC-0691666BF49B}" type="datetime2">
              <a:rPr lang="en-US" smtClean="0"/>
              <a:pPr/>
              <a:t>Tuesday, September 27, 2022</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9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900">
                <a:solidFill>
                  <a:srgbClr val="FFFFFF"/>
                </a:solidFill>
              </a:defRPr>
            </a:lvl1pPr>
          </a:lstStyle>
          <a:p>
            <a:fld id="{C01389E6-C847-4AD0-B56D-D205B2EAB1EE}" type="slidenum">
              <a:rPr lang="en-US" smtClean="0"/>
              <a:pPr/>
              <a:t>‹Nº›</a:t>
            </a:fld>
            <a:endParaRPr lang="en-US" sz="800" dirty="0"/>
          </a:p>
        </p:txBody>
      </p:sp>
    </p:spTree>
    <p:extLst>
      <p:ext uri="{BB962C8B-B14F-4D97-AF65-F5344CB8AC3E}">
        <p14:creationId xmlns:p14="http://schemas.microsoft.com/office/powerpoint/2010/main" val="1321917458"/>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58" r:id="rId6"/>
    <p:sldLayoutId id="2147483754" r:id="rId7"/>
    <p:sldLayoutId id="2147483755" r:id="rId8"/>
    <p:sldLayoutId id="2147483756" r:id="rId9"/>
    <p:sldLayoutId id="2147483757" r:id="rId10"/>
    <p:sldLayoutId id="2147483759"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7">
            <a:extLst>
              <a:ext uri="{FF2B5EF4-FFF2-40B4-BE49-F238E27FC236}">
                <a16:creationId xmlns:a16="http://schemas.microsoft.com/office/drawing/2014/main" id="{2F23DF24-8E9A-4AD0-93DF-A82A4166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6633768" y="3968153"/>
            <a:ext cx="4978735" cy="1995326"/>
          </a:xfrm>
        </p:spPr>
        <p:txBody>
          <a:bodyPr rtlCol="0">
            <a:normAutofit/>
          </a:bodyPr>
          <a:lstStyle/>
          <a:p>
            <a:pPr algn="r"/>
            <a:r>
              <a:rPr lang="es-ES" sz="3600"/>
              <a:t>Mediator</a:t>
            </a:r>
          </a:p>
        </p:txBody>
      </p:sp>
      <p:sp>
        <p:nvSpPr>
          <p:cNvPr id="31" name="Rectangle 9">
            <a:extLst>
              <a:ext uri="{FF2B5EF4-FFF2-40B4-BE49-F238E27FC236}">
                <a16:creationId xmlns:a16="http://schemas.microsoft.com/office/drawing/2014/main" id="{E728B9D0-05A6-4333-BB22-46585AA77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6096000" cy="6858000"/>
          </a:xfrm>
          <a:prstGeom prst="rect">
            <a:avLst/>
          </a:prstGeom>
          <a:gradFill>
            <a:gsLst>
              <a:gs pos="8000">
                <a:schemeClr val="accent6"/>
              </a:gs>
              <a:gs pos="100000">
                <a:schemeClr val="accent5">
                  <a:alpha val="89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1">
            <a:extLst>
              <a:ext uri="{FF2B5EF4-FFF2-40B4-BE49-F238E27FC236}">
                <a16:creationId xmlns:a16="http://schemas.microsoft.com/office/drawing/2014/main" id="{E2BACE5B-B094-444A-A9B3-E31F591F37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7416"/>
            <a:ext cx="4038600" cy="6840156"/>
          </a:xfrm>
          <a:prstGeom prst="rect">
            <a:avLst/>
          </a:prstGeom>
          <a:gradFill>
            <a:gsLst>
              <a:gs pos="22000">
                <a:schemeClr val="accent5">
                  <a:lumMod val="60000"/>
                  <a:lumOff val="40000"/>
                  <a:alpha val="0"/>
                </a:schemeClr>
              </a:gs>
              <a:gs pos="99000">
                <a:schemeClr val="accent2">
                  <a:alpha val="92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13">
            <a:extLst>
              <a:ext uri="{FF2B5EF4-FFF2-40B4-BE49-F238E27FC236}">
                <a16:creationId xmlns:a16="http://schemas.microsoft.com/office/drawing/2014/main" id="{AF8B47F9-648C-4086-8D7A-EA234E2EE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29604" y="614984"/>
            <a:ext cx="6812404" cy="5638799"/>
          </a:xfrm>
          <a:prstGeom prst="rect">
            <a:avLst/>
          </a:prstGeom>
          <a:gradFill>
            <a:gsLst>
              <a:gs pos="2000">
                <a:schemeClr val="accent5">
                  <a:alpha val="19000"/>
                </a:schemeClr>
              </a:gs>
              <a:gs pos="100000">
                <a:schemeClr val="accent4">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15">
            <a:extLst>
              <a:ext uri="{FF2B5EF4-FFF2-40B4-BE49-F238E27FC236}">
                <a16:creationId xmlns:a16="http://schemas.microsoft.com/office/drawing/2014/main" id="{48844505-07B5-4F60-8809-3CA2D031E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652110" y="716188"/>
            <a:ext cx="5005754" cy="5005754"/>
          </a:xfrm>
          <a:prstGeom prst="ellipse">
            <a:avLst/>
          </a:prstGeom>
          <a:gradFill>
            <a:gsLst>
              <a:gs pos="31000">
                <a:schemeClr val="accent6">
                  <a:alpha val="0"/>
                </a:schemeClr>
              </a:gs>
              <a:gs pos="85000">
                <a:schemeClr val="accent6">
                  <a:lumMod val="60000"/>
                  <a:lumOff val="40000"/>
                  <a:alpha val="2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ítulo 2"/>
          <p:cNvSpPr>
            <a:spLocks noGrp="1"/>
          </p:cNvSpPr>
          <p:nvPr>
            <p:ph type="subTitle" idx="1"/>
          </p:nvPr>
        </p:nvSpPr>
        <p:spPr>
          <a:xfrm>
            <a:off x="6548528" y="2177143"/>
            <a:ext cx="5073272" cy="1480457"/>
          </a:xfrm>
        </p:spPr>
        <p:txBody>
          <a:bodyPr vert="horz" lIns="91440" tIns="91440" rIns="91440" bIns="91440" rtlCol="0" anchor="b">
            <a:normAutofit/>
          </a:bodyPr>
          <a:lstStyle/>
          <a:p>
            <a:pPr algn="r"/>
            <a:r>
              <a:rPr lang="es-ES" sz="1200"/>
              <a:t>Patrón de diseño software</a:t>
            </a:r>
          </a:p>
        </p:txBody>
      </p:sp>
    </p:spTree>
    <p:extLst>
      <p:ext uri="{BB962C8B-B14F-4D97-AF65-F5344CB8AC3E}">
        <p14:creationId xmlns:p14="http://schemas.microsoft.com/office/powerpoint/2010/main" val="128632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89F5BD-4E78-1B0B-F186-7B295D1528C0}"/>
              </a:ext>
            </a:extLst>
          </p:cNvPr>
          <p:cNvSpPr>
            <a:spLocks noGrp="1"/>
          </p:cNvSpPr>
          <p:nvPr>
            <p:ph type="title"/>
          </p:nvPr>
        </p:nvSpPr>
        <p:spPr/>
        <p:txBody>
          <a:bodyPr/>
          <a:lstStyle/>
          <a:p>
            <a:r>
              <a:rPr lang="es-ES" dirty="0"/>
              <a:t>De que trata Mediator</a:t>
            </a:r>
          </a:p>
        </p:txBody>
      </p:sp>
      <p:sp>
        <p:nvSpPr>
          <p:cNvPr id="3" name="Marcador de contenido 2">
            <a:extLst>
              <a:ext uri="{FF2B5EF4-FFF2-40B4-BE49-F238E27FC236}">
                <a16:creationId xmlns:a16="http://schemas.microsoft.com/office/drawing/2014/main" id="{EF2E2A84-64A5-E467-EC25-F435911868DC}"/>
              </a:ext>
            </a:extLst>
          </p:cNvPr>
          <p:cNvSpPr>
            <a:spLocks noGrp="1"/>
          </p:cNvSpPr>
          <p:nvPr>
            <p:ph idx="1"/>
          </p:nvPr>
        </p:nvSpPr>
        <p:spPr>
          <a:xfrm>
            <a:off x="1371600" y="2355221"/>
            <a:ext cx="10241280" cy="3959352"/>
          </a:xfrm>
        </p:spPr>
        <p:txBody>
          <a:bodyPr vert="horz" lIns="0" tIns="0" rIns="0" bIns="0" rtlCol="0" anchor="t">
            <a:normAutofit/>
          </a:bodyPr>
          <a:lstStyle/>
          <a:p>
            <a:pPr marL="0" indent="0">
              <a:buNone/>
            </a:pPr>
            <a:endParaRPr lang="es-ES" dirty="0">
              <a:ea typeface="+mn-lt"/>
              <a:cs typeface="+mn-lt"/>
            </a:endParaRPr>
          </a:p>
          <a:p>
            <a:pPr marL="0" indent="0">
              <a:buNone/>
            </a:pPr>
            <a:r>
              <a:rPr lang="es-ES" sz="2800" dirty="0">
                <a:ea typeface="+mn-lt"/>
                <a:cs typeface="+mn-lt"/>
              </a:rPr>
              <a:t>Es un patrón de diseño de </a:t>
            </a:r>
            <a:r>
              <a:rPr lang="es-ES" sz="2800" b="1" dirty="0">
                <a:ea typeface="+mn-lt"/>
                <a:cs typeface="+mn-lt"/>
              </a:rPr>
              <a:t>comportamiento </a:t>
            </a:r>
            <a:r>
              <a:rPr lang="es-ES" sz="2800" dirty="0">
                <a:ea typeface="+mn-lt"/>
                <a:cs typeface="+mn-lt"/>
              </a:rPr>
              <a:t>que te permite reducir las dependencias caóticas entre objetos. El patrón restringe las comunicaciones directas entre los objetos, forzándolos a colaborar únicamente a través de un objeto mediador.</a:t>
            </a:r>
            <a:endParaRPr lang="es-ES" sz="2800"/>
          </a:p>
        </p:txBody>
      </p:sp>
    </p:spTree>
    <p:extLst>
      <p:ext uri="{BB962C8B-B14F-4D97-AF65-F5344CB8AC3E}">
        <p14:creationId xmlns:p14="http://schemas.microsoft.com/office/powerpoint/2010/main" val="1086826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4" descr="Diagrama&#10;&#10;Descripción generada automáticamente">
            <a:extLst>
              <a:ext uri="{FF2B5EF4-FFF2-40B4-BE49-F238E27FC236}">
                <a16:creationId xmlns:a16="http://schemas.microsoft.com/office/drawing/2014/main" id="{0578D159-0CE6-B5E7-9533-4FB40FEFBB5E}"/>
              </a:ext>
            </a:extLst>
          </p:cNvPr>
          <p:cNvPicPr>
            <a:picLocks noChangeAspect="1"/>
          </p:cNvPicPr>
          <p:nvPr/>
        </p:nvPicPr>
        <p:blipFill>
          <a:blip r:embed="rId2"/>
          <a:stretch>
            <a:fillRect/>
          </a:stretch>
        </p:blipFill>
        <p:spPr>
          <a:xfrm>
            <a:off x="2178879" y="2729129"/>
            <a:ext cx="7839766" cy="3324086"/>
          </a:xfrm>
          <a:prstGeom prst="rect">
            <a:avLst/>
          </a:prstGeom>
        </p:spPr>
      </p:pic>
      <p:sp>
        <p:nvSpPr>
          <p:cNvPr id="2" name="Título 1">
            <a:extLst>
              <a:ext uri="{FF2B5EF4-FFF2-40B4-BE49-F238E27FC236}">
                <a16:creationId xmlns:a16="http://schemas.microsoft.com/office/drawing/2014/main" id="{813072DC-DAA6-5075-7F4E-61343D174848}"/>
              </a:ext>
            </a:extLst>
          </p:cNvPr>
          <p:cNvSpPr>
            <a:spLocks noGrp="1"/>
          </p:cNvSpPr>
          <p:nvPr>
            <p:ph type="title"/>
          </p:nvPr>
        </p:nvSpPr>
        <p:spPr>
          <a:xfrm>
            <a:off x="1371600" y="80062"/>
            <a:ext cx="10241280" cy="1234440"/>
          </a:xfrm>
        </p:spPr>
        <p:txBody>
          <a:bodyPr/>
          <a:lstStyle/>
          <a:p>
            <a:r>
              <a:rPr lang="es-ES" dirty="0"/>
              <a:t>Problema</a:t>
            </a:r>
          </a:p>
        </p:txBody>
      </p:sp>
      <p:sp>
        <p:nvSpPr>
          <p:cNvPr id="3" name="Marcador de contenido 2">
            <a:extLst>
              <a:ext uri="{FF2B5EF4-FFF2-40B4-BE49-F238E27FC236}">
                <a16:creationId xmlns:a16="http://schemas.microsoft.com/office/drawing/2014/main" id="{FA467310-6B9F-3774-902A-8F3E2038753C}"/>
              </a:ext>
            </a:extLst>
          </p:cNvPr>
          <p:cNvSpPr>
            <a:spLocks noGrp="1"/>
          </p:cNvSpPr>
          <p:nvPr>
            <p:ph idx="1"/>
          </p:nvPr>
        </p:nvSpPr>
        <p:spPr>
          <a:xfrm>
            <a:off x="1371600" y="1716722"/>
            <a:ext cx="10241280" cy="3959352"/>
          </a:xfrm>
        </p:spPr>
        <p:txBody>
          <a:bodyPr vert="horz" lIns="0" tIns="0" rIns="0" bIns="0" rtlCol="0" anchor="t">
            <a:normAutofit/>
          </a:bodyPr>
          <a:lstStyle/>
          <a:p>
            <a:pPr marL="0" indent="0">
              <a:buNone/>
            </a:pPr>
            <a:r>
              <a:rPr lang="es-ES" dirty="0">
                <a:ea typeface="+mn-lt"/>
                <a:cs typeface="+mn-lt"/>
              </a:rPr>
              <a:t>Digamos que tienes un diálogo para crear y editar perfiles de cliente. Consiste en varios controles de formulario, como campos de texto, casillas, botones, etc.</a:t>
            </a:r>
          </a:p>
          <a:p>
            <a:pPr marL="0" indent="0">
              <a:buNone/>
            </a:pPr>
            <a:endParaRPr lang="es-ES" dirty="0"/>
          </a:p>
        </p:txBody>
      </p:sp>
    </p:spTree>
    <p:extLst>
      <p:ext uri="{BB962C8B-B14F-4D97-AF65-F5344CB8AC3E}">
        <p14:creationId xmlns:p14="http://schemas.microsoft.com/office/powerpoint/2010/main" val="894132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EAEF9-8880-8950-1005-DA6B69DFFE91}"/>
              </a:ext>
            </a:extLst>
          </p:cNvPr>
          <p:cNvSpPr>
            <a:spLocks noGrp="1"/>
          </p:cNvSpPr>
          <p:nvPr>
            <p:ph type="title"/>
          </p:nvPr>
        </p:nvSpPr>
        <p:spPr>
          <a:xfrm>
            <a:off x="1294296" y="397"/>
            <a:ext cx="10241280" cy="1234440"/>
          </a:xfrm>
        </p:spPr>
        <p:txBody>
          <a:bodyPr/>
          <a:lstStyle/>
          <a:p>
            <a:r>
              <a:rPr lang="es-ES"/>
              <a:t>Solución</a:t>
            </a:r>
          </a:p>
        </p:txBody>
      </p:sp>
      <p:sp>
        <p:nvSpPr>
          <p:cNvPr id="3" name="Marcador de contenido 2">
            <a:extLst>
              <a:ext uri="{FF2B5EF4-FFF2-40B4-BE49-F238E27FC236}">
                <a16:creationId xmlns:a16="http://schemas.microsoft.com/office/drawing/2014/main" id="{7B6ED46C-0065-5841-2821-EBF325013D10}"/>
              </a:ext>
            </a:extLst>
          </p:cNvPr>
          <p:cNvSpPr>
            <a:spLocks noGrp="1"/>
          </p:cNvSpPr>
          <p:nvPr>
            <p:ph idx="1"/>
          </p:nvPr>
        </p:nvSpPr>
        <p:spPr>
          <a:xfrm>
            <a:off x="1294296" y="1444133"/>
            <a:ext cx="10241280" cy="1783787"/>
          </a:xfrm>
        </p:spPr>
        <p:txBody>
          <a:bodyPr vert="horz" lIns="0" tIns="0" rIns="0" bIns="0" rtlCol="0" anchor="t">
            <a:normAutofit/>
          </a:bodyPr>
          <a:lstStyle/>
          <a:p>
            <a:pPr marL="0" indent="0">
              <a:buNone/>
            </a:pPr>
            <a:r>
              <a:rPr lang="es-ES" dirty="0">
                <a:ea typeface="+mn-lt"/>
                <a:cs typeface="+mn-lt"/>
              </a:rPr>
              <a:t>El patrón Mediator sugiere que detengas toda comunicación directa entre los componentes que quieres hacer independientes entre sí. En lugar de ello, estos componentes deberán colaborar indirectamente, invocando un objeto mediador especial que redireccione las llamadas a los componentes adecuados.</a:t>
            </a:r>
            <a:endParaRPr lang="es-ES" dirty="0"/>
          </a:p>
        </p:txBody>
      </p:sp>
      <p:pic>
        <p:nvPicPr>
          <p:cNvPr id="4" name="Imagen 4" descr="Diagrama&#10;&#10;Descripción generada automáticamente">
            <a:extLst>
              <a:ext uri="{FF2B5EF4-FFF2-40B4-BE49-F238E27FC236}">
                <a16:creationId xmlns:a16="http://schemas.microsoft.com/office/drawing/2014/main" id="{D7692C7F-D8E8-0B94-4D33-E0F460BFC847}"/>
              </a:ext>
            </a:extLst>
          </p:cNvPr>
          <p:cNvPicPr>
            <a:picLocks noChangeAspect="1"/>
          </p:cNvPicPr>
          <p:nvPr/>
        </p:nvPicPr>
        <p:blipFill>
          <a:blip r:embed="rId2"/>
          <a:stretch>
            <a:fillRect/>
          </a:stretch>
        </p:blipFill>
        <p:spPr>
          <a:xfrm>
            <a:off x="2581965" y="3338642"/>
            <a:ext cx="6315764" cy="2809065"/>
          </a:xfrm>
          <a:prstGeom prst="rect">
            <a:avLst/>
          </a:prstGeom>
        </p:spPr>
      </p:pic>
    </p:spTree>
    <p:extLst>
      <p:ext uri="{BB962C8B-B14F-4D97-AF65-F5344CB8AC3E}">
        <p14:creationId xmlns:p14="http://schemas.microsoft.com/office/powerpoint/2010/main" val="1164510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E355B3C-C21C-4CED-96E5-68A42FCE7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0297B692-FAA1-7BA2-09F8-56AB515299B6}"/>
              </a:ext>
            </a:extLst>
          </p:cNvPr>
          <p:cNvSpPr>
            <a:spLocks noGrp="1"/>
          </p:cNvSpPr>
          <p:nvPr>
            <p:ph type="title"/>
          </p:nvPr>
        </p:nvSpPr>
        <p:spPr>
          <a:xfrm>
            <a:off x="2293378" y="678892"/>
            <a:ext cx="7329225" cy="1473797"/>
          </a:xfrm>
        </p:spPr>
        <p:txBody>
          <a:bodyPr anchor="t">
            <a:normAutofit/>
          </a:bodyPr>
          <a:lstStyle/>
          <a:p>
            <a:pPr algn="r"/>
            <a:r>
              <a:rPr lang="es-ES" sz="4000" dirty="0"/>
              <a:t>Diagrama de clase </a:t>
            </a:r>
            <a:endParaRPr lang="es-ES" sz="4000"/>
          </a:p>
        </p:txBody>
      </p:sp>
      <p:sp>
        <p:nvSpPr>
          <p:cNvPr id="19" name="Rectangle 18">
            <a:extLst>
              <a:ext uri="{FF2B5EF4-FFF2-40B4-BE49-F238E27FC236}">
                <a16:creationId xmlns:a16="http://schemas.microsoft.com/office/drawing/2014/main" id="{3901532A-A6DC-4220-97C8-129DCA3A7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39"/>
            <a:ext cx="12191999" cy="449257"/>
          </a:xfrm>
          <a:prstGeom prst="rect">
            <a:avLst/>
          </a:prstGeom>
          <a:gradFill>
            <a:gsLst>
              <a:gs pos="0">
                <a:schemeClr val="accent6">
                  <a:lumMod val="75000"/>
                  <a:alpha val="54000"/>
                </a:schemeClr>
              </a:gs>
              <a:gs pos="85000">
                <a:schemeClr val="accent5">
                  <a:alpha val="8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12B6480-5131-4F3F-B6E3-CB1AB0E6B0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7506"/>
            <a:ext cx="8153398" cy="449258"/>
          </a:xfrm>
          <a:prstGeom prst="rect">
            <a:avLst/>
          </a:prstGeom>
          <a:gradFill>
            <a:gsLst>
              <a:gs pos="0">
                <a:schemeClr val="accent6">
                  <a:alpha val="18000"/>
                </a:schemeClr>
              </a:gs>
              <a:gs pos="95000">
                <a:schemeClr val="accent2">
                  <a:alpha val="59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Imagen 13" descr="Diagrama&#10;&#10;Descripción generada automáticamente">
            <a:extLst>
              <a:ext uri="{FF2B5EF4-FFF2-40B4-BE49-F238E27FC236}">
                <a16:creationId xmlns:a16="http://schemas.microsoft.com/office/drawing/2014/main" id="{C6A64CCC-855D-CC14-1CB5-1DFBD70AF1E8}"/>
              </a:ext>
            </a:extLst>
          </p:cNvPr>
          <p:cNvPicPr>
            <a:picLocks noGrp="1" noChangeAspect="1"/>
          </p:cNvPicPr>
          <p:nvPr>
            <p:ph idx="1"/>
          </p:nvPr>
        </p:nvPicPr>
        <p:blipFill>
          <a:blip r:embed="rId2"/>
          <a:stretch>
            <a:fillRect/>
          </a:stretch>
        </p:blipFill>
        <p:spPr>
          <a:xfrm>
            <a:off x="2291860" y="1416525"/>
            <a:ext cx="7611152" cy="4699264"/>
          </a:xfrm>
        </p:spPr>
      </p:pic>
    </p:spTree>
    <p:extLst>
      <p:ext uri="{BB962C8B-B14F-4D97-AF65-F5344CB8AC3E}">
        <p14:creationId xmlns:p14="http://schemas.microsoft.com/office/powerpoint/2010/main" val="3146360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AA8EFE-2FB0-D2D3-82F7-5C5E952F0FEC}"/>
              </a:ext>
            </a:extLst>
          </p:cNvPr>
          <p:cNvSpPr>
            <a:spLocks noGrp="1"/>
          </p:cNvSpPr>
          <p:nvPr>
            <p:ph type="title"/>
          </p:nvPr>
        </p:nvSpPr>
        <p:spPr>
          <a:xfrm>
            <a:off x="5153991" y="55615"/>
            <a:ext cx="10241280" cy="1234440"/>
          </a:xfrm>
        </p:spPr>
        <p:txBody>
          <a:bodyPr/>
          <a:lstStyle/>
          <a:p>
            <a:r>
              <a:rPr lang="es-ES" dirty="0" err="1"/>
              <a:t>uml</a:t>
            </a:r>
          </a:p>
        </p:txBody>
      </p:sp>
      <p:pic>
        <p:nvPicPr>
          <p:cNvPr id="4" name="Imagen 4" descr="Diagrama&#10;&#10;Descripción generada automáticamente">
            <a:extLst>
              <a:ext uri="{FF2B5EF4-FFF2-40B4-BE49-F238E27FC236}">
                <a16:creationId xmlns:a16="http://schemas.microsoft.com/office/drawing/2014/main" id="{21F9FD70-E8F5-029E-EC6B-A7761882401B}"/>
              </a:ext>
            </a:extLst>
          </p:cNvPr>
          <p:cNvPicPr>
            <a:picLocks noGrp="1" noChangeAspect="1"/>
          </p:cNvPicPr>
          <p:nvPr>
            <p:ph idx="1"/>
          </p:nvPr>
        </p:nvPicPr>
        <p:blipFill>
          <a:blip r:embed="rId2"/>
          <a:stretch>
            <a:fillRect/>
          </a:stretch>
        </p:blipFill>
        <p:spPr>
          <a:xfrm>
            <a:off x="2787870" y="1847754"/>
            <a:ext cx="7120695" cy="3959352"/>
          </a:xfrm>
        </p:spPr>
      </p:pic>
    </p:spTree>
    <p:extLst>
      <p:ext uri="{BB962C8B-B14F-4D97-AF65-F5344CB8AC3E}">
        <p14:creationId xmlns:p14="http://schemas.microsoft.com/office/powerpoint/2010/main" val="171712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BE14FC-26CB-FFCA-D50C-78E513A36A6E}"/>
              </a:ext>
            </a:extLst>
          </p:cNvPr>
          <p:cNvSpPr>
            <a:spLocks noGrp="1"/>
          </p:cNvSpPr>
          <p:nvPr>
            <p:ph type="title"/>
          </p:nvPr>
        </p:nvSpPr>
        <p:spPr>
          <a:xfrm>
            <a:off x="1387475" y="101630"/>
            <a:ext cx="10241280" cy="1234440"/>
          </a:xfrm>
        </p:spPr>
        <p:txBody>
          <a:bodyPr/>
          <a:lstStyle/>
          <a:p>
            <a:r>
              <a:rPr lang="es-ES" dirty="0"/>
              <a:t>Cuando usarlo</a:t>
            </a:r>
          </a:p>
        </p:txBody>
      </p:sp>
      <p:sp>
        <p:nvSpPr>
          <p:cNvPr id="3" name="Marcador de contenido 2">
            <a:extLst>
              <a:ext uri="{FF2B5EF4-FFF2-40B4-BE49-F238E27FC236}">
                <a16:creationId xmlns:a16="http://schemas.microsoft.com/office/drawing/2014/main" id="{11745DC2-3118-889B-E8C1-CC103D7BF571}"/>
              </a:ext>
            </a:extLst>
          </p:cNvPr>
          <p:cNvSpPr>
            <a:spLocks noGrp="1"/>
          </p:cNvSpPr>
          <p:nvPr>
            <p:ph idx="1"/>
          </p:nvPr>
        </p:nvSpPr>
        <p:spPr>
          <a:xfrm>
            <a:off x="1233557" y="1963177"/>
            <a:ext cx="10241280" cy="3959352"/>
          </a:xfrm>
        </p:spPr>
        <p:txBody>
          <a:bodyPr vert="horz" lIns="0" tIns="0" rIns="0" bIns="0" rtlCol="0" anchor="t">
            <a:normAutofit fontScale="92500" lnSpcReduction="10000"/>
          </a:bodyPr>
          <a:lstStyle/>
          <a:p>
            <a:r>
              <a:rPr lang="es-ES" b="1" dirty="0">
                <a:ea typeface="+mn-lt"/>
                <a:cs typeface="+mn-lt"/>
              </a:rPr>
              <a:t>Cuando resulte difícil cambiar algunas de las clases porque están fuertemente acopladas a un puñado de otras clases</a:t>
            </a:r>
            <a:r>
              <a:rPr lang="es-ES" dirty="0">
                <a:ea typeface="+mn-lt"/>
                <a:cs typeface="+mn-lt"/>
              </a:rPr>
              <a:t>. (Extraer todas las relaciones entre clases dentro de una clase separada, aislando cualquier cambio en un componente específico, del resto de los componentes)</a:t>
            </a:r>
          </a:p>
          <a:p>
            <a:endParaRPr lang="es-ES" dirty="0"/>
          </a:p>
          <a:p>
            <a:r>
              <a:rPr lang="es-ES" b="1" dirty="0">
                <a:ea typeface="+mn-lt"/>
                <a:cs typeface="+mn-lt"/>
              </a:rPr>
              <a:t>Cuando no puedas reutilizar un componente en un programa diferente porque sea demasiado dependiente de otros componentes.</a:t>
            </a:r>
            <a:r>
              <a:rPr lang="es-ES" dirty="0">
                <a:ea typeface="+mn-lt"/>
                <a:cs typeface="+mn-lt"/>
              </a:rPr>
              <a:t> (Los componentes individuales no conocen los otros componentes. Todavía pueden comunicarse entre sí, aunque indirectamente, a través del objeto mediador. Para reutilizar un componente en una aplicación diferente, debes darle una nueva clase mediadora</a:t>
            </a:r>
            <a:endParaRPr lang="es-ES" dirty="0"/>
          </a:p>
          <a:p>
            <a:endParaRPr lang="es-ES" dirty="0"/>
          </a:p>
          <a:p>
            <a:endParaRPr lang="es-ES" dirty="0"/>
          </a:p>
          <a:p>
            <a:endParaRPr lang="es-ES" dirty="0"/>
          </a:p>
        </p:txBody>
      </p:sp>
    </p:spTree>
    <p:extLst>
      <p:ext uri="{BB962C8B-B14F-4D97-AF65-F5344CB8AC3E}">
        <p14:creationId xmlns:p14="http://schemas.microsoft.com/office/powerpoint/2010/main" val="183995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5BCA1E-7937-5DEE-FD62-7682F5B6DF5A}"/>
              </a:ext>
            </a:extLst>
          </p:cNvPr>
          <p:cNvSpPr>
            <a:spLocks noGrp="1"/>
          </p:cNvSpPr>
          <p:nvPr>
            <p:ph type="title"/>
          </p:nvPr>
        </p:nvSpPr>
        <p:spPr>
          <a:xfrm>
            <a:off x="1371600" y="398"/>
            <a:ext cx="10241280" cy="1234440"/>
          </a:xfrm>
        </p:spPr>
        <p:txBody>
          <a:bodyPr/>
          <a:lstStyle/>
          <a:p>
            <a:r>
              <a:rPr lang="es-ES" dirty="0"/>
              <a:t>Como implementarlo</a:t>
            </a:r>
          </a:p>
        </p:txBody>
      </p:sp>
      <p:sp>
        <p:nvSpPr>
          <p:cNvPr id="3" name="Marcador de contenido 2">
            <a:extLst>
              <a:ext uri="{FF2B5EF4-FFF2-40B4-BE49-F238E27FC236}">
                <a16:creationId xmlns:a16="http://schemas.microsoft.com/office/drawing/2014/main" id="{4D9DBAC5-2DE0-EA90-2CB5-528AABBABD64}"/>
              </a:ext>
            </a:extLst>
          </p:cNvPr>
          <p:cNvSpPr>
            <a:spLocks noGrp="1"/>
          </p:cNvSpPr>
          <p:nvPr>
            <p:ph idx="1"/>
          </p:nvPr>
        </p:nvSpPr>
        <p:spPr>
          <a:xfrm>
            <a:off x="1371600" y="1626351"/>
            <a:ext cx="10241280" cy="4290656"/>
          </a:xfrm>
        </p:spPr>
        <p:txBody>
          <a:bodyPr vert="horz" lIns="0" tIns="0" rIns="0" bIns="0" rtlCol="0" anchor="t">
            <a:normAutofit fontScale="92500"/>
          </a:bodyPr>
          <a:lstStyle/>
          <a:p>
            <a:pPr marL="457200" indent="-457200">
              <a:buAutoNum type="arabicPeriod"/>
            </a:pPr>
            <a:r>
              <a:rPr lang="es-ES" dirty="0">
                <a:ea typeface="+mn-lt"/>
                <a:cs typeface="+mn-lt"/>
              </a:rPr>
              <a:t>Identifica un grupo de clases fuertemente acopladas que se beneficiarían de ser más independientes.</a:t>
            </a:r>
            <a:endParaRPr lang="es-ES"/>
          </a:p>
          <a:p>
            <a:pPr marL="457200" indent="-457200">
              <a:buAutoNum type="arabicPeriod"/>
            </a:pPr>
            <a:r>
              <a:rPr lang="es-ES" dirty="0">
                <a:ea typeface="+mn-lt"/>
                <a:cs typeface="+mn-lt"/>
              </a:rPr>
              <a:t>Declara la interfaz mediadora y describe el protocolo de comunicación deseado entre mediadores y otros varios componentes. (método para recibir notificaciones)</a:t>
            </a:r>
            <a:endParaRPr lang="es-ES" dirty="0"/>
          </a:p>
          <a:p>
            <a:pPr marL="457200" indent="-457200">
              <a:buAutoNum type="arabicPeriod"/>
            </a:pPr>
            <a:r>
              <a:rPr lang="es-ES" dirty="0">
                <a:ea typeface="+mn-lt"/>
                <a:cs typeface="+mn-lt"/>
              </a:rPr>
              <a:t>Implementa la clase concreta mediadora. Esta clase se beneficiará de almacenar referencias a todos los componentes que gestiona.</a:t>
            </a:r>
          </a:p>
          <a:p>
            <a:pPr marL="457200" indent="-457200">
              <a:buAutoNum type="arabicPeriod"/>
            </a:pPr>
            <a:r>
              <a:rPr lang="es-ES" dirty="0">
                <a:ea typeface="+mn-lt"/>
                <a:cs typeface="+mn-lt"/>
              </a:rPr>
              <a:t>Los componentes deben almacenar una referencia al objeto mediador.</a:t>
            </a:r>
            <a:endParaRPr lang="es-ES" dirty="0"/>
          </a:p>
          <a:p>
            <a:pPr marL="457200" indent="-457200">
              <a:buAutoNum type="arabicPeriod"/>
            </a:pPr>
            <a:r>
              <a:rPr lang="es-ES" dirty="0">
                <a:ea typeface="+mn-lt"/>
                <a:cs typeface="+mn-lt"/>
              </a:rPr>
              <a:t>Cambia el código de los componentes de forma que invoquen el método de notificación del mediador en lugar de los métodos de otros componentes</a:t>
            </a:r>
            <a:endParaRPr lang="es-ES" dirty="0"/>
          </a:p>
          <a:p>
            <a:pPr marL="0" indent="0">
              <a:buNone/>
            </a:pPr>
            <a:endParaRPr lang="es-ES" dirty="0"/>
          </a:p>
        </p:txBody>
      </p:sp>
    </p:spTree>
    <p:extLst>
      <p:ext uri="{BB962C8B-B14F-4D97-AF65-F5344CB8AC3E}">
        <p14:creationId xmlns:p14="http://schemas.microsoft.com/office/powerpoint/2010/main" val="22504387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Tw Cen M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TF10001119</Template>
  <TotalTime>0</TotalTime>
  <Words>1</Words>
  <Application>Microsoft Office PowerPoint</Application>
  <PresentationFormat>Panorámica</PresentationFormat>
  <Paragraphs>1</Paragraphs>
  <Slides>8</Slides>
  <Notes>1</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GradientRiseVTI</vt:lpstr>
      <vt:lpstr>Mediator</vt:lpstr>
      <vt:lpstr>De que trata Mediator</vt:lpstr>
      <vt:lpstr>Problema</vt:lpstr>
      <vt:lpstr>Solución</vt:lpstr>
      <vt:lpstr>Diagrama de clase </vt:lpstr>
      <vt:lpstr>uml</vt:lpstr>
      <vt:lpstr>Cuando usarlo</vt:lpstr>
      <vt:lpstr>Como implementarlo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
  <cp:revision>129</cp:revision>
  <dcterms:created xsi:type="dcterms:W3CDTF">2022-09-27T21:17:51Z</dcterms:created>
  <dcterms:modified xsi:type="dcterms:W3CDTF">2022-09-27T22:12:35Z</dcterms:modified>
</cp:coreProperties>
</file>