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5" r:id="rId1"/>
  </p:sldMasterIdLst>
  <p:notesMasterIdLst>
    <p:notesMasterId r:id="rId9"/>
  </p:notesMasterIdLst>
  <p:handoutMasterIdLst>
    <p:handoutMasterId r:id="rId10"/>
  </p:handoutMasterIdLst>
  <p:sldIdLst>
    <p:sldId id="256" r:id="rId2"/>
    <p:sldId id="257" r:id="rId3"/>
    <p:sldId id="258" r:id="rId4"/>
    <p:sldId id="263" r:id="rId5"/>
    <p:sldId id="261" r:id="rId6"/>
    <p:sldId id="260" r:id="rId7"/>
    <p:sldId id="262" r:id="rId8"/>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7A8E62-9FC8-415A-9291-3E35D2C3A21B}" v="288" dt="2022-09-27T21:53:30.855"/>
    <p1510:client id="{6042D35A-39A1-4F3E-AF05-A160E01BD5B6}" v="182" dt="2022-09-27T22:28:37.261"/>
    <p1510:client id="{75ACAF9C-2BEE-4B2F-BD5B-AA8130715771}" v="61" dt="2022-10-18T19:14:37.941"/>
    <p1510:client id="{93A1B507-95B5-46A8-BE21-AF499297F588}" v="2" dt="2022-09-27T21:54:28.443"/>
    <p1510:client id="{A51025F0-5283-4185-B2C8-2E5BACFD8851}" v="91" dt="2022-10-18T22:27:55.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6C71DCA-E3DA-4F38-A66A-D6DB45F0C9C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24C53BD0-D319-41A6-B459-C68B317BD6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D1B6AC-BE30-4A1E-B1C2-11C0D3586F34}" type="datetimeFigureOut">
              <a:rPr lang="es-ES" smtClean="0"/>
              <a:t>18/10/2022</a:t>
            </a:fld>
            <a:endParaRPr lang="es-ES"/>
          </a:p>
        </p:txBody>
      </p:sp>
      <p:sp>
        <p:nvSpPr>
          <p:cNvPr id="4" name="Marcador de pie de página 3">
            <a:extLst>
              <a:ext uri="{FF2B5EF4-FFF2-40B4-BE49-F238E27FC236}">
                <a16:creationId xmlns:a16="http://schemas.microsoft.com/office/drawing/2014/main" id="{78E3A32A-00CD-463B-9515-9F088BA6E2E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9EEAC487-B3FF-486A-8793-9041C4C172F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27ED90-78F1-43EB-ADB3-A6697A0B120C}" type="slidenum">
              <a:rPr lang="es-ES" smtClean="0"/>
              <a:t>‹Nº›</a:t>
            </a:fld>
            <a:endParaRPr lang="es-ES"/>
          </a:p>
        </p:txBody>
      </p:sp>
    </p:spTree>
    <p:extLst>
      <p:ext uri="{BB962C8B-B14F-4D97-AF65-F5344CB8AC3E}">
        <p14:creationId xmlns:p14="http://schemas.microsoft.com/office/powerpoint/2010/main" val="24772778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5E260D-A2CB-4A60-B964-B0EAAC469890}" type="datetimeFigureOut">
              <a:rPr lang="es-ES" noProof="0" smtClean="0"/>
              <a:t>18/10/2022</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347650-F839-47EB-BD66-81FAD4E86810}" type="slidenum">
              <a:rPr lang="es-ES" noProof="0" smtClean="0"/>
              <a:t>‹Nº›</a:t>
            </a:fld>
            <a:endParaRPr lang="es-ES" noProof="0"/>
          </a:p>
        </p:txBody>
      </p:sp>
    </p:spTree>
    <p:extLst>
      <p:ext uri="{BB962C8B-B14F-4D97-AF65-F5344CB8AC3E}">
        <p14:creationId xmlns:p14="http://schemas.microsoft.com/office/powerpoint/2010/main" val="227245662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E2347650-F839-47EB-BD66-81FAD4E86810}" type="slidenum">
              <a:rPr lang="es-ES" smtClean="0"/>
              <a:t>1</a:t>
            </a:fld>
            <a:endParaRPr lang="es-ES"/>
          </a:p>
        </p:txBody>
      </p:sp>
    </p:spTree>
    <p:extLst>
      <p:ext uri="{BB962C8B-B14F-4D97-AF65-F5344CB8AC3E}">
        <p14:creationId xmlns:p14="http://schemas.microsoft.com/office/powerpoint/2010/main" val="468441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Tuesday, October 18, 2022</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273866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Tuesday, October 18, 2022</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3435916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Tuesday, October 18, 2022</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317393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Tuesday, October 18, 2022</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26580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Tuesday, October 18, 2022</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4012804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Tuesday, October 18, 2022</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811578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Tuesday, October 18, 2022</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‹Nº›</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5834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Tuesday, October 18, 2022</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383742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Tuesday, October 18, 2022</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606867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Tuesday, October 18, 2022</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1728517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Tuesday, October 18, 2022</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1806915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Tuesday, October 18, 2022</a:t>
            </a:fld>
            <a:endParaRPr lang="en-US" cap="all"/>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‹Nº›</a:t>
            </a:fld>
            <a:endParaRPr lang="en-US" sz="800"/>
          </a:p>
        </p:txBody>
      </p:sp>
    </p:spTree>
    <p:extLst>
      <p:ext uri="{BB962C8B-B14F-4D97-AF65-F5344CB8AC3E}">
        <p14:creationId xmlns:p14="http://schemas.microsoft.com/office/powerpoint/2010/main" val="1321917458"/>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58" r:id="rId6"/>
    <p:sldLayoutId id="2147483754" r:id="rId7"/>
    <p:sldLayoutId id="2147483755" r:id="rId8"/>
    <p:sldLayoutId id="2147483756" r:id="rId9"/>
    <p:sldLayoutId id="2147483757" r:id="rId10"/>
    <p:sldLayoutId id="2147483759"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2F23DF24-8E9A-4AD0-93DF-A82A41666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6639023" y="2176139"/>
            <a:ext cx="4978735" cy="1995326"/>
          </a:xfrm>
        </p:spPr>
        <p:txBody>
          <a:bodyPr rtlCol="0">
            <a:normAutofit/>
          </a:bodyPr>
          <a:lstStyle/>
          <a:p>
            <a:pPr algn="r"/>
            <a:r>
              <a:rPr lang="es-ES" sz="3600" dirty="0"/>
              <a:t>Factory </a:t>
            </a:r>
            <a:r>
              <a:rPr lang="es-ES" sz="3600" dirty="0" err="1"/>
              <a:t>Method</a:t>
            </a:r>
          </a:p>
        </p:txBody>
      </p:sp>
      <p:sp>
        <p:nvSpPr>
          <p:cNvPr id="31" name="Rectangle 9">
            <a:extLst>
              <a:ext uri="{FF2B5EF4-FFF2-40B4-BE49-F238E27FC236}">
                <a16:creationId xmlns:a16="http://schemas.microsoft.com/office/drawing/2014/main" id="{E728B9D0-05A6-4333-BB22-46585AA77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6096000" cy="6858000"/>
          </a:xfrm>
          <a:prstGeom prst="rect">
            <a:avLst/>
          </a:prstGeom>
          <a:gradFill>
            <a:gsLst>
              <a:gs pos="8000">
                <a:schemeClr val="accent6"/>
              </a:gs>
              <a:gs pos="100000">
                <a:schemeClr val="accent5">
                  <a:alpha val="89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1">
            <a:extLst>
              <a:ext uri="{FF2B5EF4-FFF2-40B4-BE49-F238E27FC236}">
                <a16:creationId xmlns:a16="http://schemas.microsoft.com/office/drawing/2014/main" id="{E2BACE5B-B094-444A-A9B3-E31F591F37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7416"/>
            <a:ext cx="4038600" cy="6840156"/>
          </a:xfrm>
          <a:prstGeom prst="rect">
            <a:avLst/>
          </a:prstGeom>
          <a:gradFill>
            <a:gsLst>
              <a:gs pos="22000">
                <a:schemeClr val="accent5">
                  <a:lumMod val="60000"/>
                  <a:lumOff val="40000"/>
                  <a:alpha val="0"/>
                </a:schemeClr>
              </a:gs>
              <a:gs pos="99000">
                <a:schemeClr val="accent2">
                  <a:alpha val="92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3">
            <a:extLst>
              <a:ext uri="{FF2B5EF4-FFF2-40B4-BE49-F238E27FC236}">
                <a16:creationId xmlns:a16="http://schemas.microsoft.com/office/drawing/2014/main" id="{AF8B47F9-648C-4086-8D7A-EA234E2EE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9604" y="614984"/>
            <a:ext cx="6812404" cy="5638799"/>
          </a:xfrm>
          <a:prstGeom prst="rect">
            <a:avLst/>
          </a:prstGeom>
          <a:gradFill>
            <a:gsLst>
              <a:gs pos="2000">
                <a:schemeClr val="accent5">
                  <a:alpha val="19000"/>
                </a:schemeClr>
              </a:gs>
              <a:gs pos="100000">
                <a:schemeClr val="accent4">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15">
            <a:extLst>
              <a:ext uri="{FF2B5EF4-FFF2-40B4-BE49-F238E27FC236}">
                <a16:creationId xmlns:a16="http://schemas.microsoft.com/office/drawing/2014/main" id="{48844505-07B5-4F60-8809-3CA2D031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652110" y="716188"/>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p:cNvSpPr>
            <a:spLocks noGrp="1"/>
          </p:cNvSpPr>
          <p:nvPr>
            <p:ph type="subTitle" idx="1"/>
          </p:nvPr>
        </p:nvSpPr>
        <p:spPr>
          <a:xfrm>
            <a:off x="6548528" y="2177143"/>
            <a:ext cx="5073272" cy="1480457"/>
          </a:xfrm>
        </p:spPr>
        <p:txBody>
          <a:bodyPr vert="horz" lIns="91440" tIns="91440" rIns="91440" bIns="91440" rtlCol="0" anchor="b">
            <a:normAutofit/>
          </a:bodyPr>
          <a:lstStyle/>
          <a:p>
            <a:pPr algn="r"/>
            <a:r>
              <a:rPr lang="es-ES" sz="1200"/>
              <a:t>Patrón de diseño software</a:t>
            </a:r>
          </a:p>
        </p:txBody>
      </p:sp>
    </p:spTree>
    <p:extLst>
      <p:ext uri="{BB962C8B-B14F-4D97-AF65-F5344CB8AC3E}">
        <p14:creationId xmlns:p14="http://schemas.microsoft.com/office/powerpoint/2010/main" val="128632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89F5BD-4E78-1B0B-F186-7B295D1528C0}"/>
              </a:ext>
            </a:extLst>
          </p:cNvPr>
          <p:cNvSpPr>
            <a:spLocks noGrp="1"/>
          </p:cNvSpPr>
          <p:nvPr>
            <p:ph type="title"/>
          </p:nvPr>
        </p:nvSpPr>
        <p:spPr>
          <a:xfrm>
            <a:off x="1371600" y="396135"/>
            <a:ext cx="10241280" cy="1234440"/>
          </a:xfrm>
        </p:spPr>
        <p:txBody>
          <a:bodyPr/>
          <a:lstStyle/>
          <a:p>
            <a:r>
              <a:rPr lang="es-ES" dirty="0"/>
              <a:t>De que trata </a:t>
            </a:r>
            <a:r>
              <a:rPr lang="es-ES" dirty="0" err="1"/>
              <a:t>FActory</a:t>
            </a:r>
            <a:r>
              <a:rPr lang="es-ES" dirty="0"/>
              <a:t> </a:t>
            </a:r>
            <a:r>
              <a:rPr lang="es-ES" dirty="0" err="1"/>
              <a:t>Method</a:t>
            </a:r>
          </a:p>
        </p:txBody>
      </p:sp>
      <p:sp>
        <p:nvSpPr>
          <p:cNvPr id="3" name="Marcador de contenido 2">
            <a:extLst>
              <a:ext uri="{FF2B5EF4-FFF2-40B4-BE49-F238E27FC236}">
                <a16:creationId xmlns:a16="http://schemas.microsoft.com/office/drawing/2014/main" id="{EF2E2A84-64A5-E467-EC25-F435911868DC}"/>
              </a:ext>
            </a:extLst>
          </p:cNvPr>
          <p:cNvSpPr>
            <a:spLocks noGrp="1"/>
          </p:cNvSpPr>
          <p:nvPr>
            <p:ph idx="1"/>
          </p:nvPr>
        </p:nvSpPr>
        <p:spPr>
          <a:xfrm>
            <a:off x="1371600" y="1882256"/>
            <a:ext cx="10241280" cy="3959352"/>
          </a:xfrm>
        </p:spPr>
        <p:txBody>
          <a:bodyPr vert="horz" lIns="0" tIns="0" rIns="0" bIns="0" rtlCol="0" anchor="t">
            <a:normAutofit/>
          </a:bodyPr>
          <a:lstStyle/>
          <a:p>
            <a:pPr marL="0" indent="0">
              <a:buNone/>
            </a:pPr>
            <a:endParaRPr lang="es-ES">
              <a:ea typeface="+mn-lt"/>
              <a:cs typeface="+mn-lt"/>
            </a:endParaRPr>
          </a:p>
          <a:p>
            <a:pPr marL="0" indent="0">
              <a:buNone/>
            </a:pPr>
            <a:r>
              <a:rPr lang="es-ES" sz="2800" dirty="0">
                <a:ea typeface="+mn-lt"/>
                <a:cs typeface="+mn-lt"/>
              </a:rPr>
              <a:t>Es un patrón de diseño </a:t>
            </a:r>
            <a:r>
              <a:rPr lang="es-ES" sz="2800" b="1" dirty="0">
                <a:ea typeface="+mn-lt"/>
                <a:cs typeface="+mn-lt"/>
              </a:rPr>
              <a:t>creacional </a:t>
            </a:r>
            <a:r>
              <a:rPr lang="es-ES" sz="2800" dirty="0">
                <a:ea typeface="+mn-lt"/>
                <a:cs typeface="+mn-lt"/>
              </a:rPr>
              <a:t>que proporciona una interfaz para crear objetos en una superclase, mientras permite a las subclases alterar el tipo de objetos que se crearán, </a:t>
            </a:r>
            <a:r>
              <a:rPr lang="es-ES" sz="2800" dirty="0" err="1">
                <a:ea typeface="+mn-lt"/>
                <a:cs typeface="+mn-lt"/>
              </a:rPr>
              <a:t>creandolos</a:t>
            </a:r>
            <a:r>
              <a:rPr lang="es-ES" sz="2800" b="1" dirty="0">
                <a:ea typeface="+mn-lt"/>
                <a:cs typeface="+mn-lt"/>
              </a:rPr>
              <a:t> sin tener que especificar su clase exacta. </a:t>
            </a:r>
            <a:r>
              <a:rPr lang="es-ES" sz="2800" dirty="0">
                <a:ea typeface="+mn-lt"/>
                <a:cs typeface="+mn-lt"/>
              </a:rPr>
              <a:t>Esto quiere decir que el objeto creado puede intercambiarse con flexibilidad y facilidad</a:t>
            </a:r>
            <a:endParaRPr lang="es-ES" sz="2800" dirty="0"/>
          </a:p>
        </p:txBody>
      </p:sp>
    </p:spTree>
    <p:extLst>
      <p:ext uri="{BB962C8B-B14F-4D97-AF65-F5344CB8AC3E}">
        <p14:creationId xmlns:p14="http://schemas.microsoft.com/office/powerpoint/2010/main" val="1086826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3072DC-DAA6-5075-7F4E-61343D174848}"/>
              </a:ext>
            </a:extLst>
          </p:cNvPr>
          <p:cNvSpPr>
            <a:spLocks noGrp="1"/>
          </p:cNvSpPr>
          <p:nvPr>
            <p:ph type="title"/>
          </p:nvPr>
        </p:nvSpPr>
        <p:spPr>
          <a:xfrm>
            <a:off x="1371600" y="80062"/>
            <a:ext cx="10241280" cy="1234440"/>
          </a:xfrm>
        </p:spPr>
        <p:txBody>
          <a:bodyPr/>
          <a:lstStyle/>
          <a:p>
            <a:r>
              <a:rPr lang="es-ES" dirty="0"/>
              <a:t>participantes</a:t>
            </a:r>
          </a:p>
        </p:txBody>
      </p:sp>
      <p:sp>
        <p:nvSpPr>
          <p:cNvPr id="3" name="Marcador de contenido 2">
            <a:extLst>
              <a:ext uri="{FF2B5EF4-FFF2-40B4-BE49-F238E27FC236}">
                <a16:creationId xmlns:a16="http://schemas.microsoft.com/office/drawing/2014/main" id="{FA467310-6B9F-3774-902A-8F3E2038753C}"/>
              </a:ext>
            </a:extLst>
          </p:cNvPr>
          <p:cNvSpPr>
            <a:spLocks noGrp="1"/>
          </p:cNvSpPr>
          <p:nvPr>
            <p:ph idx="1"/>
          </p:nvPr>
        </p:nvSpPr>
        <p:spPr>
          <a:xfrm>
            <a:off x="1256581" y="1803185"/>
            <a:ext cx="10241280" cy="4574207"/>
          </a:xfrm>
        </p:spPr>
        <p:txBody>
          <a:bodyPr vert="horz" lIns="0" tIns="0" rIns="0" bIns="0" rtlCol="0" anchor="t">
            <a:noAutofit/>
          </a:bodyPr>
          <a:lstStyle/>
          <a:p>
            <a:pPr marL="0" indent="0">
              <a:buNone/>
            </a:pPr>
            <a:r>
              <a:rPr lang="es-ES" b="1" dirty="0">
                <a:ea typeface="+mn-lt"/>
                <a:cs typeface="+mn-lt"/>
              </a:rPr>
              <a:t>Producto:</a:t>
            </a:r>
            <a:r>
              <a:rPr lang="es-ES" dirty="0">
                <a:ea typeface="+mn-lt"/>
                <a:cs typeface="+mn-lt"/>
              </a:rPr>
              <a:t> Define la interfaz de los objetos que crea el método de fabricación.</a:t>
            </a:r>
            <a:endParaRPr lang="es-ES"/>
          </a:p>
          <a:p>
            <a:pPr marL="0" indent="0">
              <a:buNone/>
            </a:pPr>
            <a:r>
              <a:rPr lang="es-ES" b="1" dirty="0" err="1">
                <a:ea typeface="+mn-lt"/>
                <a:cs typeface="+mn-lt"/>
              </a:rPr>
              <a:t>ProductoConcreto</a:t>
            </a:r>
            <a:r>
              <a:rPr lang="es-ES" b="1" dirty="0">
                <a:ea typeface="+mn-lt"/>
                <a:cs typeface="+mn-lt"/>
              </a:rPr>
              <a:t>:</a:t>
            </a:r>
            <a:r>
              <a:rPr lang="es-ES" dirty="0">
                <a:ea typeface="+mn-lt"/>
                <a:cs typeface="+mn-lt"/>
              </a:rPr>
              <a:t> Implementa la interfaz Producto.</a:t>
            </a:r>
            <a:endParaRPr lang="es-ES"/>
          </a:p>
          <a:p>
            <a:pPr marL="0" indent="0">
              <a:buNone/>
            </a:pPr>
            <a:r>
              <a:rPr lang="es-ES" b="1" dirty="0">
                <a:ea typeface="+mn-lt"/>
                <a:cs typeface="+mn-lt"/>
              </a:rPr>
              <a:t>Creador:</a:t>
            </a:r>
            <a:r>
              <a:rPr lang="es-ES" dirty="0">
                <a:ea typeface="+mn-lt"/>
                <a:cs typeface="+mn-lt"/>
              </a:rPr>
              <a:t> Declara el método de fabricación, el cual devuelve un objeto del tipo Producto. También puede definir una implementación predeterminada del método de fabricación que devuelve un objeto </a:t>
            </a:r>
            <a:r>
              <a:rPr lang="es-ES" dirty="0" err="1">
                <a:ea typeface="+mn-lt"/>
                <a:cs typeface="+mn-lt"/>
              </a:rPr>
              <a:t>ProductoConcreto</a:t>
            </a:r>
            <a:r>
              <a:rPr lang="es-ES" dirty="0">
                <a:ea typeface="+mn-lt"/>
                <a:cs typeface="+mn-lt"/>
              </a:rPr>
              <a:t>. Puede llamar al método de fabricación para crear un objeto Producto.</a:t>
            </a:r>
            <a:endParaRPr lang="es-ES"/>
          </a:p>
          <a:p>
            <a:pPr marL="0" indent="0">
              <a:buNone/>
            </a:pPr>
            <a:r>
              <a:rPr lang="es-ES" b="1" dirty="0" err="1">
                <a:ea typeface="+mn-lt"/>
                <a:cs typeface="+mn-lt"/>
              </a:rPr>
              <a:t>CreadorConcreto</a:t>
            </a:r>
            <a:r>
              <a:rPr lang="es-ES" b="1" dirty="0">
                <a:ea typeface="+mn-lt"/>
                <a:cs typeface="+mn-lt"/>
              </a:rPr>
              <a:t>:</a:t>
            </a:r>
            <a:r>
              <a:rPr lang="es-ES" dirty="0">
                <a:ea typeface="+mn-lt"/>
                <a:cs typeface="+mn-lt"/>
              </a:rPr>
              <a:t> Redefine el método de fabricación para devolver una instancia de </a:t>
            </a:r>
            <a:r>
              <a:rPr lang="es-ES" dirty="0" err="1">
                <a:ea typeface="+mn-lt"/>
                <a:cs typeface="+mn-lt"/>
              </a:rPr>
              <a:t>ProductoConcreto</a:t>
            </a:r>
            <a:r>
              <a:rPr lang="es-ES" dirty="0">
                <a:ea typeface="+mn-lt"/>
                <a:cs typeface="+mn-lt"/>
              </a:rPr>
              <a:t>.</a:t>
            </a:r>
            <a:endParaRPr lang="es-ES" dirty="0"/>
          </a:p>
          <a:p>
            <a:pPr marL="0" indent="0">
              <a:buNone/>
            </a:pPr>
            <a:br>
              <a:rPr lang="en-US" dirty="0"/>
            </a:br>
            <a:endParaRPr lang="en-US" dirty="0"/>
          </a:p>
        </p:txBody>
      </p:sp>
    </p:spTree>
    <p:extLst>
      <p:ext uri="{BB962C8B-B14F-4D97-AF65-F5344CB8AC3E}">
        <p14:creationId xmlns:p14="http://schemas.microsoft.com/office/powerpoint/2010/main" val="894132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AA8EFE-2FB0-D2D3-82F7-5C5E952F0FEC}"/>
              </a:ext>
            </a:extLst>
          </p:cNvPr>
          <p:cNvSpPr>
            <a:spLocks noGrp="1"/>
          </p:cNvSpPr>
          <p:nvPr>
            <p:ph type="title"/>
          </p:nvPr>
        </p:nvSpPr>
        <p:spPr>
          <a:xfrm>
            <a:off x="3812208" y="-110037"/>
            <a:ext cx="10241280" cy="1234440"/>
          </a:xfrm>
        </p:spPr>
        <p:txBody>
          <a:bodyPr/>
          <a:lstStyle/>
          <a:p>
            <a:r>
              <a:rPr lang="es-ES"/>
              <a:t>Diagrama </a:t>
            </a:r>
            <a:r>
              <a:rPr lang="es-ES" err="1"/>
              <a:t>uml</a:t>
            </a:r>
          </a:p>
        </p:txBody>
      </p:sp>
      <p:pic>
        <p:nvPicPr>
          <p:cNvPr id="7" name="Imagen 7" descr="Diagrama&#10;&#10;Descripción generada automáticamente">
            <a:extLst>
              <a:ext uri="{FF2B5EF4-FFF2-40B4-BE49-F238E27FC236}">
                <a16:creationId xmlns:a16="http://schemas.microsoft.com/office/drawing/2014/main" id="{DF58FD6C-B74D-D240-A71C-67AF3B111FC7}"/>
              </a:ext>
            </a:extLst>
          </p:cNvPr>
          <p:cNvPicPr>
            <a:picLocks noGrp="1" noChangeAspect="1"/>
          </p:cNvPicPr>
          <p:nvPr>
            <p:ph idx="1"/>
          </p:nvPr>
        </p:nvPicPr>
        <p:blipFill>
          <a:blip r:embed="rId2"/>
          <a:stretch>
            <a:fillRect/>
          </a:stretch>
        </p:blipFill>
        <p:spPr>
          <a:xfrm>
            <a:off x="1992787" y="1463936"/>
            <a:ext cx="8211391" cy="4307221"/>
          </a:xfrm>
        </p:spPr>
      </p:pic>
    </p:spTree>
    <p:extLst>
      <p:ext uri="{BB962C8B-B14F-4D97-AF65-F5344CB8AC3E}">
        <p14:creationId xmlns:p14="http://schemas.microsoft.com/office/powerpoint/2010/main" val="1717123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BE14FC-26CB-FFCA-D50C-78E513A36A6E}"/>
              </a:ext>
            </a:extLst>
          </p:cNvPr>
          <p:cNvSpPr>
            <a:spLocks noGrp="1"/>
          </p:cNvSpPr>
          <p:nvPr>
            <p:ph type="title"/>
          </p:nvPr>
        </p:nvSpPr>
        <p:spPr>
          <a:xfrm>
            <a:off x="1265198" y="481792"/>
            <a:ext cx="10241280" cy="1234440"/>
          </a:xfrm>
        </p:spPr>
        <p:txBody>
          <a:bodyPr/>
          <a:lstStyle/>
          <a:p>
            <a:r>
              <a:rPr lang="es-ES"/>
              <a:t>Cuando usarlo</a:t>
            </a:r>
          </a:p>
        </p:txBody>
      </p:sp>
      <p:sp>
        <p:nvSpPr>
          <p:cNvPr id="3" name="Marcador de contenido 2">
            <a:extLst>
              <a:ext uri="{FF2B5EF4-FFF2-40B4-BE49-F238E27FC236}">
                <a16:creationId xmlns:a16="http://schemas.microsoft.com/office/drawing/2014/main" id="{11745DC2-3118-889B-E8C1-CC103D7BF571}"/>
              </a:ext>
            </a:extLst>
          </p:cNvPr>
          <p:cNvSpPr>
            <a:spLocks noGrp="1"/>
          </p:cNvSpPr>
          <p:nvPr>
            <p:ph idx="1"/>
          </p:nvPr>
        </p:nvSpPr>
        <p:spPr>
          <a:xfrm>
            <a:off x="1269353" y="2455374"/>
            <a:ext cx="10241280" cy="3959352"/>
          </a:xfrm>
        </p:spPr>
        <p:txBody>
          <a:bodyPr vert="horz" lIns="0" tIns="0" rIns="0" bIns="0" rtlCol="0" anchor="t">
            <a:normAutofit/>
          </a:bodyPr>
          <a:lstStyle/>
          <a:p>
            <a:r>
              <a:rPr lang="es-ES" dirty="0">
                <a:ea typeface="+mn-lt"/>
                <a:cs typeface="+mn-lt"/>
              </a:rPr>
              <a:t>Cuando una clase no puede adelantar las clases de objetos que debe crear.</a:t>
            </a:r>
            <a:endParaRPr lang="es-ES" dirty="0"/>
          </a:p>
          <a:p>
            <a:r>
              <a:rPr lang="es-ES" dirty="0">
                <a:ea typeface="+mn-lt"/>
                <a:cs typeface="+mn-lt"/>
              </a:rPr>
              <a:t>Cuando una clase pretende que sus subclases especifiquen los objetos que ella crea.</a:t>
            </a:r>
            <a:endParaRPr lang="es-ES" dirty="0"/>
          </a:p>
          <a:p>
            <a:r>
              <a:rPr lang="es-ES" dirty="0">
                <a:ea typeface="+mn-lt"/>
                <a:cs typeface="+mn-lt"/>
              </a:rPr>
              <a:t>Cuando una clase delega su responsabilidad hacia una de entre varias subclases auxiliares y queremos tener localizada a la subclase delegada.</a:t>
            </a:r>
            <a:endParaRPr lang="es-ES" dirty="0"/>
          </a:p>
          <a:p>
            <a:endParaRPr lang="es-ES" dirty="0"/>
          </a:p>
          <a:p>
            <a:endParaRPr lang="es-ES"/>
          </a:p>
          <a:p>
            <a:endParaRPr lang="es-ES"/>
          </a:p>
          <a:p>
            <a:endParaRPr lang="es-ES"/>
          </a:p>
        </p:txBody>
      </p:sp>
    </p:spTree>
    <p:extLst>
      <p:ext uri="{BB962C8B-B14F-4D97-AF65-F5344CB8AC3E}">
        <p14:creationId xmlns:p14="http://schemas.microsoft.com/office/powerpoint/2010/main" val="183995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E355B3C-C21C-4CED-96E5-68A42FCE72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297B692-FAA1-7BA2-09F8-56AB515299B6}"/>
              </a:ext>
            </a:extLst>
          </p:cNvPr>
          <p:cNvSpPr>
            <a:spLocks noGrp="1"/>
          </p:cNvSpPr>
          <p:nvPr>
            <p:ph type="title"/>
          </p:nvPr>
        </p:nvSpPr>
        <p:spPr>
          <a:xfrm>
            <a:off x="1357957" y="978437"/>
            <a:ext cx="7329225" cy="1473797"/>
          </a:xfrm>
        </p:spPr>
        <p:txBody>
          <a:bodyPr anchor="t">
            <a:normAutofit/>
          </a:bodyPr>
          <a:lstStyle/>
          <a:p>
            <a:r>
              <a:rPr lang="es-ES" sz="4000" dirty="0"/>
              <a:t>ventajas</a:t>
            </a:r>
            <a:endParaRPr lang="es-ES"/>
          </a:p>
        </p:txBody>
      </p:sp>
      <p:sp>
        <p:nvSpPr>
          <p:cNvPr id="19" name="Rectangle 18">
            <a:extLst>
              <a:ext uri="{FF2B5EF4-FFF2-40B4-BE49-F238E27FC236}">
                <a16:creationId xmlns:a16="http://schemas.microsoft.com/office/drawing/2014/main" id="{3901532A-A6DC-4220-97C8-129DCA3A74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39"/>
            <a:ext cx="12191999" cy="449257"/>
          </a:xfrm>
          <a:prstGeom prst="rect">
            <a:avLst/>
          </a:prstGeom>
          <a:gradFill>
            <a:gsLst>
              <a:gs pos="0">
                <a:schemeClr val="accent6">
                  <a:lumMod val="75000"/>
                  <a:alpha val="54000"/>
                </a:schemeClr>
              </a:gs>
              <a:gs pos="85000">
                <a:schemeClr val="accent5">
                  <a:alpha val="8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12B6480-5131-4F3F-B6E3-CB1AB0E6B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7506"/>
            <a:ext cx="8153398" cy="449258"/>
          </a:xfrm>
          <a:prstGeom prst="rect">
            <a:avLst/>
          </a:prstGeom>
          <a:gradFill>
            <a:gsLst>
              <a:gs pos="0">
                <a:schemeClr val="accent6">
                  <a:alpha val="18000"/>
                </a:schemeClr>
              </a:gs>
              <a:gs pos="95000">
                <a:schemeClr val="accent2">
                  <a:alpha val="59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arcador de contenido 3">
            <a:extLst>
              <a:ext uri="{FF2B5EF4-FFF2-40B4-BE49-F238E27FC236}">
                <a16:creationId xmlns:a16="http://schemas.microsoft.com/office/drawing/2014/main" id="{2DF8CC8F-FCD5-B74C-FE06-4C1CE20242B9}"/>
              </a:ext>
            </a:extLst>
          </p:cNvPr>
          <p:cNvSpPr>
            <a:spLocks noGrp="1"/>
          </p:cNvSpPr>
          <p:nvPr>
            <p:ph idx="1"/>
          </p:nvPr>
        </p:nvSpPr>
        <p:spPr>
          <a:xfrm>
            <a:off x="1355834" y="2217367"/>
            <a:ext cx="10241280" cy="3959352"/>
          </a:xfrm>
        </p:spPr>
        <p:txBody>
          <a:bodyPr vert="horz" lIns="0" tIns="0" rIns="0" bIns="0" rtlCol="0" anchor="t">
            <a:normAutofit/>
          </a:bodyPr>
          <a:lstStyle/>
          <a:p>
            <a:r>
              <a:rPr lang="es-ES" dirty="0">
                <a:ea typeface="+mn-lt"/>
                <a:cs typeface="+mn-lt"/>
              </a:rPr>
              <a:t>Evitas un acoplamiento fuerte entre el creador y los productos concretos.</a:t>
            </a:r>
          </a:p>
          <a:p>
            <a:r>
              <a:rPr lang="es-ES" i="1" dirty="0">
                <a:ea typeface="+mn-lt"/>
                <a:cs typeface="+mn-lt"/>
              </a:rPr>
              <a:t>Principio de abierto/cerrado</a:t>
            </a:r>
            <a:r>
              <a:rPr lang="es-ES" dirty="0">
                <a:ea typeface="+mn-lt"/>
                <a:cs typeface="+mn-lt"/>
              </a:rPr>
              <a:t>. Puedes incorporar nuevos tipos de productos en el programa sin descomponer el código cliente existente.</a:t>
            </a:r>
          </a:p>
          <a:p>
            <a:r>
              <a:rPr lang="es-ES" i="1" dirty="0">
                <a:ea typeface="+mn-lt"/>
                <a:cs typeface="+mn-lt"/>
              </a:rPr>
              <a:t>Principio de responsabilidad única</a:t>
            </a:r>
            <a:r>
              <a:rPr lang="es-ES" dirty="0">
                <a:ea typeface="+mn-lt"/>
                <a:cs typeface="+mn-lt"/>
              </a:rPr>
              <a:t>. Puedes mover el código de creación de producto a un lugar del programa, haciendo que el código sea más fácil de mantener.</a:t>
            </a:r>
          </a:p>
          <a:p>
            <a:endParaRPr lang="es-ES" dirty="0"/>
          </a:p>
        </p:txBody>
      </p:sp>
    </p:spTree>
    <p:extLst>
      <p:ext uri="{BB962C8B-B14F-4D97-AF65-F5344CB8AC3E}">
        <p14:creationId xmlns:p14="http://schemas.microsoft.com/office/powerpoint/2010/main" val="3146360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5BCA1E-7937-5DEE-FD62-7682F5B6DF5A}"/>
              </a:ext>
            </a:extLst>
          </p:cNvPr>
          <p:cNvSpPr>
            <a:spLocks noGrp="1"/>
          </p:cNvSpPr>
          <p:nvPr>
            <p:ph type="title"/>
          </p:nvPr>
        </p:nvSpPr>
        <p:spPr>
          <a:xfrm>
            <a:off x="1329559" y="242136"/>
            <a:ext cx="10241280" cy="1234440"/>
          </a:xfrm>
        </p:spPr>
        <p:txBody>
          <a:bodyPr>
            <a:normAutofit/>
          </a:bodyPr>
          <a:lstStyle/>
          <a:p>
            <a:r>
              <a:rPr lang="es-ES" dirty="0"/>
              <a:t>desventajas</a:t>
            </a:r>
            <a:endParaRPr lang="es-ES"/>
          </a:p>
        </p:txBody>
      </p:sp>
      <p:sp>
        <p:nvSpPr>
          <p:cNvPr id="3" name="Marcador de contenido 2">
            <a:extLst>
              <a:ext uri="{FF2B5EF4-FFF2-40B4-BE49-F238E27FC236}">
                <a16:creationId xmlns:a16="http://schemas.microsoft.com/office/drawing/2014/main" id="{4D9DBAC5-2DE0-EA90-2CB5-528AABBABD64}"/>
              </a:ext>
            </a:extLst>
          </p:cNvPr>
          <p:cNvSpPr>
            <a:spLocks noGrp="1"/>
          </p:cNvSpPr>
          <p:nvPr>
            <p:ph idx="1"/>
          </p:nvPr>
        </p:nvSpPr>
        <p:spPr>
          <a:xfrm>
            <a:off x="1329559" y="2141358"/>
            <a:ext cx="10241280" cy="4290656"/>
          </a:xfrm>
        </p:spPr>
        <p:txBody>
          <a:bodyPr vert="horz" lIns="0" tIns="0" rIns="0" bIns="0" rtlCol="0" anchor="t">
            <a:normAutofit/>
          </a:bodyPr>
          <a:lstStyle/>
          <a:p>
            <a:pPr marL="457200" indent="-457200">
              <a:buAutoNum type="arabicPeriod"/>
            </a:pPr>
            <a:r>
              <a:rPr lang="es-ES" dirty="0"/>
              <a:t>Se obliga al cliente a definir subclases de la clase "Creador" sólo para crear un producto concreto y esto puede no ser apropiado siempre.</a:t>
            </a:r>
          </a:p>
          <a:p>
            <a:pPr marL="457200" indent="-457200">
              <a:buAutoNum type="arabicPeriod"/>
            </a:pPr>
            <a:endParaRPr lang="es-ES" dirty="0"/>
          </a:p>
          <a:p>
            <a:pPr marL="457200" indent="-457200">
              <a:buAutoNum type="arabicPeriod"/>
            </a:pPr>
            <a:r>
              <a:rPr lang="es-ES" dirty="0">
                <a:ea typeface="+mn-lt"/>
                <a:cs typeface="+mn-lt"/>
              </a:rPr>
              <a:t>Puede ser que el código se complique, ya que debes incorporar una multitud de nuevas subclases para implementar el patrón. La situación ideal sería introducir el patrón en una jerarquía existente de clases creadoras.</a:t>
            </a:r>
            <a:endParaRPr lang="es-ES" dirty="0"/>
          </a:p>
        </p:txBody>
      </p:sp>
    </p:spTree>
    <p:extLst>
      <p:ext uri="{BB962C8B-B14F-4D97-AF65-F5344CB8AC3E}">
        <p14:creationId xmlns:p14="http://schemas.microsoft.com/office/powerpoint/2010/main" val="225043873"/>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TF10001119</Template>
  <Application>Microsoft Office PowerPoint</Application>
  <PresentationFormat>Panorámica</PresentationFormat>
  <Slides>7</Slides>
  <Notes>1</Notes>
  <HiddenSlides>0</HiddenSlide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GradientRiseVTI</vt:lpstr>
      <vt:lpstr>Factory Method</vt:lpstr>
      <vt:lpstr>De que trata FActory Method</vt:lpstr>
      <vt:lpstr>participantes</vt:lpstr>
      <vt:lpstr>Diagrama uml</vt:lpstr>
      <vt:lpstr>Cuando usarlo</vt:lpstr>
      <vt:lpstr>ventajas</vt:lpstr>
      <vt:lpstr>desventajas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revision>67</cp:revision>
  <dcterms:created xsi:type="dcterms:W3CDTF">2022-09-27T21:17:51Z</dcterms:created>
  <dcterms:modified xsi:type="dcterms:W3CDTF">2022-10-18T22:28:12Z</dcterms:modified>
</cp:coreProperties>
</file>