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0" d="100"/>
          <a:sy n="80" d="100"/>
        </p:scale>
        <p:origin x="505"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10/25/2022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23A1CC3-2375-41D4-9E03-427CAF2A4C1A}" type="datetimeFigureOut">
              <a:rPr lang="en-US" dirty="0"/>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FF16868-8199-4C2C-A5B1-63AEE139F88E}" type="datetimeFigureOut">
              <a:rPr lang="en-US" dirty="0"/>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AD9FF7F-6988-44CC-821B-644E70CD2F73}" type="datetimeFigureOut">
              <a:rPr lang="en-US" dirty="0"/>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C12C299-16B2-4475-990D-751901EACC14}" type="datetimeFigureOut">
              <a:rPr lang="en-US" dirty="0"/>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10/25/2022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34E6425-0181-43F2-84FC-787E803FD2F8}" type="datetimeFigureOut">
              <a:rPr lang="en-US" dirty="0"/>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6E86A4C-8E40-4F87-A4F0-01A0687C5742}" type="datetimeFigureOut">
              <a:rPr lang="en-US" dirty="0"/>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5E72C73-2D91-4E12-BA25-F0AA0C03599B}" type="datetimeFigureOut">
              <a:rPr lang="en-US" dirty="0"/>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10/25/2022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F0EAE2-63A2-4612-A642-875CE53AF0C8}"/>
              </a:ext>
            </a:extLst>
          </p:cNvPr>
          <p:cNvSpPr>
            <a:spLocks noGrp="1"/>
          </p:cNvSpPr>
          <p:nvPr>
            <p:ph type="ctrTitle"/>
          </p:nvPr>
        </p:nvSpPr>
        <p:spPr/>
        <p:txBody>
          <a:bodyPr/>
          <a:lstStyle/>
          <a:p>
            <a:r>
              <a:rPr lang="en-US" dirty="0"/>
              <a:t>Iterator</a:t>
            </a:r>
          </a:p>
        </p:txBody>
      </p:sp>
      <p:sp>
        <p:nvSpPr>
          <p:cNvPr id="3" name="Subtítulo 2">
            <a:extLst>
              <a:ext uri="{FF2B5EF4-FFF2-40B4-BE49-F238E27FC236}">
                <a16:creationId xmlns:a16="http://schemas.microsoft.com/office/drawing/2014/main" id="{E48263C3-A400-42CD-82FD-063FAAA56943}"/>
              </a:ext>
            </a:extLst>
          </p:cNvPr>
          <p:cNvSpPr>
            <a:spLocks noGrp="1"/>
          </p:cNvSpPr>
          <p:nvPr>
            <p:ph type="subTitle" idx="1"/>
          </p:nvPr>
        </p:nvSpPr>
        <p:spPr/>
        <p:txBody>
          <a:bodyPr/>
          <a:lstStyle/>
          <a:p>
            <a:r>
              <a:rPr lang="en-US" dirty="0"/>
              <a:t>Patron de </a:t>
            </a:r>
            <a:r>
              <a:rPr lang="en-US" dirty="0" err="1"/>
              <a:t>diseño</a:t>
            </a:r>
            <a:r>
              <a:rPr lang="en-US" dirty="0"/>
              <a:t> software</a:t>
            </a:r>
          </a:p>
        </p:txBody>
      </p:sp>
    </p:spTree>
    <p:extLst>
      <p:ext uri="{BB962C8B-B14F-4D97-AF65-F5344CB8AC3E}">
        <p14:creationId xmlns:p14="http://schemas.microsoft.com/office/powerpoint/2010/main" val="2552729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7A8AEC-2107-4086-882F-B84C5FA12146}"/>
              </a:ext>
            </a:extLst>
          </p:cNvPr>
          <p:cNvSpPr>
            <a:spLocks noGrp="1"/>
          </p:cNvSpPr>
          <p:nvPr>
            <p:ph type="title"/>
          </p:nvPr>
        </p:nvSpPr>
        <p:spPr/>
        <p:txBody>
          <a:bodyPr/>
          <a:lstStyle/>
          <a:p>
            <a:r>
              <a:rPr lang="en-US" dirty="0" err="1"/>
              <a:t>Desventajas</a:t>
            </a:r>
            <a:endParaRPr lang="en-US" dirty="0"/>
          </a:p>
        </p:txBody>
      </p:sp>
      <p:sp>
        <p:nvSpPr>
          <p:cNvPr id="6" name="CuadroTexto 5">
            <a:extLst>
              <a:ext uri="{FF2B5EF4-FFF2-40B4-BE49-F238E27FC236}">
                <a16:creationId xmlns:a16="http://schemas.microsoft.com/office/drawing/2014/main" id="{BD9178AE-01CF-4D69-9CC2-467118E66F8D}"/>
              </a:ext>
            </a:extLst>
          </p:cNvPr>
          <p:cNvSpPr txBox="1"/>
          <p:nvPr/>
        </p:nvSpPr>
        <p:spPr>
          <a:xfrm>
            <a:off x="2491408" y="2828835"/>
            <a:ext cx="7209183" cy="1200329"/>
          </a:xfrm>
          <a:prstGeom prst="rect">
            <a:avLst/>
          </a:prstGeom>
          <a:noFill/>
        </p:spPr>
        <p:txBody>
          <a:bodyPr wrap="square">
            <a:spAutoFit/>
          </a:bodyPr>
          <a:lstStyle/>
          <a:p>
            <a:r>
              <a:rPr lang="es-ES" sz="2400" dirty="0"/>
              <a:t>Utilizar un iterador puede ser menos eficiente que recorrer directamente los elementos de algunas </a:t>
            </a:r>
            <a:r>
              <a:rPr lang="es-ES" sz="2400" b="1" dirty="0"/>
              <a:t>colecciones especializadas</a:t>
            </a:r>
            <a:r>
              <a:rPr lang="es-ES" sz="2400" dirty="0"/>
              <a:t>.</a:t>
            </a:r>
            <a:endParaRPr lang="en-US" sz="2400" dirty="0"/>
          </a:p>
        </p:txBody>
      </p:sp>
      <p:sp>
        <p:nvSpPr>
          <p:cNvPr id="8" name="CuadroTexto 7">
            <a:extLst>
              <a:ext uri="{FF2B5EF4-FFF2-40B4-BE49-F238E27FC236}">
                <a16:creationId xmlns:a16="http://schemas.microsoft.com/office/drawing/2014/main" id="{500B37A8-CDC5-4DBD-818F-C6D38D57A22B}"/>
              </a:ext>
            </a:extLst>
          </p:cNvPr>
          <p:cNvSpPr txBox="1"/>
          <p:nvPr/>
        </p:nvSpPr>
        <p:spPr>
          <a:xfrm>
            <a:off x="2491408" y="4432804"/>
            <a:ext cx="6096000" cy="1200329"/>
          </a:xfrm>
          <a:prstGeom prst="rect">
            <a:avLst/>
          </a:prstGeom>
          <a:noFill/>
        </p:spPr>
        <p:txBody>
          <a:bodyPr wrap="square">
            <a:spAutoFit/>
          </a:bodyPr>
          <a:lstStyle/>
          <a:p>
            <a:r>
              <a:rPr lang="es-ES" sz="2400" dirty="0"/>
              <a:t>Aplicar el patrón puede resultar excesivo si tu aplicación funciona únicamente con </a:t>
            </a:r>
            <a:r>
              <a:rPr lang="es-ES" sz="2400" b="1" dirty="0"/>
              <a:t>colecciones sencillas</a:t>
            </a:r>
            <a:r>
              <a:rPr lang="es-ES" sz="2400" dirty="0"/>
              <a:t>.</a:t>
            </a:r>
            <a:endParaRPr lang="en-US" sz="2400" dirty="0"/>
          </a:p>
        </p:txBody>
      </p:sp>
    </p:spTree>
    <p:extLst>
      <p:ext uri="{BB962C8B-B14F-4D97-AF65-F5344CB8AC3E}">
        <p14:creationId xmlns:p14="http://schemas.microsoft.com/office/powerpoint/2010/main" val="2147505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4F3990-D205-4F57-97C8-232AD257C95A}"/>
              </a:ext>
            </a:extLst>
          </p:cNvPr>
          <p:cNvSpPr>
            <a:spLocks noGrp="1"/>
          </p:cNvSpPr>
          <p:nvPr>
            <p:ph type="title"/>
          </p:nvPr>
        </p:nvSpPr>
        <p:spPr/>
        <p:txBody>
          <a:bodyPr/>
          <a:lstStyle/>
          <a:p>
            <a:r>
              <a:rPr lang="en-US" dirty="0"/>
              <a:t>De que se </a:t>
            </a:r>
            <a:r>
              <a:rPr lang="en-US" dirty="0" err="1"/>
              <a:t>trata</a:t>
            </a:r>
            <a:r>
              <a:rPr lang="en-US" dirty="0"/>
              <a:t>?</a:t>
            </a:r>
          </a:p>
        </p:txBody>
      </p:sp>
      <p:sp>
        <p:nvSpPr>
          <p:cNvPr id="3" name="Marcador de contenido 2">
            <a:extLst>
              <a:ext uri="{FF2B5EF4-FFF2-40B4-BE49-F238E27FC236}">
                <a16:creationId xmlns:a16="http://schemas.microsoft.com/office/drawing/2014/main" id="{90872479-E8E7-47D2-BDD3-1B9019D67040}"/>
              </a:ext>
            </a:extLst>
          </p:cNvPr>
          <p:cNvSpPr>
            <a:spLocks noGrp="1"/>
          </p:cNvSpPr>
          <p:nvPr>
            <p:ph idx="1"/>
          </p:nvPr>
        </p:nvSpPr>
        <p:spPr>
          <a:xfrm>
            <a:off x="830470" y="2974561"/>
            <a:ext cx="10681251" cy="3416300"/>
          </a:xfrm>
        </p:spPr>
        <p:txBody>
          <a:bodyPr>
            <a:noAutofit/>
          </a:bodyPr>
          <a:lstStyle/>
          <a:p>
            <a:r>
              <a:rPr lang="es-ES" sz="2400" b="1" dirty="0" err="1"/>
              <a:t>Iterator</a:t>
            </a:r>
            <a:r>
              <a:rPr lang="es-ES" sz="2400" dirty="0"/>
              <a:t> es un patrón de diseño de </a:t>
            </a:r>
            <a:r>
              <a:rPr lang="es-ES" sz="2400" b="1" dirty="0"/>
              <a:t>comportamiento</a:t>
            </a:r>
            <a:r>
              <a:rPr lang="es-ES" sz="2400" dirty="0"/>
              <a:t> que te permite recorrer elementos de una colección sin exponer su representación subyacente (lista, pila, árbol, etc.).</a:t>
            </a:r>
          </a:p>
          <a:p>
            <a:r>
              <a:rPr lang="es-ES" sz="2400" dirty="0"/>
              <a:t>Muy útil cuando trabajamos con estructuras de datos complejas, ya que nos permite recorrer sus elementos mediante un </a:t>
            </a:r>
            <a:r>
              <a:rPr lang="es-ES" sz="2400" b="1" dirty="0"/>
              <a:t>Iterador</a:t>
            </a:r>
            <a:r>
              <a:rPr lang="es-ES" sz="2400" dirty="0"/>
              <a:t>, el Iterador es una </a:t>
            </a:r>
            <a:r>
              <a:rPr lang="es-ES" sz="2400" b="1" dirty="0"/>
              <a:t>interface</a:t>
            </a:r>
            <a:r>
              <a:rPr lang="es-ES" sz="2400" dirty="0"/>
              <a:t> que proporciona los métodos necesarios para recorrer los elementos de la estructura de datos</a:t>
            </a:r>
            <a:endParaRPr lang="en-US" sz="2400" dirty="0"/>
          </a:p>
        </p:txBody>
      </p:sp>
    </p:spTree>
    <p:extLst>
      <p:ext uri="{BB962C8B-B14F-4D97-AF65-F5344CB8AC3E}">
        <p14:creationId xmlns:p14="http://schemas.microsoft.com/office/powerpoint/2010/main" val="2362595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A2AEFC-EE2F-483A-A43E-648714DDC72E}"/>
              </a:ext>
            </a:extLst>
          </p:cNvPr>
          <p:cNvSpPr>
            <a:spLocks noGrp="1"/>
          </p:cNvSpPr>
          <p:nvPr>
            <p:ph type="title"/>
          </p:nvPr>
        </p:nvSpPr>
        <p:spPr/>
        <p:txBody>
          <a:bodyPr/>
          <a:lstStyle/>
          <a:p>
            <a:r>
              <a:rPr lang="en-US" dirty="0" err="1"/>
              <a:t>Metodos</a:t>
            </a:r>
            <a:r>
              <a:rPr lang="en-US" dirty="0"/>
              <a:t> mas communes que </a:t>
            </a:r>
            <a:r>
              <a:rPr lang="en-US" dirty="0" err="1"/>
              <a:t>utiliza</a:t>
            </a:r>
            <a:endParaRPr lang="en-US" dirty="0"/>
          </a:p>
        </p:txBody>
      </p:sp>
      <p:sp>
        <p:nvSpPr>
          <p:cNvPr id="3" name="Marcador de contenido 2">
            <a:extLst>
              <a:ext uri="{FF2B5EF4-FFF2-40B4-BE49-F238E27FC236}">
                <a16:creationId xmlns:a16="http://schemas.microsoft.com/office/drawing/2014/main" id="{843E54DD-AE21-4EDF-AD1C-69412048E0FA}"/>
              </a:ext>
            </a:extLst>
          </p:cNvPr>
          <p:cNvSpPr>
            <a:spLocks noGrp="1"/>
          </p:cNvSpPr>
          <p:nvPr>
            <p:ph idx="1"/>
          </p:nvPr>
        </p:nvSpPr>
        <p:spPr>
          <a:xfrm>
            <a:off x="1154954" y="3023152"/>
            <a:ext cx="9985707" cy="3416300"/>
          </a:xfrm>
        </p:spPr>
        <p:txBody>
          <a:bodyPr/>
          <a:lstStyle/>
          <a:p>
            <a:pPr>
              <a:buFont typeface="Arial" panose="020B0604020202020204" pitchFamily="34" charset="0"/>
              <a:buChar char="•"/>
            </a:pPr>
            <a:r>
              <a:rPr lang="es-ES" sz="2800" b="1" dirty="0" err="1"/>
              <a:t>hasNext</a:t>
            </a:r>
            <a:r>
              <a:rPr lang="es-ES" sz="2800" dirty="0"/>
              <a:t>: Método que regresa un booleano para indicar si existen más elementos en la estructura por recorrer. True si existen más y false si hemos llegado al final y no hay más elementos por recorrer.</a:t>
            </a:r>
          </a:p>
          <a:p>
            <a:pPr>
              <a:buFont typeface="Arial" panose="020B0604020202020204" pitchFamily="34" charset="0"/>
              <a:buChar char="•"/>
            </a:pPr>
            <a:r>
              <a:rPr lang="es-ES" sz="2800" b="1" dirty="0" err="1"/>
              <a:t>next</a:t>
            </a:r>
            <a:r>
              <a:rPr lang="es-ES" sz="2800" dirty="0"/>
              <a:t>: Regresa el siguiente elemento de la estructura de datos.</a:t>
            </a:r>
          </a:p>
          <a:p>
            <a:endParaRPr lang="en-US" dirty="0"/>
          </a:p>
        </p:txBody>
      </p:sp>
    </p:spTree>
    <p:extLst>
      <p:ext uri="{BB962C8B-B14F-4D97-AF65-F5344CB8AC3E}">
        <p14:creationId xmlns:p14="http://schemas.microsoft.com/office/powerpoint/2010/main" val="4033586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66B0947-4E83-4DA4-B154-3DD4ED447346}"/>
              </a:ext>
            </a:extLst>
          </p:cNvPr>
          <p:cNvSpPr>
            <a:spLocks noGrp="1"/>
          </p:cNvSpPr>
          <p:nvPr>
            <p:ph type="title"/>
          </p:nvPr>
        </p:nvSpPr>
        <p:spPr/>
        <p:txBody>
          <a:bodyPr/>
          <a:lstStyle/>
          <a:p>
            <a:r>
              <a:rPr lang="en-US" dirty="0" err="1"/>
              <a:t>Elementos</a:t>
            </a:r>
            <a:r>
              <a:rPr lang="en-US" dirty="0"/>
              <a:t> </a:t>
            </a:r>
            <a:r>
              <a:rPr lang="en-US" dirty="0" err="1"/>
              <a:t>involucrados</a:t>
            </a:r>
            <a:endParaRPr lang="en-US" dirty="0"/>
          </a:p>
        </p:txBody>
      </p:sp>
      <p:sp>
        <p:nvSpPr>
          <p:cNvPr id="5" name="Marcador de texto 4">
            <a:extLst>
              <a:ext uri="{FF2B5EF4-FFF2-40B4-BE49-F238E27FC236}">
                <a16:creationId xmlns:a16="http://schemas.microsoft.com/office/drawing/2014/main" id="{9EEADEB1-78EF-4297-B8A9-7662D8D97544}"/>
              </a:ext>
            </a:extLst>
          </p:cNvPr>
          <p:cNvSpPr>
            <a:spLocks noGrp="1"/>
          </p:cNvSpPr>
          <p:nvPr>
            <p:ph type="body" idx="1"/>
          </p:nvPr>
        </p:nvSpPr>
        <p:spPr>
          <a:xfrm>
            <a:off x="6838122" y="1652105"/>
            <a:ext cx="4775199" cy="4545495"/>
          </a:xfrm>
        </p:spPr>
        <p:txBody>
          <a:bodyPr>
            <a:normAutofit/>
          </a:bodyPr>
          <a:lstStyle/>
          <a:p>
            <a:pPr>
              <a:buFont typeface="Arial" panose="020B0604020202020204" pitchFamily="34" charset="0"/>
              <a:buChar char="•"/>
            </a:pPr>
            <a:r>
              <a:rPr lang="es-ES" b="1" i="1" dirty="0">
                <a:solidFill>
                  <a:schemeClr val="tx1">
                    <a:lumMod val="65000"/>
                    <a:lumOff val="35000"/>
                  </a:schemeClr>
                </a:solidFill>
              </a:rPr>
              <a:t>Agregado</a:t>
            </a:r>
            <a:r>
              <a:rPr lang="es-ES" dirty="0">
                <a:solidFill>
                  <a:schemeClr val="tx1">
                    <a:lumMod val="65000"/>
                    <a:lumOff val="35000"/>
                  </a:schemeClr>
                </a:solidFill>
              </a:rPr>
              <a:t>: define la interfaz para crear un objeto </a:t>
            </a:r>
            <a:r>
              <a:rPr lang="es-ES" i="1" dirty="0">
                <a:solidFill>
                  <a:schemeClr val="tx1">
                    <a:lumMod val="65000"/>
                    <a:lumOff val="35000"/>
                  </a:schemeClr>
                </a:solidFill>
              </a:rPr>
              <a:t>Iterador.</a:t>
            </a:r>
            <a:endParaRPr lang="es-ES" dirty="0">
              <a:solidFill>
                <a:schemeClr val="tx1">
                  <a:lumMod val="65000"/>
                  <a:lumOff val="35000"/>
                </a:schemeClr>
              </a:solidFill>
            </a:endParaRPr>
          </a:p>
          <a:p>
            <a:pPr>
              <a:buFont typeface="Arial" panose="020B0604020202020204" pitchFamily="34" charset="0"/>
              <a:buChar char="•"/>
            </a:pPr>
            <a:r>
              <a:rPr lang="es-ES" b="1" i="1" dirty="0">
                <a:solidFill>
                  <a:schemeClr val="tx1">
                    <a:lumMod val="65000"/>
                    <a:lumOff val="35000"/>
                  </a:schemeClr>
                </a:solidFill>
              </a:rPr>
              <a:t>Iterador</a:t>
            </a:r>
            <a:r>
              <a:rPr lang="es-ES" dirty="0">
                <a:solidFill>
                  <a:schemeClr val="tx1">
                    <a:lumMod val="65000"/>
                    <a:lumOff val="35000"/>
                  </a:schemeClr>
                </a:solidFill>
              </a:rPr>
              <a:t>: define la interfaz para agregar y recorrer elementos.</a:t>
            </a:r>
          </a:p>
          <a:p>
            <a:pPr>
              <a:buFont typeface="Arial" panose="020B0604020202020204" pitchFamily="34" charset="0"/>
              <a:buChar char="•"/>
            </a:pPr>
            <a:r>
              <a:rPr lang="es-ES" b="1" i="1" dirty="0" err="1">
                <a:solidFill>
                  <a:schemeClr val="tx1">
                    <a:lumMod val="65000"/>
                    <a:lumOff val="35000"/>
                  </a:schemeClr>
                </a:solidFill>
              </a:rPr>
              <a:t>AgregadoConcreto</a:t>
            </a:r>
            <a:r>
              <a:rPr lang="es-ES" dirty="0">
                <a:solidFill>
                  <a:schemeClr val="tx1">
                    <a:lumMod val="65000"/>
                    <a:lumOff val="35000"/>
                  </a:schemeClr>
                </a:solidFill>
              </a:rPr>
              <a:t>: Implementa la interfaz para crear un objeto </a:t>
            </a:r>
            <a:r>
              <a:rPr lang="es-ES" i="1" dirty="0">
                <a:solidFill>
                  <a:schemeClr val="tx1">
                    <a:lumMod val="65000"/>
                    <a:lumOff val="35000"/>
                  </a:schemeClr>
                </a:solidFill>
              </a:rPr>
              <a:t>Iterador.</a:t>
            </a:r>
            <a:endParaRPr lang="es-ES" dirty="0">
              <a:solidFill>
                <a:schemeClr val="tx1">
                  <a:lumMod val="65000"/>
                  <a:lumOff val="35000"/>
                </a:schemeClr>
              </a:solidFill>
            </a:endParaRPr>
          </a:p>
          <a:p>
            <a:pPr>
              <a:buFont typeface="Arial" panose="020B0604020202020204" pitchFamily="34" charset="0"/>
              <a:buChar char="•"/>
            </a:pPr>
            <a:r>
              <a:rPr lang="es-ES" b="1" i="1" dirty="0" err="1">
                <a:solidFill>
                  <a:schemeClr val="tx1">
                    <a:lumMod val="65000"/>
                    <a:lumOff val="35000"/>
                  </a:schemeClr>
                </a:solidFill>
              </a:rPr>
              <a:t>IteradorConcreto</a:t>
            </a:r>
            <a:r>
              <a:rPr lang="es-ES" dirty="0">
                <a:solidFill>
                  <a:schemeClr val="tx1">
                    <a:lumMod val="65000"/>
                    <a:lumOff val="35000"/>
                  </a:schemeClr>
                </a:solidFill>
              </a:rPr>
              <a:t>: Implementa la interfaz de </a:t>
            </a:r>
            <a:r>
              <a:rPr lang="es-ES" i="1" dirty="0">
                <a:solidFill>
                  <a:schemeClr val="tx1">
                    <a:lumMod val="65000"/>
                    <a:lumOff val="35000"/>
                  </a:schemeClr>
                </a:solidFill>
              </a:rPr>
              <a:t>Iterador</a:t>
            </a:r>
            <a:r>
              <a:rPr lang="es-ES" dirty="0">
                <a:solidFill>
                  <a:schemeClr val="tx1">
                    <a:lumMod val="65000"/>
                    <a:lumOff val="35000"/>
                  </a:schemeClr>
                </a:solidFill>
              </a:rPr>
              <a:t> y mantiene la posición actual del recorrido.</a:t>
            </a:r>
          </a:p>
          <a:p>
            <a:endParaRPr lang="en-US" dirty="0"/>
          </a:p>
        </p:txBody>
      </p:sp>
    </p:spTree>
    <p:extLst>
      <p:ext uri="{BB962C8B-B14F-4D97-AF65-F5344CB8AC3E}">
        <p14:creationId xmlns:p14="http://schemas.microsoft.com/office/powerpoint/2010/main" val="3718306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8FFFF84-C827-4A73-90F6-DB32504FEF94}"/>
              </a:ext>
            </a:extLst>
          </p:cNvPr>
          <p:cNvSpPr>
            <a:spLocks noGrp="1"/>
          </p:cNvSpPr>
          <p:nvPr>
            <p:ph type="title"/>
          </p:nvPr>
        </p:nvSpPr>
        <p:spPr/>
        <p:txBody>
          <a:bodyPr/>
          <a:lstStyle/>
          <a:p>
            <a:r>
              <a:rPr lang="en-US" dirty="0" err="1"/>
              <a:t>Problema</a:t>
            </a:r>
            <a:endParaRPr lang="en-US" dirty="0"/>
          </a:p>
        </p:txBody>
      </p:sp>
      <p:sp>
        <p:nvSpPr>
          <p:cNvPr id="5" name="Marcador de contenido 4">
            <a:extLst>
              <a:ext uri="{FF2B5EF4-FFF2-40B4-BE49-F238E27FC236}">
                <a16:creationId xmlns:a16="http://schemas.microsoft.com/office/drawing/2014/main" id="{E57C006B-36C2-4214-B822-91761E23282A}"/>
              </a:ext>
            </a:extLst>
          </p:cNvPr>
          <p:cNvSpPr>
            <a:spLocks noGrp="1"/>
          </p:cNvSpPr>
          <p:nvPr>
            <p:ph idx="1"/>
          </p:nvPr>
        </p:nvSpPr>
        <p:spPr>
          <a:xfrm>
            <a:off x="1809487" y="2576996"/>
            <a:ext cx="8825659" cy="3416300"/>
          </a:xfrm>
        </p:spPr>
        <p:txBody>
          <a:bodyPr/>
          <a:lstStyle/>
          <a:p>
            <a:r>
              <a:rPr lang="es-ES" dirty="0"/>
              <a:t>Las colecciones son de los tipos de datos más utilizados en programación. Sin embargo, una colección tan solo es un contenedor para un grupo de objetos. La mayoría de las colecciones almacena sus elementos en simples listas, pero algunas de ellas se basan en pilas, árboles, grafos y otras estructuras complejas de datos.</a:t>
            </a:r>
          </a:p>
          <a:p>
            <a:endParaRPr lang="en-US" dirty="0"/>
          </a:p>
        </p:txBody>
      </p:sp>
      <p:pic>
        <p:nvPicPr>
          <p:cNvPr id="7" name="Imagen 6">
            <a:extLst>
              <a:ext uri="{FF2B5EF4-FFF2-40B4-BE49-F238E27FC236}">
                <a16:creationId xmlns:a16="http://schemas.microsoft.com/office/drawing/2014/main" id="{6F83F3E2-768F-4B26-A815-77BAC8B3788C}"/>
              </a:ext>
            </a:extLst>
          </p:cNvPr>
          <p:cNvPicPr>
            <a:picLocks noChangeAspect="1"/>
          </p:cNvPicPr>
          <p:nvPr/>
        </p:nvPicPr>
        <p:blipFill>
          <a:blip r:embed="rId2"/>
          <a:stretch>
            <a:fillRect/>
          </a:stretch>
        </p:blipFill>
        <p:spPr>
          <a:xfrm>
            <a:off x="1555066" y="4439478"/>
            <a:ext cx="9334500" cy="1916596"/>
          </a:xfrm>
          <a:prstGeom prst="rect">
            <a:avLst/>
          </a:prstGeom>
        </p:spPr>
      </p:pic>
    </p:spTree>
    <p:extLst>
      <p:ext uri="{BB962C8B-B14F-4D97-AF65-F5344CB8AC3E}">
        <p14:creationId xmlns:p14="http://schemas.microsoft.com/office/powerpoint/2010/main" val="3990801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8E1F51-A3A6-428A-87A0-0D7447F212CC}"/>
              </a:ext>
            </a:extLst>
          </p:cNvPr>
          <p:cNvSpPr>
            <a:spLocks noGrp="1"/>
          </p:cNvSpPr>
          <p:nvPr>
            <p:ph type="title"/>
          </p:nvPr>
        </p:nvSpPr>
        <p:spPr/>
        <p:txBody>
          <a:bodyPr/>
          <a:lstStyle/>
          <a:p>
            <a:r>
              <a:rPr lang="en-US" dirty="0" err="1"/>
              <a:t>Solución</a:t>
            </a:r>
            <a:endParaRPr lang="en-US" dirty="0"/>
          </a:p>
        </p:txBody>
      </p:sp>
      <p:sp>
        <p:nvSpPr>
          <p:cNvPr id="6" name="Marcador de posición de imagen 5">
            <a:extLst>
              <a:ext uri="{FF2B5EF4-FFF2-40B4-BE49-F238E27FC236}">
                <a16:creationId xmlns:a16="http://schemas.microsoft.com/office/drawing/2014/main" id="{E6D9DF50-133F-4156-B0E2-5DE0EACEFCAB}"/>
              </a:ext>
            </a:extLst>
          </p:cNvPr>
          <p:cNvSpPr>
            <a:spLocks noGrp="1"/>
          </p:cNvSpPr>
          <p:nvPr>
            <p:ph type="pic" idx="1"/>
          </p:nvPr>
        </p:nvSpPr>
        <p:spPr/>
      </p:sp>
      <p:sp>
        <p:nvSpPr>
          <p:cNvPr id="3" name="Marcador de contenido 2">
            <a:extLst>
              <a:ext uri="{FF2B5EF4-FFF2-40B4-BE49-F238E27FC236}">
                <a16:creationId xmlns:a16="http://schemas.microsoft.com/office/drawing/2014/main" id="{30F9EA76-F0DF-449B-97E3-02C659DB9D13}"/>
              </a:ext>
            </a:extLst>
          </p:cNvPr>
          <p:cNvSpPr>
            <a:spLocks noGrp="1"/>
          </p:cNvSpPr>
          <p:nvPr>
            <p:ph type="body" sz="half" idx="2"/>
          </p:nvPr>
        </p:nvSpPr>
        <p:spPr/>
        <p:txBody>
          <a:bodyPr>
            <a:noAutofit/>
          </a:bodyPr>
          <a:lstStyle/>
          <a:p>
            <a:r>
              <a:rPr lang="es-ES" sz="1800" dirty="0">
                <a:solidFill>
                  <a:schemeClr val="bg1">
                    <a:lumMod val="95000"/>
                  </a:schemeClr>
                </a:solidFill>
              </a:rPr>
              <a:t>La idea central del patrón </a:t>
            </a:r>
            <a:r>
              <a:rPr lang="es-ES" sz="1800" dirty="0" err="1">
                <a:solidFill>
                  <a:schemeClr val="bg1">
                    <a:lumMod val="95000"/>
                  </a:schemeClr>
                </a:solidFill>
              </a:rPr>
              <a:t>Iterator</a:t>
            </a:r>
            <a:r>
              <a:rPr lang="es-ES" sz="1800" dirty="0">
                <a:solidFill>
                  <a:schemeClr val="bg1">
                    <a:lumMod val="95000"/>
                  </a:schemeClr>
                </a:solidFill>
              </a:rPr>
              <a:t> es extraer el comportamiento de recorrido de una colección y colocarlo en un objeto independiente llamado </a:t>
            </a:r>
            <a:r>
              <a:rPr lang="es-ES" sz="1800" i="1" dirty="0">
                <a:solidFill>
                  <a:schemeClr val="bg1">
                    <a:lumMod val="95000"/>
                  </a:schemeClr>
                </a:solidFill>
              </a:rPr>
              <a:t>iterador</a:t>
            </a:r>
            <a:r>
              <a:rPr lang="es-ES" sz="1800" dirty="0">
                <a:solidFill>
                  <a:schemeClr val="bg1">
                    <a:lumMod val="95000"/>
                  </a:schemeClr>
                </a:solidFill>
              </a:rPr>
              <a:t>.</a:t>
            </a:r>
            <a:endParaRPr lang="en-US" sz="1800" dirty="0">
              <a:solidFill>
                <a:schemeClr val="bg1">
                  <a:lumMod val="95000"/>
                </a:schemeClr>
              </a:solidFill>
            </a:endParaRPr>
          </a:p>
        </p:txBody>
      </p:sp>
      <p:pic>
        <p:nvPicPr>
          <p:cNvPr id="5" name="Imagen 4">
            <a:extLst>
              <a:ext uri="{FF2B5EF4-FFF2-40B4-BE49-F238E27FC236}">
                <a16:creationId xmlns:a16="http://schemas.microsoft.com/office/drawing/2014/main" id="{2C87AB34-B6ED-406A-9889-BF82D7430357}"/>
              </a:ext>
            </a:extLst>
          </p:cNvPr>
          <p:cNvPicPr>
            <a:picLocks noChangeAspect="1"/>
          </p:cNvPicPr>
          <p:nvPr/>
        </p:nvPicPr>
        <p:blipFill>
          <a:blip r:embed="rId2"/>
          <a:stretch>
            <a:fillRect/>
          </a:stretch>
        </p:blipFill>
        <p:spPr>
          <a:xfrm>
            <a:off x="6193182" y="659296"/>
            <a:ext cx="4978399" cy="5539408"/>
          </a:xfrm>
          <a:prstGeom prst="rect">
            <a:avLst/>
          </a:prstGeom>
        </p:spPr>
      </p:pic>
    </p:spTree>
    <p:extLst>
      <p:ext uri="{BB962C8B-B14F-4D97-AF65-F5344CB8AC3E}">
        <p14:creationId xmlns:p14="http://schemas.microsoft.com/office/powerpoint/2010/main" val="2284346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343B7D62-4C47-4A91-84F9-ED086048C233}"/>
              </a:ext>
            </a:extLst>
          </p:cNvPr>
          <p:cNvSpPr>
            <a:spLocks noGrp="1"/>
          </p:cNvSpPr>
          <p:nvPr>
            <p:ph type="title"/>
          </p:nvPr>
        </p:nvSpPr>
        <p:spPr/>
        <p:txBody>
          <a:bodyPr/>
          <a:lstStyle/>
          <a:p>
            <a:r>
              <a:rPr lang="en-US" dirty="0" err="1"/>
              <a:t>Estructura</a:t>
            </a:r>
            <a:r>
              <a:rPr lang="en-US" dirty="0"/>
              <a:t> UML</a:t>
            </a:r>
          </a:p>
        </p:txBody>
      </p:sp>
      <p:pic>
        <p:nvPicPr>
          <p:cNvPr id="13" name="Imagen 12">
            <a:extLst>
              <a:ext uri="{FF2B5EF4-FFF2-40B4-BE49-F238E27FC236}">
                <a16:creationId xmlns:a16="http://schemas.microsoft.com/office/drawing/2014/main" id="{EA48A586-717C-4E28-88C0-E3F76A373957}"/>
              </a:ext>
            </a:extLst>
          </p:cNvPr>
          <p:cNvPicPr>
            <a:picLocks noChangeAspect="1"/>
          </p:cNvPicPr>
          <p:nvPr/>
        </p:nvPicPr>
        <p:blipFill>
          <a:blip r:embed="rId2"/>
          <a:stretch>
            <a:fillRect/>
          </a:stretch>
        </p:blipFill>
        <p:spPr>
          <a:xfrm>
            <a:off x="3105427" y="2429565"/>
            <a:ext cx="6511235" cy="4205357"/>
          </a:xfrm>
          <a:prstGeom prst="rect">
            <a:avLst/>
          </a:prstGeom>
        </p:spPr>
      </p:pic>
    </p:spTree>
    <p:extLst>
      <p:ext uri="{BB962C8B-B14F-4D97-AF65-F5344CB8AC3E}">
        <p14:creationId xmlns:p14="http://schemas.microsoft.com/office/powerpoint/2010/main" val="1170171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9B0935-6A9F-4047-8D09-9E1DF9C568C8}"/>
              </a:ext>
            </a:extLst>
          </p:cNvPr>
          <p:cNvSpPr>
            <a:spLocks noGrp="1"/>
          </p:cNvSpPr>
          <p:nvPr>
            <p:ph type="title"/>
          </p:nvPr>
        </p:nvSpPr>
        <p:spPr/>
        <p:txBody>
          <a:bodyPr/>
          <a:lstStyle/>
          <a:p>
            <a:r>
              <a:rPr lang="en-US" dirty="0" err="1"/>
              <a:t>Cuando</a:t>
            </a:r>
            <a:r>
              <a:rPr lang="en-US" dirty="0"/>
              <a:t> </a:t>
            </a:r>
            <a:r>
              <a:rPr lang="en-US" dirty="0" err="1"/>
              <a:t>utilizarlo</a:t>
            </a:r>
            <a:endParaRPr lang="en-US" dirty="0"/>
          </a:p>
        </p:txBody>
      </p:sp>
      <p:sp>
        <p:nvSpPr>
          <p:cNvPr id="4" name="CuadroTexto 3">
            <a:extLst>
              <a:ext uri="{FF2B5EF4-FFF2-40B4-BE49-F238E27FC236}">
                <a16:creationId xmlns:a16="http://schemas.microsoft.com/office/drawing/2014/main" id="{96F6A2D0-FD36-4042-83B1-43EBF083837E}"/>
              </a:ext>
            </a:extLst>
          </p:cNvPr>
          <p:cNvSpPr txBox="1"/>
          <p:nvPr/>
        </p:nvSpPr>
        <p:spPr>
          <a:xfrm>
            <a:off x="1643269" y="2699854"/>
            <a:ext cx="8393043" cy="1015663"/>
          </a:xfrm>
          <a:prstGeom prst="rect">
            <a:avLst/>
          </a:prstGeom>
          <a:noFill/>
        </p:spPr>
        <p:txBody>
          <a:bodyPr wrap="square">
            <a:spAutoFit/>
          </a:bodyPr>
          <a:lstStyle/>
          <a:p>
            <a:r>
              <a:rPr lang="es-ES" sz="2000" dirty="0"/>
              <a:t>Utiliza el patrón </a:t>
            </a:r>
            <a:r>
              <a:rPr lang="es-ES" sz="2000" dirty="0" err="1"/>
              <a:t>Iterator</a:t>
            </a:r>
            <a:r>
              <a:rPr lang="es-ES" sz="2000" dirty="0"/>
              <a:t> cuando quieras que tu código pueda recorrer distintas estructuras de datos, o cuando los tipos de estas estructuras no se conozcan de antemano.</a:t>
            </a:r>
            <a:endParaRPr lang="en-US" sz="2000" dirty="0"/>
          </a:p>
        </p:txBody>
      </p:sp>
      <p:sp>
        <p:nvSpPr>
          <p:cNvPr id="6" name="CuadroTexto 5">
            <a:extLst>
              <a:ext uri="{FF2B5EF4-FFF2-40B4-BE49-F238E27FC236}">
                <a16:creationId xmlns:a16="http://schemas.microsoft.com/office/drawing/2014/main" id="{818BE2EC-B12A-43FC-963C-C3B4FADD1372}"/>
              </a:ext>
            </a:extLst>
          </p:cNvPr>
          <p:cNvSpPr txBox="1"/>
          <p:nvPr/>
        </p:nvSpPr>
        <p:spPr>
          <a:xfrm>
            <a:off x="1607254" y="3978262"/>
            <a:ext cx="8309113" cy="707886"/>
          </a:xfrm>
          <a:prstGeom prst="rect">
            <a:avLst/>
          </a:prstGeom>
          <a:noFill/>
        </p:spPr>
        <p:txBody>
          <a:bodyPr wrap="square">
            <a:spAutoFit/>
          </a:bodyPr>
          <a:lstStyle/>
          <a:p>
            <a:r>
              <a:rPr lang="es-ES" sz="2000" dirty="0"/>
              <a:t>Utiliza el patrón para reducir la duplicación en el código de recorrido a lo largo de tu aplicación.</a:t>
            </a:r>
            <a:endParaRPr lang="en-US" sz="2000" dirty="0"/>
          </a:p>
        </p:txBody>
      </p:sp>
      <p:sp>
        <p:nvSpPr>
          <p:cNvPr id="8" name="CuadroTexto 7">
            <a:extLst>
              <a:ext uri="{FF2B5EF4-FFF2-40B4-BE49-F238E27FC236}">
                <a16:creationId xmlns:a16="http://schemas.microsoft.com/office/drawing/2014/main" id="{53C2A89C-9CCB-4DD5-B5D4-02DD10CC8EE1}"/>
              </a:ext>
            </a:extLst>
          </p:cNvPr>
          <p:cNvSpPr txBox="1"/>
          <p:nvPr/>
        </p:nvSpPr>
        <p:spPr>
          <a:xfrm>
            <a:off x="1607254" y="4948893"/>
            <a:ext cx="8393042" cy="1323439"/>
          </a:xfrm>
          <a:prstGeom prst="rect">
            <a:avLst/>
          </a:prstGeom>
          <a:noFill/>
        </p:spPr>
        <p:txBody>
          <a:bodyPr wrap="square">
            <a:spAutoFit/>
          </a:bodyPr>
          <a:lstStyle/>
          <a:p>
            <a:r>
              <a:rPr lang="es-ES" sz="2000" dirty="0"/>
              <a:t>Utiliza el patrón </a:t>
            </a:r>
            <a:r>
              <a:rPr lang="es-ES" sz="2000" dirty="0" err="1"/>
              <a:t>Iterator</a:t>
            </a:r>
            <a:r>
              <a:rPr lang="es-ES" sz="2000" dirty="0"/>
              <a:t> cuando tu colección tenga una estructura de datos compleja a nivel interno, pero quieras ocultar su complejidad a los clientes (ya sea por conveniencia o por razones de seguridad).</a:t>
            </a:r>
            <a:endParaRPr lang="en-US" sz="2000" dirty="0"/>
          </a:p>
        </p:txBody>
      </p:sp>
    </p:spTree>
    <p:extLst>
      <p:ext uri="{BB962C8B-B14F-4D97-AF65-F5344CB8AC3E}">
        <p14:creationId xmlns:p14="http://schemas.microsoft.com/office/powerpoint/2010/main" val="250357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0A7161-E568-4416-AA0C-CF773BB8C5E5}"/>
              </a:ext>
            </a:extLst>
          </p:cNvPr>
          <p:cNvSpPr>
            <a:spLocks noGrp="1"/>
          </p:cNvSpPr>
          <p:nvPr>
            <p:ph type="title"/>
          </p:nvPr>
        </p:nvSpPr>
        <p:spPr/>
        <p:txBody>
          <a:bodyPr/>
          <a:lstStyle/>
          <a:p>
            <a:r>
              <a:rPr lang="en-US" dirty="0"/>
              <a:t>Pros</a:t>
            </a:r>
          </a:p>
        </p:txBody>
      </p:sp>
      <p:sp>
        <p:nvSpPr>
          <p:cNvPr id="4" name="CuadroTexto 3">
            <a:extLst>
              <a:ext uri="{FF2B5EF4-FFF2-40B4-BE49-F238E27FC236}">
                <a16:creationId xmlns:a16="http://schemas.microsoft.com/office/drawing/2014/main" id="{FE989D36-629C-4B59-891F-41DA594DFA84}"/>
              </a:ext>
            </a:extLst>
          </p:cNvPr>
          <p:cNvSpPr txBox="1"/>
          <p:nvPr/>
        </p:nvSpPr>
        <p:spPr>
          <a:xfrm>
            <a:off x="1596868" y="2982339"/>
            <a:ext cx="9636557" cy="1015663"/>
          </a:xfrm>
          <a:prstGeom prst="rect">
            <a:avLst/>
          </a:prstGeom>
          <a:noFill/>
        </p:spPr>
        <p:txBody>
          <a:bodyPr wrap="square">
            <a:spAutoFit/>
          </a:bodyPr>
          <a:lstStyle/>
          <a:p>
            <a:r>
              <a:rPr lang="es-ES" sz="2000" b="1" i="1" dirty="0"/>
              <a:t>Principio de responsabilidad única</a:t>
            </a:r>
            <a:r>
              <a:rPr lang="es-ES" sz="2000" dirty="0"/>
              <a:t>. Puedes limpiar el código cliente y las colecciones extrayendo algoritmos de recorrido voluminosos y colocándolos en clases independientes.</a:t>
            </a:r>
            <a:endParaRPr lang="en-US" sz="2000" dirty="0"/>
          </a:p>
        </p:txBody>
      </p:sp>
      <p:sp>
        <p:nvSpPr>
          <p:cNvPr id="6" name="CuadroTexto 5">
            <a:extLst>
              <a:ext uri="{FF2B5EF4-FFF2-40B4-BE49-F238E27FC236}">
                <a16:creationId xmlns:a16="http://schemas.microsoft.com/office/drawing/2014/main" id="{5862F5AF-BDAE-46A5-94EE-46F088BD4B54}"/>
              </a:ext>
            </a:extLst>
          </p:cNvPr>
          <p:cNvSpPr txBox="1"/>
          <p:nvPr/>
        </p:nvSpPr>
        <p:spPr>
          <a:xfrm>
            <a:off x="1625599" y="4013152"/>
            <a:ext cx="9369287" cy="1015663"/>
          </a:xfrm>
          <a:prstGeom prst="rect">
            <a:avLst/>
          </a:prstGeom>
          <a:noFill/>
        </p:spPr>
        <p:txBody>
          <a:bodyPr wrap="square">
            <a:spAutoFit/>
          </a:bodyPr>
          <a:lstStyle/>
          <a:p>
            <a:r>
              <a:rPr lang="es-ES" sz="2000" b="1" i="1" dirty="0"/>
              <a:t>Principio de abierto/cerrado</a:t>
            </a:r>
            <a:r>
              <a:rPr lang="es-ES" sz="2000" dirty="0"/>
              <a:t>. Puedes implementar nuevos tipos de colecciones e iteradores y pasarlos al código existente sin descomponer nada.</a:t>
            </a:r>
            <a:endParaRPr lang="en-US" sz="2000" dirty="0"/>
          </a:p>
        </p:txBody>
      </p:sp>
      <p:sp>
        <p:nvSpPr>
          <p:cNvPr id="8" name="CuadroTexto 7">
            <a:extLst>
              <a:ext uri="{FF2B5EF4-FFF2-40B4-BE49-F238E27FC236}">
                <a16:creationId xmlns:a16="http://schemas.microsoft.com/office/drawing/2014/main" id="{8162861F-DAFB-49B2-B08E-CBB4B635955A}"/>
              </a:ext>
            </a:extLst>
          </p:cNvPr>
          <p:cNvSpPr txBox="1"/>
          <p:nvPr/>
        </p:nvSpPr>
        <p:spPr>
          <a:xfrm>
            <a:off x="1638367" y="5043965"/>
            <a:ext cx="9250501" cy="707886"/>
          </a:xfrm>
          <a:prstGeom prst="rect">
            <a:avLst/>
          </a:prstGeom>
          <a:noFill/>
        </p:spPr>
        <p:txBody>
          <a:bodyPr wrap="square">
            <a:spAutoFit/>
          </a:bodyPr>
          <a:lstStyle/>
          <a:p>
            <a:r>
              <a:rPr lang="es-ES" sz="2000" dirty="0"/>
              <a:t>Puedes recorrer la misma colección en </a:t>
            </a:r>
            <a:r>
              <a:rPr lang="es-ES" sz="2000" b="1" dirty="0"/>
              <a:t>paralelo</a:t>
            </a:r>
            <a:r>
              <a:rPr lang="es-ES" sz="2000" dirty="0"/>
              <a:t> porque cada objeto iterador contiene su propio estado de iteración.</a:t>
            </a:r>
            <a:endParaRPr lang="en-US" sz="2000" dirty="0"/>
          </a:p>
        </p:txBody>
      </p:sp>
    </p:spTree>
    <p:extLst>
      <p:ext uri="{BB962C8B-B14F-4D97-AF65-F5344CB8AC3E}">
        <p14:creationId xmlns:p14="http://schemas.microsoft.com/office/powerpoint/2010/main" val="33343938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TM02900722[[fn=Sala de reuniones Ion]]</Template>
  <TotalTime>34</TotalTime>
  <Words>458</Words>
  <Application>Microsoft Office PowerPoint</Application>
  <PresentationFormat>Panorámica</PresentationFormat>
  <Paragraphs>29</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Century Gothic</vt:lpstr>
      <vt:lpstr>Wingdings 3</vt:lpstr>
      <vt:lpstr>Sala de reuniones Ion</vt:lpstr>
      <vt:lpstr>Iterator</vt:lpstr>
      <vt:lpstr>De que se trata?</vt:lpstr>
      <vt:lpstr>Metodos mas communes que utiliza</vt:lpstr>
      <vt:lpstr>Elementos involucrados</vt:lpstr>
      <vt:lpstr>Problema</vt:lpstr>
      <vt:lpstr>Solución</vt:lpstr>
      <vt:lpstr>Estructura UML</vt:lpstr>
      <vt:lpstr>Cuando utilizarlo</vt:lpstr>
      <vt:lpstr>Pros</vt:lpstr>
      <vt:lpstr>Desventajas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Iterator</dc:title>
  <dc:creator>Juan Manuel Pasquali</dc:creator>
  <cp:lastModifiedBy>Juan Manuel Pasquali</cp:lastModifiedBy>
  <cp:revision>4</cp:revision>
  <dcterms:created xsi:type="dcterms:W3CDTF">2022-10-25T20:52:13Z</dcterms:created>
  <dcterms:modified xsi:type="dcterms:W3CDTF">2022-10-25T21:26:36Z</dcterms:modified>
</cp:coreProperties>
</file>