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9CF40-7295-4975-BA5B-236DCA5722E8}" v="30" dt="2022-10-11T14:38:33.528"/>
    <p1510:client id="{860CCC5D-B9EC-4092-9EE2-7B9B6E51E844}" v="12" dt="2022-10-11T21:06:26.683"/>
    <p1510:client id="{9DB02DA3-C993-4ABF-9674-EEA1F5491E91}" v="82" dt="2022-10-11T21:02:56.698"/>
    <p1510:client id="{D33BA07C-F658-4145-9EB3-02C5833F3135}" v="210" dt="2022-10-11T18:29:59.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D2FA0-4B57-4319-A9FB-408C037C904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3ED4416-43CF-4778-925F-C8ED71CA2B81}">
      <dgm:prSet/>
      <dgm:spPr/>
      <dgm:t>
        <a:bodyPr/>
        <a:lstStyle/>
        <a:p>
          <a:r>
            <a:rPr lang="es-ES"/>
            <a:t>Funcionalidad de exportar que permite elegir distintos formatos: PDF, CSV, XML, JSON…</a:t>
          </a:r>
          <a:endParaRPr lang="en-US"/>
        </a:p>
      </dgm:t>
    </dgm:pt>
    <dgm:pt modelId="{F76FEDD7-E822-4B7A-9439-E180B82BB322}" type="parTrans" cxnId="{BC51831C-D5CC-45D8-BBDF-178FD1244DB8}">
      <dgm:prSet/>
      <dgm:spPr/>
      <dgm:t>
        <a:bodyPr/>
        <a:lstStyle/>
        <a:p>
          <a:endParaRPr lang="en-US"/>
        </a:p>
      </dgm:t>
    </dgm:pt>
    <dgm:pt modelId="{72D3FE3C-C049-4F89-821D-87F3B60A57F0}" type="sibTrans" cxnId="{BC51831C-D5CC-45D8-BBDF-178FD1244DB8}">
      <dgm:prSet/>
      <dgm:spPr/>
      <dgm:t>
        <a:bodyPr/>
        <a:lstStyle/>
        <a:p>
          <a:endParaRPr lang="en-US"/>
        </a:p>
      </dgm:t>
    </dgm:pt>
    <dgm:pt modelId="{1BADD06B-8507-4FE9-93E0-2C6C94DF5CCA}">
      <dgm:prSet/>
      <dgm:spPr/>
      <dgm:t>
        <a:bodyPr/>
        <a:lstStyle/>
        <a:p>
          <a:r>
            <a:rPr lang="es-ES"/>
            <a:t>Manejar las opciones de visualización de un texto: alinear izquierda, centrar, alinear derecha, justificar…</a:t>
          </a:r>
          <a:endParaRPr lang="en-US"/>
        </a:p>
      </dgm:t>
    </dgm:pt>
    <dgm:pt modelId="{82B8DB5C-AFBF-4096-B6F5-A33B420B1ED8}" type="parTrans" cxnId="{42D53CD9-A45D-4B87-9EB3-B6220E618D98}">
      <dgm:prSet/>
      <dgm:spPr/>
      <dgm:t>
        <a:bodyPr/>
        <a:lstStyle/>
        <a:p>
          <a:endParaRPr lang="en-US"/>
        </a:p>
      </dgm:t>
    </dgm:pt>
    <dgm:pt modelId="{9BBE8E9D-3AC0-43D9-B88E-767F33FCAF6C}" type="sibTrans" cxnId="{42D53CD9-A45D-4B87-9EB3-B6220E618D98}">
      <dgm:prSet/>
      <dgm:spPr/>
      <dgm:t>
        <a:bodyPr/>
        <a:lstStyle/>
        <a:p>
          <a:endParaRPr lang="en-US"/>
        </a:p>
      </dgm:t>
    </dgm:pt>
    <dgm:pt modelId="{BCA2F1A2-8E93-4C62-9173-3A82F9814541}">
      <dgm:prSet/>
      <dgm:spPr/>
      <dgm:t>
        <a:bodyPr/>
        <a:lstStyle/>
        <a:p>
          <a:r>
            <a:rPr lang="es-ES"/>
            <a:t>Calcular la ruta en un sistema GPS basándonos en distintos vehículos: a pie, en bici, en coche…</a:t>
          </a:r>
          <a:endParaRPr lang="en-US"/>
        </a:p>
      </dgm:t>
    </dgm:pt>
    <dgm:pt modelId="{EE3C46B5-A273-4FB8-8BE2-CD4EBAA7983B}" type="parTrans" cxnId="{F78AEF20-8FD6-40DF-B9F8-14790BA26000}">
      <dgm:prSet/>
      <dgm:spPr/>
      <dgm:t>
        <a:bodyPr/>
        <a:lstStyle/>
        <a:p>
          <a:endParaRPr lang="en-US"/>
        </a:p>
      </dgm:t>
    </dgm:pt>
    <dgm:pt modelId="{4141029B-0FF9-4190-A5E5-1767968E7542}" type="sibTrans" cxnId="{F78AEF20-8FD6-40DF-B9F8-14790BA26000}">
      <dgm:prSet/>
      <dgm:spPr/>
      <dgm:t>
        <a:bodyPr/>
        <a:lstStyle/>
        <a:p>
          <a:endParaRPr lang="en-US"/>
        </a:p>
      </dgm:t>
    </dgm:pt>
    <dgm:pt modelId="{3183F83F-6C90-4F5F-97A4-ABA2D5FDD703}">
      <dgm:prSet/>
      <dgm:spPr/>
      <dgm:t>
        <a:bodyPr/>
        <a:lstStyle/>
        <a:p>
          <a:r>
            <a:rPr lang="es-ES"/>
            <a:t>Mover una pieza en juego tipo ajedrez: peón, torre, caballo, alfil, dama, rey…</a:t>
          </a:r>
          <a:endParaRPr lang="en-US"/>
        </a:p>
      </dgm:t>
    </dgm:pt>
    <dgm:pt modelId="{6F6A6EF6-F004-4A5E-9743-69DA015BBDEE}" type="parTrans" cxnId="{48B7C032-8C2F-42A2-B091-A475697D2B08}">
      <dgm:prSet/>
      <dgm:spPr/>
      <dgm:t>
        <a:bodyPr/>
        <a:lstStyle/>
        <a:p>
          <a:endParaRPr lang="en-US"/>
        </a:p>
      </dgm:t>
    </dgm:pt>
    <dgm:pt modelId="{D3B950E2-F8CB-4BE7-97A8-CC881789058E}" type="sibTrans" cxnId="{48B7C032-8C2F-42A2-B091-A475697D2B08}">
      <dgm:prSet/>
      <dgm:spPr/>
      <dgm:t>
        <a:bodyPr/>
        <a:lstStyle/>
        <a:p>
          <a:endParaRPr lang="en-US"/>
        </a:p>
      </dgm:t>
    </dgm:pt>
    <dgm:pt modelId="{B93E2C10-C20F-44C9-B121-35B7890C4266}" type="pres">
      <dgm:prSet presAssocID="{B3FD2FA0-4B57-4319-A9FB-408C037C9043}" presName="vert0" presStyleCnt="0">
        <dgm:presLayoutVars>
          <dgm:dir/>
          <dgm:animOne val="branch"/>
          <dgm:animLvl val="lvl"/>
        </dgm:presLayoutVars>
      </dgm:prSet>
      <dgm:spPr/>
    </dgm:pt>
    <dgm:pt modelId="{2644AFD5-9E2B-439D-8212-42CA10138D11}" type="pres">
      <dgm:prSet presAssocID="{F3ED4416-43CF-4778-925F-C8ED71CA2B81}" presName="thickLine" presStyleLbl="alignNode1" presStyleIdx="0" presStyleCnt="4"/>
      <dgm:spPr/>
    </dgm:pt>
    <dgm:pt modelId="{75384206-857B-4951-A8AB-849A2B4CB233}" type="pres">
      <dgm:prSet presAssocID="{F3ED4416-43CF-4778-925F-C8ED71CA2B81}" presName="horz1" presStyleCnt="0"/>
      <dgm:spPr/>
    </dgm:pt>
    <dgm:pt modelId="{7EB5505E-98E4-498E-982B-9EF6554C2C1E}" type="pres">
      <dgm:prSet presAssocID="{F3ED4416-43CF-4778-925F-C8ED71CA2B81}" presName="tx1" presStyleLbl="revTx" presStyleIdx="0" presStyleCnt="4"/>
      <dgm:spPr/>
    </dgm:pt>
    <dgm:pt modelId="{7031275C-AA56-46D7-BD18-7F5FBADE1542}" type="pres">
      <dgm:prSet presAssocID="{F3ED4416-43CF-4778-925F-C8ED71CA2B81}" presName="vert1" presStyleCnt="0"/>
      <dgm:spPr/>
    </dgm:pt>
    <dgm:pt modelId="{DD76A97C-AEE2-45BF-BAF6-84EF640E0A61}" type="pres">
      <dgm:prSet presAssocID="{1BADD06B-8507-4FE9-93E0-2C6C94DF5CCA}" presName="thickLine" presStyleLbl="alignNode1" presStyleIdx="1" presStyleCnt="4"/>
      <dgm:spPr/>
    </dgm:pt>
    <dgm:pt modelId="{BB21F9BA-02D2-46B5-82B2-E2562C542F20}" type="pres">
      <dgm:prSet presAssocID="{1BADD06B-8507-4FE9-93E0-2C6C94DF5CCA}" presName="horz1" presStyleCnt="0"/>
      <dgm:spPr/>
    </dgm:pt>
    <dgm:pt modelId="{5CFAB2DA-2AA5-4D8F-8ECD-E396338A0CEF}" type="pres">
      <dgm:prSet presAssocID="{1BADD06B-8507-4FE9-93E0-2C6C94DF5CCA}" presName="tx1" presStyleLbl="revTx" presStyleIdx="1" presStyleCnt="4"/>
      <dgm:spPr/>
    </dgm:pt>
    <dgm:pt modelId="{D29C9398-8BE4-4D83-937E-F1ABE891850C}" type="pres">
      <dgm:prSet presAssocID="{1BADD06B-8507-4FE9-93E0-2C6C94DF5CCA}" presName="vert1" presStyleCnt="0"/>
      <dgm:spPr/>
    </dgm:pt>
    <dgm:pt modelId="{957D90F4-EA08-4F6F-94DD-FF1737D0D8AC}" type="pres">
      <dgm:prSet presAssocID="{BCA2F1A2-8E93-4C62-9173-3A82F9814541}" presName="thickLine" presStyleLbl="alignNode1" presStyleIdx="2" presStyleCnt="4"/>
      <dgm:spPr/>
    </dgm:pt>
    <dgm:pt modelId="{BD6A1EFC-F9B1-4F45-8598-65060738A732}" type="pres">
      <dgm:prSet presAssocID="{BCA2F1A2-8E93-4C62-9173-3A82F9814541}" presName="horz1" presStyleCnt="0"/>
      <dgm:spPr/>
    </dgm:pt>
    <dgm:pt modelId="{000F1AA0-7C18-441A-B167-88886EBC39C3}" type="pres">
      <dgm:prSet presAssocID="{BCA2F1A2-8E93-4C62-9173-3A82F9814541}" presName="tx1" presStyleLbl="revTx" presStyleIdx="2" presStyleCnt="4"/>
      <dgm:spPr/>
    </dgm:pt>
    <dgm:pt modelId="{F07DEC87-DF0B-4568-8982-5207DFE8D139}" type="pres">
      <dgm:prSet presAssocID="{BCA2F1A2-8E93-4C62-9173-3A82F9814541}" presName="vert1" presStyleCnt="0"/>
      <dgm:spPr/>
    </dgm:pt>
    <dgm:pt modelId="{D91A7763-8EFE-4ACE-852E-C08E66DDFCAE}" type="pres">
      <dgm:prSet presAssocID="{3183F83F-6C90-4F5F-97A4-ABA2D5FDD703}" presName="thickLine" presStyleLbl="alignNode1" presStyleIdx="3" presStyleCnt="4"/>
      <dgm:spPr/>
    </dgm:pt>
    <dgm:pt modelId="{5EA7FDFB-E83A-4E38-8BF3-2AA887BDF426}" type="pres">
      <dgm:prSet presAssocID="{3183F83F-6C90-4F5F-97A4-ABA2D5FDD703}" presName="horz1" presStyleCnt="0"/>
      <dgm:spPr/>
    </dgm:pt>
    <dgm:pt modelId="{03331F09-AFBF-4D19-82FF-193F24DA15FB}" type="pres">
      <dgm:prSet presAssocID="{3183F83F-6C90-4F5F-97A4-ABA2D5FDD703}" presName="tx1" presStyleLbl="revTx" presStyleIdx="3" presStyleCnt="4"/>
      <dgm:spPr/>
    </dgm:pt>
    <dgm:pt modelId="{E587D783-8F1C-419D-9F18-B806336AEB97}" type="pres">
      <dgm:prSet presAssocID="{3183F83F-6C90-4F5F-97A4-ABA2D5FDD703}" presName="vert1" presStyleCnt="0"/>
      <dgm:spPr/>
    </dgm:pt>
  </dgm:ptLst>
  <dgm:cxnLst>
    <dgm:cxn modelId="{BC51831C-D5CC-45D8-BBDF-178FD1244DB8}" srcId="{B3FD2FA0-4B57-4319-A9FB-408C037C9043}" destId="{F3ED4416-43CF-4778-925F-C8ED71CA2B81}" srcOrd="0" destOrd="0" parTransId="{F76FEDD7-E822-4B7A-9439-E180B82BB322}" sibTransId="{72D3FE3C-C049-4F89-821D-87F3B60A57F0}"/>
    <dgm:cxn modelId="{F78AEF20-8FD6-40DF-B9F8-14790BA26000}" srcId="{B3FD2FA0-4B57-4319-A9FB-408C037C9043}" destId="{BCA2F1A2-8E93-4C62-9173-3A82F9814541}" srcOrd="2" destOrd="0" parTransId="{EE3C46B5-A273-4FB8-8BE2-CD4EBAA7983B}" sibTransId="{4141029B-0FF9-4190-A5E5-1767968E7542}"/>
    <dgm:cxn modelId="{48B7C032-8C2F-42A2-B091-A475697D2B08}" srcId="{B3FD2FA0-4B57-4319-A9FB-408C037C9043}" destId="{3183F83F-6C90-4F5F-97A4-ABA2D5FDD703}" srcOrd="3" destOrd="0" parTransId="{6F6A6EF6-F004-4A5E-9743-69DA015BBDEE}" sibTransId="{D3B950E2-F8CB-4BE7-97A8-CC881789058E}"/>
    <dgm:cxn modelId="{B0729144-E97E-43FC-A90D-56F3996B4CFC}" type="presOf" srcId="{F3ED4416-43CF-4778-925F-C8ED71CA2B81}" destId="{7EB5505E-98E4-498E-982B-9EF6554C2C1E}" srcOrd="0" destOrd="0" presId="urn:microsoft.com/office/officeart/2008/layout/LinedList"/>
    <dgm:cxn modelId="{47C8937F-ABCD-48D1-B6FC-B0C0642FCE0F}" type="presOf" srcId="{BCA2F1A2-8E93-4C62-9173-3A82F9814541}" destId="{000F1AA0-7C18-441A-B167-88886EBC39C3}" srcOrd="0" destOrd="0" presId="urn:microsoft.com/office/officeart/2008/layout/LinedList"/>
    <dgm:cxn modelId="{42D53CD9-A45D-4B87-9EB3-B6220E618D98}" srcId="{B3FD2FA0-4B57-4319-A9FB-408C037C9043}" destId="{1BADD06B-8507-4FE9-93E0-2C6C94DF5CCA}" srcOrd="1" destOrd="0" parTransId="{82B8DB5C-AFBF-4096-B6F5-A33B420B1ED8}" sibTransId="{9BBE8E9D-3AC0-43D9-B88E-767F33FCAF6C}"/>
    <dgm:cxn modelId="{A914E2EA-DB4C-4F55-9E2D-3DC869F9F242}" type="presOf" srcId="{B3FD2FA0-4B57-4319-A9FB-408C037C9043}" destId="{B93E2C10-C20F-44C9-B121-35B7890C4266}" srcOrd="0" destOrd="0" presId="urn:microsoft.com/office/officeart/2008/layout/LinedList"/>
    <dgm:cxn modelId="{95F92BF6-27B7-4CA3-A096-0BD73638F58B}" type="presOf" srcId="{1BADD06B-8507-4FE9-93E0-2C6C94DF5CCA}" destId="{5CFAB2DA-2AA5-4D8F-8ECD-E396338A0CEF}" srcOrd="0" destOrd="0" presId="urn:microsoft.com/office/officeart/2008/layout/LinedList"/>
    <dgm:cxn modelId="{2E5FEFFD-54A2-4D37-8A89-627EC831789A}" type="presOf" srcId="{3183F83F-6C90-4F5F-97A4-ABA2D5FDD703}" destId="{03331F09-AFBF-4D19-82FF-193F24DA15FB}" srcOrd="0" destOrd="0" presId="urn:microsoft.com/office/officeart/2008/layout/LinedList"/>
    <dgm:cxn modelId="{409BC310-06B4-4136-B606-A1AB227370D0}" type="presParOf" srcId="{B93E2C10-C20F-44C9-B121-35B7890C4266}" destId="{2644AFD5-9E2B-439D-8212-42CA10138D11}" srcOrd="0" destOrd="0" presId="urn:microsoft.com/office/officeart/2008/layout/LinedList"/>
    <dgm:cxn modelId="{CCACB3C1-A6C0-48DD-BBF3-94833CD5D63C}" type="presParOf" srcId="{B93E2C10-C20F-44C9-B121-35B7890C4266}" destId="{75384206-857B-4951-A8AB-849A2B4CB233}" srcOrd="1" destOrd="0" presId="urn:microsoft.com/office/officeart/2008/layout/LinedList"/>
    <dgm:cxn modelId="{89CE1940-0648-4C5A-ADD4-5E06463A856E}" type="presParOf" srcId="{75384206-857B-4951-A8AB-849A2B4CB233}" destId="{7EB5505E-98E4-498E-982B-9EF6554C2C1E}" srcOrd="0" destOrd="0" presId="urn:microsoft.com/office/officeart/2008/layout/LinedList"/>
    <dgm:cxn modelId="{3D59D613-6250-47AE-9547-2090936F402B}" type="presParOf" srcId="{75384206-857B-4951-A8AB-849A2B4CB233}" destId="{7031275C-AA56-46D7-BD18-7F5FBADE1542}" srcOrd="1" destOrd="0" presId="urn:microsoft.com/office/officeart/2008/layout/LinedList"/>
    <dgm:cxn modelId="{2F408B15-0E1F-4046-849E-F84E2D1609C2}" type="presParOf" srcId="{B93E2C10-C20F-44C9-B121-35B7890C4266}" destId="{DD76A97C-AEE2-45BF-BAF6-84EF640E0A61}" srcOrd="2" destOrd="0" presId="urn:microsoft.com/office/officeart/2008/layout/LinedList"/>
    <dgm:cxn modelId="{D49CACE5-7974-4A80-A0B5-844BDEB730FA}" type="presParOf" srcId="{B93E2C10-C20F-44C9-B121-35B7890C4266}" destId="{BB21F9BA-02D2-46B5-82B2-E2562C542F20}" srcOrd="3" destOrd="0" presId="urn:microsoft.com/office/officeart/2008/layout/LinedList"/>
    <dgm:cxn modelId="{81F098B1-8E80-4078-A223-F899AC71ED47}" type="presParOf" srcId="{BB21F9BA-02D2-46B5-82B2-E2562C542F20}" destId="{5CFAB2DA-2AA5-4D8F-8ECD-E396338A0CEF}" srcOrd="0" destOrd="0" presId="urn:microsoft.com/office/officeart/2008/layout/LinedList"/>
    <dgm:cxn modelId="{8231685E-5975-4FFC-8739-2B6F53EBADE3}" type="presParOf" srcId="{BB21F9BA-02D2-46B5-82B2-E2562C542F20}" destId="{D29C9398-8BE4-4D83-937E-F1ABE891850C}" srcOrd="1" destOrd="0" presId="urn:microsoft.com/office/officeart/2008/layout/LinedList"/>
    <dgm:cxn modelId="{14985E3B-550B-4517-8C7B-F67D07498018}" type="presParOf" srcId="{B93E2C10-C20F-44C9-B121-35B7890C4266}" destId="{957D90F4-EA08-4F6F-94DD-FF1737D0D8AC}" srcOrd="4" destOrd="0" presId="urn:microsoft.com/office/officeart/2008/layout/LinedList"/>
    <dgm:cxn modelId="{DEF9379D-F774-4C37-BD92-13B6671315A0}" type="presParOf" srcId="{B93E2C10-C20F-44C9-B121-35B7890C4266}" destId="{BD6A1EFC-F9B1-4F45-8598-65060738A732}" srcOrd="5" destOrd="0" presId="urn:microsoft.com/office/officeart/2008/layout/LinedList"/>
    <dgm:cxn modelId="{0D1D551D-7CB6-405E-91F4-8D35F5EF3A1C}" type="presParOf" srcId="{BD6A1EFC-F9B1-4F45-8598-65060738A732}" destId="{000F1AA0-7C18-441A-B167-88886EBC39C3}" srcOrd="0" destOrd="0" presId="urn:microsoft.com/office/officeart/2008/layout/LinedList"/>
    <dgm:cxn modelId="{786C04AC-3098-432F-8A9C-DB5D53BB9BB4}" type="presParOf" srcId="{BD6A1EFC-F9B1-4F45-8598-65060738A732}" destId="{F07DEC87-DF0B-4568-8982-5207DFE8D139}" srcOrd="1" destOrd="0" presId="urn:microsoft.com/office/officeart/2008/layout/LinedList"/>
    <dgm:cxn modelId="{EEDC3BB5-D5C4-412D-B1E6-EF30736CB9AB}" type="presParOf" srcId="{B93E2C10-C20F-44C9-B121-35B7890C4266}" destId="{D91A7763-8EFE-4ACE-852E-C08E66DDFCAE}" srcOrd="6" destOrd="0" presId="urn:microsoft.com/office/officeart/2008/layout/LinedList"/>
    <dgm:cxn modelId="{904139FB-71E3-4487-AC89-1EAFFF99CDB3}" type="presParOf" srcId="{B93E2C10-C20F-44C9-B121-35B7890C4266}" destId="{5EA7FDFB-E83A-4E38-8BF3-2AA887BDF426}" srcOrd="7" destOrd="0" presId="urn:microsoft.com/office/officeart/2008/layout/LinedList"/>
    <dgm:cxn modelId="{2B574C62-13AF-4735-8408-02356EF4846F}" type="presParOf" srcId="{5EA7FDFB-E83A-4E38-8BF3-2AA887BDF426}" destId="{03331F09-AFBF-4D19-82FF-193F24DA15FB}" srcOrd="0" destOrd="0" presId="urn:microsoft.com/office/officeart/2008/layout/LinedList"/>
    <dgm:cxn modelId="{67FC3927-E7CA-4FF9-B76D-5D69563FAE00}" type="presParOf" srcId="{5EA7FDFB-E83A-4E38-8BF3-2AA887BDF426}" destId="{E587D783-8F1C-419D-9F18-B806336AEB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4AFD5-9E2B-439D-8212-42CA10138D11}">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B5505E-98E4-498E-982B-9EF6554C2C1E}">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ES" sz="2500" kern="1200"/>
            <a:t>Funcionalidad de exportar que permite elegir distintos formatos: PDF, CSV, XML, JSON…</a:t>
          </a:r>
          <a:endParaRPr lang="en-US" sz="2500" kern="1200"/>
        </a:p>
      </dsp:txBody>
      <dsp:txXfrm>
        <a:off x="0" y="0"/>
        <a:ext cx="6492875" cy="1276350"/>
      </dsp:txXfrm>
    </dsp:sp>
    <dsp:sp modelId="{DD76A97C-AEE2-45BF-BAF6-84EF640E0A61}">
      <dsp:nvSpPr>
        <dsp:cNvPr id="0" name=""/>
        <dsp:cNvSpPr/>
      </dsp:nvSpPr>
      <dsp:spPr>
        <a:xfrm>
          <a:off x="0" y="1276350"/>
          <a:ext cx="6492875" cy="0"/>
        </a:xfrm>
        <a:prstGeom prst="line">
          <a:avLst/>
        </a:prstGeom>
        <a:solidFill>
          <a:schemeClr val="accent2">
            <a:hueOff val="2122154"/>
            <a:satOff val="3600"/>
            <a:lumOff val="-131"/>
            <a:alphaOff val="0"/>
          </a:schemeClr>
        </a:solidFill>
        <a:ln w="12700" cap="flat" cmpd="sng" algn="ctr">
          <a:solidFill>
            <a:schemeClr val="accent2">
              <a:hueOff val="2122154"/>
              <a:satOff val="3600"/>
              <a:lumOff val="-1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AB2DA-2AA5-4D8F-8ECD-E396338A0CEF}">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ES" sz="2500" kern="1200"/>
            <a:t>Manejar las opciones de visualización de un texto: alinear izquierda, centrar, alinear derecha, justificar…</a:t>
          </a:r>
          <a:endParaRPr lang="en-US" sz="2500" kern="1200"/>
        </a:p>
      </dsp:txBody>
      <dsp:txXfrm>
        <a:off x="0" y="1276350"/>
        <a:ext cx="6492875" cy="1276350"/>
      </dsp:txXfrm>
    </dsp:sp>
    <dsp:sp modelId="{957D90F4-EA08-4F6F-94DD-FF1737D0D8AC}">
      <dsp:nvSpPr>
        <dsp:cNvPr id="0" name=""/>
        <dsp:cNvSpPr/>
      </dsp:nvSpPr>
      <dsp:spPr>
        <a:xfrm>
          <a:off x="0" y="2552700"/>
          <a:ext cx="6492875" cy="0"/>
        </a:xfrm>
        <a:prstGeom prst="line">
          <a:avLst/>
        </a:prstGeom>
        <a:solidFill>
          <a:schemeClr val="accent2">
            <a:hueOff val="4244308"/>
            <a:satOff val="7200"/>
            <a:lumOff val="-261"/>
            <a:alphaOff val="0"/>
          </a:schemeClr>
        </a:solidFill>
        <a:ln w="12700" cap="flat" cmpd="sng" algn="ctr">
          <a:solidFill>
            <a:schemeClr val="accent2">
              <a:hueOff val="4244308"/>
              <a:satOff val="7200"/>
              <a:lumOff val="-2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F1AA0-7C18-441A-B167-88886EBC39C3}">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ES" sz="2500" kern="1200"/>
            <a:t>Calcular la ruta en un sistema GPS basándonos en distintos vehículos: a pie, en bici, en coche…</a:t>
          </a:r>
          <a:endParaRPr lang="en-US" sz="2500" kern="1200"/>
        </a:p>
      </dsp:txBody>
      <dsp:txXfrm>
        <a:off x="0" y="2552700"/>
        <a:ext cx="6492875" cy="1276350"/>
      </dsp:txXfrm>
    </dsp:sp>
    <dsp:sp modelId="{D91A7763-8EFE-4ACE-852E-C08E66DDFCAE}">
      <dsp:nvSpPr>
        <dsp:cNvPr id="0" name=""/>
        <dsp:cNvSpPr/>
      </dsp:nvSpPr>
      <dsp:spPr>
        <a:xfrm>
          <a:off x="0" y="3829050"/>
          <a:ext cx="6492875" cy="0"/>
        </a:xfrm>
        <a:prstGeom prst="line">
          <a:avLst/>
        </a:prstGeom>
        <a:solidFill>
          <a:schemeClr val="accent2">
            <a:hueOff val="6366461"/>
            <a:satOff val="10800"/>
            <a:lumOff val="-392"/>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331F09-AFBF-4D19-82FF-193F24DA15FB}">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ES" sz="2500" kern="1200"/>
            <a:t>Mover una pieza en juego tipo ajedrez: peón, torre, caballo, alfil, dama, rey…</a:t>
          </a:r>
          <a:endParaRPr lang="en-US" sz="2500" kern="1200"/>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8516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70502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84293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05873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10788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4331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75119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71493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73226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675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9943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181776988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ss Pieces">
            <a:extLst>
              <a:ext uri="{FF2B5EF4-FFF2-40B4-BE49-F238E27FC236}">
                <a16:creationId xmlns:a16="http://schemas.microsoft.com/office/drawing/2014/main" id="{3446E8B1-5A87-B882-8009-3BF725C4F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29" name="Freeform: Shape 13">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15">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ctrTitle"/>
          </p:nvPr>
        </p:nvSpPr>
        <p:spPr>
          <a:xfrm>
            <a:off x="804672" y="877824"/>
            <a:ext cx="5294376" cy="3072384"/>
          </a:xfrm>
        </p:spPr>
        <p:txBody>
          <a:bodyPr anchor="b">
            <a:normAutofit/>
          </a:bodyPr>
          <a:lstStyle/>
          <a:p>
            <a:pPr algn="l"/>
            <a:r>
              <a:rPr lang="es-ES" sz="5400">
                <a:cs typeface="Calibri Light"/>
              </a:rPr>
              <a:t>Strategy</a:t>
            </a:r>
            <a:endParaRPr lang="es-ES" sz="5400"/>
          </a:p>
        </p:txBody>
      </p:sp>
      <p:sp>
        <p:nvSpPr>
          <p:cNvPr id="3" name="Subtítulo 2"/>
          <p:cNvSpPr>
            <a:spLocks noGrp="1"/>
          </p:cNvSpPr>
          <p:nvPr>
            <p:ph type="subTitle" idx="1"/>
          </p:nvPr>
        </p:nvSpPr>
        <p:spPr>
          <a:xfrm>
            <a:off x="804672" y="4096512"/>
            <a:ext cx="4167376" cy="1155525"/>
          </a:xfrm>
        </p:spPr>
        <p:txBody>
          <a:bodyPr anchor="t">
            <a:normAutofit/>
          </a:bodyPr>
          <a:lstStyle/>
          <a:p>
            <a:pPr algn="l"/>
            <a:r>
              <a:rPr lang="es-ES" sz="2000">
                <a:cs typeface="Calibri"/>
              </a:rPr>
              <a:t>Patrón de diseño de software</a:t>
            </a:r>
            <a:endParaRPr lang="es-ES" sz="2000"/>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62F7919-53EE-AC60-CF17-5B673202B52F}"/>
              </a:ext>
            </a:extLst>
          </p:cNvPr>
          <p:cNvSpPr>
            <a:spLocks noGrp="1"/>
          </p:cNvSpPr>
          <p:nvPr>
            <p:ph type="title"/>
          </p:nvPr>
        </p:nvSpPr>
        <p:spPr>
          <a:xfrm>
            <a:off x="804672" y="640080"/>
            <a:ext cx="3282696" cy="5257800"/>
          </a:xfrm>
        </p:spPr>
        <p:txBody>
          <a:bodyPr>
            <a:normAutofit/>
          </a:bodyPr>
          <a:lstStyle/>
          <a:p>
            <a:r>
              <a:rPr lang="es-ES">
                <a:solidFill>
                  <a:schemeClr val="bg1"/>
                </a:solidFill>
                <a:cs typeface="Calibri Light"/>
              </a:rPr>
              <a:t>De que se trata?</a:t>
            </a:r>
          </a:p>
        </p:txBody>
      </p:sp>
      <p:sp>
        <p:nvSpPr>
          <p:cNvPr id="3" name="Marcador de contenido 2">
            <a:extLst>
              <a:ext uri="{FF2B5EF4-FFF2-40B4-BE49-F238E27FC236}">
                <a16:creationId xmlns:a16="http://schemas.microsoft.com/office/drawing/2014/main" id="{F503AA6B-F390-2D1C-059F-3226E9E89078}"/>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0" indent="0">
              <a:buNone/>
            </a:pPr>
            <a:r>
              <a:rPr lang="es-ES" sz="2400" b="1">
                <a:ea typeface="+mn-lt"/>
                <a:cs typeface="+mn-lt"/>
              </a:rPr>
              <a:t>Strategy</a:t>
            </a:r>
            <a:r>
              <a:rPr lang="es-ES" sz="2400">
                <a:ea typeface="+mn-lt"/>
                <a:cs typeface="+mn-lt"/>
              </a:rPr>
              <a:t> es un patrón de diseño de comportamiento. Básicamente, su propósito es mantener un conjunto de algoritmos (estrategias) de entre los cuales el objeto cliente </a:t>
            </a:r>
            <a:r>
              <a:rPr lang="es-ES" sz="2400" b="1">
                <a:ea typeface="+mn-lt"/>
                <a:cs typeface="+mn-lt"/>
              </a:rPr>
              <a:t>puede elegir (conoce) </a:t>
            </a:r>
            <a:r>
              <a:rPr lang="es-ES" sz="2400">
                <a:ea typeface="+mn-lt"/>
                <a:cs typeface="+mn-lt"/>
              </a:rPr>
              <a:t>aquel que le conviene e intercambiarlo dinámicamente según sus necesidades.</a:t>
            </a:r>
            <a:endParaRPr lang="es-ES" sz="2400">
              <a:cs typeface="Calibri" panose="020F0502020204030204"/>
            </a:endParaRPr>
          </a:p>
        </p:txBody>
      </p:sp>
    </p:spTree>
    <p:extLst>
      <p:ext uri="{BB962C8B-B14F-4D97-AF65-F5344CB8AC3E}">
        <p14:creationId xmlns:p14="http://schemas.microsoft.com/office/powerpoint/2010/main" val="390689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0"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71FE6C25-FB5B-378A-024F-F612920B7607}"/>
              </a:ext>
            </a:extLst>
          </p:cNvPr>
          <p:cNvSpPr>
            <a:spLocks noGrp="1"/>
          </p:cNvSpPr>
          <p:nvPr>
            <p:ph type="title"/>
          </p:nvPr>
        </p:nvSpPr>
        <p:spPr>
          <a:xfrm>
            <a:off x="535020" y="685800"/>
            <a:ext cx="2780271" cy="5105400"/>
          </a:xfrm>
        </p:spPr>
        <p:txBody>
          <a:bodyPr>
            <a:normAutofit/>
          </a:bodyPr>
          <a:lstStyle/>
          <a:p>
            <a:r>
              <a:rPr lang="es-ES" sz="4000">
                <a:solidFill>
                  <a:srgbClr val="FFFFFF"/>
                </a:solidFill>
                <a:cs typeface="Calibri Light"/>
              </a:rPr>
              <a:t>Ejemplos comunes</a:t>
            </a:r>
          </a:p>
        </p:txBody>
      </p:sp>
      <p:graphicFrame>
        <p:nvGraphicFramePr>
          <p:cNvPr id="22" name="Marcador de contenido 2">
            <a:extLst>
              <a:ext uri="{FF2B5EF4-FFF2-40B4-BE49-F238E27FC236}">
                <a16:creationId xmlns:a16="http://schemas.microsoft.com/office/drawing/2014/main" id="{EAFF0C67-D335-B457-5360-60B94B2F2C7A}"/>
              </a:ext>
            </a:extLst>
          </p:cNvPr>
          <p:cNvGraphicFramePr>
            <a:graphicFrameLocks noGrp="1"/>
          </p:cNvGraphicFramePr>
          <p:nvPr>
            <p:ph idx="1"/>
            <p:extLst>
              <p:ext uri="{D42A27DB-BD31-4B8C-83A1-F6EECF244321}">
                <p14:modId xmlns:p14="http://schemas.microsoft.com/office/powerpoint/2010/main" val="184357348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9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9E9F0-9098-4E7B-F7CE-1633E8214986}"/>
              </a:ext>
            </a:extLst>
          </p:cNvPr>
          <p:cNvSpPr>
            <a:spLocks noGrp="1"/>
          </p:cNvSpPr>
          <p:nvPr>
            <p:ph type="title"/>
          </p:nvPr>
        </p:nvSpPr>
        <p:spPr>
          <a:xfrm>
            <a:off x="804673" y="1445494"/>
            <a:ext cx="3616856" cy="4376572"/>
          </a:xfrm>
        </p:spPr>
        <p:txBody>
          <a:bodyPr anchor="ctr">
            <a:normAutofit/>
          </a:bodyPr>
          <a:lstStyle/>
          <a:p>
            <a:r>
              <a:rPr lang="es-ES" sz="4800">
                <a:cs typeface="Calibri Light"/>
              </a:rPr>
              <a:t>Actores</a:t>
            </a:r>
          </a:p>
        </p:txBody>
      </p:sp>
      <p:sp>
        <p:nvSpPr>
          <p:cNvPr id="29" name="Freeform: Shape 2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9FFBFC4-7C08-67A2-6498-3A5FB729EF59}"/>
              </a:ext>
            </a:extLst>
          </p:cNvPr>
          <p:cNvSpPr>
            <a:spLocks noGrp="1"/>
          </p:cNvSpPr>
          <p:nvPr>
            <p:ph idx="1"/>
          </p:nvPr>
        </p:nvSpPr>
        <p:spPr>
          <a:xfrm>
            <a:off x="6096000" y="1399032"/>
            <a:ext cx="5501834" cy="4471416"/>
          </a:xfrm>
        </p:spPr>
        <p:txBody>
          <a:bodyPr vert="horz" lIns="91440" tIns="45720" rIns="91440" bIns="45720" rtlCol="0" anchor="ctr">
            <a:normAutofit/>
          </a:bodyPr>
          <a:lstStyle/>
          <a:p>
            <a:pPr marL="0" indent="0">
              <a:buNone/>
            </a:pPr>
            <a:endParaRPr lang="es-ES" sz="2000" b="1">
              <a:solidFill>
                <a:schemeClr val="bg1"/>
              </a:solidFill>
              <a:cs typeface="Calibri" panose="020F0502020204030204"/>
            </a:endParaRPr>
          </a:p>
          <a:p>
            <a:pPr marL="0" indent="0">
              <a:buNone/>
            </a:pPr>
            <a:r>
              <a:rPr lang="es-ES" sz="2000" b="1">
                <a:solidFill>
                  <a:schemeClr val="bg1"/>
                </a:solidFill>
              </a:rPr>
              <a:t>Cliente</a:t>
            </a:r>
            <a:endParaRPr lang="es-ES" sz="2000">
              <a:solidFill>
                <a:schemeClr val="bg1"/>
              </a:solidFill>
              <a:cs typeface="Calibri" panose="020F0502020204030204"/>
            </a:endParaRPr>
          </a:p>
          <a:p>
            <a:r>
              <a:rPr lang="es-ES" sz="2000">
                <a:solidFill>
                  <a:schemeClr val="bg1"/>
                </a:solidFill>
                <a:ea typeface="+mn-lt"/>
                <a:cs typeface="+mn-lt"/>
              </a:rPr>
              <a:t>Es quien solicita la acción, también es quien fija la estrategia a utilizar. No forma parte del core de la lógica, solo interactúa con el contexto.</a:t>
            </a:r>
            <a:endParaRPr lang="es-ES" sz="2000">
              <a:solidFill>
                <a:schemeClr val="bg1"/>
              </a:solidFill>
              <a:cs typeface="Calibri"/>
            </a:endParaRPr>
          </a:p>
          <a:p>
            <a:pPr marL="0" indent="0">
              <a:buNone/>
            </a:pPr>
            <a:r>
              <a:rPr lang="es-ES" sz="2000" b="1">
                <a:solidFill>
                  <a:schemeClr val="bg1"/>
                </a:solidFill>
              </a:rPr>
              <a:t>Contexto</a:t>
            </a:r>
            <a:endParaRPr lang="es-ES" sz="2000">
              <a:solidFill>
                <a:schemeClr val="bg1"/>
              </a:solidFill>
              <a:cs typeface="Calibri" panose="020F0502020204030204"/>
            </a:endParaRPr>
          </a:p>
          <a:p>
            <a:r>
              <a:rPr lang="es-ES" sz="2000">
                <a:solidFill>
                  <a:schemeClr val="bg1"/>
                </a:solidFill>
                <a:ea typeface="+mn-lt"/>
                <a:cs typeface="+mn-lt"/>
              </a:rPr>
              <a:t>Es la clase que alberga la información necesaria para ejecutar las estrategias y también la clase que hace uso de ellas. Al contexto debemos de informarle de la estrategia a utilizar mediante un </a:t>
            </a:r>
            <a:r>
              <a:rPr lang="es-ES" sz="2000" i="1">
                <a:solidFill>
                  <a:schemeClr val="bg1"/>
                </a:solidFill>
                <a:ea typeface="+mn-lt"/>
                <a:cs typeface="+mn-lt"/>
              </a:rPr>
              <a:t>setter</a:t>
            </a:r>
            <a:r>
              <a:rPr lang="es-ES" sz="2000">
                <a:solidFill>
                  <a:schemeClr val="bg1"/>
                </a:solidFill>
                <a:ea typeface="+mn-lt"/>
                <a:cs typeface="+mn-lt"/>
              </a:rPr>
              <a:t> u otro mecanismo.</a:t>
            </a:r>
            <a:endParaRPr lang="es-ES" sz="2000">
              <a:solidFill>
                <a:schemeClr val="bg1"/>
              </a:solidFill>
            </a:endParaRPr>
          </a:p>
          <a:p>
            <a:endParaRPr lang="es-ES" sz="2000">
              <a:solidFill>
                <a:schemeClr val="bg1"/>
              </a:solidFill>
              <a:cs typeface="Calibri"/>
            </a:endParaRPr>
          </a:p>
        </p:txBody>
      </p:sp>
    </p:spTree>
    <p:extLst>
      <p:ext uri="{BB962C8B-B14F-4D97-AF65-F5344CB8AC3E}">
        <p14:creationId xmlns:p14="http://schemas.microsoft.com/office/powerpoint/2010/main" val="17228142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9E9F0-9098-4E7B-F7CE-1633E8214986}"/>
              </a:ext>
            </a:extLst>
          </p:cNvPr>
          <p:cNvSpPr>
            <a:spLocks noGrp="1"/>
          </p:cNvSpPr>
          <p:nvPr>
            <p:ph type="title"/>
          </p:nvPr>
        </p:nvSpPr>
        <p:spPr>
          <a:xfrm>
            <a:off x="804673" y="1445494"/>
            <a:ext cx="3616856" cy="4376572"/>
          </a:xfrm>
        </p:spPr>
        <p:txBody>
          <a:bodyPr anchor="ctr">
            <a:normAutofit/>
          </a:bodyPr>
          <a:lstStyle/>
          <a:p>
            <a:r>
              <a:rPr lang="es-ES" sz="4800">
                <a:cs typeface="Calibri Light"/>
              </a:rPr>
              <a:t>Actores</a:t>
            </a:r>
          </a:p>
        </p:txBody>
      </p:sp>
      <p:sp>
        <p:nvSpPr>
          <p:cNvPr id="5"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9FFBFC4-7C08-67A2-6498-3A5FB729EF59}"/>
              </a:ext>
            </a:extLst>
          </p:cNvPr>
          <p:cNvSpPr>
            <a:spLocks noGrp="1"/>
          </p:cNvSpPr>
          <p:nvPr>
            <p:ph idx="1"/>
          </p:nvPr>
        </p:nvSpPr>
        <p:spPr>
          <a:xfrm>
            <a:off x="6096000" y="1399032"/>
            <a:ext cx="5501834" cy="4471416"/>
          </a:xfrm>
        </p:spPr>
        <p:txBody>
          <a:bodyPr vert="horz" lIns="91440" tIns="45720" rIns="91440" bIns="45720" rtlCol="0" anchor="ctr">
            <a:normAutofit/>
          </a:bodyPr>
          <a:lstStyle/>
          <a:p>
            <a:pPr>
              <a:buNone/>
            </a:pPr>
            <a:r>
              <a:rPr lang="es-ES" sz="2200" b="1">
                <a:solidFill>
                  <a:schemeClr val="bg1"/>
                </a:solidFill>
              </a:rPr>
              <a:t>Interfaz de la estrategia</a:t>
            </a:r>
            <a:endParaRPr lang="es-ES" sz="2200">
              <a:solidFill>
                <a:schemeClr val="bg1"/>
              </a:solidFill>
              <a:cs typeface="Calibri"/>
            </a:endParaRPr>
          </a:p>
          <a:p>
            <a:r>
              <a:rPr lang="es-ES" sz="2200">
                <a:solidFill>
                  <a:schemeClr val="bg1"/>
                </a:solidFill>
                <a:ea typeface="+mn-lt"/>
                <a:cs typeface="+mn-lt"/>
              </a:rPr>
              <a:t>Es el contrato que debe de cumplir cada estrategia que queramos implementar. Este contrato permite al contexto conocer y estandarizar el uso de las estrategias, no teniendo que conocer la implementación final de cada una para tener que ejecutarlas.</a:t>
            </a:r>
            <a:endParaRPr lang="es-ES" sz="2200">
              <a:solidFill>
                <a:schemeClr val="bg1"/>
              </a:solidFill>
              <a:cs typeface="Calibri" panose="020F0502020204030204"/>
            </a:endParaRPr>
          </a:p>
          <a:p>
            <a:endParaRPr lang="es-ES" sz="2200">
              <a:solidFill>
                <a:schemeClr val="bg1"/>
              </a:solidFill>
              <a:cs typeface="Calibri" panose="020F0502020204030204"/>
            </a:endParaRPr>
          </a:p>
        </p:txBody>
      </p:sp>
    </p:spTree>
    <p:extLst>
      <p:ext uri="{BB962C8B-B14F-4D97-AF65-F5344CB8AC3E}">
        <p14:creationId xmlns:p14="http://schemas.microsoft.com/office/powerpoint/2010/main" val="4801757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9E9F0-9098-4E7B-F7CE-1633E8214986}"/>
              </a:ext>
            </a:extLst>
          </p:cNvPr>
          <p:cNvSpPr>
            <a:spLocks noGrp="1"/>
          </p:cNvSpPr>
          <p:nvPr>
            <p:ph type="title"/>
          </p:nvPr>
        </p:nvSpPr>
        <p:spPr>
          <a:xfrm>
            <a:off x="804673" y="1445494"/>
            <a:ext cx="3616856" cy="4376572"/>
          </a:xfrm>
        </p:spPr>
        <p:txBody>
          <a:bodyPr anchor="ctr">
            <a:normAutofit/>
          </a:bodyPr>
          <a:lstStyle/>
          <a:p>
            <a:r>
              <a:rPr lang="es-ES" sz="4800">
                <a:cs typeface="Calibri Light"/>
              </a:rPr>
              <a:t>Actores</a:t>
            </a:r>
          </a:p>
        </p:txBody>
      </p:sp>
      <p:sp>
        <p:nvSpPr>
          <p:cNvPr id="9"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9FFBFC4-7C08-67A2-6498-3A5FB729EF59}"/>
              </a:ext>
            </a:extLst>
          </p:cNvPr>
          <p:cNvSpPr>
            <a:spLocks noGrp="1"/>
          </p:cNvSpPr>
          <p:nvPr>
            <p:ph idx="1"/>
          </p:nvPr>
        </p:nvSpPr>
        <p:spPr>
          <a:xfrm>
            <a:off x="6096000" y="1399032"/>
            <a:ext cx="5501834" cy="4471416"/>
          </a:xfrm>
        </p:spPr>
        <p:txBody>
          <a:bodyPr vert="horz" lIns="91440" tIns="45720" rIns="91440" bIns="45720" rtlCol="0" anchor="ctr">
            <a:normAutofit/>
          </a:bodyPr>
          <a:lstStyle/>
          <a:p>
            <a:pPr marL="0" indent="0">
              <a:buNone/>
            </a:pPr>
            <a:r>
              <a:rPr lang="es-ES" sz="2200" b="1">
                <a:solidFill>
                  <a:schemeClr val="bg1"/>
                </a:solidFill>
              </a:rPr>
              <a:t>Interfaz concreta</a:t>
            </a:r>
            <a:endParaRPr lang="es-ES" sz="2200">
              <a:solidFill>
                <a:schemeClr val="bg1"/>
              </a:solidFill>
              <a:cs typeface="Calibri" panose="020F0502020204030204"/>
            </a:endParaRPr>
          </a:p>
          <a:p>
            <a:r>
              <a:rPr lang="es-ES" sz="2200">
                <a:solidFill>
                  <a:schemeClr val="bg1"/>
                </a:solidFill>
                <a:ea typeface="+mn-lt"/>
                <a:cs typeface="+mn-lt"/>
              </a:rPr>
              <a:t>Es una implementación del contrato de la interfaz, si pensamos en alguno de los casos anteriores de ejemplo, es quien define cómo se mueve un peón, quién sabe cómo se calcula una ruta en bici, quién sabe cómo formatear un texto centrado o cómo formatear un PDF a exportar.</a:t>
            </a:r>
            <a:endParaRPr lang="es-ES" sz="2200">
              <a:solidFill>
                <a:schemeClr val="bg1"/>
              </a:solidFill>
              <a:cs typeface="Calibri" panose="020F0502020204030204"/>
            </a:endParaRPr>
          </a:p>
          <a:p>
            <a:endParaRPr lang="es-ES" sz="2200" b="1">
              <a:solidFill>
                <a:schemeClr val="bg1"/>
              </a:solidFill>
              <a:cs typeface="Calibri" panose="020F0502020204030204"/>
            </a:endParaRPr>
          </a:p>
          <a:p>
            <a:pPr marL="0" indent="0">
              <a:buNone/>
            </a:pPr>
            <a:endParaRPr lang="es-ES" sz="2200" b="1">
              <a:solidFill>
                <a:schemeClr val="bg1"/>
              </a:solidFill>
              <a:cs typeface="Calibri" panose="020F0502020204030204"/>
            </a:endParaRPr>
          </a:p>
          <a:p>
            <a:endParaRPr lang="es-ES" sz="2200">
              <a:solidFill>
                <a:schemeClr val="bg1"/>
              </a:solidFill>
              <a:cs typeface="Calibri"/>
            </a:endParaRPr>
          </a:p>
        </p:txBody>
      </p:sp>
    </p:spTree>
    <p:extLst>
      <p:ext uri="{BB962C8B-B14F-4D97-AF65-F5344CB8AC3E}">
        <p14:creationId xmlns:p14="http://schemas.microsoft.com/office/powerpoint/2010/main" val="3677249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362AE4-1267-490B-8D09-8A7C988208D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Estructura UML</a:t>
            </a:r>
          </a:p>
        </p:txBody>
      </p:sp>
      <p:pic>
        <p:nvPicPr>
          <p:cNvPr id="7" name="Imagen 8" descr="Diagrama&#10;&#10;Descripción generada automáticamente">
            <a:extLst>
              <a:ext uri="{FF2B5EF4-FFF2-40B4-BE49-F238E27FC236}">
                <a16:creationId xmlns:a16="http://schemas.microsoft.com/office/drawing/2014/main" id="{1E7A7510-703D-8520-F296-DB34FF350596}"/>
              </a:ext>
            </a:extLst>
          </p:cNvPr>
          <p:cNvPicPr>
            <a:picLocks noGrp="1" noChangeAspect="1"/>
          </p:cNvPicPr>
          <p:nvPr>
            <p:ph idx="1"/>
          </p:nvPr>
        </p:nvPicPr>
        <p:blipFill>
          <a:blip r:embed="rId2"/>
          <a:stretch>
            <a:fillRect/>
          </a:stretch>
        </p:blipFill>
        <p:spPr>
          <a:xfrm>
            <a:off x="4027555" y="1116183"/>
            <a:ext cx="7784548" cy="4533900"/>
          </a:xfrm>
          <a:prstGeom prst="rect">
            <a:avLst/>
          </a:prstGeom>
        </p:spPr>
      </p:pic>
    </p:spTree>
    <p:extLst>
      <p:ext uri="{BB962C8B-B14F-4D97-AF65-F5344CB8AC3E}">
        <p14:creationId xmlns:p14="http://schemas.microsoft.com/office/powerpoint/2010/main" val="153527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7A87C1-E7AC-BD1B-C3B1-0F639FCB3A94}"/>
              </a:ext>
            </a:extLst>
          </p:cNvPr>
          <p:cNvSpPr>
            <a:spLocks noGrp="1"/>
          </p:cNvSpPr>
          <p:nvPr>
            <p:ph type="title"/>
          </p:nvPr>
        </p:nvSpPr>
        <p:spPr>
          <a:xfrm>
            <a:off x="2311147" y="365760"/>
            <a:ext cx="7569706" cy="1288238"/>
          </a:xfrm>
        </p:spPr>
        <p:txBody>
          <a:bodyPr anchor="ctr">
            <a:normAutofit/>
          </a:bodyPr>
          <a:lstStyle/>
          <a:p>
            <a:pPr algn="ctr"/>
            <a:r>
              <a:rPr lang="es-ES" dirty="0">
                <a:cs typeface="Calibri Light"/>
              </a:rPr>
              <a:t>Pros</a:t>
            </a:r>
            <a:endParaRPr lang="es-ES">
              <a:cs typeface="Calibri Light"/>
            </a:endParaRPr>
          </a:p>
        </p:txBody>
      </p:sp>
      <p:sp>
        <p:nvSpPr>
          <p:cNvPr id="3" name="Marcador de contenido 2">
            <a:extLst>
              <a:ext uri="{FF2B5EF4-FFF2-40B4-BE49-F238E27FC236}">
                <a16:creationId xmlns:a16="http://schemas.microsoft.com/office/drawing/2014/main" id="{F967DEED-A139-7442-E8AE-B5C8C186B0CA}"/>
              </a:ext>
            </a:extLst>
          </p:cNvPr>
          <p:cNvSpPr>
            <a:spLocks noGrp="1"/>
          </p:cNvSpPr>
          <p:nvPr>
            <p:ph idx="1"/>
          </p:nvPr>
        </p:nvSpPr>
        <p:spPr>
          <a:xfrm>
            <a:off x="1922613" y="1807729"/>
            <a:ext cx="8600775" cy="4687493"/>
          </a:xfrm>
        </p:spPr>
        <p:txBody>
          <a:bodyPr vert="horz" lIns="91440" tIns="45720" rIns="91440" bIns="45720" rtlCol="0" anchor="t">
            <a:normAutofit/>
          </a:bodyPr>
          <a:lstStyle/>
          <a:p>
            <a:r>
              <a:rPr lang="es-ES" sz="2400" b="1">
                <a:ea typeface="+mn-lt"/>
                <a:cs typeface="+mn-lt"/>
              </a:rPr>
              <a:t>Intercambiar</a:t>
            </a:r>
            <a:r>
              <a:rPr lang="es-ES" sz="2400">
                <a:ea typeface="+mn-lt"/>
                <a:cs typeface="+mn-lt"/>
              </a:rPr>
              <a:t> algoritmos usados dentro de un objeto durante el tiempo de ejecución.</a:t>
            </a:r>
          </a:p>
          <a:p>
            <a:r>
              <a:rPr lang="es-ES" sz="2400" b="1">
                <a:ea typeface="+mn-lt"/>
                <a:cs typeface="+mn-lt"/>
              </a:rPr>
              <a:t>Aislar</a:t>
            </a:r>
            <a:r>
              <a:rPr lang="es-ES" sz="2400">
                <a:ea typeface="+mn-lt"/>
                <a:cs typeface="+mn-lt"/>
              </a:rPr>
              <a:t> los detalles de implementación de un algoritmo del código que lo utiliza.</a:t>
            </a:r>
          </a:p>
          <a:p>
            <a:r>
              <a:rPr lang="es-ES" sz="2400" b="1" i="1">
                <a:ea typeface="+mn-lt"/>
                <a:cs typeface="+mn-lt"/>
              </a:rPr>
              <a:t>Principio de abierto/cerrado</a:t>
            </a:r>
            <a:r>
              <a:rPr lang="es-ES" sz="2400">
                <a:ea typeface="+mn-lt"/>
                <a:cs typeface="+mn-lt"/>
              </a:rPr>
              <a:t>. Puedes introducir nuevas estrategias sin tener que cambiar el contexto.</a:t>
            </a:r>
          </a:p>
          <a:p>
            <a:r>
              <a:rPr lang="es-ES" sz="2400" b="1">
                <a:ea typeface="+mn-lt"/>
                <a:cs typeface="+mn-lt"/>
              </a:rPr>
              <a:t>Ahorro en memoria: </a:t>
            </a:r>
            <a:r>
              <a:rPr lang="es-ES" sz="2400">
                <a:ea typeface="+mn-lt"/>
                <a:cs typeface="+mn-lt"/>
              </a:rPr>
              <a:t>El cliente no va a necesitar todas las estrategias en todo momento, de modo que no necesitamos cargar un objeto con toda esa lógica dentro cada vez que queramos usarlo.</a:t>
            </a:r>
            <a:endParaRPr lang="es-ES" sz="2400">
              <a:cs typeface="Calibri"/>
            </a:endParaRPr>
          </a:p>
        </p:txBody>
      </p:sp>
    </p:spTree>
    <p:extLst>
      <p:ext uri="{BB962C8B-B14F-4D97-AF65-F5344CB8AC3E}">
        <p14:creationId xmlns:p14="http://schemas.microsoft.com/office/powerpoint/2010/main" val="31806248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E69462A-D42F-0BAD-0BB2-790CFC4E09FF}"/>
              </a:ext>
            </a:extLst>
          </p:cNvPr>
          <p:cNvSpPr>
            <a:spLocks noGrp="1"/>
          </p:cNvSpPr>
          <p:nvPr>
            <p:ph type="title"/>
          </p:nvPr>
        </p:nvSpPr>
        <p:spPr>
          <a:xfrm>
            <a:off x="2233843" y="857194"/>
            <a:ext cx="7569706" cy="1288238"/>
          </a:xfrm>
        </p:spPr>
        <p:txBody>
          <a:bodyPr anchor="ctr">
            <a:normAutofit/>
          </a:bodyPr>
          <a:lstStyle/>
          <a:p>
            <a:pPr algn="ctr"/>
            <a:r>
              <a:rPr lang="es-ES" dirty="0">
                <a:cs typeface="Calibri Light"/>
              </a:rPr>
              <a:t>Contras</a:t>
            </a:r>
            <a:endParaRPr lang="es-ES"/>
          </a:p>
        </p:txBody>
      </p:sp>
      <p:sp>
        <p:nvSpPr>
          <p:cNvPr id="3" name="Marcador de contenido 2">
            <a:extLst>
              <a:ext uri="{FF2B5EF4-FFF2-40B4-BE49-F238E27FC236}">
                <a16:creationId xmlns:a16="http://schemas.microsoft.com/office/drawing/2014/main" id="{4803078E-DE8D-E2F4-2EC1-664D088054F5}"/>
              </a:ext>
            </a:extLst>
          </p:cNvPr>
          <p:cNvSpPr>
            <a:spLocks noGrp="1"/>
          </p:cNvSpPr>
          <p:nvPr>
            <p:ph idx="1"/>
          </p:nvPr>
        </p:nvSpPr>
        <p:spPr>
          <a:xfrm>
            <a:off x="1541613" y="2586295"/>
            <a:ext cx="9108776" cy="4024884"/>
          </a:xfrm>
        </p:spPr>
        <p:txBody>
          <a:bodyPr vert="horz" lIns="91440" tIns="45720" rIns="91440" bIns="45720" rtlCol="0" anchor="t">
            <a:normAutofit/>
          </a:bodyPr>
          <a:lstStyle/>
          <a:p>
            <a:r>
              <a:rPr lang="es-ES" dirty="0">
                <a:ea typeface="+mn-lt"/>
                <a:cs typeface="+mn-lt"/>
              </a:rPr>
              <a:t>Si solo tenemos un par de estrategias a implementar, puede ser un poco exagerado o excesivo implementar este patrón, ya que complicamos en exceso la casuística.</a:t>
            </a:r>
            <a:endParaRPr lang="es-ES" dirty="0">
              <a:cs typeface="Calibri" panose="020F0502020204030204"/>
            </a:endParaRPr>
          </a:p>
          <a:p>
            <a:r>
              <a:rPr lang="es-ES" dirty="0">
                <a:ea typeface="+mn-lt"/>
                <a:cs typeface="+mn-lt"/>
              </a:rPr>
              <a:t>El cliente debe de conocer las diferencias entre las estrategias.</a:t>
            </a:r>
            <a:endParaRPr lang="es-ES" dirty="0">
              <a:cs typeface="Calibri" panose="020F0502020204030204"/>
            </a:endParaRPr>
          </a:p>
          <a:p>
            <a:endParaRPr lang="es-ES" sz="2400">
              <a:cs typeface="Calibri"/>
            </a:endParaRPr>
          </a:p>
        </p:txBody>
      </p:sp>
    </p:spTree>
    <p:extLst>
      <p:ext uri="{BB962C8B-B14F-4D97-AF65-F5344CB8AC3E}">
        <p14:creationId xmlns:p14="http://schemas.microsoft.com/office/powerpoint/2010/main" val="42018592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Office Theme</vt:lpstr>
      <vt:lpstr>Strategy</vt:lpstr>
      <vt:lpstr>De que se trata?</vt:lpstr>
      <vt:lpstr>Ejemplos comunes</vt:lpstr>
      <vt:lpstr>Actores</vt:lpstr>
      <vt:lpstr>Actores</vt:lpstr>
      <vt:lpstr>Actores</vt:lpstr>
      <vt:lpstr>Estructura UML</vt:lpstr>
      <vt:lpstr>Pros</vt:lpstr>
      <vt:lpstr>Contras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175</cp:revision>
  <dcterms:created xsi:type="dcterms:W3CDTF">2022-10-11T14:35:19Z</dcterms:created>
  <dcterms:modified xsi:type="dcterms:W3CDTF">2022-10-11T21:06:57Z</dcterms:modified>
</cp:coreProperties>
</file>