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03786-E923-3446-9AF7-030C4B6DE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A12B77-A24D-4643-8DF9-C46D258BB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ADC27-E4E4-4E40-95AE-E10EB3D5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AC2-F81D-AC41-9157-CA9D2718302B}" type="datetimeFigureOut">
              <a:rPr lang="es-ES" smtClean="0"/>
              <a:t>6/12/21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05A46-F7E2-2646-9ED1-B97BAD1F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52062-CC08-9447-844B-32D86124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116-AA8F-1B43-9573-7D29898E6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64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E755A-6350-824E-A37D-BF9857B0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3EDED1-60AF-B14F-8642-DD3322E87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3B870A-96A5-514F-8297-6977498C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AC2-F81D-AC41-9157-CA9D2718302B}" type="datetimeFigureOut">
              <a:rPr lang="es-ES" smtClean="0"/>
              <a:t>6/12/21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0E056D-FF41-0D42-8E0B-6017C8D6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328C3-F994-FB44-9899-24F83EA3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116-AA8F-1B43-9573-7D29898E6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10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5E46A7-C29F-A549-991A-FEC632CB4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4FBE8D-D638-3847-8EAD-EF052B8E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4690C-20D1-5540-A5AE-7DA99256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AC2-F81D-AC41-9157-CA9D2718302B}" type="datetimeFigureOut">
              <a:rPr lang="es-ES" smtClean="0"/>
              <a:t>6/12/21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674A0-1C0D-BD40-98E3-9E78B00B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687D0-5C91-5B48-ABA9-4E93F77F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116-AA8F-1B43-9573-7D29898E6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58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53F25-2DCF-7F46-AF8E-A47DA0C5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2D0C37-D8DE-794C-AA32-697CA77F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9A529-A232-6E4E-89A5-575781A0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AC2-F81D-AC41-9157-CA9D2718302B}" type="datetimeFigureOut">
              <a:rPr lang="es-ES" smtClean="0"/>
              <a:t>6/12/21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A63AB0-B836-3F46-8D3A-909A2011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29843C-FE19-5349-849A-C5070917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116-AA8F-1B43-9573-7D29898E6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71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7423B-61F2-F541-AEEC-B430D5BE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E1FB2B-FCC0-6747-BA3C-FBBCA1FE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DCE97-A686-8D41-9856-9DFF9D55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AC2-F81D-AC41-9157-CA9D2718302B}" type="datetimeFigureOut">
              <a:rPr lang="es-ES" smtClean="0"/>
              <a:t>6/12/21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08DF99-88A4-874B-91B9-4001FD2F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65EF44-2216-9347-A980-9D03E341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116-AA8F-1B43-9573-7D29898E6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47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96AEE-B61B-D34B-B9D1-307A1B9B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203C64-8EBB-2143-B5DD-25489DDC8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00665A-3DFC-9844-9616-1AB797AEB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306AAC-3BB3-8E43-A4A7-EE341D8A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AC2-F81D-AC41-9157-CA9D2718302B}" type="datetimeFigureOut">
              <a:rPr lang="es-ES" smtClean="0"/>
              <a:t>6/12/21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907A67-324F-234D-BE5B-255C0C2E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82F510-14A1-4943-AB6F-EB6C243E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116-AA8F-1B43-9573-7D29898E6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81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5A03-1CCF-4D4E-A72A-0D38D35A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9608D8-B52C-E043-82AE-F089C1B02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15A6B1-3DF5-B94C-AE68-84E2EDAB0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BECA9D-ABAC-5649-835F-F534E3F5A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5674DE-877A-3F41-99B8-709AB4B51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0FE067-0E0E-F34B-A8EC-1D9DDF15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AC2-F81D-AC41-9157-CA9D2718302B}" type="datetimeFigureOut">
              <a:rPr lang="es-ES" smtClean="0"/>
              <a:t>6/12/21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7EDC3A-77EF-174B-A70E-DE5FC269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1C883D-588C-9F48-A2C8-5174209E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116-AA8F-1B43-9573-7D29898E6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91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E08CD-CE6A-F946-AB4F-4CB49774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561B9D-472C-2D44-8D52-CA087F20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AC2-F81D-AC41-9157-CA9D2718302B}" type="datetimeFigureOut">
              <a:rPr lang="es-ES" smtClean="0"/>
              <a:t>6/12/21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69A8B7-25FF-F74B-8998-E3C24C76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7C8B2-208B-9341-85C1-6B2D6138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116-AA8F-1B43-9573-7D29898E6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48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BD7506-28BE-4C4D-9B68-DBFDE499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AC2-F81D-AC41-9157-CA9D2718302B}" type="datetimeFigureOut">
              <a:rPr lang="es-ES" smtClean="0"/>
              <a:t>6/12/21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244F1D-91C3-524B-A1E1-4C5F0B0D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7BFB6F-5B82-F84F-998C-942C8087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116-AA8F-1B43-9573-7D29898E6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03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0C1A8-F503-6242-A36B-41E0E31C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BE756B-BE9B-FD41-B10E-3CC8BF1F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34C67A-4117-8540-AC3F-D10E9327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A46AA3-3D57-CA4D-A2E7-69169927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AC2-F81D-AC41-9157-CA9D2718302B}" type="datetimeFigureOut">
              <a:rPr lang="es-ES" smtClean="0"/>
              <a:t>6/12/21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3B4C0C-1B25-1244-A969-1129E62F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B5F5EA-1C84-9C40-B6B0-5B1F2D5B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116-AA8F-1B43-9573-7D29898E6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3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C8367-9178-BA43-8963-C8BB8674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C4E25A-4E00-D347-BAF6-2B7CB0B3E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2F303-EAD8-894D-99E0-004A2B74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4D0238-1E2E-5C47-B449-D5D67858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3AC2-F81D-AC41-9157-CA9D2718302B}" type="datetimeFigureOut">
              <a:rPr lang="es-ES" smtClean="0"/>
              <a:t>6/12/21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DACF7-62FE-B94F-ACDD-319F7E29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9D82D1-D17A-2943-AED3-FDE41D48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116-AA8F-1B43-9573-7D29898E6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5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8804E9-A685-DB4E-8696-DE8B7ED7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6F9457-B2CD-694E-97FC-66BFCEC8A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D104C-7A82-F04C-86BF-268EB3BD8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83AC2-F81D-AC41-9157-CA9D2718302B}" type="datetimeFigureOut">
              <a:rPr lang="es-ES" smtClean="0"/>
              <a:t>6/12/21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F69421-045F-4949-B89A-2D3B6666D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8840D7-23BE-CC4B-9055-6585E6877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7116-AA8F-1B43-9573-7D29898E62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08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ll diamonds slow down global warming? | Horizon 2020">
            <a:extLst>
              <a:ext uri="{FF2B5EF4-FFF2-40B4-BE49-F238E27FC236}">
                <a16:creationId xmlns:a16="http://schemas.microsoft.com/office/drawing/2014/main" id="{D427F3D5-33B8-1943-93F8-7371E2649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0"/>
            <a:ext cx="9131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F453A1C-6C73-6045-B18B-680324CD4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350" y="-629393"/>
            <a:ext cx="9144000" cy="2387600"/>
          </a:xfrm>
        </p:spPr>
        <p:txBody>
          <a:bodyPr/>
          <a:lstStyle/>
          <a:p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DIAMONDS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56E7A8-CFBE-FD42-9E84-79198A0F3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650" y="1559719"/>
            <a:ext cx="9144000" cy="1655762"/>
          </a:xfrm>
        </p:spPr>
        <p:txBody>
          <a:bodyPr/>
          <a:lstStyle/>
          <a:p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KAGGLE</a:t>
            </a:r>
            <a:r>
              <a:rPr lang="es-ES" dirty="0"/>
              <a:t> </a:t>
            </a:r>
            <a:r>
              <a:rPr lang="es-E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COMPETITION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039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65D7-027F-604B-83DE-8AEB87AB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Explorando el </a:t>
            </a:r>
            <a:r>
              <a:rPr lang="es-E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</a:t>
            </a:r>
            <a:endParaRPr lang="es-E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BA05374-2A0F-B54A-899F-31E8F3951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0312" y="2004675"/>
            <a:ext cx="5869584" cy="4351338"/>
          </a:xfr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4237BB6-C994-3C43-9CD6-B2DB978A715B}"/>
              </a:ext>
            </a:extLst>
          </p:cNvPr>
          <p:cNvSpPr txBox="1"/>
          <p:nvPr/>
        </p:nvSpPr>
        <p:spPr>
          <a:xfrm>
            <a:off x="838200" y="1779687"/>
            <a:ext cx="49482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Este proyecto consiste en la creación de un modelo predictor para el precio de los diamantes. Para ello vamos a explorar el </a:t>
            </a:r>
            <a:r>
              <a:rPr lang="es-ES" dirty="0" err="1"/>
              <a:t>Dataset</a:t>
            </a:r>
            <a:r>
              <a:rPr lang="es-ES" dirty="0"/>
              <a:t> en el que tenemos todos los datos necesarios sobre los diamantes.</a:t>
            </a:r>
          </a:p>
          <a:p>
            <a:endParaRPr lang="es-ES" dirty="0"/>
          </a:p>
          <a:p>
            <a:r>
              <a:rPr lang="es-ES" dirty="0"/>
              <a:t>La información del </a:t>
            </a:r>
            <a:r>
              <a:rPr lang="es-ES" dirty="0" err="1"/>
              <a:t>Dataset</a:t>
            </a:r>
            <a:r>
              <a:rPr lang="es-ES" dirty="0"/>
              <a:t> esta distribuida en 10 columnas:</a:t>
            </a:r>
          </a:p>
          <a:p>
            <a:r>
              <a:rPr lang="es-ES" dirty="0"/>
              <a:t>- </a:t>
            </a:r>
            <a:r>
              <a:rPr lang="es-ES" dirty="0" err="1"/>
              <a:t>Carat</a:t>
            </a:r>
            <a:endParaRPr lang="es-ES" dirty="0"/>
          </a:p>
          <a:p>
            <a:r>
              <a:rPr lang="es-ES" dirty="0"/>
              <a:t>- </a:t>
            </a:r>
            <a:r>
              <a:rPr lang="es-ES" dirty="0" err="1"/>
              <a:t>Cut</a:t>
            </a:r>
            <a:endParaRPr lang="es-ES" dirty="0"/>
          </a:p>
          <a:p>
            <a:r>
              <a:rPr lang="es-ES" dirty="0"/>
              <a:t>- Color</a:t>
            </a:r>
          </a:p>
          <a:p>
            <a:r>
              <a:rPr lang="es-ES" dirty="0"/>
              <a:t>- </a:t>
            </a:r>
            <a:r>
              <a:rPr lang="es-ES" dirty="0" err="1"/>
              <a:t>Clarity</a:t>
            </a:r>
            <a:endParaRPr lang="es-ES" dirty="0"/>
          </a:p>
          <a:p>
            <a:r>
              <a:rPr lang="es-ES" dirty="0"/>
              <a:t>- </a:t>
            </a:r>
            <a:r>
              <a:rPr lang="es-ES" dirty="0" err="1"/>
              <a:t>Depth</a:t>
            </a:r>
            <a:endParaRPr lang="es-ES" dirty="0"/>
          </a:p>
          <a:p>
            <a:r>
              <a:rPr lang="es-ES" dirty="0"/>
              <a:t>- </a:t>
            </a:r>
            <a:r>
              <a:rPr lang="es-ES" dirty="0" err="1"/>
              <a:t>Table</a:t>
            </a:r>
            <a:endParaRPr lang="es-ES" dirty="0"/>
          </a:p>
          <a:p>
            <a:r>
              <a:rPr lang="es-ES" dirty="0"/>
              <a:t>- x</a:t>
            </a:r>
          </a:p>
          <a:p>
            <a:r>
              <a:rPr lang="es-ES" dirty="0"/>
              <a:t>- y</a:t>
            </a:r>
          </a:p>
          <a:p>
            <a:r>
              <a:rPr lang="es-ES" dirty="0"/>
              <a:t>- Z</a:t>
            </a:r>
          </a:p>
          <a:p>
            <a:r>
              <a:rPr lang="es-ES" dirty="0"/>
              <a:t>- Price (variable objetivo)</a:t>
            </a:r>
          </a:p>
        </p:txBody>
      </p:sp>
      <p:pic>
        <p:nvPicPr>
          <p:cNvPr id="3076" name="Picture 4" descr="Dibujo, ángulo, triángulo png | PNGEgg">
            <a:extLst>
              <a:ext uri="{FF2B5EF4-FFF2-40B4-BE49-F238E27FC236}">
                <a16:creationId xmlns:a16="http://schemas.microsoft.com/office/drawing/2014/main" id="{DAB30B69-387E-DF4B-B298-A8C69AE26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479" y1="53107" x2="46479" y2="53107"/>
                        <a14:foregroundMark x1="46479" y1="53107" x2="46479" y2="53107"/>
                        <a14:foregroundMark x1="41197" y1="51412" x2="41197" y2="51412"/>
                        <a14:foregroundMark x1="34859" y1="56497" x2="34859" y2="56497"/>
                        <a14:foregroundMark x1="35211" y1="64407" x2="35211" y2="64407"/>
                        <a14:foregroundMark x1="36972" y1="64407" x2="36972" y2="64407"/>
                        <a14:foregroundMark x1="36972" y1="64407" x2="36972" y2="64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03408">
            <a:off x="8384690" y="-485775"/>
            <a:ext cx="3606800" cy="230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47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49FFA-10F0-A54E-9A7E-64858A9E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Collinearity</a:t>
            </a:r>
            <a:endParaRPr lang="es-E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4E47440-343A-8D44-95A3-B456838A9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5223" y="2807340"/>
            <a:ext cx="4619366" cy="36878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ADCA76F-416E-6341-BBBD-7A168551F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62" y="2807340"/>
            <a:ext cx="4571301" cy="36855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9F64B62-375D-EC4F-BA92-3497073FF891}"/>
              </a:ext>
            </a:extLst>
          </p:cNvPr>
          <p:cNvSpPr txBox="1"/>
          <p:nvPr/>
        </p:nvSpPr>
        <p:spPr>
          <a:xfrm>
            <a:off x="957962" y="1690688"/>
            <a:ext cx="7841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Tras explorar el </a:t>
            </a:r>
            <a:r>
              <a:rPr lang="es-ES" dirty="0" err="1"/>
              <a:t>Dataset</a:t>
            </a:r>
            <a:r>
              <a:rPr lang="es-ES" dirty="0"/>
              <a:t>, buscamos las variables que estén muy correlacionadas para evitar datos duplicados. En este caso quitamos las columnas x, y, z y dejamos la columna </a:t>
            </a:r>
            <a:r>
              <a:rPr lang="es-ES" dirty="0" err="1"/>
              <a:t>carat</a:t>
            </a:r>
            <a:r>
              <a:rPr lang="es-ES" dirty="0"/>
              <a:t>.</a:t>
            </a:r>
          </a:p>
        </p:txBody>
      </p:sp>
      <p:pic>
        <p:nvPicPr>
          <p:cNvPr id="7" name="Picture 4" descr="Dibujo, ángulo, triángulo png | PNGEgg">
            <a:extLst>
              <a:ext uri="{FF2B5EF4-FFF2-40B4-BE49-F238E27FC236}">
                <a16:creationId xmlns:a16="http://schemas.microsoft.com/office/drawing/2014/main" id="{F8B006F4-E8A6-6849-99B6-D9E26FE4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479" y1="53107" x2="46479" y2="53107"/>
                        <a14:foregroundMark x1="46479" y1="53107" x2="46479" y2="53107"/>
                        <a14:foregroundMark x1="41197" y1="51412" x2="41197" y2="51412"/>
                        <a14:foregroundMark x1="34859" y1="56497" x2="34859" y2="56497"/>
                        <a14:foregroundMark x1="35211" y1="64407" x2="35211" y2="64407"/>
                        <a14:foregroundMark x1="36972" y1="64407" x2="36972" y2="64407"/>
                        <a14:foregroundMark x1="36972" y1="64407" x2="36972" y2="64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03408">
            <a:off x="8384690" y="-485775"/>
            <a:ext cx="3606800" cy="230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0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1A41-3E47-3F46-A345-5B861417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Variables categóricas a ordinales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977F52-9441-3C4F-A605-750E36FCA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9" y="3798306"/>
            <a:ext cx="3957633" cy="18458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B648F3-6954-C743-B003-C301BD4F2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6" t="47273" r="49171" b="32294"/>
          <a:stretch/>
        </p:blipFill>
        <p:spPr>
          <a:xfrm>
            <a:off x="724066" y="3740159"/>
            <a:ext cx="5203098" cy="18891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887209B-102F-EC4F-9339-071C12C5FCB6}"/>
              </a:ext>
            </a:extLst>
          </p:cNvPr>
          <p:cNvSpPr txBox="1"/>
          <p:nvPr/>
        </p:nvSpPr>
        <p:spPr>
          <a:xfrm>
            <a:off x="1014413" y="1690688"/>
            <a:ext cx="1004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Tras estudiar la </a:t>
            </a:r>
            <a:r>
              <a:rPr lang="es-ES" dirty="0" err="1"/>
              <a:t>Colinearidad</a:t>
            </a:r>
            <a:r>
              <a:rPr lang="es-ES" dirty="0"/>
              <a:t>, detectamos que hay algunas de nuestras variables que son categóricas y nos gustaría que fuesen numéricas.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5FE951-F239-5548-BC7D-EF4F9031CA7A}"/>
              </a:ext>
            </a:extLst>
          </p:cNvPr>
          <p:cNvSpPr txBox="1"/>
          <p:nvPr/>
        </p:nvSpPr>
        <p:spPr>
          <a:xfrm>
            <a:off x="724066" y="3370827"/>
            <a:ext cx="520309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Dataset</a:t>
            </a:r>
            <a:r>
              <a:rPr lang="es-ES" dirty="0"/>
              <a:t> inicial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80384D8-15FD-2B41-B7F0-3C9C3E3BC5E4}"/>
              </a:ext>
            </a:extLst>
          </p:cNvPr>
          <p:cNvSpPr txBox="1"/>
          <p:nvPr/>
        </p:nvSpPr>
        <p:spPr>
          <a:xfrm>
            <a:off x="6943729" y="3428974"/>
            <a:ext cx="395763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Dataset</a:t>
            </a:r>
            <a:r>
              <a:rPr lang="es-ES" dirty="0"/>
              <a:t> limpio</a:t>
            </a:r>
          </a:p>
        </p:txBody>
      </p:sp>
      <p:sp>
        <p:nvSpPr>
          <p:cNvPr id="9" name="Flecha derecha 8">
            <a:extLst>
              <a:ext uri="{FF2B5EF4-FFF2-40B4-BE49-F238E27FC236}">
                <a16:creationId xmlns:a16="http://schemas.microsoft.com/office/drawing/2014/main" id="{05E3C146-47F9-DF4F-A4A0-46698A53F9BC}"/>
              </a:ext>
            </a:extLst>
          </p:cNvPr>
          <p:cNvSpPr/>
          <p:nvPr/>
        </p:nvSpPr>
        <p:spPr>
          <a:xfrm>
            <a:off x="6210304" y="4386267"/>
            <a:ext cx="504825" cy="498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Picture 4" descr="Dibujo, ángulo, triángulo png | PNGEgg">
            <a:extLst>
              <a:ext uri="{FF2B5EF4-FFF2-40B4-BE49-F238E27FC236}">
                <a16:creationId xmlns:a16="http://schemas.microsoft.com/office/drawing/2014/main" id="{1FA743F8-3950-8C4A-A048-7C51E51FC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479" y1="53107" x2="46479" y2="53107"/>
                        <a14:foregroundMark x1="46479" y1="53107" x2="46479" y2="53107"/>
                        <a14:foregroundMark x1="41197" y1="51412" x2="41197" y2="51412"/>
                        <a14:foregroundMark x1="34859" y1="56497" x2="34859" y2="56497"/>
                        <a14:foregroundMark x1="35211" y1="64407" x2="35211" y2="64407"/>
                        <a14:foregroundMark x1="36972" y1="64407" x2="36972" y2="64407"/>
                        <a14:foregroundMark x1="36972" y1="64407" x2="36972" y2="64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03408">
            <a:off x="8384690" y="-485775"/>
            <a:ext cx="3606800" cy="230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2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C8DE2-DC60-D044-B83E-648DE8AD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Modelos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65189E03-CF85-BF49-8410-8577E27CA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189136"/>
              </p:ext>
            </p:extLst>
          </p:nvPr>
        </p:nvGraphicFramePr>
        <p:xfrm>
          <a:off x="838200" y="1719263"/>
          <a:ext cx="9362704" cy="247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352">
                  <a:extLst>
                    <a:ext uri="{9D8B030D-6E8A-4147-A177-3AD203B41FA5}">
                      <a16:colId xmlns:a16="http://schemas.microsoft.com/office/drawing/2014/main" val="3196208410"/>
                    </a:ext>
                  </a:extLst>
                </a:gridCol>
                <a:gridCol w="4681352">
                  <a:extLst>
                    <a:ext uri="{9D8B030D-6E8A-4147-A177-3AD203B41FA5}">
                      <a16:colId xmlns:a16="http://schemas.microsoft.com/office/drawing/2014/main" val="724348084"/>
                    </a:ext>
                  </a:extLst>
                </a:gridCol>
              </a:tblGrid>
              <a:tr h="412925">
                <a:tc>
                  <a:txBody>
                    <a:bodyPr/>
                    <a:lstStyle/>
                    <a:p>
                      <a:r>
                        <a:rPr lang="es-ES" dirty="0"/>
                        <a:t>MODELOS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99286"/>
                  </a:ext>
                </a:extLst>
              </a:tr>
              <a:tr h="412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LinearRegression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RMSE - 1235.955436129154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79353"/>
                  </a:ext>
                </a:extLst>
              </a:tr>
              <a:tr h="412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DecisionTreeRegressor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RMSE - 746.045958614049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511424"/>
                  </a:ext>
                </a:extLst>
              </a:tr>
              <a:tr h="412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KNeighborsRegressor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RMSE - 4317.90248169396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9736"/>
                  </a:ext>
                </a:extLst>
              </a:tr>
              <a:tr h="412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GradientBoostingRegressor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RMSE - 630.1342188434202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85069"/>
                  </a:ext>
                </a:extLst>
              </a:tr>
              <a:tr h="412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RandomForestRegressor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RMSE - 553.2393950888571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961168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3318DBF9-00F8-6F4C-90D2-D9416B220327}"/>
              </a:ext>
            </a:extLst>
          </p:cNvPr>
          <p:cNvSpPr txBox="1"/>
          <p:nvPr/>
        </p:nvSpPr>
        <p:spPr>
          <a:xfrm>
            <a:off x="838199" y="4772025"/>
            <a:ext cx="3605213" cy="9233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En este caso el modelo óptimo es </a:t>
            </a:r>
            <a:r>
              <a:rPr lang="es-ES" dirty="0" err="1"/>
              <a:t>RandomForestRegressor</a:t>
            </a:r>
            <a:r>
              <a:rPr lang="es-ES" dirty="0"/>
              <a:t> al tener el menor RMSE.</a:t>
            </a:r>
          </a:p>
        </p:txBody>
      </p:sp>
      <p:pic>
        <p:nvPicPr>
          <p:cNvPr id="2052" name="Picture 4" descr="Random Forest vs Catboost | MLJAR">
            <a:extLst>
              <a:ext uri="{FF2B5EF4-FFF2-40B4-BE49-F238E27FC236}">
                <a16:creationId xmlns:a16="http://schemas.microsoft.com/office/drawing/2014/main" id="{B1D93C8B-0D22-3C4B-A47D-33CDE3207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09334"/>
            <a:ext cx="2308225" cy="124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ibujo, ángulo, triángulo png | PNGEgg">
            <a:extLst>
              <a:ext uri="{FF2B5EF4-FFF2-40B4-BE49-F238E27FC236}">
                <a16:creationId xmlns:a16="http://schemas.microsoft.com/office/drawing/2014/main" id="{22822D25-913F-5D4C-8E03-E7304E9E1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479" y1="53107" x2="46479" y2="53107"/>
                        <a14:foregroundMark x1="46479" y1="53107" x2="46479" y2="53107"/>
                        <a14:foregroundMark x1="41197" y1="51412" x2="41197" y2="51412"/>
                        <a14:foregroundMark x1="34859" y1="56497" x2="34859" y2="56497"/>
                        <a14:foregroundMark x1="35211" y1="64407" x2="35211" y2="64407"/>
                        <a14:foregroundMark x1="36972" y1="64407" x2="36972" y2="64407"/>
                        <a14:foregroundMark x1="36972" y1="64407" x2="36972" y2="64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03408">
            <a:off x="8384690" y="-485775"/>
            <a:ext cx="3606800" cy="230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3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D14F2-C6F1-914F-A680-7A827286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E3C1F1-CA08-3F4D-9D56-C25346A8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2569"/>
            <a:ext cx="3505200" cy="2536826"/>
          </a:xfrm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s-ES" dirty="0" err="1"/>
              <a:t>bootstrap</a:t>
            </a:r>
            <a:r>
              <a:rPr lang="es-ES" dirty="0"/>
              <a:t>: True </a:t>
            </a:r>
          </a:p>
          <a:p>
            <a:r>
              <a:rPr lang="es-ES" dirty="0" err="1"/>
              <a:t>max_depth</a:t>
            </a:r>
            <a:r>
              <a:rPr lang="es-ES" dirty="0"/>
              <a:t>: 100 </a:t>
            </a:r>
          </a:p>
          <a:p>
            <a:r>
              <a:rPr lang="es-ES" dirty="0" err="1"/>
              <a:t>max_features</a:t>
            </a:r>
            <a:r>
              <a:rPr lang="es-ES" dirty="0"/>
              <a:t>: auto</a:t>
            </a:r>
          </a:p>
          <a:p>
            <a:r>
              <a:rPr lang="es-ES" dirty="0" err="1"/>
              <a:t>min_samples_leaf</a:t>
            </a:r>
            <a:r>
              <a:rPr lang="es-ES" dirty="0"/>
              <a:t>: 3 </a:t>
            </a:r>
          </a:p>
          <a:p>
            <a:r>
              <a:rPr lang="es-ES" dirty="0" err="1"/>
              <a:t>min_samples_split</a:t>
            </a:r>
            <a:r>
              <a:rPr lang="es-ES" dirty="0"/>
              <a:t>: 5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5485D9-93E4-114C-955A-4A6114F9A7AA}"/>
              </a:ext>
            </a:extLst>
          </p:cNvPr>
          <p:cNvSpPr/>
          <p:nvPr/>
        </p:nvSpPr>
        <p:spPr>
          <a:xfrm>
            <a:off x="6829425" y="2639790"/>
            <a:ext cx="3300413" cy="354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A082CC3-BC9D-5147-AF7D-21C16AA76F10}"/>
              </a:ext>
            </a:extLst>
          </p:cNvPr>
          <p:cNvSpPr txBox="1"/>
          <p:nvPr/>
        </p:nvSpPr>
        <p:spPr>
          <a:xfrm>
            <a:off x="838200" y="1690688"/>
            <a:ext cx="997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Tras elegir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r>
              <a:rPr lang="es-ES" dirty="0"/>
              <a:t> como mejor modelo, toca optimizar sus parámetros para conseguir el mejor resultado posible. Para ello, he utilizado </a:t>
            </a:r>
            <a:r>
              <a:rPr lang="es-ES" dirty="0" err="1"/>
              <a:t>GrindSearchCV</a:t>
            </a:r>
            <a:r>
              <a:rPr lang="es-ES" dirty="0"/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372EFD-2F17-7E45-8990-F4B75124FEDC}"/>
              </a:ext>
            </a:extLst>
          </p:cNvPr>
          <p:cNvSpPr txBox="1"/>
          <p:nvPr/>
        </p:nvSpPr>
        <p:spPr>
          <a:xfrm>
            <a:off x="838201" y="2720974"/>
            <a:ext cx="3505200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/>
              <a:t>Parámetros óptimos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895F0F-AAA1-2845-85A0-EF8C1ECAA9FD}"/>
              </a:ext>
            </a:extLst>
          </p:cNvPr>
          <p:cNvSpPr txBox="1"/>
          <p:nvPr/>
        </p:nvSpPr>
        <p:spPr>
          <a:xfrm>
            <a:off x="6829425" y="2639790"/>
            <a:ext cx="3300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RESULTADO DEL MODELO</a:t>
            </a:r>
          </a:p>
          <a:p>
            <a:endParaRPr lang="es-ES" dirty="0"/>
          </a:p>
          <a:p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RMSE: 545.8465973263235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5334BD-584E-CB4C-846D-7400120C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567" y="3797788"/>
            <a:ext cx="1473200" cy="2209800"/>
          </a:xfrm>
          <a:prstGeom prst="rect">
            <a:avLst/>
          </a:prstGeom>
        </p:spPr>
      </p:pic>
      <p:pic>
        <p:nvPicPr>
          <p:cNvPr id="10" name="Picture 4" descr="Dibujo, ángulo, triángulo png | PNGEgg">
            <a:extLst>
              <a:ext uri="{FF2B5EF4-FFF2-40B4-BE49-F238E27FC236}">
                <a16:creationId xmlns:a16="http://schemas.microsoft.com/office/drawing/2014/main" id="{E8BEB090-D6FD-EE4B-B982-6E776EBA4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479" y1="53107" x2="46479" y2="53107"/>
                        <a14:foregroundMark x1="46479" y1="53107" x2="46479" y2="53107"/>
                        <a14:foregroundMark x1="41197" y1="51412" x2="41197" y2="51412"/>
                        <a14:foregroundMark x1="34859" y1="56497" x2="34859" y2="56497"/>
                        <a14:foregroundMark x1="35211" y1="64407" x2="35211" y2="64407"/>
                        <a14:foregroundMark x1="36972" y1="64407" x2="36972" y2="64407"/>
                        <a14:foregroundMark x1="36972" y1="64407" x2="36972" y2="64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03408">
            <a:off x="8384690" y="-485775"/>
            <a:ext cx="3606800" cy="230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504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240</Words>
  <Application>Microsoft Macintosh PowerPoint</Application>
  <PresentationFormat>Panorámica</PresentationFormat>
  <Paragraphs>47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DIAMONDS</vt:lpstr>
      <vt:lpstr>Explorando el Dataset</vt:lpstr>
      <vt:lpstr>Collinearity</vt:lpstr>
      <vt:lpstr>Variables categóricas a ordinales</vt:lpstr>
      <vt:lpstr>Modelos</vt:lpstr>
      <vt:lpstr>Optimización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DIAMONDS</dc:title>
  <dc:creator>Juan Perez de Ayala</dc:creator>
  <cp:lastModifiedBy>Juan Perez de Ayala</cp:lastModifiedBy>
  <cp:revision>11</cp:revision>
  <dcterms:created xsi:type="dcterms:W3CDTF">2021-12-06T08:30:45Z</dcterms:created>
  <dcterms:modified xsi:type="dcterms:W3CDTF">2021-12-06T10:03:52Z</dcterms:modified>
</cp:coreProperties>
</file>