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1" r:id="rId3"/>
    <p:sldId id="26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72" r:id="rId14"/>
    <p:sldId id="268" r:id="rId15"/>
    <p:sldId id="269" r:id="rId16"/>
    <p:sldId id="267" r:id="rId17"/>
    <p:sldId id="285" r:id="rId18"/>
    <p:sldId id="297" r:id="rId19"/>
    <p:sldId id="299" r:id="rId20"/>
    <p:sldId id="286" r:id="rId21"/>
    <p:sldId id="296" r:id="rId22"/>
    <p:sldId id="301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CBF0C-28B6-4E48-8377-53702F99E02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BEAEF-00E5-4ACE-9C44-4030A3E5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73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39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3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72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8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4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76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51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1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86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0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35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4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54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3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80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26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47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81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4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5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98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1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4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5" y="337347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5" y="1339871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6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1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1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8" y="2504486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6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7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5080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7" y="1"/>
            <a:ext cx="121761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1" y="2501401"/>
            <a:ext cx="89511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399" y="269684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4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8816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61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7936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A701-A10C-4F74-8DBA-85F9C862A6A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C66B-02DB-47AA-A2CF-F6742280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one/article?id=10.1371/journal.pone.001243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224185" y="1360350"/>
            <a:ext cx="58073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Desnaturalizando el ADN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73" y="3221666"/>
            <a:ext cx="2211818" cy="165886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TextBox 2"/>
          <p:cNvSpPr txBox="1"/>
          <p:nvPr/>
        </p:nvSpPr>
        <p:spPr>
          <a:xfrm>
            <a:off x="840259" y="5107459"/>
            <a:ext cx="301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Juan A. Rosado Ballester</a:t>
            </a:r>
          </a:p>
          <a:p>
            <a:r>
              <a:rPr lang="en-US" dirty="0"/>
              <a:t>CCO-480</a:t>
            </a:r>
          </a:p>
        </p:txBody>
      </p:sp>
    </p:spTree>
    <p:extLst>
      <p:ext uri="{BB962C8B-B14F-4D97-AF65-F5344CB8AC3E}">
        <p14:creationId xmlns:p14="http://schemas.microsoft.com/office/powerpoint/2010/main" val="91110839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La formula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s-PR" dirty="0"/>
          </a:p>
          <a:p>
            <a:pPr lvl="1"/>
            <a:endParaRPr lang="es-PR" dirty="0"/>
          </a:p>
          <a:p>
            <a:pPr lvl="1"/>
            <a:endParaRPr lang="es-PR" dirty="0"/>
          </a:p>
          <a:p>
            <a:pPr lvl="1"/>
            <a:endParaRPr lang="es-PR" dirty="0"/>
          </a:p>
          <a:p>
            <a:pPr lvl="1"/>
            <a:r>
              <a:rPr lang="es-PR" dirty="0"/>
              <a:t>Tm -&gt; temperatura de fusión</a:t>
            </a:r>
          </a:p>
          <a:p>
            <a:pPr lvl="1"/>
            <a:r>
              <a:rPr lang="es-PR" dirty="0"/>
              <a:t>E -&gt; razón de fuerza por bases</a:t>
            </a:r>
          </a:p>
          <a:p>
            <a:pPr lvl="1"/>
            <a:r>
              <a:rPr lang="es-PR" dirty="0" err="1"/>
              <a:t>Len</a:t>
            </a:r>
            <a:r>
              <a:rPr lang="es-PR" dirty="0"/>
              <a:t> -&gt; largo de la secuencia</a:t>
            </a:r>
          </a:p>
          <a:p>
            <a:pPr lvl="1"/>
            <a:r>
              <a:rPr lang="es-PR" dirty="0" err="1"/>
              <a:t>Conc</a:t>
            </a:r>
            <a:r>
              <a:rPr lang="es-PR" dirty="0"/>
              <a:t> -&gt; concentración </a:t>
            </a:r>
            <a:r>
              <a:rPr lang="es-PR" dirty="0" err="1"/>
              <a:t>Na</a:t>
            </a:r>
            <a:r>
              <a:rPr lang="es-PR" dirty="0"/>
              <a:t>+ (Molar)</a:t>
            </a:r>
          </a:p>
          <a:p>
            <a:pPr lvl="1"/>
            <a:r>
              <a:rPr lang="es-PR" dirty="0"/>
              <a:t>DNA -&gt; concentración total de la hebra de </a:t>
            </a:r>
            <a:r>
              <a:rPr lang="es-PR" dirty="0" err="1"/>
              <a:t>nucleotidos</a:t>
            </a:r>
            <a:endParaRPr lang="es-P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67" y="1682267"/>
            <a:ext cx="7743755" cy="12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Ejemplo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s-PR" dirty="0"/>
          </a:p>
          <a:p>
            <a:pPr lvl="1"/>
            <a:endParaRPr lang="es-PR" dirty="0"/>
          </a:p>
          <a:p>
            <a:pPr lvl="1"/>
            <a:endParaRPr lang="es-PR" dirty="0"/>
          </a:p>
          <a:p>
            <a:pPr lvl="1"/>
            <a:endParaRPr lang="es-PR" dirty="0"/>
          </a:p>
          <a:p>
            <a:pPr marL="457200" lvl="1" indent="0">
              <a:buNone/>
            </a:pPr>
            <a:r>
              <a:rPr lang="es-PR" dirty="0"/>
              <a:t>Secuencia -&gt; GACGACAAGACCGCG</a:t>
            </a:r>
          </a:p>
          <a:p>
            <a:pPr marL="457200" lvl="1" indent="0">
              <a:buNone/>
            </a:pPr>
            <a:r>
              <a:rPr lang="es-PR" dirty="0" err="1"/>
              <a:t>Len</a:t>
            </a:r>
            <a:r>
              <a:rPr lang="es-PR" dirty="0"/>
              <a:t> -&gt; 15</a:t>
            </a:r>
          </a:p>
          <a:p>
            <a:pPr marL="457200" lvl="1" indent="0">
              <a:buNone/>
            </a:pPr>
            <a:r>
              <a:rPr lang="es-PR" dirty="0" err="1"/>
              <a:t>Conc</a:t>
            </a:r>
            <a:r>
              <a:rPr lang="es-PR" dirty="0"/>
              <a:t> -&gt; 0.22 Molar</a:t>
            </a:r>
          </a:p>
          <a:p>
            <a:pPr marL="457200" lvl="1" indent="0">
              <a:buNone/>
            </a:pPr>
            <a:r>
              <a:rPr lang="es-PR" dirty="0"/>
              <a:t>DNA -&gt; 0.00002 g/ml</a:t>
            </a:r>
          </a:p>
          <a:p>
            <a:pPr marL="457200" lvl="1" indent="0">
              <a:buNone/>
            </a:pPr>
            <a:r>
              <a:rPr lang="es-PR" dirty="0"/>
              <a:t>	8+10+10+8+10+7+5+8+8+10+11+10+13+10= 128</a:t>
            </a:r>
          </a:p>
          <a:p>
            <a:pPr marL="457200" lvl="1" indent="0">
              <a:buNone/>
            </a:pPr>
            <a:r>
              <a:rPr lang="es-PR" dirty="0"/>
              <a:t>E = 128/15 = 8.53</a:t>
            </a:r>
          </a:p>
          <a:p>
            <a:pPr lvl="1"/>
            <a:endParaRPr lang="es-PR" dirty="0"/>
          </a:p>
          <a:p>
            <a:pPr marL="457200" lvl="1" indent="0">
              <a:buNone/>
            </a:pPr>
            <a:endParaRPr lang="es-P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67" y="1682267"/>
            <a:ext cx="7743755" cy="12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5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Ejemplo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s-PR" dirty="0"/>
          </a:p>
          <a:p>
            <a:pPr lvl="1"/>
            <a:endParaRPr lang="es-PR" dirty="0"/>
          </a:p>
          <a:p>
            <a:pPr lvl="1"/>
            <a:endParaRPr lang="es-PR" dirty="0"/>
          </a:p>
          <a:p>
            <a:pPr lvl="1"/>
            <a:endParaRPr lang="es-PR" dirty="0"/>
          </a:p>
          <a:p>
            <a:pPr marL="457200" lvl="1" indent="0">
              <a:buNone/>
            </a:pPr>
            <a:r>
              <a:rPr lang="es-PR" dirty="0"/>
              <a:t>Secuencia -&gt; GACGACAAGACCGCG</a:t>
            </a:r>
          </a:p>
          <a:p>
            <a:pPr marL="457200" lvl="1" indent="0">
              <a:buNone/>
            </a:pPr>
            <a:r>
              <a:rPr lang="es-PR" dirty="0" err="1"/>
              <a:t>Len</a:t>
            </a:r>
            <a:r>
              <a:rPr lang="es-PR" dirty="0"/>
              <a:t> -&gt; 15</a:t>
            </a:r>
          </a:p>
          <a:p>
            <a:pPr marL="457200" lvl="1" indent="0">
              <a:buNone/>
            </a:pPr>
            <a:r>
              <a:rPr lang="es-PR" dirty="0" err="1"/>
              <a:t>Conc</a:t>
            </a:r>
            <a:r>
              <a:rPr lang="es-PR" dirty="0"/>
              <a:t> -&gt; 0.22 Molar</a:t>
            </a:r>
          </a:p>
          <a:p>
            <a:pPr marL="457200" lvl="1" indent="0">
              <a:buNone/>
            </a:pPr>
            <a:r>
              <a:rPr lang="es-PR" dirty="0"/>
              <a:t>DNA -&gt; 0.00002 g/ml</a:t>
            </a:r>
          </a:p>
          <a:p>
            <a:pPr marL="457200" lvl="1" indent="0">
              <a:buNone/>
            </a:pPr>
            <a:r>
              <a:rPr lang="es-PR" dirty="0"/>
              <a:t>	8+10+10+8+10+7+5+8+8+10+11+10+13+10= 128</a:t>
            </a:r>
          </a:p>
          <a:p>
            <a:pPr marL="457200" lvl="1" indent="0">
              <a:buNone/>
            </a:pPr>
            <a:r>
              <a:rPr lang="es-PR" dirty="0"/>
              <a:t>E = 128/15 = 8.53</a:t>
            </a:r>
          </a:p>
          <a:p>
            <a:pPr lvl="1"/>
            <a:endParaRPr lang="es-PR" dirty="0"/>
          </a:p>
          <a:p>
            <a:pPr marL="457200" lvl="1" indent="0">
              <a:buNone/>
            </a:pPr>
            <a:r>
              <a:rPr lang="es-PR" dirty="0"/>
              <a:t> 	         			Tm =65.04°C</a:t>
            </a:r>
          </a:p>
          <a:p>
            <a:pPr marL="457200" lvl="1" indent="0">
              <a:buNone/>
            </a:pPr>
            <a:r>
              <a:rPr lang="es-PR" dirty="0"/>
              <a:t>			Experimental = 64.4°C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95" y="1682267"/>
            <a:ext cx="79343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30" y="3020258"/>
            <a:ext cx="4311920" cy="12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9600" b="1" dirty="0"/>
              <a:t>Computos</a:t>
            </a:r>
          </a:p>
        </p:txBody>
      </p:sp>
    </p:spTree>
    <p:extLst>
      <p:ext uri="{BB962C8B-B14F-4D97-AF65-F5344CB8AC3E}">
        <p14:creationId xmlns:p14="http://schemas.microsoft.com/office/powerpoint/2010/main" val="277358226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424500" y="410827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Estructura de un programa</a:t>
            </a:r>
          </a:p>
        </p:txBody>
      </p:sp>
      <p:sp>
        <p:nvSpPr>
          <p:cNvPr id="150" name="Shape 150"/>
          <p:cNvSpPr/>
          <p:nvPr/>
        </p:nvSpPr>
        <p:spPr>
          <a:xfrm>
            <a:off x="4714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Front-end</a:t>
            </a:r>
          </a:p>
        </p:txBody>
      </p:sp>
      <p:sp>
        <p:nvSpPr>
          <p:cNvPr id="151" name="Shape 151"/>
          <p:cNvSpPr/>
          <p:nvPr/>
        </p:nvSpPr>
        <p:spPr>
          <a:xfrm>
            <a:off x="2257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Back-end</a:t>
            </a:r>
          </a:p>
        </p:txBody>
      </p:sp>
      <p:sp>
        <p:nvSpPr>
          <p:cNvPr id="152" name="Shape 152"/>
          <p:cNvSpPr/>
          <p:nvPr/>
        </p:nvSpPr>
        <p:spPr>
          <a:xfrm>
            <a:off x="7210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14848114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666141" y="412801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Estructura de un programa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4064"/>
            <a:ext cx="12192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4862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2310148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810513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33107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977576" y="3177701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0091EA"/>
                </a:solidFill>
                <a:latin typeface="Roboto Slab"/>
                <a:ea typeface="Source Sans Pro"/>
                <a:cs typeface="Source Sans Pro"/>
                <a:sym typeface="Roboto Slab"/>
              </a:rPr>
              <a:t>Codigo</a:t>
            </a:r>
            <a:endParaRPr lang="en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197043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977576" y="3177701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Codigo</a:t>
            </a:r>
            <a:endParaRPr lang="en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627299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" y="2028752"/>
            <a:ext cx="6698076" cy="3028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73" y="2612258"/>
            <a:ext cx="5130037" cy="1464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045" y="185489"/>
            <a:ext cx="5495962" cy="17257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33" y="5322200"/>
            <a:ext cx="4422785" cy="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3406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90" y="397919"/>
            <a:ext cx="7743755" cy="12319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8" y="2087247"/>
            <a:ext cx="10989523" cy="19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600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4357" y="2501401"/>
            <a:ext cx="10379675" cy="265548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s-PR" dirty="0"/>
              <a:t>Busque el artículo titulado “A </a:t>
            </a:r>
            <a:r>
              <a:rPr lang="es-PR" dirty="0" err="1"/>
              <a:t>Phenomenological</a:t>
            </a:r>
            <a:r>
              <a:rPr lang="es-PR" dirty="0"/>
              <a:t> </a:t>
            </a:r>
            <a:r>
              <a:rPr lang="es-PR" dirty="0" err="1"/>
              <a:t>Model</a:t>
            </a:r>
            <a:r>
              <a:rPr lang="es-PR" dirty="0"/>
              <a:t> </a:t>
            </a:r>
            <a:r>
              <a:rPr lang="es-PR" dirty="0" err="1"/>
              <a:t>for</a:t>
            </a:r>
            <a:r>
              <a:rPr lang="es-PR" dirty="0"/>
              <a:t> </a:t>
            </a:r>
            <a:r>
              <a:rPr lang="es-PR" dirty="0" err="1"/>
              <a:t>Predicting</a:t>
            </a:r>
            <a:r>
              <a:rPr lang="es-PR" dirty="0"/>
              <a:t> </a:t>
            </a:r>
            <a:r>
              <a:rPr lang="es-PR" dirty="0" err="1"/>
              <a:t>Melting</a:t>
            </a:r>
            <a:r>
              <a:rPr lang="es-PR" dirty="0"/>
              <a:t> </a:t>
            </a:r>
            <a:r>
              <a:rPr lang="es-PR" dirty="0" err="1"/>
              <a:t>Temperatures</a:t>
            </a:r>
            <a:r>
              <a:rPr lang="es-PR" dirty="0"/>
              <a:t> of DNA </a:t>
            </a:r>
            <a:r>
              <a:rPr lang="es-PR" dirty="0" err="1"/>
              <a:t>Sequences</a:t>
            </a:r>
            <a:r>
              <a:rPr lang="es-PR" dirty="0"/>
              <a:t>” de </a:t>
            </a:r>
            <a:r>
              <a:rPr lang="es-PR" dirty="0" err="1"/>
              <a:t>Khandelwa</a:t>
            </a:r>
            <a:r>
              <a:rPr lang="es-PR" dirty="0"/>
              <a:t> y </a:t>
            </a:r>
            <a:r>
              <a:rPr lang="es-PR" dirty="0" err="1"/>
              <a:t>Bhyravabhotla</a:t>
            </a:r>
            <a:r>
              <a:rPr lang="es-PR" dirty="0"/>
              <a:t> (2010). Codifique el algoritmo sugerido por los autores.</a:t>
            </a: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774357" y="1309815"/>
            <a:ext cx="3023286" cy="731133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/>
              <a:t>El problema</a:t>
            </a:r>
          </a:p>
        </p:txBody>
      </p:sp>
    </p:spTree>
    <p:extLst>
      <p:ext uri="{BB962C8B-B14F-4D97-AF65-F5344CB8AC3E}">
        <p14:creationId xmlns:p14="http://schemas.microsoft.com/office/powerpoint/2010/main" val="1707112086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977576" y="3177701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Codigo:</a:t>
            </a:r>
            <a:br>
              <a:rPr lang="en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GUI</a:t>
            </a:r>
            <a:endParaRPr lang="en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4970496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Resultado final</a:t>
            </a:r>
            <a:endParaRPr lang="es-P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12" y="1642771"/>
            <a:ext cx="5884124" cy="34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032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 con el ejemplo</a:t>
            </a:r>
          </a:p>
          <a:p>
            <a:endParaRPr lang="en" sz="3600" dirty="0"/>
          </a:p>
          <a:p>
            <a:endParaRPr lang="en" sz="3600" dirty="0"/>
          </a:p>
          <a:p>
            <a:pPr lvl="1"/>
            <a:r>
              <a:rPr lang="es-PR" dirty="0"/>
              <a:t>Secuencia -&gt; GACGACAAGACCGCG</a:t>
            </a:r>
          </a:p>
          <a:p>
            <a:pPr lvl="1"/>
            <a:r>
              <a:rPr lang="es-PR" dirty="0" err="1"/>
              <a:t>Len</a:t>
            </a:r>
            <a:r>
              <a:rPr lang="es-PR" dirty="0"/>
              <a:t> -&gt; 15</a:t>
            </a:r>
          </a:p>
          <a:p>
            <a:pPr lvl="1"/>
            <a:r>
              <a:rPr lang="es-PR" dirty="0" err="1"/>
              <a:t>Conc</a:t>
            </a:r>
            <a:r>
              <a:rPr lang="es-PR" dirty="0"/>
              <a:t> -&gt; 0.22 Molar</a:t>
            </a:r>
          </a:p>
          <a:p>
            <a:pPr lvl="1"/>
            <a:r>
              <a:rPr lang="es-PR" dirty="0"/>
              <a:t>DNA -&gt; 0.00002 g/ml</a:t>
            </a:r>
          </a:p>
          <a:p>
            <a:pPr lvl="1"/>
            <a:endParaRPr lang="es-PR" dirty="0"/>
          </a:p>
          <a:p>
            <a:pPr lvl="1"/>
            <a:r>
              <a:rPr lang="es-PR" dirty="0"/>
              <a:t>			Tm =65.04°C</a:t>
            </a:r>
          </a:p>
          <a:p>
            <a:pPr lvl="1"/>
            <a:r>
              <a:rPr lang="es-PR" dirty="0"/>
              <a:t>			Experimental = 64.4°C</a:t>
            </a:r>
          </a:p>
          <a:p>
            <a:pPr lvl="1"/>
            <a:endParaRPr lang="es-PR" dirty="0"/>
          </a:p>
          <a:p>
            <a:endParaRPr lang="es-P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53" y="1745628"/>
            <a:ext cx="4989440" cy="1267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53" y="3485531"/>
            <a:ext cx="4457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38670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</a:t>
            </a:r>
            <a:endParaRPr lang="es-P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8" y="1081766"/>
            <a:ext cx="10214722" cy="1793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9" y="3025024"/>
            <a:ext cx="5423399" cy="1051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40" y="3037690"/>
            <a:ext cx="5717254" cy="1038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9" y="4300256"/>
            <a:ext cx="5423399" cy="870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40" y="4300257"/>
            <a:ext cx="5033200" cy="8908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15" y="5394166"/>
            <a:ext cx="7486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062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</a:t>
            </a:r>
            <a:endParaRPr lang="es-P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8" y="1081766"/>
            <a:ext cx="10214722" cy="1793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7" y="3234246"/>
            <a:ext cx="4457700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16" y="3234246"/>
            <a:ext cx="4457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1844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</a:t>
            </a:r>
            <a:endParaRPr lang="es-P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8" y="1081766"/>
            <a:ext cx="10214722" cy="1793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6" y="3276126"/>
            <a:ext cx="4457700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29" y="3276126"/>
            <a:ext cx="4457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9062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</a:t>
            </a:r>
            <a:endParaRPr lang="es-P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8" y="1081766"/>
            <a:ext cx="10214722" cy="1793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3352909"/>
            <a:ext cx="4457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10403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</a:t>
            </a:r>
            <a:endParaRPr lang="es-P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43" y="1150042"/>
            <a:ext cx="9315746" cy="1685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16" y="3290087"/>
            <a:ext cx="4457700" cy="2581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7" y="3290087"/>
            <a:ext cx="4457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9374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</a:t>
            </a:r>
            <a:endParaRPr lang="es-P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43" y="1150042"/>
            <a:ext cx="9315746" cy="16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16" y="3126681"/>
            <a:ext cx="4457700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7" y="3126681"/>
            <a:ext cx="4457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3564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17" y="382471"/>
            <a:ext cx="1016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/>
              <a:t>Pruebas</a:t>
            </a:r>
            <a:endParaRPr lang="es-P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43" y="1150042"/>
            <a:ext cx="9315746" cy="16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36" y="3220286"/>
            <a:ext cx="4457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9382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310150" y="410827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s-PR" dirty="0"/>
              <a:t>¿Qué</a:t>
            </a:r>
            <a:r>
              <a:rPr lang="en" dirty="0"/>
              <a:t> une al ADN?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310150" y="1682267"/>
            <a:ext cx="7571700" cy="4764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-US" dirty="0"/>
              <a:t>F</a:t>
            </a:r>
            <a:r>
              <a:rPr lang="en" dirty="0"/>
              <a:t>actores fisicoquimicos</a:t>
            </a:r>
          </a:p>
          <a:p>
            <a:pPr marL="914400" lvl="1"/>
            <a:r>
              <a:rPr lang="en-US" dirty="0"/>
              <a:t>B</a:t>
            </a:r>
            <a:r>
              <a:rPr lang="en" dirty="0"/>
              <a:t>ases apiladas</a:t>
            </a:r>
          </a:p>
          <a:p>
            <a:pPr marL="914400" lvl="1"/>
            <a:r>
              <a:rPr lang="en-US" dirty="0"/>
              <a:t>P</a:t>
            </a:r>
            <a:r>
              <a:rPr lang="en" dirty="0"/>
              <a:t>uentes de hidrogenos</a:t>
            </a:r>
          </a:p>
          <a:p>
            <a:pPr marL="914400" lvl="1"/>
            <a:r>
              <a:rPr lang="es-PR" dirty="0"/>
              <a:t>Hidrofóbico</a:t>
            </a:r>
          </a:p>
          <a:p>
            <a:pPr marL="914400" lvl="1"/>
            <a:r>
              <a:rPr lang="en-US" dirty="0"/>
              <a:t>E</a:t>
            </a:r>
            <a:r>
              <a:rPr lang="en" dirty="0"/>
              <a:t>lectroestatica</a:t>
            </a:r>
          </a:p>
          <a:p>
            <a:pPr marL="914400" lvl="1"/>
            <a:r>
              <a:rPr lang="es-PR" dirty="0"/>
              <a:t>Interacciones</a:t>
            </a:r>
            <a:r>
              <a:rPr lang="en-US" dirty="0"/>
              <a:t> de v</a:t>
            </a:r>
            <a:r>
              <a:rPr lang="en" dirty="0"/>
              <a:t>an der Waals </a:t>
            </a:r>
          </a:p>
        </p:txBody>
      </p:sp>
    </p:spTree>
    <p:extLst>
      <p:ext uri="{BB962C8B-B14F-4D97-AF65-F5344CB8AC3E}">
        <p14:creationId xmlns:p14="http://schemas.microsoft.com/office/powerpoint/2010/main" val="4208441597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2310150" y="410827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Referencias: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2310150" y="1682267"/>
            <a:ext cx="7571700" cy="4764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dirty="0"/>
              <a:t>Article Source: </a:t>
            </a:r>
            <a:r>
              <a:rPr lang="en-US" b="1" dirty="0">
                <a:hlinkClick r:id="rId3" tooltip="Back to original article"/>
              </a:rPr>
              <a:t>A Phenomenological Model for Predicting Melting Temperatures of DNA Sequences</a:t>
            </a:r>
            <a:r>
              <a:rPr lang="en-US" dirty="0">
                <a:hlinkClick r:id="rId3" tooltip="Back to original article"/>
              </a:rPr>
              <a:t> </a:t>
            </a:r>
            <a:br>
              <a:rPr lang="en-US" sz="2400" dirty="0"/>
            </a:br>
            <a:r>
              <a:rPr lang="en-US" dirty="0" err="1"/>
              <a:t>Khandelwal</a:t>
            </a:r>
            <a:r>
              <a:rPr lang="en-US" dirty="0"/>
              <a:t> G, </a:t>
            </a:r>
            <a:r>
              <a:rPr lang="en-US" dirty="0" err="1"/>
              <a:t>Bhyravabhotla</a:t>
            </a:r>
            <a:r>
              <a:rPr lang="en-US" dirty="0"/>
              <a:t> J (2010) A Phenomenological Model for Predicting Melting Temperatures of DNA Sequences. </a:t>
            </a:r>
            <a:r>
              <a:rPr lang="en-US" dirty="0" err="1"/>
              <a:t>PLoS</a:t>
            </a:r>
            <a:r>
              <a:rPr lang="en-US" dirty="0"/>
              <a:t> ONE 5(8): e12433. </a:t>
            </a:r>
            <a:r>
              <a:rPr lang="en-US" dirty="0" err="1"/>
              <a:t>doi</a:t>
            </a:r>
            <a:r>
              <a:rPr lang="en-US" dirty="0"/>
              <a:t>: 10.1371/journal.pone.0012433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64003440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310150" y="410827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s-PR" dirty="0"/>
              <a:t>¿Qué une al ADN?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310150" y="1682267"/>
            <a:ext cx="7571700" cy="4764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-US" dirty="0"/>
              <a:t>F</a:t>
            </a:r>
            <a:r>
              <a:rPr lang="en" dirty="0"/>
              <a:t>actores </a:t>
            </a:r>
            <a:r>
              <a:rPr lang="es-PR" dirty="0"/>
              <a:t>fisicoquímicos</a:t>
            </a:r>
          </a:p>
          <a:p>
            <a:pPr marL="914400" lvl="1"/>
            <a:r>
              <a:rPr lang="en-US" dirty="0"/>
              <a:t>B</a:t>
            </a:r>
            <a:r>
              <a:rPr lang="en" dirty="0"/>
              <a:t>ases apiladas</a:t>
            </a:r>
          </a:p>
          <a:p>
            <a:pPr marL="914400" lvl="1"/>
            <a:r>
              <a:rPr lang="en-US" dirty="0"/>
              <a:t>P</a:t>
            </a:r>
            <a:r>
              <a:rPr lang="en" dirty="0"/>
              <a:t>uentes de hidrogenos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49" y="2034656"/>
            <a:ext cx="601111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543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Temperatura de fusión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R" dirty="0"/>
              <a:t>La mitad de la molécula se desnaturaliza</a:t>
            </a:r>
          </a:p>
          <a:p>
            <a:pPr lvl="1"/>
            <a:r>
              <a:rPr lang="es-PR" dirty="0"/>
              <a:t>Una mitad en forma hélice, la otra espiral aleatoria</a:t>
            </a:r>
          </a:p>
          <a:p>
            <a:r>
              <a:rPr lang="es-PR" dirty="0"/>
              <a:t>Depende varios factores</a:t>
            </a:r>
          </a:p>
          <a:p>
            <a:pPr lvl="1"/>
            <a:r>
              <a:rPr lang="es-PR" dirty="0"/>
              <a:t>Largo</a:t>
            </a:r>
          </a:p>
          <a:p>
            <a:pPr lvl="1"/>
            <a:r>
              <a:rPr lang="es-PR" dirty="0"/>
              <a:t>Secuencia</a:t>
            </a:r>
          </a:p>
          <a:p>
            <a:pPr lvl="1"/>
            <a:r>
              <a:rPr lang="es-PR" dirty="0"/>
              <a:t>Concentración </a:t>
            </a:r>
            <a:r>
              <a:rPr lang="es-PR" dirty="0" err="1"/>
              <a:t>Na</a:t>
            </a:r>
            <a:r>
              <a:rPr lang="es-PR" dirty="0"/>
              <a:t>+</a:t>
            </a:r>
          </a:p>
          <a:p>
            <a:r>
              <a:rPr lang="es-PR" dirty="0"/>
              <a:t>Otros métodos</a:t>
            </a:r>
          </a:p>
          <a:p>
            <a:pPr lvl="1"/>
            <a:r>
              <a:rPr lang="es-PR" dirty="0"/>
              <a:t>Solventes orgánicos</a:t>
            </a:r>
          </a:p>
          <a:p>
            <a:pPr lvl="2"/>
            <a:r>
              <a:rPr lang="es-PR" dirty="0" err="1"/>
              <a:t>Formamida</a:t>
            </a:r>
            <a:endParaRPr lang="es-PR" dirty="0"/>
          </a:p>
          <a:p>
            <a:pPr lvl="2"/>
            <a:r>
              <a:rPr lang="es-PR" dirty="0" err="1"/>
              <a:t>Dimetilsulfóxido</a:t>
            </a:r>
            <a:endParaRPr lang="es-PR" dirty="0"/>
          </a:p>
          <a:p>
            <a:pPr lvl="1"/>
            <a:r>
              <a:rPr lang="es-PR" dirty="0"/>
              <a:t>Aumentos de pH</a:t>
            </a:r>
          </a:p>
          <a:p>
            <a:pPr lvl="1"/>
            <a:r>
              <a:rPr lang="es-PR" dirty="0"/>
              <a:t>Diluir la solución</a:t>
            </a:r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11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Llegando a la formula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PR" dirty="0"/>
              <a:t>348 muestras</a:t>
            </a:r>
          </a:p>
          <a:p>
            <a:pPr lvl="1"/>
            <a:r>
              <a:rPr lang="es-PR" dirty="0"/>
              <a:t>Dos partes</a:t>
            </a:r>
          </a:p>
          <a:p>
            <a:pPr lvl="2"/>
            <a:r>
              <a:rPr lang="es-PR" dirty="0"/>
              <a:t>123 </a:t>
            </a:r>
            <a:r>
              <a:rPr lang="es-PR" dirty="0" err="1"/>
              <a:t>oligómeros</a:t>
            </a:r>
            <a:endParaRPr lang="es-PR" dirty="0"/>
          </a:p>
          <a:p>
            <a:pPr lvl="2"/>
            <a:r>
              <a:rPr lang="es-PR" dirty="0"/>
              <a:t>225 </a:t>
            </a:r>
            <a:r>
              <a:rPr lang="es-PR" dirty="0" err="1"/>
              <a:t>oligómeros</a:t>
            </a:r>
            <a:endParaRPr lang="es-PR" dirty="0"/>
          </a:p>
          <a:p>
            <a:pPr lvl="1"/>
            <a:r>
              <a:rPr lang="es-PR" dirty="0"/>
              <a:t>100 secuencias nucleótidos cortas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3" y="3686626"/>
            <a:ext cx="3722544" cy="2208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77" y="3683602"/>
            <a:ext cx="3741737" cy="2211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545" y="3683602"/>
            <a:ext cx="3880512" cy="23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Llegando a la formula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PR" dirty="0"/>
              <a:t>Purina – R</a:t>
            </a:r>
          </a:p>
          <a:p>
            <a:pPr lvl="1"/>
            <a:r>
              <a:rPr lang="es-PR" dirty="0" err="1"/>
              <a:t>Pirimidina</a:t>
            </a:r>
            <a:r>
              <a:rPr lang="es-PR" dirty="0"/>
              <a:t> – Y</a:t>
            </a:r>
          </a:p>
          <a:p>
            <a:pPr lvl="1"/>
            <a:r>
              <a:rPr lang="es-PR" dirty="0"/>
              <a:t>Cuatro grupos de </a:t>
            </a:r>
            <a:r>
              <a:rPr lang="es-PR" dirty="0" err="1"/>
              <a:t>dinucleotidos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39" y="1378080"/>
            <a:ext cx="4991211" cy="3399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13" y="3748342"/>
            <a:ext cx="6324249" cy="26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3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Llegando a la formula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PR" dirty="0"/>
              <a:t>Valores asignados</a:t>
            </a:r>
          </a:p>
          <a:p>
            <a:pPr lvl="2"/>
            <a:r>
              <a:rPr lang="es-PR" dirty="0"/>
              <a:t>GC -&gt; 4</a:t>
            </a:r>
          </a:p>
          <a:p>
            <a:pPr lvl="2"/>
            <a:r>
              <a:rPr lang="es-PR" dirty="0"/>
              <a:t>AT -&gt; 1</a:t>
            </a:r>
          </a:p>
          <a:p>
            <a:pPr lvl="1"/>
            <a:r>
              <a:rPr lang="es-PR" dirty="0"/>
              <a:t>Tres combinaciones</a:t>
            </a:r>
          </a:p>
          <a:p>
            <a:pPr lvl="2"/>
            <a:r>
              <a:rPr lang="es-PR" dirty="0"/>
              <a:t>GC + GC</a:t>
            </a:r>
          </a:p>
          <a:p>
            <a:pPr lvl="2"/>
            <a:r>
              <a:rPr lang="es-PR" dirty="0"/>
              <a:t>GC + AT</a:t>
            </a:r>
          </a:p>
          <a:p>
            <a:pPr lvl="2"/>
            <a:r>
              <a:rPr lang="es-PR" dirty="0"/>
              <a:t>AT + AT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97" y="1602585"/>
            <a:ext cx="6238482" cy="2145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13" y="3748342"/>
            <a:ext cx="6324249" cy="26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/>
              <a:t>Llegando a la formula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s-P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13" y="3748342"/>
            <a:ext cx="6324249" cy="2613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32" y="1778604"/>
            <a:ext cx="5495962" cy="17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7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295</Words>
  <Application>Microsoft Office PowerPoint</Application>
  <PresentationFormat>Widescreen</PresentationFormat>
  <Paragraphs>112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Roboto Slab</vt:lpstr>
      <vt:lpstr>Source Sans Pro</vt:lpstr>
      <vt:lpstr>Office Theme</vt:lpstr>
      <vt:lpstr>Desnaturalizando el ADN</vt:lpstr>
      <vt:lpstr>PowerPoint Presentation</vt:lpstr>
      <vt:lpstr>¿Qué une al ADN? </vt:lpstr>
      <vt:lpstr>¿Qué une al ADN? </vt:lpstr>
      <vt:lpstr>Temperatura de fusión</vt:lpstr>
      <vt:lpstr>Llegando a la formula</vt:lpstr>
      <vt:lpstr>Llegando a la formula</vt:lpstr>
      <vt:lpstr>Llegando a la formula</vt:lpstr>
      <vt:lpstr>Llegando a la formula</vt:lpstr>
      <vt:lpstr>La formula</vt:lpstr>
      <vt:lpstr>Ejemplo</vt:lpstr>
      <vt:lpstr>Ejemplo</vt:lpstr>
      <vt:lpstr>Computos</vt:lpstr>
      <vt:lpstr>Estructura de un programa</vt:lpstr>
      <vt:lpstr>Estructura de un programa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Desnaturalizando el ADN</dc:title>
  <dc:creator>Juan Rosado</dc:creator>
  <cp:lastModifiedBy>Juan Rosado</cp:lastModifiedBy>
  <cp:revision>25</cp:revision>
  <dcterms:created xsi:type="dcterms:W3CDTF">2016-04-20T08:21:25Z</dcterms:created>
  <dcterms:modified xsi:type="dcterms:W3CDTF">2016-04-20T19:49:51Z</dcterms:modified>
</cp:coreProperties>
</file>