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60" r:id="rId6"/>
    <p:sldId id="281" r:id="rId7"/>
    <p:sldId id="285" r:id="rId8"/>
    <p:sldId id="284" r:id="rId9"/>
    <p:sldId id="286" r:id="rId10"/>
    <p:sldId id="287" r:id="rId11"/>
    <p:sldId id="288" r:id="rId12"/>
    <p:sldId id="289" r:id="rId13"/>
    <p:sldId id="292" r:id="rId14"/>
    <p:sldId id="283" r:id="rId15"/>
    <p:sldId id="290" r:id="rId16"/>
    <p:sldId id="291" r:id="rId17"/>
    <p:sldId id="295" r:id="rId18"/>
    <p:sldId id="272" r:id="rId19"/>
    <p:sldId id="279" r:id="rId20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5"/>
    <a:srgbClr val="000036"/>
    <a:srgbClr val="00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71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90472"/>
            <a:ext cx="12192000" cy="5367655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0207" y="579069"/>
            <a:ext cx="109115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4508" y="67056"/>
            <a:ext cx="2708148" cy="2090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90104" y="3284220"/>
            <a:ext cx="1429511" cy="3179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68517" y="3351750"/>
            <a:ext cx="1045342" cy="31233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136123" y="3534155"/>
            <a:ext cx="1594103" cy="2880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4271" y="5044440"/>
            <a:ext cx="2874264" cy="1242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842" y="579069"/>
            <a:ext cx="1091031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083" y="1970100"/>
            <a:ext cx="742188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76B5F3D-7CD3-4B18-A549-1E67DBA6D4C5}"/>
              </a:ext>
            </a:extLst>
          </p:cNvPr>
          <p:cNvSpPr/>
          <p:nvPr/>
        </p:nvSpPr>
        <p:spPr>
          <a:xfrm>
            <a:off x="609600" y="381000"/>
            <a:ext cx="11120626" cy="6033515"/>
          </a:xfrm>
          <a:prstGeom prst="rect">
            <a:avLst/>
          </a:prstGeom>
          <a:ln>
            <a:solidFill>
              <a:srgbClr val="00002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object 2"/>
          <p:cNvSpPr/>
          <p:nvPr/>
        </p:nvSpPr>
        <p:spPr>
          <a:xfrm>
            <a:off x="602566" y="352099"/>
            <a:ext cx="2057400" cy="1532758"/>
          </a:xfrm>
          <a:prstGeom prst="rect">
            <a:avLst/>
          </a:prstGeom>
          <a:blipFill>
            <a:blip r:embed="rId2" cstate="print">
              <a:biLevel thresh="75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09560" y="3297938"/>
            <a:ext cx="1429511" cy="3179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6649" y="3339964"/>
            <a:ext cx="1045342" cy="3123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6123" y="3534155"/>
            <a:ext cx="1594103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6438" y="4978884"/>
            <a:ext cx="2874264" cy="1242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20" y="1855549"/>
            <a:ext cx="9836154" cy="193706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lang="es-CO" sz="4400" spc="20" dirty="0">
                <a:solidFill>
                  <a:srgbClr val="00003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Exigiendo ciudadanía:</a:t>
            </a:r>
            <a:br>
              <a:rPr lang="es-CO" sz="4400" spc="20" dirty="0">
                <a:solidFill>
                  <a:srgbClr val="00003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CO" sz="4400" spc="20" dirty="0">
                <a:solidFill>
                  <a:srgbClr val="00003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 tutelar en temas de salud (1992 – 2019)</a:t>
            </a:r>
            <a:r>
              <a:rPr lang="es-CO" sz="4400" spc="2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1736" y="4112636"/>
            <a:ext cx="4173854" cy="197297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1415"/>
              </a:spcBef>
            </a:pPr>
            <a:r>
              <a:rPr lang="es-CO" sz="2200" spc="-5" dirty="0">
                <a:solidFill>
                  <a:srgbClr val="00003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Juan Sebastián Muñoz Vargas</a:t>
            </a:r>
          </a:p>
          <a:p>
            <a:pPr marL="12700" marR="5080">
              <a:lnSpc>
                <a:spcPts val="2110"/>
              </a:lnSpc>
              <a:spcBef>
                <a:spcPts val="1415"/>
              </a:spcBef>
            </a:pPr>
            <a:r>
              <a:rPr lang="es-CO" sz="2200" spc="-5" dirty="0">
                <a:solidFill>
                  <a:srgbClr val="00003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Facultad de Economía</a:t>
            </a:r>
          </a:p>
          <a:p>
            <a:pPr marL="12700" marR="5080">
              <a:lnSpc>
                <a:spcPts val="2110"/>
              </a:lnSpc>
              <a:spcBef>
                <a:spcPts val="1415"/>
              </a:spcBef>
            </a:pPr>
            <a:endParaRPr lang="es-CO" sz="2200" spc="-5" dirty="0">
              <a:solidFill>
                <a:srgbClr val="00003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2110"/>
              </a:lnSpc>
              <a:spcBef>
                <a:spcPts val="1415"/>
              </a:spcBef>
            </a:pPr>
            <a:r>
              <a:rPr lang="es-CO" dirty="0">
                <a:solidFill>
                  <a:srgbClr val="00003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 Computacionales para  Políticas Públicas</a:t>
            </a:r>
            <a:endParaRPr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C6638D-D543-46D7-8264-A0B86F8D4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5" y="1404213"/>
            <a:ext cx="11324730" cy="50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9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7570ED-9903-4E0F-ABC3-6FBDAF95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8050"/>
            <a:ext cx="11316100" cy="50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7D00A6-D6D6-4E3F-A3E6-3CC9F0CA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1" y="1408050"/>
            <a:ext cx="10972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2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3CBB81-7481-40F1-8A10-BC5BE41CC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" y="1497696"/>
            <a:ext cx="10918081" cy="48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7B2411-285F-468A-868E-8A754CD5C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30" t="17190" r="30287" b="17223"/>
          <a:stretch/>
        </p:blipFill>
        <p:spPr>
          <a:xfrm>
            <a:off x="685800" y="1900854"/>
            <a:ext cx="4431828" cy="39779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C5F3E2-E49E-4891-BBEA-D6D3C7CA0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50" t="20517" r="30625" b="16650"/>
          <a:stretch/>
        </p:blipFill>
        <p:spPr>
          <a:xfrm>
            <a:off x="6096000" y="1879245"/>
            <a:ext cx="4724400" cy="41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59F81B-6ECF-4DF2-9B47-2F30384B5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1405775"/>
            <a:ext cx="11321217" cy="50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55599A-FB80-41DF-8CCE-7DD307233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264"/>
            <a:ext cx="10257776" cy="43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9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0473"/>
            <a:ext cx="12192000" cy="5014256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842" y="579069"/>
            <a:ext cx="1117015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1715" algn="r">
              <a:lnSpc>
                <a:spcPct val="100000"/>
              </a:lnSpc>
              <a:spcBef>
                <a:spcPts val="105"/>
              </a:spcBef>
            </a:pPr>
            <a:r>
              <a:rPr lang="es-CO" spc="-75" dirty="0">
                <a:latin typeface="Segoe UI" panose="020B0502040204020203" pitchFamily="34" charset="0"/>
                <a:cs typeface="Segoe UI" panose="020B0502040204020203" pitchFamily="34" charset="0"/>
              </a:rPr>
              <a:t>Trabajo futuro</a:t>
            </a:r>
            <a:endParaRPr spc="-23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1384" y="5377920"/>
            <a:ext cx="115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¿Cuándo?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9850" y="5392318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¿Por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qué?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6618" y="3433991"/>
            <a:ext cx="95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¿Quién?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20321E2-22DB-4CD8-A116-20C38FE0AB13}"/>
              </a:ext>
            </a:extLst>
          </p:cNvPr>
          <p:cNvSpPr/>
          <p:nvPr/>
        </p:nvSpPr>
        <p:spPr>
          <a:xfrm>
            <a:off x="8063864" y="4273015"/>
            <a:ext cx="3581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http://centrors.org/wp-content/uploads/2018/04/540679_1.jpg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1DD8407-F6F1-4136-811A-59719703EBBB}"/>
              </a:ext>
            </a:extLst>
          </p:cNvPr>
          <p:cNvSpPr txBox="1"/>
          <p:nvPr/>
        </p:nvSpPr>
        <p:spPr>
          <a:xfrm>
            <a:off x="419315" y="2424883"/>
            <a:ext cx="6583489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Analizar la literatura para escoger conceptos temáticamente relevantes.</a:t>
            </a: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Analizar las tendencias de aprobación y negación de tutelas con el paso del tiempo</a:t>
            </a: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Comparar: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Con resoluciones del Ministerio de Salud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Con otros temas en las sentencias de la Corte Constitucional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37ABC2E-E632-41D5-B0CC-5A080B4D4ED6}"/>
              </a:ext>
            </a:extLst>
          </p:cNvPr>
          <p:cNvSpPr/>
          <p:nvPr/>
        </p:nvSpPr>
        <p:spPr>
          <a:xfrm>
            <a:off x="8345220" y="4924341"/>
            <a:ext cx="3657600" cy="158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Image result for salud en colombia">
            <a:extLst>
              <a:ext uri="{FF2B5EF4-FFF2-40B4-BE49-F238E27FC236}">
                <a16:creationId xmlns:a16="http://schemas.microsoft.com/office/drawing/2014/main" id="{97CC825D-D3BF-4CF2-B942-B5ADEC04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04" y="2031433"/>
            <a:ext cx="4293376" cy="22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6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109" y="3197885"/>
            <a:ext cx="385381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4400" spc="-170" dirty="0"/>
              <a:t>¡GRACIAS!</a:t>
            </a:r>
            <a:endParaRPr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5376" y="3704844"/>
            <a:ext cx="6030468" cy="2769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42688" y="2107692"/>
            <a:ext cx="2706623" cy="2092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A7722D1-D41A-46AA-B208-B862F9F1C24C}"/>
              </a:ext>
            </a:extLst>
          </p:cNvPr>
          <p:cNvSpPr/>
          <p:nvPr/>
        </p:nvSpPr>
        <p:spPr>
          <a:xfrm>
            <a:off x="609600" y="381000"/>
            <a:ext cx="11120626" cy="6033515"/>
          </a:xfrm>
          <a:prstGeom prst="rect">
            <a:avLst/>
          </a:prstGeom>
          <a:ln>
            <a:solidFill>
              <a:srgbClr val="00002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object 3"/>
          <p:cNvSpPr/>
          <p:nvPr/>
        </p:nvSpPr>
        <p:spPr>
          <a:xfrm>
            <a:off x="9764266" y="2356456"/>
            <a:ext cx="1965960" cy="4041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08690"/>
              </p:ext>
            </p:extLst>
          </p:nvPr>
        </p:nvGraphicFramePr>
        <p:xfrm>
          <a:off x="1219200" y="2789071"/>
          <a:ext cx="739711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37427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CO" sz="2400" spc="-50" dirty="0">
                          <a:solidFill>
                            <a:srgbClr val="0000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Contexto</a:t>
                      </a:r>
                      <a:endParaRPr sz="2400" dirty="0">
                        <a:solidFill>
                          <a:srgbClr val="0000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8100" marB="0">
                    <a:lnB w="12700">
                      <a:solidFill>
                        <a:srgbClr val="37427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37427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CO" sz="2400" dirty="0">
                          <a:solidFill>
                            <a:srgbClr val="0000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Problemática</a:t>
                      </a:r>
                      <a:endParaRPr sz="2400" dirty="0">
                        <a:solidFill>
                          <a:srgbClr val="0000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74275"/>
                      </a:solidFill>
                      <a:prstDash val="solid"/>
                    </a:lnT>
                    <a:lnB w="12700">
                      <a:solidFill>
                        <a:srgbClr val="37427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37427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CO" sz="2400" spc="-5" dirty="0">
                          <a:solidFill>
                            <a:srgbClr val="0000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 </a:t>
                      </a:r>
                      <a:r>
                        <a:rPr lang="es-CO" sz="2400" spc="-5" dirty="0" err="1">
                          <a:solidFill>
                            <a:srgbClr val="0000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Scraping</a:t>
                      </a:r>
                      <a:r>
                        <a:rPr lang="es-CO" sz="2400" spc="-5" dirty="0">
                          <a:solidFill>
                            <a:srgbClr val="0000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y Limpieza</a:t>
                      </a:r>
                      <a:endParaRPr sz="2400" dirty="0">
                        <a:solidFill>
                          <a:srgbClr val="0000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74275"/>
                      </a:solidFill>
                      <a:prstDash val="solid"/>
                    </a:lnT>
                    <a:lnB w="12700">
                      <a:solidFill>
                        <a:srgbClr val="37427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37427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CO" sz="2400" spc="-5" dirty="0">
                          <a:solidFill>
                            <a:srgbClr val="0000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Resultados</a:t>
                      </a:r>
                      <a:endParaRPr sz="2400" dirty="0">
                        <a:solidFill>
                          <a:srgbClr val="0000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74275"/>
                      </a:solidFill>
                      <a:prstDash val="solid"/>
                    </a:lnT>
                    <a:lnB w="12700">
                      <a:solidFill>
                        <a:srgbClr val="37427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37427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CO" sz="2400" spc="-5" dirty="0">
                          <a:solidFill>
                            <a:srgbClr val="0000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Trabajo futuro</a:t>
                      </a:r>
                      <a:endParaRPr sz="2400" dirty="0">
                        <a:solidFill>
                          <a:srgbClr val="0000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74275"/>
                      </a:solidFill>
                      <a:prstDash val="solid"/>
                    </a:lnT>
                    <a:lnB w="12700">
                      <a:solidFill>
                        <a:srgbClr val="37427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971A8849-A879-4A6B-A5B9-938FE48DB401}"/>
              </a:ext>
            </a:extLst>
          </p:cNvPr>
          <p:cNvSpPr/>
          <p:nvPr/>
        </p:nvSpPr>
        <p:spPr>
          <a:xfrm>
            <a:off x="602566" y="352099"/>
            <a:ext cx="2057400" cy="1532758"/>
          </a:xfrm>
          <a:prstGeom prst="rect">
            <a:avLst/>
          </a:prstGeom>
          <a:blipFill>
            <a:blip r:embed="rId3" cstate="print">
              <a:biLevel thresh="75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0472"/>
            <a:ext cx="12192000" cy="5032649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1715" algn="r">
              <a:lnSpc>
                <a:spcPct val="100000"/>
              </a:lnSpc>
              <a:spcBef>
                <a:spcPts val="105"/>
              </a:spcBef>
            </a:pPr>
            <a:r>
              <a:rPr lang="es-CO" spc="-75" dirty="0"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endParaRPr spc="-23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1384" y="5377920"/>
            <a:ext cx="115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¿Cuándo?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9850" y="5392318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¿Por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qué?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6618" y="3433991"/>
            <a:ext cx="95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¿Quién?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EC081988-631C-4AA5-BEC5-2E4871DA75A4}"/>
              </a:ext>
            </a:extLst>
          </p:cNvPr>
          <p:cNvSpPr/>
          <p:nvPr/>
        </p:nvSpPr>
        <p:spPr>
          <a:xfrm>
            <a:off x="10517146" y="2384925"/>
            <a:ext cx="1412170" cy="4219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Image result for constitucion politica">
            <a:extLst>
              <a:ext uri="{FF2B5EF4-FFF2-40B4-BE49-F238E27FC236}">
                <a16:creationId xmlns:a16="http://schemas.microsoft.com/office/drawing/2014/main" id="{79032E60-6ED2-4306-B572-3517684C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49" y="1920459"/>
            <a:ext cx="2441879" cy="229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120321E2-22DB-4CD8-A116-20C38FE0AB13}"/>
              </a:ext>
            </a:extLst>
          </p:cNvPr>
          <p:cNvSpPr/>
          <p:nvPr/>
        </p:nvSpPr>
        <p:spPr>
          <a:xfrm>
            <a:off x="6657079" y="4165775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https://static.hsbnoticias.com/sites/default/files/styles/original/public/gallery/2019/07/para-que-sirve-constitucion-politica-colombia_r0.jpg?itok=sD8oIBJm</a:t>
            </a:r>
          </a:p>
        </p:txBody>
      </p:sp>
      <p:pic>
        <p:nvPicPr>
          <p:cNvPr id="1028" name="Picture 4" descr="Image result for Tutela">
            <a:extLst>
              <a:ext uri="{FF2B5EF4-FFF2-40B4-BE49-F238E27FC236}">
                <a16:creationId xmlns:a16="http://schemas.microsoft.com/office/drawing/2014/main" id="{E47B8AB1-3387-4341-BC30-D255994DF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42" y="4857523"/>
            <a:ext cx="2754892" cy="144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8FBAB0AE-F9BE-4EA9-A2CC-BD6AD1558458}"/>
              </a:ext>
            </a:extLst>
          </p:cNvPr>
          <p:cNvSpPr/>
          <p:nvPr/>
        </p:nvSpPr>
        <p:spPr>
          <a:xfrm>
            <a:off x="6324600" y="629228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900" dirty="0"/>
              <a:t>https://escritospsicologicos.com/wp-content/uploads/2018/01/Accion-de-Tutela.png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1DD8407-F6F1-4136-811A-59719703EBBB}"/>
              </a:ext>
            </a:extLst>
          </p:cNvPr>
          <p:cNvSpPr txBox="1"/>
          <p:nvPr/>
        </p:nvSpPr>
        <p:spPr>
          <a:xfrm>
            <a:off x="419314" y="2114537"/>
            <a:ext cx="5865009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>
                <a:latin typeface="Segoe UI" panose="020B0502040204020203" pitchFamily="34" charset="0"/>
                <a:cs typeface="Segoe UI" panose="020B0502040204020203" pitchFamily="34" charset="0"/>
              </a:rPr>
              <a:t>Con la constitución de 1991, se permite que en 1992 se pueda ejercer el derecho a la tutela.</a:t>
            </a: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endParaRPr lang="es-CO" sz="2800" spc="-1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endParaRPr lang="es-CO" sz="2800" spc="-1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endParaRPr lang="es-CO" sz="2800" spc="-1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>
                <a:latin typeface="Segoe UI" panose="020B0502040204020203" pitchFamily="34" charset="0"/>
                <a:cs typeface="Segoe UI" panose="020B0502040204020203" pitchFamily="34" charset="0"/>
              </a:rPr>
              <a:t>La tutela pasa por tres filtros (salas) y, en caso de llegar a la última, es respondida por la Corte Constitucional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90473"/>
            <a:ext cx="12192000" cy="5014256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0842" y="579069"/>
            <a:ext cx="1117015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71715" algn="r">
              <a:lnSpc>
                <a:spcPct val="100000"/>
              </a:lnSpc>
              <a:spcBef>
                <a:spcPts val="105"/>
              </a:spcBef>
            </a:pPr>
            <a:r>
              <a:rPr lang="es-CO" spc="-75" dirty="0">
                <a:latin typeface="Segoe UI" panose="020B0502040204020203" pitchFamily="34" charset="0"/>
                <a:cs typeface="Segoe UI" panose="020B0502040204020203" pitchFamily="34" charset="0"/>
              </a:rPr>
              <a:t>Problemática</a:t>
            </a:r>
            <a:endParaRPr spc="-23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1384" y="5377920"/>
            <a:ext cx="115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¿Cuándo?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9850" y="5392318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¿Por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qué?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6618" y="3433991"/>
            <a:ext cx="954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¿Quién?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20321E2-22DB-4CD8-A116-20C38FE0AB13}"/>
              </a:ext>
            </a:extLst>
          </p:cNvPr>
          <p:cNvSpPr/>
          <p:nvPr/>
        </p:nvSpPr>
        <p:spPr>
          <a:xfrm>
            <a:off x="8063864" y="4273015"/>
            <a:ext cx="3581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/>
              <a:t>http://centrors.org/wp-content/uploads/2018/04/540679_1.jpg</a:t>
            </a: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1DD8407-F6F1-4136-811A-59719703EBBB}"/>
              </a:ext>
            </a:extLst>
          </p:cNvPr>
          <p:cNvSpPr txBox="1"/>
          <p:nvPr/>
        </p:nvSpPr>
        <p:spPr>
          <a:xfrm>
            <a:off x="419315" y="1854991"/>
            <a:ext cx="6583489" cy="3757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Los magistrados son elegidos en fechas diferentes, por personas diferentes y para un periodo de 8 años, sin posibilidad de ser reelegidos.</a:t>
            </a: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endParaRPr lang="es-CO" sz="2400" spc="-1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Ha habido sentencias que han marcado historia, ¿era una lucha histórica en el ámbito legal o la respuesta a un momento histórico particular?</a:t>
            </a: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endParaRPr lang="es-CO" sz="2400" spc="-1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spc="-145" dirty="0">
                <a:latin typeface="Segoe UI" panose="020B0502040204020203" pitchFamily="34" charset="0"/>
                <a:cs typeface="Segoe UI" panose="020B0502040204020203" pitchFamily="34" charset="0"/>
              </a:rPr>
              <a:t>La salud es un derecho fundamental ¿Cómo se ha vulnerado durante 27 años?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37ABC2E-E632-41D5-B0CC-5A080B4D4ED6}"/>
              </a:ext>
            </a:extLst>
          </p:cNvPr>
          <p:cNvSpPr/>
          <p:nvPr/>
        </p:nvSpPr>
        <p:spPr>
          <a:xfrm>
            <a:off x="8345220" y="4924341"/>
            <a:ext cx="3657600" cy="158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Image result for salud en colombia">
            <a:extLst>
              <a:ext uri="{FF2B5EF4-FFF2-40B4-BE49-F238E27FC236}">
                <a16:creationId xmlns:a16="http://schemas.microsoft.com/office/drawing/2014/main" id="{97CC825D-D3BF-4CF2-B942-B5ADEC04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804" y="2031433"/>
            <a:ext cx="4293376" cy="22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Arial"/>
                <a:cs typeface="Arial"/>
              </a:rPr>
              <a:t>Scraping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8406F6F0-6B15-49F1-8EC8-489F9FDB8ECC}"/>
              </a:ext>
            </a:extLst>
          </p:cNvPr>
          <p:cNvSpPr txBox="1"/>
          <p:nvPr/>
        </p:nvSpPr>
        <p:spPr>
          <a:xfrm>
            <a:off x="750767" y="2406370"/>
            <a:ext cx="3821233" cy="310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223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>
                <a:latin typeface="Segoe UI" panose="020B0502040204020203" pitchFamily="34" charset="0"/>
                <a:cs typeface="Segoe UI" panose="020B0502040204020203" pitchFamily="34" charset="0"/>
              </a:rPr>
              <a:t>Uso de: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>
                <a:latin typeface="Segoe UI" panose="020B0502040204020203" pitchFamily="34" charset="0"/>
                <a:cs typeface="Segoe UI" panose="020B0502040204020203" pitchFamily="34" charset="0"/>
              </a:rPr>
              <a:t>Expresiones regulares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 err="1">
                <a:latin typeface="Segoe UI" panose="020B0502040204020203" pitchFamily="34" charset="0"/>
                <a:cs typeface="Segoe UI" panose="020B0502040204020203" pitchFamily="34" charset="0"/>
              </a:rPr>
              <a:t>Beautiful</a:t>
            </a:r>
            <a:r>
              <a:rPr lang="es-CO" sz="2800" spc="-1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CO" sz="2800" spc="-145" dirty="0" err="1">
                <a:latin typeface="Segoe UI" panose="020B0502040204020203" pitchFamily="34" charset="0"/>
                <a:cs typeface="Segoe UI" panose="020B0502040204020203" pitchFamily="34" charset="0"/>
              </a:rPr>
              <a:t>Soup</a:t>
            </a:r>
            <a:endParaRPr lang="es-CO" sz="2800" spc="-1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>
                <a:latin typeface="Segoe UI" panose="020B0502040204020203" pitchFamily="34" charset="0"/>
                <a:cs typeface="Segoe UI" panose="020B0502040204020203" pitchFamily="34" charset="0"/>
              </a:rPr>
              <a:t>Pandas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>
                <a:latin typeface="Segoe UI" panose="020B0502040204020203" pitchFamily="34" charset="0"/>
                <a:cs typeface="Segoe UI" panose="020B0502040204020203" pitchFamily="34" charset="0"/>
              </a:rPr>
              <a:t>NLTK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 err="1"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endParaRPr lang="es-CO" sz="2800" spc="-145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800" spc="-145" dirty="0" err="1"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0B110D7-AA8A-4743-AC65-F465AF536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0" t="15539" r="13125" b="28879"/>
          <a:stretch/>
        </p:blipFill>
        <p:spPr>
          <a:xfrm>
            <a:off x="4572000" y="2561394"/>
            <a:ext cx="6806725" cy="2722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D1CF673-3E51-45E0-BB9F-23131A640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0" t="15539" r="13125" b="28879"/>
          <a:stretch/>
        </p:blipFill>
        <p:spPr>
          <a:xfrm>
            <a:off x="4572000" y="2561394"/>
            <a:ext cx="6806725" cy="272269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E37E1E8A-6674-4A41-B9CC-6E3C9568876D}"/>
              </a:ext>
            </a:extLst>
          </p:cNvPr>
          <p:cNvSpPr txBox="1"/>
          <p:nvPr/>
        </p:nvSpPr>
        <p:spPr>
          <a:xfrm>
            <a:off x="609600" y="1962542"/>
            <a:ext cx="4953000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s-CO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5837</a:t>
            </a:r>
            <a:r>
              <a:rPr lang="es-CO" sz="2800" dirty="0">
                <a:latin typeface="Segoe UI" panose="020B0502040204020203" pitchFamily="34" charset="0"/>
                <a:cs typeface="Segoe UI" panose="020B0502040204020203" pitchFamily="34" charset="0"/>
              </a:rPr>
              <a:t> tutelas con: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Ítem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Expediente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Fecha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Link a la sentencia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Sentencia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Magistrado Ponente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Demandante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Demandado</a:t>
            </a:r>
          </a:p>
          <a:p>
            <a:pPr marL="756285" marR="62230" lvl="1" indent="-286385"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s-CO" sz="2400" dirty="0">
                <a:latin typeface="Segoe UI" panose="020B0502040204020203" pitchFamily="34" charset="0"/>
                <a:cs typeface="Segoe UI" panose="020B0502040204020203" pitchFamily="34" charset="0"/>
              </a:rPr>
              <a:t>Tema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9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D0DF21-49C1-4C1C-880A-8C9BA013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3" y="1521965"/>
            <a:ext cx="10873035" cy="48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7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6B1BFE-2F09-451B-8136-475D4B4E9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25" t="22209" r="32500" b="24432"/>
          <a:stretch/>
        </p:blipFill>
        <p:spPr>
          <a:xfrm>
            <a:off x="6705600" y="2093939"/>
            <a:ext cx="4495800" cy="3657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B77CAA-A4C4-4817-9E36-C8F72B07B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5" t="47777" r="16875" b="24431"/>
          <a:stretch/>
        </p:blipFill>
        <p:spPr>
          <a:xfrm>
            <a:off x="612292" y="4008151"/>
            <a:ext cx="5744769" cy="13258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2CFB71-CAC8-4A38-81C6-9BD1358B6E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25" t="22209" r="16875" b="55558"/>
          <a:stretch/>
        </p:blipFill>
        <p:spPr>
          <a:xfrm>
            <a:off x="487147" y="2514600"/>
            <a:ext cx="6044184" cy="11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8050"/>
            <a:ext cx="12192000" cy="5029378"/>
          </a:xfrm>
          <a:custGeom>
            <a:avLst/>
            <a:gdLst/>
            <a:ahLst/>
            <a:cxnLst/>
            <a:rect l="l" t="t" r="r" b="b"/>
            <a:pathLst>
              <a:path w="12192000" h="5367655">
                <a:moveTo>
                  <a:pt x="0" y="5367528"/>
                </a:moveTo>
                <a:lnTo>
                  <a:pt x="12192000" y="5367528"/>
                </a:lnTo>
                <a:lnTo>
                  <a:pt x="12192000" y="0"/>
                </a:lnTo>
                <a:lnTo>
                  <a:pt x="0" y="0"/>
                </a:lnTo>
                <a:lnTo>
                  <a:pt x="0" y="5367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592" y="82296"/>
            <a:ext cx="1716024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0439" y="420573"/>
            <a:ext cx="62598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ts val="3195"/>
              </a:lnSpc>
              <a:spcBef>
                <a:spcPts val="95"/>
              </a:spcBef>
            </a:pPr>
            <a:r>
              <a:rPr lang="es-CO" sz="2800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7B619D-9BE5-45E7-9D85-E0B5BA9EE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10" y="1033545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332</Words>
  <Application>Microsoft Office PowerPoint</Application>
  <PresentationFormat>Panorámica</PresentationFormat>
  <Paragraphs>76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</vt:lpstr>
      <vt:lpstr>Verdana</vt:lpstr>
      <vt:lpstr>Office Theme</vt:lpstr>
      <vt:lpstr>Exigiendo ciudadanía: Análisis tutelar en temas de salud (1992 – 2019)).</vt:lpstr>
      <vt:lpstr>Presentación de PowerPoint</vt:lpstr>
      <vt:lpstr>Contexto</vt:lpstr>
      <vt:lpstr>Problemática</vt:lpstr>
      <vt:lpstr>Scraping</vt:lpstr>
      <vt:lpstr>Scraping</vt:lpstr>
      <vt:lpstr>Scraping</vt:lpstr>
      <vt:lpstr>Resultados</vt:lpstr>
      <vt:lpstr>Scraping</vt:lpstr>
      <vt:lpstr>Scraping</vt:lpstr>
      <vt:lpstr>Scraping</vt:lpstr>
      <vt:lpstr>Scraping</vt:lpstr>
      <vt:lpstr>Scraping</vt:lpstr>
      <vt:lpstr>Resultados</vt:lpstr>
      <vt:lpstr>Scraping</vt:lpstr>
      <vt:lpstr>Scraping</vt:lpstr>
      <vt:lpstr>Trabajo futuro</vt:lpstr>
      <vt:lpstr>¡GRACIAS!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Muñoz Vargas</dc:creator>
  <cp:lastModifiedBy>User</cp:lastModifiedBy>
  <cp:revision>9</cp:revision>
  <dcterms:created xsi:type="dcterms:W3CDTF">2019-11-22T14:34:50Z</dcterms:created>
  <dcterms:modified xsi:type="dcterms:W3CDTF">2019-11-22T16:08:46Z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2019-11-21T00:00:00Z</vt:filetime>
  </property>
  <property fmtid="{D5CDD505-2E9C-101B-9397-08002B2CF9AE}" pid="3" name="Creator">
    <vt:lpwstr>Acrobat PDFMaker 19 para PowerPoint</vt:lpwstr>
  </property>
  <property fmtid="{D5CDD505-2E9C-101B-9397-08002B2CF9AE}" pid="4" name="LastSaved">
    <vt:filetime>2019-11-22T00:00:00Z</vt:filetime>
  </property>
</Properties>
</file>