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64" r:id="rId3"/>
    <p:sldId id="283" r:id="rId4"/>
    <p:sldId id="284" r:id="rId5"/>
    <p:sldId id="287" r:id="rId6"/>
    <p:sldId id="288" r:id="rId7"/>
    <p:sldId id="289" r:id="rId8"/>
    <p:sldId id="290" r:id="rId9"/>
    <p:sldId id="291" r:id="rId10"/>
    <p:sldId id="282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0292" y="1561513"/>
            <a:ext cx="6819313" cy="1491249"/>
          </a:xfrm>
        </p:spPr>
        <p:txBody>
          <a:bodyPr anchor="b">
            <a:normAutofit/>
          </a:bodyPr>
          <a:lstStyle>
            <a:lvl1pPr algn="ctr">
              <a:defRPr sz="4400" b="1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0292" y="3373437"/>
            <a:ext cx="6819313" cy="70619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0671-7302-4492-BFD3-C0F5F05C5901}" type="datetimeFigureOut">
              <a:rPr lang="es-CO" smtClean="0"/>
              <a:t>15/01/2023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2290-00BC-47DF-B317-ADC6D7282C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006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0671-7302-4492-BFD3-C0F5F05C5901}" type="datetimeFigureOut">
              <a:rPr lang="es-CO" smtClean="0"/>
              <a:t>15/01/2023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2290-00BC-47DF-B317-ADC6D7282C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6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0671-7302-4492-BFD3-C0F5F05C5901}" type="datetimeFigureOut">
              <a:rPr lang="es-CO" smtClean="0"/>
              <a:t>15/01/2023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2290-00BC-47DF-B317-ADC6D7282C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475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41009"/>
            <a:ext cx="10515600" cy="649679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0671-7302-4492-BFD3-C0F5F05C5901}" type="datetimeFigureOut">
              <a:rPr lang="es-CO" smtClean="0"/>
              <a:t>15/01/2023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2290-00BC-47DF-B317-ADC6D7282C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82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928468"/>
            <a:ext cx="10515600" cy="7622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0671-7302-4492-BFD3-C0F5F05C5901}" type="datetimeFigureOut">
              <a:rPr lang="es-CO" smtClean="0"/>
              <a:t>15/01/2023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2290-00BC-47DF-B317-ADC6D7282C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8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15281" y="2827606"/>
            <a:ext cx="3932237" cy="829994"/>
          </a:xfrm>
        </p:spPr>
        <p:txBody>
          <a:bodyPr anchor="b">
            <a:normAutofit/>
          </a:bodyPr>
          <a:lstStyle>
            <a:lvl1pPr algn="ctr">
              <a:defRPr sz="5400" b="1">
                <a:latin typeface="+mn-lt"/>
              </a:defRPr>
            </a:lvl1pPr>
          </a:lstStyle>
          <a:p>
            <a:r>
              <a:rPr lang="es-ES" dirty="0"/>
              <a:t>¡Gracias!</a:t>
            </a:r>
            <a:endParaRPr lang="es-CO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0671-7302-4492-BFD3-C0F5F05C5901}" type="datetimeFigureOut">
              <a:rPr lang="es-CO" smtClean="0"/>
              <a:t>15/01/2023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2290-00BC-47DF-B317-ADC6D7282C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62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30671-7302-4492-BFD3-C0F5F05C5901}" type="datetimeFigureOut">
              <a:rPr lang="es-CO" smtClean="0"/>
              <a:t>15/01/2023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82290-00BC-47DF-B317-ADC6D7282C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9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44111"/>
            <a:ext cx="7718474" cy="1140770"/>
          </a:xfrm>
        </p:spPr>
        <p:txBody>
          <a:bodyPr>
            <a:normAutofit/>
          </a:bodyPr>
          <a:lstStyle/>
          <a:p>
            <a:r>
              <a:rPr lang="es-CO" b="1" dirty="0" smtClean="0">
                <a:latin typeface="+mn-lt"/>
              </a:rPr>
              <a:t>La función “</a:t>
            </a:r>
            <a:r>
              <a:rPr lang="es-CO" b="1" dirty="0" err="1" smtClean="0">
                <a:solidFill>
                  <a:srgbClr val="FF0000"/>
                </a:solidFill>
                <a:latin typeface="+mn-lt"/>
              </a:rPr>
              <a:t>len</a:t>
            </a:r>
            <a:r>
              <a:rPr lang="es-CO" b="1" dirty="0" smtClean="0">
                <a:latin typeface="+mn-lt"/>
              </a:rPr>
              <a:t>”</a:t>
            </a:r>
            <a:endParaRPr lang="es-CO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446583"/>
            <a:ext cx="7718474" cy="728003"/>
          </a:xfrm>
        </p:spPr>
        <p:txBody>
          <a:bodyPr/>
          <a:lstStyle/>
          <a:p>
            <a:r>
              <a:rPr lang="es-CO" dirty="0"/>
              <a:t>Curso Electivo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" y="5872655"/>
            <a:ext cx="2053562" cy="8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8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74077" y="563902"/>
            <a:ext cx="3941380" cy="800927"/>
          </a:xfrm>
        </p:spPr>
        <p:txBody>
          <a:bodyPr>
            <a:normAutofit fontScale="90000"/>
          </a:bodyPr>
          <a:lstStyle/>
          <a:p>
            <a:r>
              <a:rPr lang="es-CO" dirty="0"/>
              <a:t>Referencias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186147" y="1849819"/>
            <a:ext cx="6348660" cy="301821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800" dirty="0" err="1"/>
              <a:t>Cheon</a:t>
            </a:r>
            <a:r>
              <a:rPr lang="en-US" sz="1800" dirty="0"/>
              <a:t>, M., Lee, O., </a:t>
            </a:r>
            <a:r>
              <a:rPr lang="en-US" sz="1800" dirty="0" err="1"/>
              <a:t>Mun</a:t>
            </a:r>
            <a:r>
              <a:rPr lang="en-US" sz="1800" dirty="0"/>
              <a:t>, C., &amp; Ha, H. (2022). A Study on the Factors Affecting Intention of Learning Python Programming: For Non-majors in University. Int. J. Inf. Educ. </a:t>
            </a:r>
            <a:r>
              <a:rPr lang="en-US" sz="1800" dirty="0" err="1"/>
              <a:t>Technol</a:t>
            </a:r>
            <a:r>
              <a:rPr lang="en-US" sz="1800" dirty="0"/>
              <a:t>, 12, 414-420.</a:t>
            </a:r>
            <a:endParaRPr lang="es-MX" sz="1800" dirty="0"/>
          </a:p>
          <a:p>
            <a:pPr marL="0" indent="0" algn="just">
              <a:buNone/>
            </a:pPr>
            <a:r>
              <a:rPr lang="es-CO" sz="1800" dirty="0"/>
              <a:t>López, F. J. T. (2022). Ciencia de los datos con Python. </a:t>
            </a:r>
            <a:r>
              <a:rPr lang="es-CO" sz="1800" dirty="0" err="1"/>
              <a:t>Ecoe</a:t>
            </a:r>
            <a:r>
              <a:rPr lang="es-CO" sz="1800" dirty="0"/>
              <a:t> Ediciones.</a:t>
            </a:r>
          </a:p>
          <a:p>
            <a:pPr marL="0" indent="0" algn="just">
              <a:buNone/>
            </a:pPr>
            <a:r>
              <a:rPr lang="en-US" sz="1800" dirty="0"/>
              <a:t>Mueller, J. P. (2023). </a:t>
            </a:r>
            <a:r>
              <a:rPr lang="en-US" sz="1800" i="1" dirty="0"/>
              <a:t>Beginning programming with python for dummies</a:t>
            </a:r>
            <a:r>
              <a:rPr lang="en-US" sz="1800" dirty="0"/>
              <a:t>. John Wiley &amp; Sons.</a:t>
            </a:r>
            <a:endParaRPr lang="es-MX" sz="1800" dirty="0"/>
          </a:p>
          <a:p>
            <a:pPr marL="0" indent="0" algn="just">
              <a:buNone/>
            </a:pPr>
            <a:r>
              <a:rPr lang="en-US" sz="1800" dirty="0"/>
              <a:t>Smith, M. J., </a:t>
            </a:r>
            <a:r>
              <a:rPr lang="en-US" sz="1800" dirty="0" err="1"/>
              <a:t>Mansournia</a:t>
            </a:r>
            <a:r>
              <a:rPr lang="en-US" sz="1800" dirty="0"/>
              <a:t>, M. A., </a:t>
            </a:r>
            <a:r>
              <a:rPr lang="en-US" sz="1800" dirty="0" err="1"/>
              <a:t>Maringe</a:t>
            </a:r>
            <a:r>
              <a:rPr lang="en-US" sz="1800" dirty="0"/>
              <a:t>, C., </a:t>
            </a:r>
            <a:r>
              <a:rPr lang="en-US" sz="1800" dirty="0" err="1"/>
              <a:t>Zivich</a:t>
            </a:r>
            <a:r>
              <a:rPr lang="en-US" sz="1800" dirty="0"/>
              <a:t>, P. N., Cole, S. R., </a:t>
            </a:r>
            <a:r>
              <a:rPr lang="en-US" sz="1800" dirty="0" err="1"/>
              <a:t>Leyrat</a:t>
            </a:r>
            <a:r>
              <a:rPr lang="en-US" sz="1800" dirty="0"/>
              <a:t>, C., ... &amp; </a:t>
            </a:r>
            <a:r>
              <a:rPr lang="en-US" sz="1800" dirty="0" err="1"/>
              <a:t>Luque</a:t>
            </a:r>
            <a:r>
              <a:rPr lang="en-US" sz="1800" dirty="0"/>
              <a:t>‐Fernandez, M. A. (2022). Introduction to computational causal inference using reproducible Stata, R, and Python code: A tutorial. </a:t>
            </a:r>
            <a:r>
              <a:rPr lang="en-US" sz="1800" i="1" dirty="0"/>
              <a:t>Statistics in medicine</a:t>
            </a:r>
            <a:r>
              <a:rPr lang="en-US" sz="1800" dirty="0"/>
              <a:t>, </a:t>
            </a:r>
            <a:r>
              <a:rPr lang="en-US" sz="1800" i="1" dirty="0"/>
              <a:t>41</a:t>
            </a:r>
            <a:r>
              <a:rPr lang="en-US" sz="1800" dirty="0"/>
              <a:t>(2), 407-432.</a:t>
            </a:r>
          </a:p>
          <a:p>
            <a:pPr marL="0" indent="0" algn="just">
              <a:buNone/>
            </a:pPr>
            <a:r>
              <a:rPr lang="es-MX" sz="1800" dirty="0" err="1"/>
              <a:t>Mukhiddinovna</a:t>
            </a:r>
            <a:r>
              <a:rPr lang="es-MX" sz="1800" dirty="0"/>
              <a:t>, A. M. (2022). </a:t>
            </a:r>
            <a:r>
              <a:rPr lang="es-MX" sz="1800" dirty="0" err="1"/>
              <a:t>Programming</a:t>
            </a:r>
            <a:r>
              <a:rPr lang="es-MX" sz="1800" dirty="0"/>
              <a:t> </a:t>
            </a:r>
            <a:r>
              <a:rPr lang="es-MX" sz="1800" dirty="0" err="1"/>
              <a:t>language</a:t>
            </a:r>
            <a:r>
              <a:rPr lang="es-MX" sz="1800" dirty="0"/>
              <a:t> </a:t>
            </a:r>
            <a:r>
              <a:rPr lang="es-MX" sz="1800" dirty="0" err="1"/>
              <a:t>python</a:t>
            </a:r>
            <a:r>
              <a:rPr lang="es-MX" sz="1800" dirty="0"/>
              <a:t> </a:t>
            </a:r>
            <a:r>
              <a:rPr lang="es-MX" sz="1800" dirty="0" err="1"/>
              <a:t>methodology</a:t>
            </a:r>
            <a:r>
              <a:rPr lang="es-MX" sz="1800" dirty="0"/>
              <a:t> </a:t>
            </a:r>
            <a:r>
              <a:rPr lang="es-MX" sz="1800" dirty="0" err="1"/>
              <a:t>for</a:t>
            </a:r>
            <a:r>
              <a:rPr lang="es-MX" sz="1800" dirty="0"/>
              <a:t> </a:t>
            </a:r>
            <a:r>
              <a:rPr lang="es-MX" sz="1800" dirty="0" err="1"/>
              <a:t>creating</a:t>
            </a:r>
            <a:r>
              <a:rPr lang="es-MX" sz="1800" dirty="0"/>
              <a:t> and </a:t>
            </a:r>
            <a:r>
              <a:rPr lang="es-MX" sz="1800" dirty="0" err="1"/>
              <a:t>using</a:t>
            </a:r>
            <a:r>
              <a:rPr lang="es-MX" sz="1800" dirty="0"/>
              <a:t> </a:t>
            </a:r>
            <a:r>
              <a:rPr lang="es-MX" sz="1800" dirty="0" err="1"/>
              <a:t>didactic</a:t>
            </a:r>
            <a:r>
              <a:rPr lang="es-MX" sz="1800" dirty="0"/>
              <a:t> </a:t>
            </a:r>
            <a:r>
              <a:rPr lang="es-MX" sz="1800" dirty="0" err="1"/>
              <a:t>materials</a:t>
            </a:r>
            <a:r>
              <a:rPr lang="es-MX" sz="1800" dirty="0"/>
              <a:t> </a:t>
            </a:r>
            <a:r>
              <a:rPr lang="es-MX" sz="1800" dirty="0" err="1"/>
              <a:t>for</a:t>
            </a:r>
            <a:r>
              <a:rPr lang="es-MX" sz="1800" dirty="0"/>
              <a:t> </a:t>
            </a:r>
            <a:r>
              <a:rPr lang="es-MX" sz="1800" dirty="0" err="1"/>
              <a:t>students</a:t>
            </a:r>
            <a:r>
              <a:rPr lang="es-MX" sz="1800" dirty="0"/>
              <a:t>. Galaxy </a:t>
            </a:r>
            <a:r>
              <a:rPr lang="es-MX" sz="1800" dirty="0" err="1"/>
              <a:t>international</a:t>
            </a:r>
            <a:r>
              <a:rPr lang="es-MX" sz="1800" dirty="0"/>
              <a:t> </a:t>
            </a:r>
            <a:r>
              <a:rPr lang="es-MX" sz="1800" dirty="0" err="1"/>
              <a:t>interdisciplinary</a:t>
            </a:r>
            <a:r>
              <a:rPr lang="es-MX" sz="1800" dirty="0"/>
              <a:t> </a:t>
            </a:r>
            <a:r>
              <a:rPr lang="es-MX" sz="1800" dirty="0" err="1"/>
              <a:t>research</a:t>
            </a:r>
            <a:r>
              <a:rPr lang="es-MX" sz="1800" dirty="0"/>
              <a:t> </a:t>
            </a:r>
            <a:r>
              <a:rPr lang="es-MX" sz="1800" dirty="0" err="1"/>
              <a:t>journal</a:t>
            </a:r>
            <a:r>
              <a:rPr lang="es-MX" sz="1800" dirty="0"/>
              <a:t>, 10(5), 63-67.</a:t>
            </a:r>
          </a:p>
          <a:p>
            <a:pPr marL="0" indent="0" algn="just">
              <a:buNone/>
            </a:pPr>
            <a:endParaRPr lang="es-CO" sz="1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" y="5872655"/>
            <a:ext cx="2053562" cy="8907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577EA9-1505-42F2-8D6B-BF4A8B0BC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87" y="2025869"/>
            <a:ext cx="3570603" cy="35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2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7656" y="626678"/>
            <a:ext cx="6274675" cy="1395249"/>
          </a:xfrm>
        </p:spPr>
        <p:txBody>
          <a:bodyPr>
            <a:normAutofit/>
          </a:bodyPr>
          <a:lstStyle/>
          <a:p>
            <a:r>
              <a:rPr lang="es-CO" dirty="0" smtClean="0"/>
              <a:t>La función “</a:t>
            </a:r>
            <a:r>
              <a:rPr lang="es-CO" dirty="0" err="1" smtClean="0">
                <a:solidFill>
                  <a:srgbClr val="FF0000"/>
                </a:solidFill>
              </a:rPr>
              <a:t>len</a:t>
            </a:r>
            <a:r>
              <a:rPr lang="es-CO" dirty="0" smtClean="0"/>
              <a:t>”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157656" y="2777879"/>
            <a:ext cx="6723992" cy="34510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En </a:t>
            </a:r>
            <a:r>
              <a:rPr lang="es-CO" dirty="0" smtClean="0"/>
              <a:t>Python, </a:t>
            </a:r>
            <a:r>
              <a:rPr lang="es-CO" b="1" dirty="0" smtClean="0">
                <a:solidFill>
                  <a:srgbClr val="00B050"/>
                </a:solidFill>
              </a:rPr>
              <a:t>la función “</a:t>
            </a:r>
            <a:r>
              <a:rPr lang="es-CO" b="1" dirty="0" err="1" smtClean="0">
                <a:solidFill>
                  <a:srgbClr val="00B050"/>
                </a:solidFill>
              </a:rPr>
              <a:t>len</a:t>
            </a:r>
            <a:r>
              <a:rPr lang="es-CO" b="1" dirty="0" smtClean="0">
                <a:solidFill>
                  <a:srgbClr val="00B050"/>
                </a:solidFill>
              </a:rPr>
              <a:t>” </a:t>
            </a:r>
            <a:r>
              <a:rPr lang="es-CO" dirty="0" smtClean="0"/>
              <a:t>nos permite obtener la longitud de una cadena de caracteres, o bien, el número de elementos que componen a un objeto.</a:t>
            </a:r>
            <a:endParaRPr lang="es-CO" dirty="0"/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90" y="2508613"/>
            <a:ext cx="4090002" cy="263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0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7656" y="626678"/>
            <a:ext cx="6274675" cy="1395249"/>
          </a:xfrm>
        </p:spPr>
        <p:txBody>
          <a:bodyPr>
            <a:normAutofit/>
          </a:bodyPr>
          <a:lstStyle/>
          <a:p>
            <a:r>
              <a:rPr lang="es-CO" dirty="0" smtClean="0"/>
              <a:t>La función “</a:t>
            </a:r>
            <a:r>
              <a:rPr lang="es-CO" dirty="0" err="1" smtClean="0">
                <a:solidFill>
                  <a:srgbClr val="FF0000"/>
                </a:solidFill>
              </a:rPr>
              <a:t>len</a:t>
            </a:r>
            <a:r>
              <a:rPr lang="es-CO" dirty="0" smtClean="0"/>
              <a:t>”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157656" y="2659638"/>
            <a:ext cx="6723992" cy="34510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 smtClean="0"/>
              <a:t>La sintaxis correcta para poder utilizar la </a:t>
            </a:r>
            <a:r>
              <a:rPr lang="es-CO" b="1" dirty="0" smtClean="0">
                <a:solidFill>
                  <a:srgbClr val="00B050"/>
                </a:solidFill>
              </a:rPr>
              <a:t>función </a:t>
            </a:r>
            <a:r>
              <a:rPr lang="es-CO" b="1" dirty="0" err="1" smtClean="0">
                <a:solidFill>
                  <a:srgbClr val="00B050"/>
                </a:solidFill>
              </a:rPr>
              <a:t>len</a:t>
            </a:r>
            <a:r>
              <a:rPr lang="es-CO" b="1" dirty="0" smtClean="0">
                <a:solidFill>
                  <a:srgbClr val="00B050"/>
                </a:solidFill>
              </a:rPr>
              <a:t>() </a:t>
            </a:r>
            <a:r>
              <a:rPr lang="es-CO" dirty="0" smtClean="0"/>
              <a:t>es la siguiente: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b="1" dirty="0" err="1">
                <a:solidFill>
                  <a:srgbClr val="FF0000"/>
                </a:solidFill>
              </a:rPr>
              <a:t>l</a:t>
            </a:r>
            <a:r>
              <a:rPr lang="es-CO" b="1" dirty="0" err="1" smtClean="0">
                <a:solidFill>
                  <a:srgbClr val="FF0000"/>
                </a:solidFill>
              </a:rPr>
              <a:t>en</a:t>
            </a:r>
            <a:r>
              <a:rPr lang="es-CO" b="1" dirty="0" smtClean="0"/>
              <a:t> (‘</a:t>
            </a:r>
            <a:r>
              <a:rPr lang="es-CO" b="1" dirty="0" smtClean="0">
                <a:solidFill>
                  <a:srgbClr val="00B050"/>
                </a:solidFill>
              </a:rPr>
              <a:t>Estoy aprendiendo Python</a:t>
            </a:r>
            <a:r>
              <a:rPr lang="es-CO" b="1" dirty="0" smtClean="0"/>
              <a:t>’)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889" y="2854554"/>
            <a:ext cx="3780007" cy="16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7656" y="626678"/>
            <a:ext cx="6274675" cy="1395249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Comportamiento de la función “</a:t>
            </a:r>
            <a:r>
              <a:rPr lang="es-CO" dirty="0" err="1" smtClean="0">
                <a:solidFill>
                  <a:srgbClr val="FF0000"/>
                </a:solidFill>
              </a:rPr>
              <a:t>len</a:t>
            </a:r>
            <a:r>
              <a:rPr lang="es-CO" dirty="0" smtClean="0"/>
              <a:t>”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157656" y="3253212"/>
            <a:ext cx="6723992" cy="11871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7000" b="1" dirty="0" err="1">
                <a:solidFill>
                  <a:srgbClr val="0070C0"/>
                </a:solidFill>
              </a:rPr>
              <a:t>l</a:t>
            </a:r>
            <a:r>
              <a:rPr lang="es-CO" sz="7000" b="1" dirty="0" err="1" smtClean="0">
                <a:solidFill>
                  <a:srgbClr val="0070C0"/>
                </a:solidFill>
              </a:rPr>
              <a:t>en</a:t>
            </a:r>
            <a:r>
              <a:rPr lang="es-CO" sz="7000" b="1" dirty="0" smtClean="0">
                <a:solidFill>
                  <a:srgbClr val="0070C0"/>
                </a:solidFill>
              </a:rPr>
              <a:t> (</a:t>
            </a:r>
            <a:r>
              <a:rPr lang="es-CO" sz="7000" b="1" dirty="0" smtClean="0">
                <a:solidFill>
                  <a:srgbClr val="00B050"/>
                </a:solidFill>
              </a:rPr>
              <a:t>“ H o l a </a:t>
            </a:r>
            <a:r>
              <a:rPr lang="es-CO" sz="7000" dirty="0" smtClean="0">
                <a:solidFill>
                  <a:srgbClr val="00B050"/>
                </a:solidFill>
              </a:rPr>
              <a:t>“</a:t>
            </a:r>
            <a:r>
              <a:rPr lang="es-CO" sz="7000" dirty="0" smtClean="0">
                <a:solidFill>
                  <a:srgbClr val="0070C0"/>
                </a:solidFill>
              </a:rPr>
              <a:t>)</a:t>
            </a:r>
            <a:endParaRPr lang="es-CO" sz="70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0DAA5A-674E-4213-9E3D-3A7C9801C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23" y="2021927"/>
            <a:ext cx="3570603" cy="35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7656" y="626678"/>
            <a:ext cx="6274675" cy="1395249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Comportamiento de la función “</a:t>
            </a:r>
            <a:r>
              <a:rPr lang="es-CO" dirty="0" err="1" smtClean="0">
                <a:solidFill>
                  <a:srgbClr val="FF0000"/>
                </a:solidFill>
              </a:rPr>
              <a:t>len</a:t>
            </a:r>
            <a:r>
              <a:rPr lang="es-CO" dirty="0" smtClean="0"/>
              <a:t>”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889" y="2854554"/>
            <a:ext cx="3780007" cy="16396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35" y="2854554"/>
            <a:ext cx="6630140" cy="256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8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7656" y="626678"/>
            <a:ext cx="6274675" cy="1395249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Comportamiento de la función “</a:t>
            </a:r>
            <a:r>
              <a:rPr lang="es-CO" dirty="0" err="1" smtClean="0">
                <a:solidFill>
                  <a:srgbClr val="FF0000"/>
                </a:solidFill>
              </a:rPr>
              <a:t>len</a:t>
            </a:r>
            <a:r>
              <a:rPr lang="es-CO" dirty="0" smtClean="0"/>
              <a:t>”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0DAA5A-674E-4213-9E3D-3A7C9801C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512" y="1889059"/>
            <a:ext cx="3570603" cy="357060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0" y="2854554"/>
            <a:ext cx="6737297" cy="27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0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7656" y="626678"/>
            <a:ext cx="6274675" cy="1395249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Comportamiento de la función “</a:t>
            </a:r>
            <a:r>
              <a:rPr lang="es-CO" dirty="0" err="1" smtClean="0">
                <a:solidFill>
                  <a:srgbClr val="FF0000"/>
                </a:solidFill>
              </a:rPr>
              <a:t>len</a:t>
            </a:r>
            <a:r>
              <a:rPr lang="es-CO" dirty="0" smtClean="0"/>
              <a:t>”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5E940C-387E-4E6D-94CB-952C15EC84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096" y="926738"/>
            <a:ext cx="4209394" cy="420939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6" y="2807257"/>
            <a:ext cx="6860706" cy="27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8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7656" y="626678"/>
            <a:ext cx="6274675" cy="1395249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Comportamiento de la función “</a:t>
            </a:r>
            <a:r>
              <a:rPr lang="es-CO" dirty="0" err="1" smtClean="0">
                <a:solidFill>
                  <a:srgbClr val="FF0000"/>
                </a:solidFill>
              </a:rPr>
              <a:t>len</a:t>
            </a:r>
            <a:r>
              <a:rPr lang="es-CO" dirty="0" smtClean="0"/>
              <a:t>”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889" y="2854554"/>
            <a:ext cx="3780007" cy="163961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6" y="2854553"/>
            <a:ext cx="6832243" cy="26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7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7656" y="626678"/>
            <a:ext cx="6274675" cy="1395249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Comportamiento de la función “</a:t>
            </a:r>
            <a:r>
              <a:rPr lang="es-CO" dirty="0" err="1" smtClean="0">
                <a:solidFill>
                  <a:srgbClr val="FF0000"/>
                </a:solidFill>
              </a:rPr>
              <a:t>len</a:t>
            </a:r>
            <a:r>
              <a:rPr lang="es-CO" dirty="0" smtClean="0"/>
              <a:t>”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0DAA5A-674E-4213-9E3D-3A7C9801C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513" y="1943017"/>
            <a:ext cx="3570603" cy="357060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7" y="2784849"/>
            <a:ext cx="7066362" cy="272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78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Pages>6</Pages>
  <Words>200</Words>
  <Characters>0</Characters>
  <Application>Microsoft Office PowerPoint</Application>
  <DocSecurity>0</DocSecurity>
  <PresentationFormat>Panorámica</PresentationFormat>
  <Lines>0</Lines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La función “len”</vt:lpstr>
      <vt:lpstr>La función “len”</vt:lpstr>
      <vt:lpstr>La función “len”</vt:lpstr>
      <vt:lpstr>Comportamiento de la función “len”</vt:lpstr>
      <vt:lpstr>Comportamiento de la función “len”</vt:lpstr>
      <vt:lpstr>Comportamiento de la función “len”</vt:lpstr>
      <vt:lpstr>Comportamiento de la función “len”</vt:lpstr>
      <vt:lpstr>Comportamiento de la función “len”</vt:lpstr>
      <vt:lpstr>Comportamiento de la función “len”</vt:lpstr>
      <vt:lpstr>Referencias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</dc:creator>
  <cp:lastModifiedBy>Acer</cp:lastModifiedBy>
  <cp:revision>92</cp:revision>
  <dcterms:modified xsi:type="dcterms:W3CDTF">2023-01-15T12:18:16Z</dcterms:modified>
</cp:coreProperties>
</file>