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011A5-0C56-FA48-9252-50D3D4955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Algoritmos de búsqueda y ordenamiento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291DD9-7B33-6F39-FF42-EBE851B3F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4226994"/>
            <a:ext cx="8637072" cy="1828708"/>
          </a:xfrm>
        </p:spPr>
        <p:txBody>
          <a:bodyPr>
            <a:normAutofit fontScale="77500" lnSpcReduction="20000"/>
          </a:bodyPr>
          <a:lstStyle/>
          <a:p>
            <a:r>
              <a:rPr lang="es-AR" dirty="0"/>
              <a:t>Tecnicatura universitaria en programación</a:t>
            </a:r>
          </a:p>
          <a:p>
            <a:r>
              <a:rPr lang="es-AR" dirty="0"/>
              <a:t>Universidad tecnológica nacional</a:t>
            </a:r>
          </a:p>
          <a:p>
            <a:r>
              <a:rPr lang="es-AR" dirty="0"/>
              <a:t>Trabajo practico integrador de programación 1</a:t>
            </a:r>
          </a:p>
          <a:p>
            <a:r>
              <a:rPr lang="es-AR" dirty="0"/>
              <a:t>Alumnos: Juan Ignacio Villalba – juan Manuel jornet</a:t>
            </a:r>
          </a:p>
          <a:p>
            <a:r>
              <a:rPr lang="es-AR" dirty="0"/>
              <a:t>Docente: Ariel </a:t>
            </a:r>
            <a:r>
              <a:rPr lang="es-AR" dirty="0" err="1"/>
              <a:t>enferrel</a:t>
            </a:r>
            <a:r>
              <a:rPr lang="es-AR" dirty="0"/>
              <a:t> – tutor: Maximiliano </a:t>
            </a:r>
            <a:r>
              <a:rPr lang="es-AR" dirty="0" err="1"/>
              <a:t>sar</a:t>
            </a:r>
            <a:r>
              <a:rPr lang="es-AR" dirty="0"/>
              <a:t> </a:t>
            </a:r>
            <a:r>
              <a:rPr lang="es-AR" dirty="0" err="1"/>
              <a:t>fernández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310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1B1A9-01D6-0456-0554-7B6E3CA6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s-AR" sz="2200"/>
              <a:t>Búsqueda y ordenamiento en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D7C99-A5FD-7FAF-6EA7-8A876902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s-AR" dirty="0"/>
              <a:t>Secuencia de instrucciones que permiten buscar y organizar elementos en un orden particular.</a:t>
            </a:r>
          </a:p>
          <a:p>
            <a:r>
              <a:rPr lang="es-AR" dirty="0"/>
              <a:t>Sirven para facilitar su uso, análisis y visualización.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Forma&#10;&#10;El contenido generado por IA puede ser incorrecto.">
            <a:extLst>
              <a:ext uri="{FF2B5EF4-FFF2-40B4-BE49-F238E27FC236}">
                <a16:creationId xmlns:a16="http://schemas.microsoft.com/office/drawing/2014/main" id="{BB40F6F6-FDDD-B58A-00A0-B729C00D4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438934"/>
            <a:ext cx="4821551" cy="32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7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31719-DD19-ABC9-F26C-0C60DB98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s-AR" dirty="0"/>
              <a:t>importancia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7600AE-FF30-BE39-15FD-FC4736836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s-ES" dirty="0"/>
              <a:t>La búsqueda es esencial para encontrar datos de forma eficiente.</a:t>
            </a:r>
          </a:p>
          <a:p>
            <a:r>
              <a:rPr lang="es-ES" dirty="0"/>
              <a:t>El ordenamiento mejora la presentación y permite aplicar búsquedas más rápidas como la binaria.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ECD7E6-4E68-4AA6-864A-6828B6EC1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15161F-D342-4A16-AA7A-F3ECC128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9EC793-B1FE-496C-A671-5F366326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07204582-1079-FFEF-A868-F0346617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40" r="10725" b="-3"/>
          <a:stretch>
            <a:fillRect/>
          </a:stretch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1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DA503-08D8-256E-0451-145CDEF9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s-AR" dirty="0"/>
              <a:t>Búsqueda Lineal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06A44A-2F29-28A1-B6BD-D7BA1D60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392250" cy="3450613"/>
          </a:xfrm>
        </p:spPr>
        <p:txBody>
          <a:bodyPr>
            <a:normAutofit/>
          </a:bodyPr>
          <a:lstStyle/>
          <a:p>
            <a:r>
              <a:rPr lang="es-ES" dirty="0"/>
              <a:t>Búsqueda Lineal: Recorre uno por uno los elementos hasta encontrar el buscado. Es simple pero lenta en listas grandes.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19ED6C-2BB4-41B5-84D1-4CE2FDD7C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9287" y="2012810"/>
            <a:ext cx="3413507" cy="3459865"/>
            <a:chOff x="7329287" y="2012810"/>
            <a:chExt cx="3413507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6C8F07-0472-4A78-AA00-D40BB2415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9287" y="2012810"/>
              <a:ext cx="3413507" cy="3459865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BD1ABC-1492-4A04-8602-F4E0EEC31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8250" y="2182137"/>
              <a:ext cx="310081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822D7-AFAD-4DAD-A63C-8B8D4C9BC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1976" y="2346730"/>
            <a:ext cx="2773365" cy="2798792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1F0D5CEF-6CE7-BE4A-9278-928C253F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53" y="2838989"/>
            <a:ext cx="2453183" cy="18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49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2108A5-CE2C-4966-B863-66581E6E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DF22E0-9870-4CBF-AA3A-D710A9D8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48DA73-B56C-4BAB-9988-C048297E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507050A-927E-F639-9041-65F16D58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Ventajas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30695F-0E8E-4F69-B37A-CE035769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2A6FA0-70FF-4F15-8E7B-F11ACE219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D33F68-4D69-490D-8818-8E439F7C8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4C58A3A-74BD-F9BC-21C1-C6C1DEC69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393607"/>
              </p:ext>
            </p:extLst>
          </p:nvPr>
        </p:nvGraphicFramePr>
        <p:xfrm>
          <a:off x="4736620" y="1116345"/>
          <a:ext cx="6046427" cy="3866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9089">
                  <a:extLst>
                    <a:ext uri="{9D8B030D-6E8A-4147-A177-3AD203B41FA5}">
                      <a16:colId xmlns:a16="http://schemas.microsoft.com/office/drawing/2014/main" val="3073911899"/>
                    </a:ext>
                  </a:extLst>
                </a:gridCol>
                <a:gridCol w="3097338">
                  <a:extLst>
                    <a:ext uri="{9D8B030D-6E8A-4147-A177-3AD203B41FA5}">
                      <a16:colId xmlns:a16="http://schemas.microsoft.com/office/drawing/2014/main" val="3927453735"/>
                    </a:ext>
                  </a:extLst>
                </a:gridCol>
              </a:tblGrid>
              <a:tr h="3178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AR" sz="1600" kern="100">
                          <a:effectLst/>
                        </a:rPr>
                        <a:t>Búsqueda Lineal</a:t>
                      </a:r>
                      <a:endParaRPr lang="es-AR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817" marR="9281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AR" sz="1600" kern="100" dirty="0">
                          <a:effectLst/>
                        </a:rPr>
                        <a:t>Búsqueda Binaria</a:t>
                      </a:r>
                      <a:endParaRPr lang="es-A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817" marR="92817" marT="0" marB="0"/>
                </a:tc>
                <a:extLst>
                  <a:ext uri="{0D108BD9-81ED-4DB2-BD59-A6C34878D82A}">
                    <a16:rowId xmlns:a16="http://schemas.microsoft.com/office/drawing/2014/main" val="4259874372"/>
                  </a:ext>
                </a:extLst>
              </a:tr>
              <a:tr h="602452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s-AR" sz="1600" kern="100">
                          <a:effectLst/>
                        </a:rPr>
                        <a:t>Fácil de entender</a:t>
                      </a:r>
                      <a:endParaRPr lang="es-AR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817" marR="9281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s-AR" sz="1600" kern="100">
                          <a:effectLst/>
                        </a:rPr>
                        <a:t>La complejidad de tiempo es mucho más rápida</a:t>
                      </a:r>
                      <a:endParaRPr lang="es-AR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817" marR="92817" marT="0" marB="0"/>
                </a:tc>
                <a:extLst>
                  <a:ext uri="{0D108BD9-81ED-4DB2-BD59-A6C34878D82A}">
                    <a16:rowId xmlns:a16="http://schemas.microsoft.com/office/drawing/2014/main" val="86419426"/>
                  </a:ext>
                </a:extLst>
              </a:tr>
              <a:tr h="88709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s-AR" sz="1600" kern="100">
                          <a:effectLst/>
                        </a:rPr>
                        <a:t>Se puede usar en listas ordenadas o desordenadas</a:t>
                      </a:r>
                      <a:endParaRPr lang="es-AR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817" marR="9281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s-AR" sz="1600" kern="100">
                          <a:effectLst/>
                        </a:rPr>
                        <a:t>Permite trabajar con grandes volúmenes de datos</a:t>
                      </a:r>
                      <a:endParaRPr lang="es-AR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817" marR="92817" marT="0" marB="0"/>
                </a:tc>
                <a:extLst>
                  <a:ext uri="{0D108BD9-81ED-4DB2-BD59-A6C34878D82A}">
                    <a16:rowId xmlns:a16="http://schemas.microsoft.com/office/drawing/2014/main" val="1949949134"/>
                  </a:ext>
                </a:extLst>
              </a:tr>
              <a:tr h="117172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s-AR" sz="1600" kern="100">
                          <a:effectLst/>
                        </a:rPr>
                        <a:t>Aplicable a matrices o listas enlazadas</a:t>
                      </a:r>
                      <a:endParaRPr lang="es-AR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817" marR="9281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s-AR" sz="1600" kern="100">
                          <a:effectLst/>
                        </a:rPr>
                        <a:t>Aprovecha al máximo los datos ordenados y reduce el número de comparaciones.</a:t>
                      </a:r>
                      <a:endParaRPr lang="es-AR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817" marR="92817" marT="0" marB="0"/>
                </a:tc>
                <a:extLst>
                  <a:ext uri="{0D108BD9-81ED-4DB2-BD59-A6C34878D82A}">
                    <a16:rowId xmlns:a16="http://schemas.microsoft.com/office/drawing/2014/main" val="3698432669"/>
                  </a:ext>
                </a:extLst>
              </a:tr>
              <a:tr h="88709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s-AR" sz="1600" kern="100" dirty="0">
                          <a:effectLst/>
                        </a:rPr>
                        <a:t>No precisa ordenar antes de buscar</a:t>
                      </a:r>
                      <a:endParaRPr lang="es-A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817" marR="9281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s-AR" sz="1600" kern="100" dirty="0">
                          <a:effectLst/>
                        </a:rPr>
                        <a:t>Se mantiene eficaz a pesar de aumentar el volumen de datos</a:t>
                      </a:r>
                      <a:endParaRPr lang="es-A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817" marR="92817" marT="0" marB="0"/>
                </a:tc>
                <a:extLst>
                  <a:ext uri="{0D108BD9-81ED-4DB2-BD59-A6C34878D82A}">
                    <a16:rowId xmlns:a16="http://schemas.microsoft.com/office/drawing/2014/main" val="320369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377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2108A5-CE2C-4966-B863-66581E6E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DF22E0-9870-4CBF-AA3A-D710A9D8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48DA73-B56C-4BAB-9988-C048297E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92673CC2-6DCA-F35D-1C34-44D8E3BD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/>
              <a:t>desventajas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30695F-0E8E-4F69-B37A-CE035769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2A6FA0-70FF-4F15-8E7B-F11ACE219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D33F68-4D69-490D-8818-8E439F7C8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9A4BECD-5600-D6CC-30DD-FE4347244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793864"/>
              </p:ext>
            </p:extLst>
          </p:nvPr>
        </p:nvGraphicFramePr>
        <p:xfrm>
          <a:off x="4618374" y="1329914"/>
          <a:ext cx="6282919" cy="3439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3906">
                  <a:extLst>
                    <a:ext uri="{9D8B030D-6E8A-4147-A177-3AD203B41FA5}">
                      <a16:colId xmlns:a16="http://schemas.microsoft.com/office/drawing/2014/main" val="161092738"/>
                    </a:ext>
                  </a:extLst>
                </a:gridCol>
                <a:gridCol w="3069013">
                  <a:extLst>
                    <a:ext uri="{9D8B030D-6E8A-4147-A177-3AD203B41FA5}">
                      <a16:colId xmlns:a16="http://schemas.microsoft.com/office/drawing/2014/main" val="2483379523"/>
                    </a:ext>
                  </a:extLst>
                </a:gridCol>
              </a:tblGrid>
              <a:tr h="3348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AR" sz="1700" kern="100">
                          <a:effectLst/>
                        </a:rPr>
                        <a:t>Búsqueda Lineal</a:t>
                      </a:r>
                      <a:endParaRPr lang="es-AR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03" marR="978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AR" sz="1700" kern="100">
                          <a:effectLst/>
                        </a:rPr>
                        <a:t>Búsqueda Binaria</a:t>
                      </a:r>
                      <a:endParaRPr lang="es-AR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03" marR="97803" marT="0" marB="0"/>
                </a:tc>
                <a:extLst>
                  <a:ext uri="{0D108BD9-81ED-4DB2-BD59-A6C34878D82A}">
                    <a16:rowId xmlns:a16="http://schemas.microsoft.com/office/drawing/2014/main" val="1502458132"/>
                  </a:ext>
                </a:extLst>
              </a:tr>
              <a:tr h="153459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s-AR" sz="1700" kern="100" dirty="0">
                          <a:effectLst/>
                        </a:rPr>
                        <a:t>Complejidad de tiempo lenta lo cual la hace ineficiente si el elemento esta al final o no está presente</a:t>
                      </a:r>
                      <a:endParaRPr lang="es-AR" sz="1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03" marR="9780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s-AR" sz="1700" kern="100">
                          <a:effectLst/>
                        </a:rPr>
                        <a:t>Debe ordenarse la lista previamente</a:t>
                      </a:r>
                      <a:endParaRPr lang="es-AR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03" marR="97803" marT="0" marB="0"/>
                </a:tc>
                <a:extLst>
                  <a:ext uri="{0D108BD9-81ED-4DB2-BD59-A6C34878D82A}">
                    <a16:rowId xmlns:a16="http://schemas.microsoft.com/office/drawing/2014/main" val="4169544318"/>
                  </a:ext>
                </a:extLst>
              </a:tr>
              <a:tr h="934741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s-AR" sz="1700" kern="100">
                          <a:effectLst/>
                        </a:rPr>
                        <a:t>Incluso ordenados los datos, no es aprovechada esta característica</a:t>
                      </a:r>
                      <a:endParaRPr lang="es-AR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03" marR="9780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s-AR" sz="1700" kern="100">
                          <a:effectLst/>
                        </a:rPr>
                        <a:t>Complejo de implementar y de entender</a:t>
                      </a:r>
                      <a:endParaRPr lang="es-AR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03" marR="97803" marT="0" marB="0"/>
                </a:tc>
                <a:extLst>
                  <a:ext uri="{0D108BD9-81ED-4DB2-BD59-A6C34878D82A}">
                    <a16:rowId xmlns:a16="http://schemas.microsoft.com/office/drawing/2014/main" val="319599617"/>
                  </a:ext>
                </a:extLst>
              </a:tr>
              <a:tr h="634813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es-AR" sz="1700" kern="100">
                          <a:effectLst/>
                        </a:rPr>
                        <a:t>Requiere verificar todos los elementos</a:t>
                      </a:r>
                      <a:endParaRPr lang="es-AR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03" marR="9780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s-AR" sz="1700" kern="100" dirty="0">
                          <a:effectLst/>
                        </a:rPr>
                        <a:t>No aplicable a datos desordenados</a:t>
                      </a:r>
                      <a:endParaRPr lang="es-AR" sz="1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803" marR="97803" marT="0" marB="0"/>
                </a:tc>
                <a:extLst>
                  <a:ext uri="{0D108BD9-81ED-4DB2-BD59-A6C34878D82A}">
                    <a16:rowId xmlns:a16="http://schemas.microsoft.com/office/drawing/2014/main" val="149110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09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03A35-69E3-80BD-3A5A-BA1CC362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s-AR" dirty="0"/>
              <a:t>Búsqueda binaria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9C959D-3377-AA96-DF79-32DFA82D3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s-ES" dirty="0"/>
              <a:t>Búsqueda Binaria: Solo funciona en listas ordenadas. Divide la lista en mitades sucesivas hasta encontrar el elemento. Es mucho más rápida.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">
            <a:extLst>
              <a:ext uri="{FF2B5EF4-FFF2-40B4-BE49-F238E27FC236}">
                <a16:creationId xmlns:a16="http://schemas.microsoft.com/office/drawing/2014/main" id="{0A135747-D4B1-4165-582F-CD087ECD9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337" y="1116345"/>
            <a:ext cx="3772729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910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CC3EF-563D-20C8-B6E5-38C5756A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s-AR" dirty="0"/>
              <a:t>Ordenamiento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810D1-0365-0E55-F249-2C7A662E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s-ES" dirty="0"/>
              <a:t>El ordenamiento organiza los elementos de una colección según un criterio, como de menor a mayor, alfabéticamente, etc.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37BD7D-039E-BA55-1455-5FB8D6A8A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28" y="804520"/>
            <a:ext cx="4992596" cy="446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4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082A4-813F-62B1-6A1A-0F09EA99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Conclusión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C6E9E9A-C6DD-FADF-2EC3-33568351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s-ES" dirty="0"/>
              <a:t>La búsqueda lineal se vuelve lenta a medida que crece la lista, mientras que la búsqueda binaria sigue siendo mucho más rápida, pero solo funciona si la lista está ordenada.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Diagrama&#10;&#10;El contenido generado por IA puede ser incorrecto.">
            <a:extLst>
              <a:ext uri="{FF2B5EF4-FFF2-40B4-BE49-F238E27FC236}">
                <a16:creationId xmlns:a16="http://schemas.microsoft.com/office/drawing/2014/main" id="{7FCE71D0-AC19-6BE2-6C2F-C931F4C52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521" y="1112647"/>
            <a:ext cx="4981009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46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114</TotalTime>
  <Words>323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Arial</vt:lpstr>
      <vt:lpstr>Rockwell</vt:lpstr>
      <vt:lpstr>Times New Roman</vt:lpstr>
      <vt:lpstr>Galería</vt:lpstr>
      <vt:lpstr>Algoritmos de búsqueda y ordenamiento</vt:lpstr>
      <vt:lpstr>Búsqueda y ordenamiento en programación</vt:lpstr>
      <vt:lpstr>importancia</vt:lpstr>
      <vt:lpstr>Búsqueda Lineal</vt:lpstr>
      <vt:lpstr>Ventajas</vt:lpstr>
      <vt:lpstr>desventajas</vt:lpstr>
      <vt:lpstr>Búsqueda binaria</vt:lpstr>
      <vt:lpstr>Ordenamiento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Manuel Jornet</dc:creator>
  <cp:lastModifiedBy>Juan Manuel Jornet</cp:lastModifiedBy>
  <cp:revision>3</cp:revision>
  <dcterms:created xsi:type="dcterms:W3CDTF">2025-06-09T20:57:15Z</dcterms:created>
  <dcterms:modified xsi:type="dcterms:W3CDTF">2025-06-10T01:09:08Z</dcterms:modified>
</cp:coreProperties>
</file>