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993337" cy="3329581"/>
          </a:xfrm>
        </p:spPr>
        <p:txBody>
          <a:bodyPr/>
          <a:lstStyle/>
          <a:p>
            <a:r>
              <a:rPr lang="pt-BR" dirty="0" smtClean="0"/>
              <a:t>INTERNET DAS COISAS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8991" y="4777381"/>
            <a:ext cx="8825658" cy="861420"/>
          </a:xfrm>
        </p:spPr>
        <p:txBody>
          <a:bodyPr/>
          <a:lstStyle/>
          <a:p>
            <a:r>
              <a:rPr lang="pt-BR" dirty="0" err="1" smtClean="0"/>
              <a:t>inTERNET</a:t>
            </a:r>
            <a:r>
              <a:rPr lang="pt-BR" dirty="0" smtClean="0"/>
              <a:t> OF THINGS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6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5 principais benefícios da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0763" y="2071390"/>
            <a:ext cx="5496326" cy="4195481"/>
          </a:xfrm>
        </p:spPr>
        <p:txBody>
          <a:bodyPr/>
          <a:lstStyle/>
          <a:p>
            <a:r>
              <a:rPr lang="pt-BR" dirty="0" smtClean="0"/>
              <a:t>Redução de custo operacional</a:t>
            </a:r>
          </a:p>
          <a:p>
            <a:pPr marL="0" indent="0">
              <a:buNone/>
            </a:pPr>
            <a:r>
              <a:rPr lang="pt-BR" dirty="0"/>
              <a:t>• O avanço das tecnologias de </a:t>
            </a:r>
            <a:r>
              <a:rPr lang="pt-BR" dirty="0" err="1"/>
              <a:t>loT</a:t>
            </a:r>
            <a:r>
              <a:rPr lang="pt-BR" dirty="0"/>
              <a:t> pode beneficiar a organização a reduzir seus custos operacionais e outros custos para obter lucro máximo. Toda organização tenta reduzir seu custo operacional, mas somente essa empresa se torna bem-sucedida, usando o máximo uso das soluções de </a:t>
            </a:r>
            <a:r>
              <a:rPr lang="pt-BR" dirty="0" err="1"/>
              <a:t>loT</a:t>
            </a:r>
            <a:r>
              <a:rPr lang="pt-BR" dirty="0"/>
              <a:t> para seus fins. Há uma necessidade de conexão constante com o dispositivo e a organização inteligentes, para que os custos operacionais possam ser reduzidos para a organização.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39" y="1970550"/>
            <a:ext cx="2918115" cy="43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5 principais benefícios da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8472" y="2006736"/>
            <a:ext cx="5052980" cy="419548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Uso de dispositivos inteligentes</a:t>
            </a:r>
          </a:p>
          <a:p>
            <a:pPr marL="0" indent="0">
              <a:buNone/>
            </a:pPr>
            <a:r>
              <a:rPr lang="pt-BR" dirty="0"/>
              <a:t>• Há um avanço nas aplicações de dispositivos inteligentes e é usado em diferentes setores como transporte, hospitalidade, saúde e educação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• Todos esses setores estão usando esses dispositivos para seus negócios e tiram o máximo proveito deles.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O uso de dispositivos inteligentes ajuda a aumentar o nível de produtividade, que garante a uma organização que eles obterão lucro com esses dispositivos.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61" y="2102881"/>
            <a:ext cx="2766729" cy="40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tecnologias tornaram a </a:t>
            </a:r>
            <a:r>
              <a:rPr lang="pt-BR" dirty="0" err="1" smtClean="0"/>
              <a:t>Iot</a:t>
            </a:r>
            <a:r>
              <a:rPr lang="pt-BR" dirty="0" smtClean="0"/>
              <a:t> possível?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545" y="2052918"/>
            <a:ext cx="5339308" cy="444024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• TECNOLOGIA DE SENSORES DE BAIXO CUSTO E BAIXA </a:t>
            </a:r>
            <a:r>
              <a:rPr lang="pt-BR" dirty="0" smtClean="0"/>
              <a:t>POTÊNCIA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Sensores acessíveis e confiáveis estão possibilitando a tecnologia </a:t>
            </a:r>
            <a:r>
              <a:rPr lang="pt-BR" dirty="0" err="1"/>
              <a:t>loT</a:t>
            </a:r>
            <a:r>
              <a:rPr lang="pt-BR" dirty="0"/>
              <a:t> para mais fabricantes.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CONECTIVIDADE </a:t>
            </a:r>
          </a:p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série de protocolos de rede para a Internet facilitou a conexão de sensores à nuvem e a outras coisas para transferência eficiente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70" y="2174012"/>
            <a:ext cx="2958830" cy="34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tecnologias tornaram a </a:t>
            </a:r>
            <a:r>
              <a:rPr lang="pt-BR" dirty="0" err="1" smtClean="0"/>
              <a:t>IoT</a:t>
            </a:r>
            <a:r>
              <a:rPr lang="pt-BR" dirty="0" smtClean="0"/>
              <a:t> possível?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3" y="2761673"/>
            <a:ext cx="4946506" cy="3486726"/>
          </a:xfrm>
        </p:spPr>
        <p:txBody>
          <a:bodyPr/>
          <a:lstStyle/>
          <a:p>
            <a:r>
              <a:rPr lang="pt-BR" dirty="0" smtClean="0"/>
              <a:t>PLATAFORMA DE COMPUTAÇÃO EM NUVEM</a:t>
            </a:r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aumento da disponibilidade de plataformas em nuvem permite que empresas e consumidores acessem a infraestrutura de que precisam para aumentar a escala sem precisar gerenciar tudo.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83" y="2104492"/>
            <a:ext cx="3500461" cy="32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tecnologias tornaram a </a:t>
            </a:r>
            <a:r>
              <a:rPr lang="pt-BR" dirty="0" err="1"/>
              <a:t>IoT</a:t>
            </a:r>
            <a:r>
              <a:rPr lang="pt-BR" dirty="0"/>
              <a:t> possível?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6294" y="2080627"/>
            <a:ext cx="4420034" cy="4195481"/>
          </a:xfrm>
        </p:spPr>
        <p:txBody>
          <a:bodyPr/>
          <a:lstStyle/>
          <a:p>
            <a:r>
              <a:rPr lang="pt-BR" dirty="0" smtClean="0"/>
              <a:t>INTELIGÊNCIA ARTIFICIAL (IA) CONVERSACIONAL.</a:t>
            </a:r>
          </a:p>
          <a:p>
            <a:pPr marL="0" indent="0">
              <a:buNone/>
            </a:pPr>
            <a:r>
              <a:rPr lang="pt-BR" dirty="0"/>
              <a:t>Os avanços nas redes neurais trouxeram o NLP (natural-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, processamento de linguagem natural) aos dispositivos de </a:t>
            </a:r>
            <a:r>
              <a:rPr lang="pt-BR" dirty="0" err="1"/>
              <a:t>loT</a:t>
            </a:r>
            <a:r>
              <a:rPr lang="pt-BR" dirty="0"/>
              <a:t> (como assistentes pessoais digitais </a:t>
            </a:r>
            <a:r>
              <a:rPr lang="pt-BR" dirty="0" err="1"/>
              <a:t>Alexa</a:t>
            </a:r>
            <a:r>
              <a:rPr lang="pt-BR" dirty="0"/>
              <a:t>, Cortana e Siri) e os tornaram atraentes, acessíveis e viáveis para uso doméstico.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871" y="1596681"/>
            <a:ext cx="3640291" cy="49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0911" y="427031"/>
            <a:ext cx="9404723" cy="1400530"/>
          </a:xfrm>
        </p:spPr>
        <p:txBody>
          <a:bodyPr/>
          <a:lstStyle/>
          <a:p>
            <a:pPr algn="ctr"/>
            <a:r>
              <a:rPr lang="pt-BR" dirty="0" smtClean="0"/>
              <a:t>EXEMPLOS PRÁTICOS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5459" y="205291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IOT EM CASAS INTELIGENTES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59" y="3002733"/>
            <a:ext cx="406774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PRÁTICOS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18" y="2873778"/>
            <a:ext cx="5068909" cy="286200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41091" y="1853248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NOS ESPORTES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3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PRÁTICOS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16218" y="215207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EM TRANSPORTES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86" y="3041190"/>
            <a:ext cx="3919459" cy="2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20" y="2946401"/>
            <a:ext cx="5287453" cy="273772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5897" y="221515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EM INDÚSTRIA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0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67" y="3103418"/>
            <a:ext cx="4840118" cy="231500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77808" y="2293667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EM MONITORAMENTO AMBIENTAL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6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13527" y="2530764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GRUPO: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FELIPE DIAS SOARES 01424115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JUAN PASSOS 01427880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THYAGO SOUSA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75" y="3081741"/>
            <a:ext cx="4810796" cy="24863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28051" y="2438400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NA 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PRÁTICOS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59" y="2872510"/>
            <a:ext cx="4934497" cy="2532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48310" y="217821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NO COMPLEXO MILITAR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PRÁTICOS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68437" y="217652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IOT NAS CIDADES INTELIGENTES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438" y="3177709"/>
            <a:ext cx="482032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INVESTIR?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Desenvolvimento</a:t>
            </a:r>
          </a:p>
          <a:p>
            <a:pPr marL="0" indent="0">
              <a:buNone/>
            </a:pPr>
            <a:r>
              <a:rPr lang="pt-BR" dirty="0" smtClean="0"/>
              <a:t>À </a:t>
            </a:r>
            <a:r>
              <a:rPr lang="pt-BR" dirty="0"/>
              <a:t>medida que as empresas continuam a coletar mais informações e de uma variedade de fontes, é imprescindível a integração de dados, dispositivos e aplicativos. </a:t>
            </a:r>
            <a:endParaRPr lang="pt-BR" dirty="0" smtClean="0"/>
          </a:p>
          <a:p>
            <a:r>
              <a:rPr lang="pt-BR" dirty="0" smtClean="0"/>
              <a:t>Modelos </a:t>
            </a:r>
            <a:r>
              <a:rPr lang="pt-BR" dirty="0"/>
              <a:t>de </a:t>
            </a:r>
            <a:r>
              <a:rPr lang="pt-BR" dirty="0" smtClean="0"/>
              <a:t>negócio</a:t>
            </a:r>
          </a:p>
          <a:p>
            <a:pPr marL="0" indent="0">
              <a:buNone/>
            </a:pPr>
            <a:r>
              <a:rPr lang="pt-BR" dirty="0" smtClean="0"/>
              <a:t>Com </a:t>
            </a:r>
            <a:r>
              <a:rPr lang="pt-BR" dirty="0"/>
              <a:t>concorrências cada vez mais acirradas, os mercados exigem modelos de negócio dinâmicos e guiados por uma cultura data </a:t>
            </a:r>
            <a:r>
              <a:rPr lang="pt-BR" dirty="0" err="1"/>
              <a:t>driven</a:t>
            </a:r>
            <a:r>
              <a:rPr lang="pt-BR" dirty="0"/>
              <a:t>, algo indispensável para elevar sua competitividade ao máximo. </a:t>
            </a:r>
            <a:endParaRPr lang="pt-BR" dirty="0" smtClean="0"/>
          </a:p>
          <a:p>
            <a:r>
              <a:rPr lang="pt-BR" dirty="0" smtClean="0"/>
              <a:t>Comportamento </a:t>
            </a:r>
            <a:r>
              <a:rPr lang="pt-BR" dirty="0"/>
              <a:t>do consumidor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Segurança</a:t>
            </a:r>
            <a:r>
              <a:rPr lang="pt-BR" dirty="0"/>
              <a:t>, privacidade, conveniência e garantia de qualidade dos serviços são atributos cada vez mais demandados pelos clientes.</a:t>
            </a:r>
          </a:p>
        </p:txBody>
      </p:sp>
    </p:spTree>
    <p:extLst>
      <p:ext uri="{BB962C8B-B14F-4D97-AF65-F5344CB8AC3E}">
        <p14:creationId xmlns:p14="http://schemas.microsoft.com/office/powerpoint/2010/main" val="34306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 A Internet das Coisas veio para revolucionar a </a:t>
            </a:r>
            <a:r>
              <a:rPr lang="pt-BR" dirty="0" err="1"/>
              <a:t>mancira</a:t>
            </a:r>
            <a:r>
              <a:rPr lang="pt-BR" dirty="0"/>
              <a:t> como nos relacionamos com a tecnologia.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Sua aplicabilidade é imensa, atingindo as áreas da saúde, do transporte, bem-estar, agricultura, pecuária, indústria e por aí vai...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Contudo, ainda há muitas preocupações com esta nova tecnologia. Nesse mundo conectado, há uma discussão ferrenha a respeito da infraestrutura e da segurança e privacidade dos usuários.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Numa realidade cada vez mais digital, é primordial garantir a proteção dos dados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8633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[Al-</a:t>
            </a:r>
            <a:r>
              <a:rPr lang="pt-BR" dirty="0" err="1"/>
              <a:t>Fugaha</a:t>
            </a:r>
            <a:r>
              <a:rPr lang="pt-BR" dirty="0"/>
              <a:t> et al. 2015) Al-</a:t>
            </a:r>
            <a:r>
              <a:rPr lang="pt-BR" dirty="0" err="1"/>
              <a:t>Fugaha</a:t>
            </a:r>
            <a:r>
              <a:rPr lang="pt-BR" dirty="0"/>
              <a:t>, A., </a:t>
            </a:r>
            <a:r>
              <a:rPr lang="pt-BR" dirty="0" err="1"/>
              <a:t>Guizani</a:t>
            </a:r>
            <a:r>
              <a:rPr lang="pt-BR" dirty="0"/>
              <a:t>, M., </a:t>
            </a:r>
            <a:r>
              <a:rPr lang="pt-BR" dirty="0" err="1"/>
              <a:t>Mohammadi</a:t>
            </a:r>
            <a:r>
              <a:rPr lang="pt-BR" dirty="0"/>
              <a:t>, M., </a:t>
            </a:r>
            <a:r>
              <a:rPr lang="pt-BR" dirty="0" err="1"/>
              <a:t>Aledhari</a:t>
            </a:r>
            <a:r>
              <a:rPr lang="pt-BR" dirty="0"/>
              <a:t>, M.,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Ayyash</a:t>
            </a:r>
            <a:r>
              <a:rPr lang="pt-BR" dirty="0"/>
              <a:t>, M. (2015).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: A </a:t>
            </a:r>
            <a:r>
              <a:rPr lang="pt-BR" dirty="0" err="1"/>
              <a:t>survey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enabling</a:t>
            </a:r>
            <a:r>
              <a:rPr lang="pt-BR" dirty="0"/>
              <a:t> </a:t>
            </a:r>
            <a:r>
              <a:rPr lang="pt-BR" dirty="0" err="1"/>
              <a:t>technologies</a:t>
            </a:r>
            <a:r>
              <a:rPr lang="pt-BR" dirty="0"/>
              <a:t>, </a:t>
            </a:r>
            <a:r>
              <a:rPr lang="pt-BR" dirty="0" err="1"/>
              <a:t>protocols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. Communications </a:t>
            </a:r>
            <a:r>
              <a:rPr lang="pt-BR" dirty="0" err="1"/>
              <a:t>Surveys</a:t>
            </a:r>
            <a:r>
              <a:rPr lang="pt-BR" dirty="0"/>
              <a:t> &amp; </a:t>
            </a:r>
            <a:r>
              <a:rPr lang="pt-BR" dirty="0" err="1"/>
              <a:t>Tutorials</a:t>
            </a:r>
            <a:r>
              <a:rPr lang="pt-BR" dirty="0"/>
              <a:t>, IEEE, 17(4):2347-2376. [Angell et al. 1983]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Angell</a:t>
            </a:r>
            <a:r>
              <a:rPr lang="pt-BR" dirty="0"/>
              <a:t>, J. B., Barth, P. W., </a:t>
            </a:r>
            <a:r>
              <a:rPr lang="pt-BR" dirty="0" err="1"/>
              <a:t>and</a:t>
            </a:r>
            <a:r>
              <a:rPr lang="pt-BR" dirty="0"/>
              <a:t> Terry, S. C. (1983). </a:t>
            </a:r>
            <a:r>
              <a:rPr lang="pt-BR" dirty="0" err="1"/>
              <a:t>Silicon</a:t>
            </a:r>
            <a:r>
              <a:rPr lang="pt-BR" dirty="0"/>
              <a:t> </a:t>
            </a:r>
            <a:r>
              <a:rPr lang="pt-BR" dirty="0" err="1"/>
              <a:t>micromechanical</a:t>
            </a:r>
            <a:r>
              <a:rPr lang="pt-BR" dirty="0"/>
              <a:t> </a:t>
            </a:r>
            <a:r>
              <a:rPr lang="pt-BR" dirty="0" err="1"/>
              <a:t>devices</a:t>
            </a:r>
            <a:r>
              <a:rPr lang="pt-BR" dirty="0"/>
              <a:t>. </a:t>
            </a:r>
            <a:r>
              <a:rPr lang="pt-BR" dirty="0" err="1"/>
              <a:t>Scientific</a:t>
            </a:r>
            <a:r>
              <a:rPr lang="pt-BR" dirty="0"/>
              <a:t> American, 248:44-55. [Ashton 2009] Ashton, K. (2009). 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/>
              <a:t>"internet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' </a:t>
            </a:r>
            <a:r>
              <a:rPr lang="pt-BR" dirty="0" err="1"/>
              <a:t>thing</a:t>
            </a:r>
            <a:r>
              <a:rPr lang="pt-BR" dirty="0"/>
              <a:t>. RFID </a:t>
            </a:r>
            <a:r>
              <a:rPr lang="pt-BR" dirty="0" err="1"/>
              <a:t>Journal</a:t>
            </a:r>
            <a:r>
              <a:rPr lang="pt-BR" dirty="0"/>
              <a:t>, 22(7):97-114.</a:t>
            </a:r>
          </a:p>
        </p:txBody>
      </p:sp>
    </p:spTree>
    <p:extLst>
      <p:ext uri="{BB962C8B-B14F-4D97-AF65-F5344CB8AC3E}">
        <p14:creationId xmlns:p14="http://schemas.microsoft.com/office/powerpoint/2010/main" val="3880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Master (Líder da Equipe) </a:t>
            </a:r>
            <a:r>
              <a:rPr lang="pt-BR" dirty="0" smtClean="0"/>
              <a:t>– Juan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Responsabilidades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Facilitar as reuniões diárias (Daily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Remover impedimentos que a equipe possa enfrentar.•	Garantir que o processo </a:t>
            </a:r>
            <a:r>
              <a:rPr lang="pt-BR" dirty="0" err="1"/>
              <a:t>Scrum</a:t>
            </a:r>
            <a:r>
              <a:rPr lang="pt-BR" dirty="0"/>
              <a:t> seja seguido corretamente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Servir como ponto de contato entre a equipe e os </a:t>
            </a:r>
            <a:r>
              <a:rPr lang="pt-BR" dirty="0" err="1"/>
              <a:t>stakeholders</a:t>
            </a:r>
            <a:r>
              <a:rPr lang="pt-BR" dirty="0"/>
              <a:t> (partes interessadas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Ajudar a melhorar a produtividade da equipe e promover a comunicação eficaz.</a:t>
            </a:r>
          </a:p>
        </p:txBody>
      </p:sp>
    </p:spTree>
    <p:extLst>
      <p:ext uri="{BB962C8B-B14F-4D97-AF65-F5344CB8AC3E}">
        <p14:creationId xmlns:p14="http://schemas.microsoft.com/office/powerpoint/2010/main" val="10101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04592"/>
            <a:ext cx="9404723" cy="1400530"/>
          </a:xfrm>
        </p:spPr>
        <p:txBody>
          <a:bodyPr/>
          <a:lstStyle/>
          <a:p>
            <a:r>
              <a:rPr lang="pt-BR" dirty="0" smtClean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/>
              <a:t>Owner</a:t>
            </a:r>
            <a:r>
              <a:rPr lang="pt-BR" dirty="0"/>
              <a:t> (Proprietário do produto). </a:t>
            </a:r>
            <a:r>
              <a:rPr lang="pt-BR" dirty="0" smtClean="0"/>
              <a:t>– Felipe</a:t>
            </a:r>
          </a:p>
          <a:p>
            <a:pPr marL="0" indent="0">
              <a:buNone/>
            </a:pPr>
            <a:r>
              <a:rPr lang="pt-BR" dirty="0" smtClean="0"/>
              <a:t>Responsabilidades: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Definir e priorizar o </a:t>
            </a:r>
            <a:r>
              <a:rPr lang="pt-BR" dirty="0" err="1"/>
              <a:t>backlog</a:t>
            </a:r>
            <a:r>
              <a:rPr lang="pt-BR" dirty="0"/>
              <a:t> (Pendências do produto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Determinar os requisitos e critérios para cada tarefa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Garantir que a equipe entenda os objetivos e a visão do produto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Tomar decisões sobre a funcionalidade e escopo do produto.</a:t>
            </a:r>
          </a:p>
        </p:txBody>
      </p:sp>
    </p:spTree>
    <p:extLst>
      <p:ext uri="{BB962C8B-B14F-4D97-AF65-F5344CB8AC3E}">
        <p14:creationId xmlns:p14="http://schemas.microsoft.com/office/powerpoint/2010/main" val="27956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DESENVOLVEDOR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Desenvolvedor </a:t>
            </a:r>
            <a:r>
              <a:rPr lang="pt-BR" dirty="0"/>
              <a:t>Principal </a:t>
            </a:r>
            <a:r>
              <a:rPr lang="pt-BR" dirty="0" smtClean="0"/>
              <a:t>– </a:t>
            </a:r>
            <a:r>
              <a:rPr lang="pt-BR" dirty="0" err="1" smtClean="0"/>
              <a:t>Thyago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Responsabilidades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Desenvolver e implementar as principais funcionalidades do programa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Liderar decisões técnicas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Revisar código e orientar outros desenvolvedores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Garantir a qualidade do código através de testes e integração contínua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Colaborar com o </a:t>
            </a:r>
            <a:r>
              <a:rPr lang="pt-BR" dirty="0" err="1"/>
              <a:t>Scrum</a:t>
            </a:r>
            <a:r>
              <a:rPr lang="pt-BR" dirty="0"/>
              <a:t> Master para estimativas de tarefas e planejamento de </a:t>
            </a:r>
            <a:r>
              <a:rPr lang="pt-BR" dirty="0" err="1" smtClean="0"/>
              <a:t>sprints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2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TESTADOR/QA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</a:t>
            </a:r>
            <a:r>
              <a:rPr lang="pt-BR" dirty="0" smtClean="0"/>
              <a:t>estador/QA </a:t>
            </a:r>
            <a:r>
              <a:rPr lang="pt-BR" dirty="0"/>
              <a:t>(Garantia de Qualidade) </a:t>
            </a:r>
            <a:r>
              <a:rPr lang="pt-BR" dirty="0" smtClean="0"/>
              <a:t>– </a:t>
            </a:r>
            <a:r>
              <a:rPr lang="pt-BR" dirty="0" err="1" smtClean="0"/>
              <a:t>Thyago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</a:t>
            </a:r>
            <a:r>
              <a:rPr lang="pt-BR" dirty="0" smtClean="0"/>
              <a:t>Responsabilidades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Criar e executar planos de teste para garantir a qualidade do produto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Identificar, reportar e acompanhar a resolução de bugs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•</a:t>
            </a:r>
            <a:r>
              <a:rPr lang="pt-BR" dirty="0"/>
              <a:t>	Garantir que o produto atenda aos critérios de aceitação definidos pelo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(proprietário do produto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smtClean="0"/>
              <a:t>•</a:t>
            </a:r>
            <a:r>
              <a:rPr lang="pt-BR" dirty="0"/>
              <a:t>	Colaborar com o Desenvolvedor Principal para testar novas funcionalidades e integrar </a:t>
            </a:r>
            <a:r>
              <a:rPr lang="pt-BR"/>
              <a:t>soluções</a:t>
            </a:r>
            <a:r>
              <a:rPr lang="pt-BR" smtClean="0"/>
              <a:t>.</a:t>
            </a:r>
          </a:p>
          <a:p>
            <a:pPr marL="0" indent="0">
              <a:buNone/>
            </a:pPr>
            <a:r>
              <a:rPr lang="pt-BR" smtClean="0"/>
              <a:t>•</a:t>
            </a:r>
            <a:r>
              <a:rPr lang="pt-BR" dirty="0"/>
              <a:t>	Automatizar testes para melhorar a eficiência.</a:t>
            </a:r>
          </a:p>
        </p:txBody>
      </p:sp>
    </p:spTree>
    <p:extLst>
      <p:ext uri="{BB962C8B-B14F-4D97-AF65-F5344CB8AC3E}">
        <p14:creationId xmlns:p14="http://schemas.microsoft.com/office/powerpoint/2010/main" val="15607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Internet das coisas é a tradução literal da expressão em inglês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> (</a:t>
            </a:r>
            <a:r>
              <a:rPr lang="pt-BR" dirty="0" err="1" smtClean="0"/>
              <a:t>IoT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/>
              <a:t>Descreve a rede de objetos </a:t>
            </a:r>
            <a:r>
              <a:rPr lang="pt-BR" dirty="0" smtClean="0"/>
              <a:t>físicos incorporados </a:t>
            </a:r>
            <a:r>
              <a:rPr lang="pt-BR" dirty="0"/>
              <a:t>a sensores, software e</a:t>
            </a:r>
          </a:p>
          <a:p>
            <a:pPr marL="0" indent="0">
              <a:buNone/>
            </a:pPr>
            <a:r>
              <a:rPr lang="pt-BR" dirty="0"/>
              <a:t>outras tecnologias com o objetivo </a:t>
            </a:r>
            <a:r>
              <a:rPr lang="pt-BR" dirty="0" smtClean="0"/>
              <a:t>de conectar </a:t>
            </a:r>
            <a:r>
              <a:rPr lang="pt-BR" dirty="0"/>
              <a:t>e trocar dados </a:t>
            </a:r>
            <a:r>
              <a:rPr lang="pt-BR" dirty="0" smtClean="0"/>
              <a:t>com outros dispositivos </a:t>
            </a:r>
            <a:r>
              <a:rPr lang="pt-BR" dirty="0"/>
              <a:t>e sistemas pela internet.</a:t>
            </a:r>
          </a:p>
        </p:txBody>
      </p:sp>
    </p:spTree>
    <p:extLst>
      <p:ext uri="{BB962C8B-B14F-4D97-AF65-F5344CB8AC3E}">
        <p14:creationId xmlns:p14="http://schemas.microsoft.com/office/powerpoint/2010/main" val="9953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02910" y="2346037"/>
            <a:ext cx="5450143" cy="275705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• Foi criado em setembro de 1999</a:t>
            </a:r>
          </a:p>
          <a:p>
            <a:pPr marL="0" indent="0">
              <a:buNone/>
            </a:pPr>
            <a:r>
              <a:rPr lang="pt-BR" dirty="0"/>
              <a:t>• Seu inventor se chama Kevin Ashton, </a:t>
            </a:r>
            <a:r>
              <a:rPr lang="pt-BR" dirty="0" smtClean="0"/>
              <a:t>um pesquisador </a:t>
            </a:r>
            <a:r>
              <a:rPr lang="pt-BR" dirty="0"/>
              <a:t>britânico do </a:t>
            </a:r>
            <a:r>
              <a:rPr lang="pt-BR" dirty="0" smtClean="0"/>
              <a:t>Massachusetts </a:t>
            </a:r>
            <a:r>
              <a:rPr lang="pt-BR" dirty="0" err="1" smtClean="0"/>
              <a:t>Institute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Technology (MIT)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09" y="1853248"/>
            <a:ext cx="238158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importância?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Nos últimos anos, a </a:t>
            </a:r>
            <a:r>
              <a:rPr lang="pt-BR" dirty="0" err="1"/>
              <a:t>loT</a:t>
            </a:r>
            <a:r>
              <a:rPr lang="pt-BR" dirty="0"/>
              <a:t> se tornou uma </a:t>
            </a:r>
            <a:r>
              <a:rPr lang="pt-BR" dirty="0" err="1" smtClean="0"/>
              <a:t>dastecnologias</a:t>
            </a:r>
            <a:r>
              <a:rPr lang="pt-BR" dirty="0" smtClean="0"/>
              <a:t> </a:t>
            </a:r>
            <a:r>
              <a:rPr lang="pt-BR" dirty="0"/>
              <a:t>mais importantes do século </a:t>
            </a:r>
            <a:r>
              <a:rPr lang="pt-BR" dirty="0" smtClean="0"/>
              <a:t>XXI. Agora </a:t>
            </a:r>
            <a:r>
              <a:rPr lang="pt-BR" dirty="0"/>
              <a:t>que podemos conectar objetos </a:t>
            </a:r>
            <a:r>
              <a:rPr lang="pt-BR" dirty="0" smtClean="0"/>
              <a:t>do cotidiano </a:t>
            </a:r>
            <a:r>
              <a:rPr lang="pt-BR" dirty="0"/>
              <a:t>- </a:t>
            </a:r>
            <a:r>
              <a:rPr lang="pt-BR" dirty="0" smtClean="0"/>
              <a:t>eletrodomésticos, carros, termostatos</a:t>
            </a:r>
            <a:r>
              <a:rPr lang="pt-BR" dirty="0"/>
              <a:t>, babás eletrônicas - à </a:t>
            </a:r>
            <a:r>
              <a:rPr lang="pt-BR" dirty="0" smtClean="0"/>
              <a:t>Internet por </a:t>
            </a:r>
            <a:r>
              <a:rPr lang="pt-BR" dirty="0"/>
              <a:t>meio de dispositivos incorporados, </a:t>
            </a:r>
            <a:r>
              <a:rPr lang="pt-BR" dirty="0" smtClean="0"/>
              <a:t>é possível uma comunicação </a:t>
            </a:r>
            <a:r>
              <a:rPr lang="pt-BR" dirty="0"/>
              <a:t>perfeita </a:t>
            </a:r>
            <a:r>
              <a:rPr lang="pt-BR" dirty="0" smtClean="0"/>
              <a:t>entre pessoas</a:t>
            </a:r>
            <a:r>
              <a:rPr lang="pt-BR" dirty="0"/>
              <a:t>, processos e outras coisas.</a:t>
            </a:r>
          </a:p>
        </p:txBody>
      </p:sp>
    </p:spTree>
    <p:extLst>
      <p:ext uri="{BB962C8B-B14F-4D97-AF65-F5344CB8AC3E}">
        <p14:creationId xmlns:p14="http://schemas.microsoft.com/office/powerpoint/2010/main" val="35456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49091" y="2052918"/>
            <a:ext cx="5200762" cy="419548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Entre as ferramentas mais usadas </a:t>
            </a:r>
            <a:r>
              <a:rPr lang="pt-BR" dirty="0" smtClean="0"/>
              <a:t>atualmente estão </a:t>
            </a:r>
            <a:r>
              <a:rPr lang="pt-BR" dirty="0"/>
              <a:t>os aplicativos de mobilidade urbana. </a:t>
            </a:r>
            <a:r>
              <a:rPr lang="pt-BR" dirty="0" smtClean="0"/>
              <a:t>Esses sistemas </a:t>
            </a:r>
            <a:r>
              <a:rPr lang="pt-BR" dirty="0"/>
              <a:t>aproveitam os participantes do </a:t>
            </a:r>
            <a:r>
              <a:rPr lang="pt-BR" dirty="0" smtClean="0"/>
              <a:t>trânsito para oferecer informações atualizadas a todos os </a:t>
            </a:r>
            <a:r>
              <a:rPr lang="pt-BR" dirty="0"/>
              <a:t>interessados. Isso só é possível porque </a:t>
            </a:r>
            <a:r>
              <a:rPr lang="pt-BR" dirty="0" smtClean="0"/>
              <a:t>esses participantes </a:t>
            </a:r>
            <a:r>
              <a:rPr lang="pt-BR" dirty="0"/>
              <a:t>do trânsito são carros, </a:t>
            </a:r>
            <a:r>
              <a:rPr lang="pt-BR" dirty="0" smtClean="0"/>
              <a:t>que transportam motoristas equipados com smartphones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85" y="1939289"/>
            <a:ext cx="284837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5 principais benefícios da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6874" y="2052918"/>
            <a:ext cx="551479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Interação com o cliente</a:t>
            </a:r>
          </a:p>
          <a:p>
            <a:pPr marL="0" indent="0">
              <a:buNone/>
            </a:pPr>
            <a:r>
              <a:rPr lang="pt-BR" dirty="0"/>
              <a:t>• Ao usar a tecnologia </a:t>
            </a:r>
            <a:r>
              <a:rPr lang="pt-BR" dirty="0" err="1"/>
              <a:t>loT</a:t>
            </a:r>
            <a:r>
              <a:rPr lang="pt-BR" dirty="0"/>
              <a:t>, os dispositivos são interagidos e melhoram as funções comerciais. Como o feedback é coletado dos clientes, o uso de dispositivos </a:t>
            </a:r>
            <a:r>
              <a:rPr lang="pt-BR" dirty="0" err="1"/>
              <a:t>loT</a:t>
            </a:r>
            <a:r>
              <a:rPr lang="pt-BR" dirty="0"/>
              <a:t> ajuda a melhorar os serviços e a aumentar o nível de satisfação do cliente. As deficiências do produto podem ser destacadas facilmente e podem ser resolvidas. Usando as tecnologias da </a:t>
            </a:r>
            <a:r>
              <a:rPr lang="pt-BR" dirty="0" err="1"/>
              <a:t>loT</a:t>
            </a:r>
            <a:r>
              <a:rPr lang="pt-BR" dirty="0"/>
              <a:t>, os dados qualitativos podem ser coletados e os dados quantitativos podem ser substituídos, o que beneficiará a organização.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5" y="1853248"/>
            <a:ext cx="3080186" cy="44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5 principais benefícios da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51055" y="2052918"/>
            <a:ext cx="4498798" cy="419548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Coleta de dados</a:t>
            </a:r>
          </a:p>
          <a:p>
            <a:pPr marL="0" indent="0">
              <a:buNone/>
            </a:pPr>
            <a:r>
              <a:rPr lang="pt-BR" dirty="0"/>
              <a:t>• Ao coletar essas informações, as organizações realizam análises diferentes e fazem um profundo entendimento para que possam melhorar a qualidade de seus produtos, a fim de expandir seus negócios e obter mais lucro. Pode ser entendido melhor pelo exemplo. Suponha que exista um pneu de carro habilitado para </a:t>
            </a:r>
            <a:r>
              <a:rPr lang="pt-BR" dirty="0" err="1"/>
              <a:t>lot</a:t>
            </a:r>
            <a:r>
              <a:rPr lang="pt-BR" dirty="0"/>
              <a:t> que possa ser usado para monitorar as </a:t>
            </a:r>
            <a:r>
              <a:rPr lang="pt-BR" dirty="0" smtClean="0"/>
              <a:t>condições	 </a:t>
            </a:r>
            <a:r>
              <a:rPr lang="pt-BR" dirty="0"/>
              <a:t>e o uso do pneu.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2" y="1720646"/>
            <a:ext cx="3269677" cy="46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5 principais benefícios da </a:t>
            </a:r>
            <a:r>
              <a:rPr lang="pt-BR" dirty="0" err="1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7709" y="2052918"/>
            <a:ext cx="4942144" cy="419548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Medidas de segurança aprimoradas</a:t>
            </a:r>
          </a:p>
          <a:p>
            <a:pPr marL="0" indent="0">
              <a:buNone/>
            </a:pPr>
            <a:r>
              <a:rPr lang="pt-BR" dirty="0"/>
              <a:t>• A </a:t>
            </a:r>
            <a:r>
              <a:rPr lang="pt-BR" dirty="0" err="1"/>
              <a:t>loT</a:t>
            </a:r>
            <a:r>
              <a:rPr lang="pt-BR" dirty="0"/>
              <a:t> permite que o sistema de controle de acesso forneça segurança adicional à organização e as pessoas comuns. O uso da tecnologia </a:t>
            </a:r>
            <a:r>
              <a:rPr lang="pt-BR" dirty="0" err="1"/>
              <a:t>loT</a:t>
            </a:r>
            <a:r>
              <a:rPr lang="pt-BR" dirty="0"/>
              <a:t> na vigilância pode ajudar a melhorar os padrões de </a:t>
            </a:r>
            <a:r>
              <a:rPr lang="pt-BR" dirty="0" smtClean="0"/>
              <a:t>segurança </a:t>
            </a:r>
            <a:r>
              <a:rPr lang="pt-BR" dirty="0"/>
              <a:t>na organização e também rastrear qualquer atividade suspeita. Na organização, pode ser útil rastrear as atividades de um funcionário, pode ser usado para manter seu registro </a:t>
            </a:r>
            <a:r>
              <a:rPr lang="pt-BR" dirty="0" smtClean="0"/>
              <a:t>diário.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20" y="1853248"/>
            <a:ext cx="2880880" cy="41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1166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Íon</vt:lpstr>
      <vt:lpstr>INTERNET DAS COISAS</vt:lpstr>
      <vt:lpstr>Apresentação do PowerPoint</vt:lpstr>
      <vt:lpstr>O que é?</vt:lpstr>
      <vt:lpstr>Como surgiu</vt:lpstr>
      <vt:lpstr>Qual a importância?</vt:lpstr>
      <vt:lpstr>APLICAÇÕES E DESENVOLVIMENTO</vt:lpstr>
      <vt:lpstr>Os 5 principais benefícios da IoT</vt:lpstr>
      <vt:lpstr>Os 5 principais benefícios da IoT</vt:lpstr>
      <vt:lpstr>Os 5 principais benefícios da IoT</vt:lpstr>
      <vt:lpstr>Os 5 principais benefícios da IoT</vt:lpstr>
      <vt:lpstr>Os 5 principais benefícios da IoT</vt:lpstr>
      <vt:lpstr>Quais tecnologias tornaram a Iot possível?</vt:lpstr>
      <vt:lpstr>Quais tecnologias tornaram a IoT possível?</vt:lpstr>
      <vt:lpstr>Quais tecnologias tornaram a IoT possível?</vt:lpstr>
      <vt:lpstr>EXEMPLOS PRÁTICOS</vt:lpstr>
      <vt:lpstr>EXEMPLOS PRÁTICOS</vt:lpstr>
      <vt:lpstr>EXEMPLOS PRÁTICOS</vt:lpstr>
      <vt:lpstr>EXEMPLOS PRÁTICOS</vt:lpstr>
      <vt:lpstr>EXEMPLOS PRÁTICOS</vt:lpstr>
      <vt:lpstr>EXEMPLOS PRÁTICOS</vt:lpstr>
      <vt:lpstr>EXEMPLOS PRÁTICOS</vt:lpstr>
      <vt:lpstr>EXEMPLOS PRÁTICOS</vt:lpstr>
      <vt:lpstr>POR QUE INVESTIR?</vt:lpstr>
      <vt:lpstr>CONCLUSÃO</vt:lpstr>
      <vt:lpstr>REFERÊNCIAS</vt:lpstr>
      <vt:lpstr>SCRUM MASTER</vt:lpstr>
      <vt:lpstr>PRODUCT OWNER</vt:lpstr>
      <vt:lpstr>DESENVOLVEDOR PRINCIPAL</vt:lpstr>
      <vt:lpstr>TESTADOR/QA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</dc:title>
  <dc:creator>DELL</dc:creator>
  <cp:lastModifiedBy>DELL</cp:lastModifiedBy>
  <cp:revision>5</cp:revision>
  <dcterms:created xsi:type="dcterms:W3CDTF">2024-09-25T19:22:33Z</dcterms:created>
  <dcterms:modified xsi:type="dcterms:W3CDTF">2024-09-25T20:04:48Z</dcterms:modified>
</cp:coreProperties>
</file>