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8288000" cy="10287000"/>
  <p:notesSz cx="6858000" cy="9144000"/>
  <p:embeddedFontLst>
    <p:embeddedFont>
      <p:font typeface="Montserrat Light Bold" charset="1" panose="00000800000000000000"/>
      <p:regular r:id="rId40"/>
    </p:embeddedFont>
    <p:embeddedFont>
      <p:font typeface="Montserrat Light Italics" charset="1" panose="00000400000000000000"/>
      <p:regular r:id="rId41"/>
    </p:embeddedFont>
    <p:embeddedFont>
      <p:font typeface="Barlow Condensed Semi-Bold" charset="1" panose="00000706000000000000"/>
      <p:regular r:id="rId42"/>
    </p:embeddedFont>
    <p:embeddedFont>
      <p:font typeface="Open Sans Bold" charset="1" panose="020B0806030504020204"/>
      <p:regular r:id="rId43"/>
    </p:embeddedFont>
    <p:embeddedFont>
      <p:font typeface="Garet Bold" charset="1" panose="00000000000000000000"/>
      <p:regular r:id="rId44"/>
    </p:embeddedFont>
    <p:embeddedFont>
      <p:font typeface="Garet" charset="1" panose="00000000000000000000"/>
      <p:regular r:id="rId45"/>
    </p:embeddedFont>
    <p:embeddedFont>
      <p:font typeface="Open Sans Light" charset="1" panose="020B0306030504020204"/>
      <p:regular r:id="rId46"/>
    </p:embeddedFont>
    <p:embeddedFont>
      <p:font typeface="Roboto" charset="1" panose="02000000000000000000"/>
      <p:regular r:id="rId47"/>
    </p:embeddedFont>
    <p:embeddedFont>
      <p:font typeface="Montserrat Light" charset="1" panose="00000400000000000000"/>
      <p:regular r:id="rId48"/>
    </p:embeddedFont>
    <p:embeddedFont>
      <p:font typeface="Barlow Condensed" charset="1" panose="00000506000000000000"/>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111" r="0" b="-9111"/>
            </a:stretch>
          </a:blipFill>
        </p:spPr>
      </p:sp>
      <p:sp>
        <p:nvSpPr>
          <p:cNvPr name="AutoShape 3" id="3"/>
          <p:cNvSpPr/>
          <p:nvPr/>
        </p:nvSpPr>
        <p:spPr>
          <a:xfrm rot="-2864487">
            <a:off x="11120554" y="7489909"/>
            <a:ext cx="9246792" cy="0"/>
          </a:xfrm>
          <a:prstGeom prst="line">
            <a:avLst/>
          </a:prstGeom>
          <a:ln cap="flat" w="47625">
            <a:solidFill>
              <a:srgbClr val="FFFFFF"/>
            </a:solidFill>
            <a:prstDash val="solid"/>
            <a:headEnd type="none" len="sm" w="sm"/>
            <a:tailEnd type="none" len="sm" w="sm"/>
          </a:ln>
        </p:spPr>
      </p:sp>
      <p:sp>
        <p:nvSpPr>
          <p:cNvPr name="TextBox 4" id="4"/>
          <p:cNvSpPr txBox="true"/>
          <p:nvPr/>
        </p:nvSpPr>
        <p:spPr>
          <a:xfrm rot="0">
            <a:off x="1973680" y="914400"/>
            <a:ext cx="14527185" cy="3265884"/>
          </a:xfrm>
          <a:prstGeom prst="rect">
            <a:avLst/>
          </a:prstGeom>
        </p:spPr>
        <p:txBody>
          <a:bodyPr anchor="t" rtlCol="false" tIns="0" lIns="0" bIns="0" rIns="0">
            <a:spAutoFit/>
          </a:bodyPr>
          <a:lstStyle/>
          <a:p>
            <a:pPr algn="l">
              <a:lnSpc>
                <a:spcPts val="8400"/>
              </a:lnSpc>
            </a:pPr>
            <a:r>
              <a:rPr lang="en-US" sz="6000">
                <a:solidFill>
                  <a:srgbClr val="FDFDFD"/>
                </a:solidFill>
                <a:latin typeface="Montserrat Light Bold"/>
              </a:rPr>
              <a:t>ANALISIS Y HERRAMIENTA PARA LA PREDICCIÓN DE IMCUMPLIMIENTO DE PAGOS</a:t>
            </a:r>
          </a:p>
        </p:txBody>
      </p:sp>
      <p:sp>
        <p:nvSpPr>
          <p:cNvPr name="TextBox 5" id="5"/>
          <p:cNvSpPr txBox="true"/>
          <p:nvPr/>
        </p:nvSpPr>
        <p:spPr>
          <a:xfrm rot="0">
            <a:off x="1973680" y="4286238"/>
            <a:ext cx="11350282" cy="1669312"/>
          </a:xfrm>
          <a:prstGeom prst="rect">
            <a:avLst/>
          </a:prstGeom>
        </p:spPr>
        <p:txBody>
          <a:bodyPr anchor="t" rtlCol="false" tIns="0" lIns="0" bIns="0" rIns="0">
            <a:spAutoFit/>
          </a:bodyPr>
          <a:lstStyle/>
          <a:p>
            <a:pPr algn="l">
              <a:lnSpc>
                <a:spcPts val="13226"/>
              </a:lnSpc>
            </a:pPr>
            <a:r>
              <a:rPr lang="en-US" sz="9447">
                <a:solidFill>
                  <a:srgbClr val="FFFFFF"/>
                </a:solidFill>
                <a:latin typeface="Montserrat Light Bold"/>
              </a:rPr>
              <a:t>ARÉA DE RIESGO</a:t>
            </a:r>
          </a:p>
        </p:txBody>
      </p:sp>
      <p:sp>
        <p:nvSpPr>
          <p:cNvPr name="AutoShape 6" id="6"/>
          <p:cNvSpPr/>
          <p:nvPr/>
        </p:nvSpPr>
        <p:spPr>
          <a:xfrm rot="-5400000">
            <a:off x="-3041338" y="5051113"/>
            <a:ext cx="8092451" cy="0"/>
          </a:xfrm>
          <a:prstGeom prst="line">
            <a:avLst/>
          </a:prstGeom>
          <a:ln cap="flat" w="47625">
            <a:solidFill>
              <a:srgbClr val="FFFFFF"/>
            </a:solidFill>
            <a:prstDash val="solid"/>
            <a:headEnd type="none" len="sm" w="sm"/>
            <a:tailEnd type="none" len="sm" w="sm"/>
          </a:ln>
        </p:spPr>
      </p:sp>
      <p:grpSp>
        <p:nvGrpSpPr>
          <p:cNvPr name="Group 7" id="7"/>
          <p:cNvGrpSpPr/>
          <p:nvPr/>
        </p:nvGrpSpPr>
        <p:grpSpPr>
          <a:xfrm rot="2554304">
            <a:off x="15641809" y="3874028"/>
            <a:ext cx="5115557" cy="10091892"/>
            <a:chOff x="0" y="0"/>
            <a:chExt cx="1347307" cy="2657947"/>
          </a:xfrm>
        </p:grpSpPr>
        <p:sp>
          <p:nvSpPr>
            <p:cNvPr name="Freeform 8" id="8"/>
            <p:cNvSpPr/>
            <p:nvPr/>
          </p:nvSpPr>
          <p:spPr>
            <a:xfrm flipH="false" flipV="false" rot="0">
              <a:off x="0" y="0"/>
              <a:ext cx="1347307" cy="2657947"/>
            </a:xfrm>
            <a:custGeom>
              <a:avLst/>
              <a:gdLst/>
              <a:ahLst/>
              <a:cxnLst/>
              <a:rect r="r" b="b" t="t" l="l"/>
              <a:pathLst>
                <a:path h="2657947" w="1347307">
                  <a:moveTo>
                    <a:pt x="0" y="0"/>
                  </a:moveTo>
                  <a:lnTo>
                    <a:pt x="1347307" y="0"/>
                  </a:lnTo>
                  <a:lnTo>
                    <a:pt x="1347307" y="2657947"/>
                  </a:lnTo>
                  <a:lnTo>
                    <a:pt x="0" y="2657947"/>
                  </a:lnTo>
                  <a:close/>
                </a:path>
              </a:pathLst>
            </a:custGeom>
            <a:solidFill>
              <a:srgbClr val="13547E"/>
            </a:solidFill>
          </p:spPr>
        </p:sp>
        <p:sp>
          <p:nvSpPr>
            <p:cNvPr name="TextBox 9" id="9"/>
            <p:cNvSpPr txBox="true"/>
            <p:nvPr/>
          </p:nvSpPr>
          <p:spPr>
            <a:xfrm>
              <a:off x="0" y="-47625"/>
              <a:ext cx="1347307" cy="2705572"/>
            </a:xfrm>
            <a:prstGeom prst="rect">
              <a:avLst/>
            </a:prstGeom>
          </p:spPr>
          <p:txBody>
            <a:bodyPr anchor="ctr" rtlCol="false" tIns="50800" lIns="50800" bIns="50800" rIns="50800"/>
            <a:lstStyle/>
            <a:p>
              <a:pPr algn="ctr">
                <a:lnSpc>
                  <a:spcPts val="2768"/>
                </a:lnSpc>
              </a:pPr>
            </a:p>
          </p:txBody>
        </p:sp>
      </p:grpSp>
      <p:sp>
        <p:nvSpPr>
          <p:cNvPr name="TextBox 10" id="10"/>
          <p:cNvSpPr txBox="true"/>
          <p:nvPr/>
        </p:nvSpPr>
        <p:spPr>
          <a:xfrm rot="0">
            <a:off x="1973680" y="6174625"/>
            <a:ext cx="7728592" cy="3158447"/>
          </a:xfrm>
          <a:prstGeom prst="rect">
            <a:avLst/>
          </a:prstGeom>
        </p:spPr>
        <p:txBody>
          <a:bodyPr anchor="t" rtlCol="false" tIns="0" lIns="0" bIns="0" rIns="0">
            <a:spAutoFit/>
          </a:bodyPr>
          <a:lstStyle/>
          <a:p>
            <a:pPr algn="l">
              <a:lnSpc>
                <a:spcPts val="4937"/>
              </a:lnSpc>
            </a:pPr>
            <a:r>
              <a:rPr lang="en-US" sz="3577" spc="350">
                <a:solidFill>
                  <a:srgbClr val="FDFDFD"/>
                </a:solidFill>
                <a:latin typeface="Montserrat Light Italics"/>
              </a:rPr>
              <a:t>Presentado por:</a:t>
            </a:r>
          </a:p>
          <a:p>
            <a:pPr algn="l">
              <a:lnSpc>
                <a:spcPts val="4937"/>
              </a:lnSpc>
            </a:pPr>
          </a:p>
          <a:p>
            <a:pPr algn="l">
              <a:lnSpc>
                <a:spcPts val="4937"/>
              </a:lnSpc>
            </a:pPr>
            <a:r>
              <a:rPr lang="en-US" sz="3577" spc="350">
                <a:solidFill>
                  <a:srgbClr val="FDFDFD"/>
                </a:solidFill>
                <a:latin typeface="Montserrat Light Italics"/>
              </a:rPr>
              <a:t>Juan Pablo Cancelado Caro</a:t>
            </a:r>
          </a:p>
          <a:p>
            <a:pPr algn="l">
              <a:lnSpc>
                <a:spcPts val="4937"/>
              </a:lnSpc>
            </a:pPr>
          </a:p>
          <a:p>
            <a:pPr algn="l">
              <a:lnSpc>
                <a:spcPts val="4937"/>
              </a:lnSpc>
            </a:pPr>
            <a:r>
              <a:rPr lang="en-US" sz="3577" spc="350">
                <a:solidFill>
                  <a:srgbClr val="FDFDFD"/>
                </a:solidFill>
                <a:latin typeface="Montserrat Light Italics"/>
              </a:rPr>
              <a:t>Edison Julian León</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694708" y="5143500"/>
          <a:ext cx="6898585" cy="2224008"/>
        </p:xfrm>
        <a:graphic>
          <a:graphicData uri="http://schemas.openxmlformats.org/drawingml/2006/table">
            <a:tbl>
              <a:tblPr/>
              <a:tblGrid>
                <a:gridCol w="1149764"/>
                <a:gridCol w="1149764"/>
                <a:gridCol w="1149764"/>
                <a:gridCol w="1149764"/>
                <a:gridCol w="1149764"/>
                <a:gridCol w="1149764"/>
              </a:tblGrid>
              <a:tr h="1112004">
                <a:tc>
                  <a:txBody>
                    <a:bodyPr anchor="t" rtlCol="false"/>
                    <a:lstStyle/>
                    <a:p>
                      <a:pPr algn="l">
                        <a:lnSpc>
                          <a:spcPts val="2808"/>
                        </a:lnSpc>
                        <a:defRPr/>
                      </a:pPr>
                      <a:r>
                        <a:rPr lang="en-US" sz="2006">
                          <a:solidFill>
                            <a:srgbClr val="13547E"/>
                          </a:solidFill>
                          <a:latin typeface="Roboto"/>
                        </a:rPr>
                        <a:t>pay_1</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808"/>
                        </a:lnSpc>
                        <a:defRPr/>
                      </a:pPr>
                      <a:r>
                        <a:rPr lang="en-US" sz="2006">
                          <a:solidFill>
                            <a:srgbClr val="13547E"/>
                          </a:solidFill>
                          <a:latin typeface="Roboto"/>
                        </a:rPr>
                        <a:t>pay_2</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808"/>
                        </a:lnSpc>
                        <a:defRPr/>
                      </a:pPr>
                      <a:r>
                        <a:rPr lang="en-US" sz="2006">
                          <a:solidFill>
                            <a:srgbClr val="13547E"/>
                          </a:solidFill>
                          <a:latin typeface="Roboto"/>
                        </a:rPr>
                        <a:t>pay_3</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808"/>
                        </a:lnSpc>
                        <a:defRPr/>
                      </a:pPr>
                      <a:r>
                        <a:rPr lang="en-US" sz="2006">
                          <a:solidFill>
                            <a:srgbClr val="13547E"/>
                          </a:solidFill>
                          <a:latin typeface="Roboto"/>
                        </a:rPr>
                        <a:t>pay_4</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808"/>
                        </a:lnSpc>
                        <a:defRPr/>
                      </a:pPr>
                      <a:r>
                        <a:rPr lang="en-US" sz="2006">
                          <a:solidFill>
                            <a:srgbClr val="13547E"/>
                          </a:solidFill>
                          <a:latin typeface="Roboto"/>
                        </a:rPr>
                        <a:t>pay_5</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808"/>
                        </a:lnSpc>
                        <a:defRPr/>
                      </a:pPr>
                      <a:r>
                        <a:rPr lang="en-US" sz="2006">
                          <a:solidFill>
                            <a:srgbClr val="13547E"/>
                          </a:solidFill>
                          <a:latin typeface="Roboto"/>
                        </a:rPr>
                        <a:t>pay_6</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112004">
                <a:tc>
                  <a:txBody>
                    <a:bodyPr anchor="t" rtlCol="false"/>
                    <a:lstStyle/>
                    <a:p>
                      <a:pPr algn="l">
                        <a:lnSpc>
                          <a:spcPts val="2808"/>
                        </a:lnSpc>
                        <a:defRPr/>
                      </a:pPr>
                      <a:r>
                        <a:rPr lang="en-US" sz="2006">
                          <a:solidFill>
                            <a:srgbClr val="000000"/>
                          </a:solidFill>
                          <a:latin typeface="Roboto"/>
                        </a:rPr>
                        <a:t>0,32</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808"/>
                        </a:lnSpc>
                        <a:defRPr/>
                      </a:pPr>
                      <a:r>
                        <a:rPr lang="en-US" sz="2006">
                          <a:solidFill>
                            <a:srgbClr val="000000"/>
                          </a:solidFill>
                          <a:latin typeface="Roboto"/>
                        </a:rPr>
                        <a:t>0,26</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808"/>
                        </a:lnSpc>
                        <a:defRPr/>
                      </a:pPr>
                      <a:r>
                        <a:rPr lang="en-US" sz="2006">
                          <a:solidFill>
                            <a:srgbClr val="000000"/>
                          </a:solidFill>
                          <a:latin typeface="Roboto"/>
                        </a:rPr>
                        <a:t>0,24</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808"/>
                        </a:lnSpc>
                        <a:defRPr/>
                      </a:pPr>
                      <a:r>
                        <a:rPr lang="en-US" sz="2006">
                          <a:solidFill>
                            <a:srgbClr val="000000"/>
                          </a:solidFill>
                          <a:latin typeface="Roboto"/>
                        </a:rPr>
                        <a:t>0,22</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808"/>
                        </a:lnSpc>
                        <a:defRPr/>
                      </a:pPr>
                      <a:r>
                        <a:rPr lang="en-US" sz="2006">
                          <a:solidFill>
                            <a:srgbClr val="000000"/>
                          </a:solidFill>
                          <a:latin typeface="Roboto"/>
                        </a:rPr>
                        <a:t>0,2</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808"/>
                        </a:lnSpc>
                        <a:defRPr/>
                      </a:pPr>
                      <a:r>
                        <a:rPr lang="en-US" sz="2006">
                          <a:solidFill>
                            <a:srgbClr val="000000"/>
                          </a:solidFill>
                          <a:latin typeface="Roboto"/>
                        </a:rPr>
                        <a:t>0,19</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5694708" y="952500"/>
            <a:ext cx="6016953" cy="1411624"/>
          </a:xfrm>
          <a:prstGeom prst="rect">
            <a:avLst/>
          </a:prstGeom>
        </p:spPr>
        <p:txBody>
          <a:bodyPr anchor="t" rtlCol="false" tIns="0" lIns="0" bIns="0" rIns="0">
            <a:spAutoFit/>
          </a:bodyPr>
          <a:lstStyle/>
          <a:p>
            <a:pPr algn="ctr">
              <a:lnSpc>
                <a:spcPts val="5485"/>
              </a:lnSpc>
            </a:pPr>
            <a:r>
              <a:rPr lang="en-US" sz="3917">
                <a:solidFill>
                  <a:srgbClr val="13547E"/>
                </a:solidFill>
                <a:latin typeface="Montserrat Light Bold"/>
              </a:rPr>
              <a:t>CORRELACIONES IMPORTANTES.</a:t>
            </a:r>
          </a:p>
        </p:txBody>
      </p:sp>
      <p:sp>
        <p:nvSpPr>
          <p:cNvPr name="TextBox 4" id="4"/>
          <p:cNvSpPr txBox="true"/>
          <p:nvPr/>
        </p:nvSpPr>
        <p:spPr>
          <a:xfrm rot="0">
            <a:off x="2411954" y="2987636"/>
            <a:ext cx="13464092" cy="1917526"/>
          </a:xfrm>
          <a:prstGeom prst="rect">
            <a:avLst/>
          </a:prstGeom>
        </p:spPr>
        <p:txBody>
          <a:bodyPr anchor="t" rtlCol="false" tIns="0" lIns="0" bIns="0" rIns="0">
            <a:spAutoFit/>
          </a:bodyPr>
          <a:lstStyle/>
          <a:p>
            <a:pPr algn="ctr">
              <a:lnSpc>
                <a:spcPts val="5120"/>
              </a:lnSpc>
            </a:pPr>
            <a:r>
              <a:rPr lang="en-US" sz="3657">
                <a:solidFill>
                  <a:srgbClr val="000000"/>
                </a:solidFill>
                <a:latin typeface="Montserrat Light"/>
              </a:rPr>
              <a:t>LOS PAGOS DE LOS MESE DE ABRIL A SEPTIEMBRE PRESENTAN UNA CORRELACION POSITIVA DE SI QUEDARÁ O NO EN DEUDA EL PRÓXIMO MES.</a:t>
            </a:r>
          </a:p>
        </p:txBody>
      </p:sp>
      <p:sp>
        <p:nvSpPr>
          <p:cNvPr name="TextBox 5" id="5"/>
          <p:cNvSpPr txBox="true"/>
          <p:nvPr/>
        </p:nvSpPr>
        <p:spPr>
          <a:xfrm rot="0">
            <a:off x="654571" y="8067007"/>
            <a:ext cx="16882716" cy="1003386"/>
          </a:xfrm>
          <a:prstGeom prst="rect">
            <a:avLst/>
          </a:prstGeom>
        </p:spPr>
        <p:txBody>
          <a:bodyPr anchor="t" rtlCol="false" tIns="0" lIns="0" bIns="0" rIns="0">
            <a:spAutoFit/>
          </a:bodyPr>
          <a:lstStyle/>
          <a:p>
            <a:pPr algn="ctr">
              <a:lnSpc>
                <a:spcPts val="4068"/>
              </a:lnSpc>
            </a:pPr>
            <a:r>
              <a:rPr lang="en-US" sz="2906">
                <a:solidFill>
                  <a:srgbClr val="000000"/>
                </a:solidFill>
                <a:latin typeface="Montserrat Light"/>
              </a:rPr>
              <a:t>MIENTRAS POR EJEMPLO, EL MONTO DEL PRESTAMO PRESENTA UNA CORRELACION NEGATIVA CON LA VARIABLE DE RESPUESTA (-0,15)</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3250960" y="1764666"/>
            <a:ext cx="12389060" cy="6757669"/>
          </a:xfrm>
          <a:custGeom>
            <a:avLst/>
            <a:gdLst/>
            <a:ahLst/>
            <a:cxnLst/>
            <a:rect r="r" b="b" t="t" l="l"/>
            <a:pathLst>
              <a:path h="6757669" w="12389060">
                <a:moveTo>
                  <a:pt x="0" y="0"/>
                </a:moveTo>
                <a:lnTo>
                  <a:pt x="12389059" y="0"/>
                </a:lnTo>
                <a:lnTo>
                  <a:pt x="12389059" y="6757668"/>
                </a:lnTo>
                <a:lnTo>
                  <a:pt x="0" y="6757668"/>
                </a:lnTo>
                <a:lnTo>
                  <a:pt x="0" y="0"/>
                </a:lnTo>
                <a:close/>
              </a:path>
            </a:pathLst>
          </a:custGeom>
          <a:blipFill>
            <a:blip r:embed="rId2"/>
            <a:stretch>
              <a:fillRect l="0" t="0" r="0" b="0"/>
            </a:stretch>
          </a:blipFill>
        </p:spPr>
      </p:sp>
      <p:sp>
        <p:nvSpPr>
          <p:cNvPr name="TextBox 3" id="3"/>
          <p:cNvSpPr txBox="true"/>
          <p:nvPr/>
        </p:nvSpPr>
        <p:spPr>
          <a:xfrm rot="0">
            <a:off x="3250960" y="8247002"/>
            <a:ext cx="9381236" cy="381349"/>
          </a:xfrm>
          <a:prstGeom prst="rect">
            <a:avLst/>
          </a:prstGeom>
        </p:spPr>
        <p:txBody>
          <a:bodyPr anchor="t" rtlCol="false" tIns="0" lIns="0" bIns="0" rIns="0">
            <a:spAutoFit/>
          </a:bodyPr>
          <a:lstStyle/>
          <a:p>
            <a:pPr algn="l">
              <a:lnSpc>
                <a:spcPts val="3080"/>
              </a:lnSpc>
            </a:pPr>
            <a:r>
              <a:rPr lang="en-US" sz="2200">
                <a:solidFill>
                  <a:srgbClr val="13547E"/>
                </a:solidFill>
                <a:latin typeface="Montserrat Light Bold"/>
              </a:rPr>
              <a:t>GRAFICA 1: PROMEDIO DE PAGO MENSUAL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2831132" y="1028700"/>
            <a:ext cx="13360880" cy="7524614"/>
          </a:xfrm>
          <a:custGeom>
            <a:avLst/>
            <a:gdLst/>
            <a:ahLst/>
            <a:cxnLst/>
            <a:rect r="r" b="b" t="t" l="l"/>
            <a:pathLst>
              <a:path h="7524614" w="13360880">
                <a:moveTo>
                  <a:pt x="0" y="0"/>
                </a:moveTo>
                <a:lnTo>
                  <a:pt x="13360880" y="0"/>
                </a:lnTo>
                <a:lnTo>
                  <a:pt x="13360880" y="7524614"/>
                </a:lnTo>
                <a:lnTo>
                  <a:pt x="0" y="7524614"/>
                </a:lnTo>
                <a:lnTo>
                  <a:pt x="0" y="0"/>
                </a:lnTo>
                <a:close/>
              </a:path>
            </a:pathLst>
          </a:custGeom>
          <a:blipFill>
            <a:blip r:embed="rId2"/>
            <a:stretch>
              <a:fillRect l="0" t="0" r="0" b="0"/>
            </a:stretch>
          </a:blipFill>
        </p:spPr>
      </p:sp>
      <p:sp>
        <p:nvSpPr>
          <p:cNvPr name="TextBox 3" id="3"/>
          <p:cNvSpPr txBox="true"/>
          <p:nvPr/>
        </p:nvSpPr>
        <p:spPr>
          <a:xfrm rot="0">
            <a:off x="3250960" y="8247002"/>
            <a:ext cx="10656860" cy="381349"/>
          </a:xfrm>
          <a:prstGeom prst="rect">
            <a:avLst/>
          </a:prstGeom>
        </p:spPr>
        <p:txBody>
          <a:bodyPr anchor="t" rtlCol="false" tIns="0" lIns="0" bIns="0" rIns="0">
            <a:spAutoFit/>
          </a:bodyPr>
          <a:lstStyle/>
          <a:p>
            <a:pPr algn="l">
              <a:lnSpc>
                <a:spcPts val="3080"/>
              </a:lnSpc>
            </a:pPr>
            <a:r>
              <a:rPr lang="en-US" sz="2200">
                <a:solidFill>
                  <a:srgbClr val="13547E"/>
                </a:solidFill>
                <a:latin typeface="Montserrat Light Bold"/>
              </a:rPr>
              <a:t>GRAFICA 2: TASA DE INCUMPLIMIENTO POR NIVEL EDUCATIVO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957943" y="723664"/>
            <a:ext cx="6894379" cy="9563336"/>
            <a:chOff x="0" y="0"/>
            <a:chExt cx="1815803" cy="2518739"/>
          </a:xfrm>
        </p:grpSpPr>
        <p:sp>
          <p:nvSpPr>
            <p:cNvPr name="Freeform 3" id="3"/>
            <p:cNvSpPr/>
            <p:nvPr/>
          </p:nvSpPr>
          <p:spPr>
            <a:xfrm flipH="false" flipV="false" rot="0">
              <a:off x="0" y="0"/>
              <a:ext cx="1815804" cy="2518739"/>
            </a:xfrm>
            <a:custGeom>
              <a:avLst/>
              <a:gdLst/>
              <a:ahLst/>
              <a:cxnLst/>
              <a:rect r="r" b="b" t="t" l="l"/>
              <a:pathLst>
                <a:path h="2518739" w="1815804">
                  <a:moveTo>
                    <a:pt x="0" y="0"/>
                  </a:moveTo>
                  <a:lnTo>
                    <a:pt x="1815804" y="0"/>
                  </a:lnTo>
                  <a:lnTo>
                    <a:pt x="1815804" y="2518739"/>
                  </a:lnTo>
                  <a:lnTo>
                    <a:pt x="0" y="2518739"/>
                  </a:lnTo>
                  <a:close/>
                </a:path>
              </a:pathLst>
            </a:custGeom>
            <a:solidFill>
              <a:srgbClr val="13547E"/>
            </a:solidFill>
            <a:ln cap="sq">
              <a:noFill/>
              <a:prstDash val="solid"/>
              <a:miter/>
            </a:ln>
          </p:spPr>
        </p:sp>
        <p:sp>
          <p:nvSpPr>
            <p:cNvPr name="TextBox 4" id="4"/>
            <p:cNvSpPr txBox="true"/>
            <p:nvPr/>
          </p:nvSpPr>
          <p:spPr>
            <a:xfrm>
              <a:off x="0" y="-47625"/>
              <a:ext cx="1815803" cy="2566364"/>
            </a:xfrm>
            <a:prstGeom prst="rect">
              <a:avLst/>
            </a:prstGeom>
          </p:spPr>
          <p:txBody>
            <a:bodyPr anchor="ctr" rtlCol="false" tIns="50800" lIns="50800" bIns="50800" rIns="50800"/>
            <a:lstStyle/>
            <a:p>
              <a:pPr algn="ctr" marL="0" indent="0" lvl="0">
                <a:lnSpc>
                  <a:spcPts val="2768"/>
                </a:lnSpc>
                <a:spcBef>
                  <a:spcPct val="0"/>
                </a:spcBef>
              </a:pPr>
            </a:p>
          </p:txBody>
        </p:sp>
      </p:grpSp>
      <p:sp>
        <p:nvSpPr>
          <p:cNvPr name="TextBox 5" id="5"/>
          <p:cNvSpPr txBox="true"/>
          <p:nvPr/>
        </p:nvSpPr>
        <p:spPr>
          <a:xfrm rot="0">
            <a:off x="719777" y="125916"/>
            <a:ext cx="5216659" cy="5102160"/>
          </a:xfrm>
          <a:prstGeom prst="rect">
            <a:avLst/>
          </a:prstGeom>
        </p:spPr>
        <p:txBody>
          <a:bodyPr anchor="t" rtlCol="false" tIns="0" lIns="0" bIns="0" rIns="0">
            <a:spAutoFit/>
          </a:bodyPr>
          <a:lstStyle/>
          <a:p>
            <a:pPr algn="ctr">
              <a:lnSpc>
                <a:spcPts val="41653"/>
              </a:lnSpc>
            </a:pPr>
            <a:r>
              <a:rPr lang="en-US" sz="29752">
                <a:solidFill>
                  <a:srgbClr val="FFFFFF"/>
                </a:solidFill>
                <a:latin typeface="Open Sans Bold"/>
              </a:rPr>
              <a:t>04</a:t>
            </a:r>
          </a:p>
        </p:txBody>
      </p:sp>
      <p:sp>
        <p:nvSpPr>
          <p:cNvPr name="Freeform 6" id="6"/>
          <p:cNvSpPr/>
          <p:nvPr/>
        </p:nvSpPr>
        <p:spPr>
          <a:xfrm flipH="false" flipV="false" rot="0">
            <a:off x="1224816" y="5228076"/>
            <a:ext cx="4206580" cy="4114800"/>
          </a:xfrm>
          <a:custGeom>
            <a:avLst/>
            <a:gdLst/>
            <a:ahLst/>
            <a:cxnLst/>
            <a:rect r="r" b="b" t="t" l="l"/>
            <a:pathLst>
              <a:path h="4114800" w="4206580">
                <a:moveTo>
                  <a:pt x="0" y="0"/>
                </a:moveTo>
                <a:lnTo>
                  <a:pt x="4206580" y="0"/>
                </a:lnTo>
                <a:lnTo>
                  <a:pt x="42065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339087" y="3354206"/>
            <a:ext cx="9381236" cy="3397612"/>
          </a:xfrm>
          <a:prstGeom prst="rect">
            <a:avLst/>
          </a:prstGeom>
        </p:spPr>
        <p:txBody>
          <a:bodyPr anchor="t" rtlCol="false" tIns="0" lIns="0" bIns="0" rIns="0">
            <a:spAutoFit/>
          </a:bodyPr>
          <a:lstStyle/>
          <a:p>
            <a:pPr algn="l">
              <a:lnSpc>
                <a:spcPts val="13226"/>
              </a:lnSpc>
            </a:pPr>
            <a:r>
              <a:rPr lang="en-US" sz="9447">
                <a:solidFill>
                  <a:srgbClr val="2E2E2E"/>
                </a:solidFill>
                <a:latin typeface="Montserrat Light Bold"/>
              </a:rPr>
              <a:t>RED NEURONAL</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63773" y="277877"/>
            <a:ext cx="18024227" cy="1195347"/>
          </a:xfrm>
          <a:prstGeom prst="rect">
            <a:avLst/>
          </a:prstGeom>
        </p:spPr>
        <p:txBody>
          <a:bodyPr anchor="t" rtlCol="false" tIns="0" lIns="0" bIns="0" rIns="0">
            <a:spAutoFit/>
          </a:bodyPr>
          <a:lstStyle/>
          <a:p>
            <a:pPr algn="ctr">
              <a:lnSpc>
                <a:spcPts val="9520"/>
              </a:lnSpc>
            </a:pPr>
            <a:r>
              <a:rPr lang="en-US" sz="6800">
                <a:solidFill>
                  <a:srgbClr val="2E2E2E"/>
                </a:solidFill>
                <a:latin typeface="Montserrat Light Bold"/>
              </a:rPr>
              <a:t>HIPERPARAMETROS/BIBLIOGRAFIA</a:t>
            </a:r>
          </a:p>
        </p:txBody>
      </p:sp>
      <p:sp>
        <p:nvSpPr>
          <p:cNvPr name="TextBox 3" id="3"/>
          <p:cNvSpPr txBox="true"/>
          <p:nvPr/>
        </p:nvSpPr>
        <p:spPr>
          <a:xfrm rot="0">
            <a:off x="263773" y="2434602"/>
            <a:ext cx="18024227" cy="6987871"/>
          </a:xfrm>
          <a:prstGeom prst="rect">
            <a:avLst/>
          </a:prstGeom>
        </p:spPr>
        <p:txBody>
          <a:bodyPr anchor="t" rtlCol="false" tIns="0" lIns="0" bIns="0" rIns="0">
            <a:spAutoFit/>
          </a:bodyPr>
          <a:lstStyle/>
          <a:p>
            <a:pPr algn="l">
              <a:lnSpc>
                <a:spcPts val="6154"/>
              </a:lnSpc>
              <a:spcBef>
                <a:spcPct val="0"/>
              </a:spcBef>
            </a:pPr>
            <a:r>
              <a:rPr lang="en-US" sz="4396">
                <a:solidFill>
                  <a:srgbClr val="9FAFB7"/>
                </a:solidFill>
                <a:latin typeface="Montserrat Light"/>
              </a:rPr>
              <a:t>Profundidad de la red: número de capas ocultas</a:t>
            </a:r>
          </a:p>
          <a:p>
            <a:pPr algn="l">
              <a:lnSpc>
                <a:spcPts val="6154"/>
              </a:lnSpc>
              <a:spcBef>
                <a:spcPct val="0"/>
              </a:spcBef>
            </a:pPr>
          </a:p>
          <a:p>
            <a:pPr algn="l">
              <a:lnSpc>
                <a:spcPts val="6154"/>
              </a:lnSpc>
              <a:spcBef>
                <a:spcPct val="0"/>
              </a:spcBef>
            </a:pPr>
            <a:r>
              <a:rPr lang="en-US" sz="4396">
                <a:solidFill>
                  <a:srgbClr val="9FAFB7"/>
                </a:solidFill>
                <a:latin typeface="Montserrat Light"/>
              </a:rPr>
              <a:t>Ancho de la red: Número de neuronas o unidades por capa</a:t>
            </a:r>
          </a:p>
          <a:p>
            <a:pPr algn="l">
              <a:lnSpc>
                <a:spcPts val="6154"/>
              </a:lnSpc>
              <a:spcBef>
                <a:spcPct val="0"/>
              </a:spcBef>
            </a:pPr>
          </a:p>
          <a:p>
            <a:pPr algn="l">
              <a:lnSpc>
                <a:spcPts val="6154"/>
              </a:lnSpc>
              <a:spcBef>
                <a:spcPct val="0"/>
              </a:spcBef>
            </a:pPr>
            <a:r>
              <a:rPr lang="en-US" sz="4396">
                <a:solidFill>
                  <a:srgbClr val="13547E"/>
                </a:solidFill>
                <a:latin typeface="Montserrat Light Bold"/>
              </a:rPr>
              <a:t>Función de activación en cada capa</a:t>
            </a:r>
          </a:p>
          <a:p>
            <a:pPr algn="l">
              <a:lnSpc>
                <a:spcPts val="6154"/>
              </a:lnSpc>
              <a:spcBef>
                <a:spcPct val="0"/>
              </a:spcBef>
            </a:pPr>
          </a:p>
          <a:p>
            <a:pPr algn="l">
              <a:lnSpc>
                <a:spcPts val="6154"/>
              </a:lnSpc>
              <a:spcBef>
                <a:spcPct val="0"/>
              </a:spcBef>
            </a:pPr>
            <a:r>
              <a:rPr lang="en-US" sz="4396">
                <a:solidFill>
                  <a:srgbClr val="13547E"/>
                </a:solidFill>
                <a:latin typeface="Montserrat Light Bold"/>
              </a:rPr>
              <a:t>Función de pérdida</a:t>
            </a:r>
          </a:p>
          <a:p>
            <a:pPr algn="l">
              <a:lnSpc>
                <a:spcPts val="5734"/>
              </a:lnSpc>
              <a:spcBef>
                <a:spcPct val="0"/>
              </a:spcBef>
            </a:pPr>
          </a:p>
          <a:p>
            <a:pPr algn="l">
              <a:lnSpc>
                <a:spcPts val="6154"/>
              </a:lnSpc>
              <a:spcBef>
                <a:spcPct val="0"/>
              </a:spcBef>
            </a:pPr>
            <a:r>
              <a:rPr lang="en-US" sz="4396">
                <a:solidFill>
                  <a:srgbClr val="9FAFB7"/>
                </a:solidFill>
                <a:latin typeface="Montserrat Light"/>
              </a:rPr>
              <a:t>Tipo de optimizador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844770" y="2809232"/>
            <a:ext cx="7054475" cy="4845931"/>
          </a:xfrm>
          <a:custGeom>
            <a:avLst/>
            <a:gdLst/>
            <a:ahLst/>
            <a:cxnLst/>
            <a:rect r="r" b="b" t="t" l="l"/>
            <a:pathLst>
              <a:path h="4845931" w="7054475">
                <a:moveTo>
                  <a:pt x="0" y="0"/>
                </a:moveTo>
                <a:lnTo>
                  <a:pt x="7054476" y="0"/>
                </a:lnTo>
                <a:lnTo>
                  <a:pt x="7054476" y="4845931"/>
                </a:lnTo>
                <a:lnTo>
                  <a:pt x="0" y="4845931"/>
                </a:lnTo>
                <a:lnTo>
                  <a:pt x="0" y="0"/>
                </a:lnTo>
                <a:close/>
              </a:path>
            </a:pathLst>
          </a:custGeom>
          <a:blipFill>
            <a:blip r:embed="rId2"/>
            <a:stretch>
              <a:fillRect l="0" t="0" r="0" b="0"/>
            </a:stretch>
          </a:blipFill>
        </p:spPr>
      </p:sp>
      <p:sp>
        <p:nvSpPr>
          <p:cNvPr name="Freeform 3" id="3"/>
          <p:cNvSpPr/>
          <p:nvPr/>
        </p:nvSpPr>
        <p:spPr>
          <a:xfrm flipH="false" flipV="false" rot="0">
            <a:off x="9752192" y="2631837"/>
            <a:ext cx="6960574" cy="5023327"/>
          </a:xfrm>
          <a:custGeom>
            <a:avLst/>
            <a:gdLst/>
            <a:ahLst/>
            <a:cxnLst/>
            <a:rect r="r" b="b" t="t" l="l"/>
            <a:pathLst>
              <a:path h="5023327" w="6960574">
                <a:moveTo>
                  <a:pt x="0" y="0"/>
                </a:moveTo>
                <a:lnTo>
                  <a:pt x="6960574" y="0"/>
                </a:lnTo>
                <a:lnTo>
                  <a:pt x="6960574" y="5023326"/>
                </a:lnTo>
                <a:lnTo>
                  <a:pt x="0" y="5023326"/>
                </a:lnTo>
                <a:lnTo>
                  <a:pt x="0" y="0"/>
                </a:lnTo>
                <a:close/>
              </a:path>
            </a:pathLst>
          </a:custGeom>
          <a:blipFill>
            <a:blip r:embed="rId3"/>
            <a:stretch>
              <a:fillRect l="0" t="0" r="0" b="0"/>
            </a:stretch>
          </a:blipFill>
        </p:spPr>
      </p:sp>
      <p:sp>
        <p:nvSpPr>
          <p:cNvPr name="TextBox 4" id="4"/>
          <p:cNvSpPr txBox="true"/>
          <p:nvPr/>
        </p:nvSpPr>
        <p:spPr>
          <a:xfrm rot="0">
            <a:off x="263773" y="277877"/>
            <a:ext cx="18024227" cy="1195347"/>
          </a:xfrm>
          <a:prstGeom prst="rect">
            <a:avLst/>
          </a:prstGeom>
        </p:spPr>
        <p:txBody>
          <a:bodyPr anchor="t" rtlCol="false" tIns="0" lIns="0" bIns="0" rIns="0">
            <a:spAutoFit/>
          </a:bodyPr>
          <a:lstStyle/>
          <a:p>
            <a:pPr algn="ctr">
              <a:lnSpc>
                <a:spcPts val="9520"/>
              </a:lnSpc>
            </a:pPr>
            <a:r>
              <a:rPr lang="en-US" sz="6800">
                <a:solidFill>
                  <a:srgbClr val="2E2E2E"/>
                </a:solidFill>
                <a:latin typeface="Montserrat Light Bold"/>
              </a:rPr>
              <a:t>FUNCIÓN DE ACTIVACIÓN</a:t>
            </a:r>
          </a:p>
        </p:txBody>
      </p:sp>
      <p:sp>
        <p:nvSpPr>
          <p:cNvPr name="TextBox 5" id="5"/>
          <p:cNvSpPr txBox="true"/>
          <p:nvPr/>
        </p:nvSpPr>
        <p:spPr>
          <a:xfrm rot="0">
            <a:off x="10957002" y="8612482"/>
            <a:ext cx="9381236" cy="531614"/>
          </a:xfrm>
          <a:prstGeom prst="rect">
            <a:avLst/>
          </a:prstGeom>
        </p:spPr>
        <p:txBody>
          <a:bodyPr anchor="t" rtlCol="false" tIns="0" lIns="0" bIns="0" rIns="0">
            <a:spAutoFit/>
          </a:bodyPr>
          <a:lstStyle/>
          <a:p>
            <a:pPr algn="l">
              <a:lnSpc>
                <a:spcPts val="4200"/>
              </a:lnSpc>
            </a:pPr>
            <a:r>
              <a:rPr lang="en-US" sz="3000">
                <a:solidFill>
                  <a:srgbClr val="13547E"/>
                </a:solidFill>
                <a:latin typeface="Montserrat Light Bold"/>
              </a:rPr>
              <a:t>CAPA DE SALIDA</a:t>
            </a:r>
          </a:p>
        </p:txBody>
      </p:sp>
      <p:sp>
        <p:nvSpPr>
          <p:cNvPr name="TextBox 6" id="6"/>
          <p:cNvSpPr txBox="true"/>
          <p:nvPr/>
        </p:nvSpPr>
        <p:spPr>
          <a:xfrm rot="0">
            <a:off x="2345104" y="8612482"/>
            <a:ext cx="9381236" cy="531614"/>
          </a:xfrm>
          <a:prstGeom prst="rect">
            <a:avLst/>
          </a:prstGeom>
        </p:spPr>
        <p:txBody>
          <a:bodyPr anchor="t" rtlCol="false" tIns="0" lIns="0" bIns="0" rIns="0">
            <a:spAutoFit/>
          </a:bodyPr>
          <a:lstStyle/>
          <a:p>
            <a:pPr algn="l">
              <a:lnSpc>
                <a:spcPts val="4200"/>
              </a:lnSpc>
            </a:pPr>
            <a:r>
              <a:rPr lang="en-US" sz="3000">
                <a:solidFill>
                  <a:srgbClr val="13547E"/>
                </a:solidFill>
                <a:latin typeface="Montserrat Light Bold"/>
              </a:rPr>
              <a:t>DEMAS CAPAS</a:t>
            </a:r>
          </a:p>
        </p:txBody>
      </p:sp>
      <p:sp>
        <p:nvSpPr>
          <p:cNvPr name="TextBox 7" id="7"/>
          <p:cNvSpPr txBox="true"/>
          <p:nvPr/>
        </p:nvSpPr>
        <p:spPr>
          <a:xfrm rot="0">
            <a:off x="2345104" y="7607538"/>
            <a:ext cx="9381236" cy="397805"/>
          </a:xfrm>
          <a:prstGeom prst="rect">
            <a:avLst/>
          </a:prstGeom>
        </p:spPr>
        <p:txBody>
          <a:bodyPr anchor="t" rtlCol="false" tIns="0" lIns="0" bIns="0" rIns="0">
            <a:spAutoFit/>
          </a:bodyPr>
          <a:lstStyle/>
          <a:p>
            <a:pPr algn="l">
              <a:lnSpc>
                <a:spcPts val="3220"/>
              </a:lnSpc>
            </a:pPr>
            <a:r>
              <a:rPr lang="en-US" sz="2300">
                <a:solidFill>
                  <a:srgbClr val="13547E"/>
                </a:solidFill>
                <a:latin typeface="Montserrat Light Bold"/>
              </a:rPr>
              <a:t>GRAFICA 3: FUNCIÓN RELU</a:t>
            </a:r>
          </a:p>
        </p:txBody>
      </p:sp>
      <p:sp>
        <p:nvSpPr>
          <p:cNvPr name="TextBox 8" id="8"/>
          <p:cNvSpPr txBox="true"/>
          <p:nvPr/>
        </p:nvSpPr>
        <p:spPr>
          <a:xfrm rot="0">
            <a:off x="10274697" y="7607538"/>
            <a:ext cx="9381236" cy="397805"/>
          </a:xfrm>
          <a:prstGeom prst="rect">
            <a:avLst/>
          </a:prstGeom>
        </p:spPr>
        <p:txBody>
          <a:bodyPr anchor="t" rtlCol="false" tIns="0" lIns="0" bIns="0" rIns="0">
            <a:spAutoFit/>
          </a:bodyPr>
          <a:lstStyle/>
          <a:p>
            <a:pPr algn="l">
              <a:lnSpc>
                <a:spcPts val="3220"/>
              </a:lnSpc>
            </a:pPr>
            <a:r>
              <a:rPr lang="en-US" sz="2300">
                <a:solidFill>
                  <a:srgbClr val="13547E"/>
                </a:solidFill>
                <a:latin typeface="Montserrat Light Bold"/>
              </a:rPr>
              <a:t>GRAFICA 4: FUNCIÓN SIGMOIDE</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63773" y="277877"/>
            <a:ext cx="18024227" cy="1195347"/>
          </a:xfrm>
          <a:prstGeom prst="rect">
            <a:avLst/>
          </a:prstGeom>
        </p:spPr>
        <p:txBody>
          <a:bodyPr anchor="t" rtlCol="false" tIns="0" lIns="0" bIns="0" rIns="0">
            <a:spAutoFit/>
          </a:bodyPr>
          <a:lstStyle/>
          <a:p>
            <a:pPr algn="ctr">
              <a:lnSpc>
                <a:spcPts val="9520"/>
              </a:lnSpc>
            </a:pPr>
            <a:r>
              <a:rPr lang="en-US" sz="6800">
                <a:solidFill>
                  <a:srgbClr val="2E2E2E"/>
                </a:solidFill>
                <a:latin typeface="Montserrat Light Bold"/>
              </a:rPr>
              <a:t>HIPERPARAMETROS POR ITERACIÓN</a:t>
            </a:r>
          </a:p>
        </p:txBody>
      </p:sp>
      <p:sp>
        <p:nvSpPr>
          <p:cNvPr name="TextBox 3" id="3"/>
          <p:cNvSpPr txBox="true"/>
          <p:nvPr/>
        </p:nvSpPr>
        <p:spPr>
          <a:xfrm rot="0">
            <a:off x="263773" y="2434602"/>
            <a:ext cx="18024227" cy="7013849"/>
          </a:xfrm>
          <a:prstGeom prst="rect">
            <a:avLst/>
          </a:prstGeom>
        </p:spPr>
        <p:txBody>
          <a:bodyPr anchor="t" rtlCol="false" tIns="0" lIns="0" bIns="0" rIns="0">
            <a:spAutoFit/>
          </a:bodyPr>
          <a:lstStyle/>
          <a:p>
            <a:pPr algn="l">
              <a:lnSpc>
                <a:spcPts val="6154"/>
              </a:lnSpc>
              <a:spcBef>
                <a:spcPct val="0"/>
              </a:spcBef>
            </a:pPr>
            <a:r>
              <a:rPr lang="en-US" sz="4396">
                <a:solidFill>
                  <a:srgbClr val="13547E"/>
                </a:solidFill>
                <a:latin typeface="Montserrat Light Bold"/>
              </a:rPr>
              <a:t>Profundidad de la red: número de capas ocultas</a:t>
            </a:r>
          </a:p>
          <a:p>
            <a:pPr algn="l">
              <a:lnSpc>
                <a:spcPts val="6154"/>
              </a:lnSpc>
              <a:spcBef>
                <a:spcPct val="0"/>
              </a:spcBef>
            </a:pPr>
          </a:p>
          <a:p>
            <a:pPr algn="l">
              <a:lnSpc>
                <a:spcPts val="6154"/>
              </a:lnSpc>
              <a:spcBef>
                <a:spcPct val="0"/>
              </a:spcBef>
            </a:pPr>
            <a:r>
              <a:rPr lang="en-US" sz="4396">
                <a:solidFill>
                  <a:srgbClr val="13547E"/>
                </a:solidFill>
                <a:latin typeface="Montserrat Light Bold"/>
              </a:rPr>
              <a:t>Ancho de la red: Número de neuronas o unidades por capa</a:t>
            </a:r>
          </a:p>
          <a:p>
            <a:pPr algn="l">
              <a:lnSpc>
                <a:spcPts val="6154"/>
              </a:lnSpc>
              <a:spcBef>
                <a:spcPct val="0"/>
              </a:spcBef>
            </a:pPr>
          </a:p>
          <a:p>
            <a:pPr algn="l">
              <a:lnSpc>
                <a:spcPts val="6154"/>
              </a:lnSpc>
              <a:spcBef>
                <a:spcPct val="0"/>
              </a:spcBef>
            </a:pPr>
            <a:r>
              <a:rPr lang="en-US" sz="4396">
                <a:solidFill>
                  <a:srgbClr val="9FAFB7"/>
                </a:solidFill>
                <a:latin typeface="Montserrat Light"/>
              </a:rPr>
              <a:t>Función de activación en cada capa</a:t>
            </a:r>
          </a:p>
          <a:p>
            <a:pPr algn="l">
              <a:lnSpc>
                <a:spcPts val="6154"/>
              </a:lnSpc>
              <a:spcBef>
                <a:spcPct val="0"/>
              </a:spcBef>
            </a:pPr>
          </a:p>
          <a:p>
            <a:pPr algn="l">
              <a:lnSpc>
                <a:spcPts val="6154"/>
              </a:lnSpc>
              <a:spcBef>
                <a:spcPct val="0"/>
              </a:spcBef>
            </a:pPr>
            <a:r>
              <a:rPr lang="en-US" sz="4396">
                <a:solidFill>
                  <a:srgbClr val="9FAFB7"/>
                </a:solidFill>
                <a:latin typeface="Montserrat Light"/>
              </a:rPr>
              <a:t>Función de pérdida</a:t>
            </a:r>
          </a:p>
          <a:p>
            <a:pPr algn="l">
              <a:lnSpc>
                <a:spcPts val="5734"/>
              </a:lnSpc>
              <a:spcBef>
                <a:spcPct val="0"/>
              </a:spcBef>
            </a:pPr>
          </a:p>
          <a:p>
            <a:pPr algn="l">
              <a:lnSpc>
                <a:spcPts val="6154"/>
              </a:lnSpc>
              <a:spcBef>
                <a:spcPct val="0"/>
              </a:spcBef>
            </a:pPr>
            <a:r>
              <a:rPr lang="en-US" sz="4396">
                <a:solidFill>
                  <a:srgbClr val="13547E"/>
                </a:solidFill>
                <a:latin typeface="Montserrat Light Bold"/>
              </a:rPr>
              <a:t>Tipo de optimizador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2136165" y="566635"/>
            <a:ext cx="6076846" cy="9153730"/>
          </a:xfrm>
          <a:custGeom>
            <a:avLst/>
            <a:gdLst/>
            <a:ahLst/>
            <a:cxnLst/>
            <a:rect r="r" b="b" t="t" l="l"/>
            <a:pathLst>
              <a:path h="9153730" w="6076846">
                <a:moveTo>
                  <a:pt x="0" y="0"/>
                </a:moveTo>
                <a:lnTo>
                  <a:pt x="6076846" y="0"/>
                </a:lnTo>
                <a:lnTo>
                  <a:pt x="6076846" y="9153730"/>
                </a:lnTo>
                <a:lnTo>
                  <a:pt x="0" y="9153730"/>
                </a:lnTo>
                <a:lnTo>
                  <a:pt x="0" y="0"/>
                </a:lnTo>
                <a:close/>
              </a:path>
            </a:pathLst>
          </a:custGeom>
          <a:blipFill>
            <a:blip r:embed="rId2"/>
            <a:stretch>
              <a:fillRect l="0" t="0" r="0" b="0"/>
            </a:stretch>
          </a:blipFill>
        </p:spPr>
      </p:sp>
      <p:sp>
        <p:nvSpPr>
          <p:cNvPr name="TextBox 3" id="3"/>
          <p:cNvSpPr txBox="true"/>
          <p:nvPr/>
        </p:nvSpPr>
        <p:spPr>
          <a:xfrm rot="0">
            <a:off x="9732366" y="2043875"/>
            <a:ext cx="7526934" cy="3648298"/>
          </a:xfrm>
          <a:prstGeom prst="rect">
            <a:avLst/>
          </a:prstGeom>
        </p:spPr>
        <p:txBody>
          <a:bodyPr anchor="t" rtlCol="false" tIns="0" lIns="0" bIns="0" rIns="0">
            <a:spAutoFit/>
          </a:bodyPr>
          <a:lstStyle/>
          <a:p>
            <a:pPr algn="l">
              <a:lnSpc>
                <a:spcPts val="4799"/>
              </a:lnSpc>
            </a:pPr>
            <a:r>
              <a:rPr lang="en-US" sz="3427">
                <a:solidFill>
                  <a:srgbClr val="13547E"/>
                </a:solidFill>
                <a:latin typeface="Montserrat Light"/>
              </a:rPr>
              <a:t>LA MEJOR COMBINACIÓN DE HIPERPARAMETROS QUE MINIMIZAN LA PERDIDA DEL MODELO FUE </a:t>
            </a:r>
            <a:r>
              <a:rPr lang="en-US" sz="3427">
                <a:solidFill>
                  <a:srgbClr val="13547E"/>
                </a:solidFill>
                <a:latin typeface="Montserrat Light Bold"/>
              </a:rPr>
              <a:t>1 CAPA</a:t>
            </a:r>
            <a:r>
              <a:rPr lang="en-US" sz="3427">
                <a:solidFill>
                  <a:srgbClr val="13547E"/>
                </a:solidFill>
                <a:latin typeface="Montserrat Light"/>
              </a:rPr>
              <a:t>, </a:t>
            </a:r>
            <a:r>
              <a:rPr lang="en-US" sz="3427">
                <a:solidFill>
                  <a:srgbClr val="13547E"/>
                </a:solidFill>
                <a:latin typeface="Montserrat Light Bold"/>
              </a:rPr>
              <a:t>12 NEURONAS</a:t>
            </a:r>
            <a:r>
              <a:rPr lang="en-US" sz="3427">
                <a:solidFill>
                  <a:srgbClr val="13547E"/>
                </a:solidFill>
                <a:latin typeface="Montserrat Light"/>
              </a:rPr>
              <a:t> Y UTILIZAR EL </a:t>
            </a:r>
            <a:r>
              <a:rPr lang="en-US" sz="3427">
                <a:solidFill>
                  <a:srgbClr val="13547E"/>
                </a:solidFill>
                <a:latin typeface="Montserrat Light Bold"/>
              </a:rPr>
              <a:t>OPTIMIZADOR RMSPROP</a:t>
            </a:r>
          </a:p>
        </p:txBody>
      </p:sp>
      <p:sp>
        <p:nvSpPr>
          <p:cNvPr name="TextBox 4" id="4"/>
          <p:cNvSpPr txBox="true"/>
          <p:nvPr/>
        </p:nvSpPr>
        <p:spPr>
          <a:xfrm rot="0">
            <a:off x="9732366" y="6581063"/>
            <a:ext cx="7526934" cy="1179480"/>
          </a:xfrm>
          <a:prstGeom prst="rect">
            <a:avLst/>
          </a:prstGeom>
        </p:spPr>
        <p:txBody>
          <a:bodyPr anchor="t" rtlCol="false" tIns="0" lIns="0" bIns="0" rIns="0">
            <a:spAutoFit/>
          </a:bodyPr>
          <a:lstStyle/>
          <a:p>
            <a:pPr algn="l">
              <a:lnSpc>
                <a:spcPts val="4659"/>
              </a:lnSpc>
            </a:pPr>
            <a:r>
              <a:rPr lang="en-US" sz="3327">
                <a:solidFill>
                  <a:srgbClr val="13547E"/>
                </a:solidFill>
                <a:latin typeface="Montserrat Light"/>
              </a:rPr>
              <a:t>CON ESA COMBINACIÓN SE OBTUVO UN </a:t>
            </a:r>
            <a:r>
              <a:rPr lang="en-US" sz="3327">
                <a:solidFill>
                  <a:srgbClr val="13547E"/>
                </a:solidFill>
                <a:latin typeface="Montserrat Light Bold"/>
              </a:rPr>
              <a:t>ERROR</a:t>
            </a:r>
            <a:r>
              <a:rPr lang="en-US" sz="3327">
                <a:solidFill>
                  <a:srgbClr val="13547E"/>
                </a:solidFill>
                <a:latin typeface="Montserrat Light"/>
              </a:rPr>
              <a:t> DEL </a:t>
            </a:r>
            <a:r>
              <a:rPr lang="en-US" sz="3327">
                <a:solidFill>
                  <a:srgbClr val="13547E"/>
                </a:solidFill>
                <a:latin typeface="Montserrat Light Bold"/>
              </a:rPr>
              <a:t>47%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2310491" y="699614"/>
            <a:ext cx="5905248" cy="8887772"/>
          </a:xfrm>
          <a:custGeom>
            <a:avLst/>
            <a:gdLst/>
            <a:ahLst/>
            <a:cxnLst/>
            <a:rect r="r" b="b" t="t" l="l"/>
            <a:pathLst>
              <a:path h="8887772" w="5905248">
                <a:moveTo>
                  <a:pt x="0" y="0"/>
                </a:moveTo>
                <a:lnTo>
                  <a:pt x="5905248" y="0"/>
                </a:lnTo>
                <a:lnTo>
                  <a:pt x="5905248" y="8887772"/>
                </a:lnTo>
                <a:lnTo>
                  <a:pt x="0" y="8887772"/>
                </a:lnTo>
                <a:lnTo>
                  <a:pt x="0" y="0"/>
                </a:lnTo>
                <a:close/>
              </a:path>
            </a:pathLst>
          </a:custGeom>
          <a:blipFill>
            <a:blip r:embed="rId2"/>
            <a:stretch>
              <a:fillRect l="0" t="0" r="0" b="0"/>
            </a:stretch>
          </a:blipFill>
        </p:spPr>
      </p:sp>
      <p:grpSp>
        <p:nvGrpSpPr>
          <p:cNvPr name="Group 3" id="3"/>
          <p:cNvGrpSpPr/>
          <p:nvPr/>
        </p:nvGrpSpPr>
        <p:grpSpPr>
          <a:xfrm rot="0">
            <a:off x="2917616" y="5997908"/>
            <a:ext cx="4974273" cy="1249215"/>
            <a:chOff x="0" y="0"/>
            <a:chExt cx="1310097" cy="329011"/>
          </a:xfrm>
        </p:grpSpPr>
        <p:sp>
          <p:nvSpPr>
            <p:cNvPr name="Freeform 4" id="4"/>
            <p:cNvSpPr/>
            <p:nvPr/>
          </p:nvSpPr>
          <p:spPr>
            <a:xfrm flipH="false" flipV="false" rot="0">
              <a:off x="0" y="0"/>
              <a:ext cx="1310097" cy="329011"/>
            </a:xfrm>
            <a:custGeom>
              <a:avLst/>
              <a:gdLst/>
              <a:ahLst/>
              <a:cxnLst/>
              <a:rect r="r" b="b" t="t" l="l"/>
              <a:pathLst>
                <a:path h="329011" w="1310097">
                  <a:moveTo>
                    <a:pt x="0" y="0"/>
                  </a:moveTo>
                  <a:lnTo>
                    <a:pt x="1310097" y="0"/>
                  </a:lnTo>
                  <a:lnTo>
                    <a:pt x="1310097" y="329011"/>
                  </a:lnTo>
                  <a:lnTo>
                    <a:pt x="0" y="329011"/>
                  </a:lnTo>
                  <a:close/>
                </a:path>
              </a:pathLst>
            </a:custGeom>
            <a:solidFill>
              <a:srgbClr val="78A2BB"/>
            </a:solidFill>
          </p:spPr>
        </p:sp>
        <p:sp>
          <p:nvSpPr>
            <p:cNvPr name="TextBox 5" id="5"/>
            <p:cNvSpPr txBox="true"/>
            <p:nvPr/>
          </p:nvSpPr>
          <p:spPr>
            <a:xfrm>
              <a:off x="0" y="-47625"/>
              <a:ext cx="1310097" cy="376636"/>
            </a:xfrm>
            <a:prstGeom prst="rect">
              <a:avLst/>
            </a:prstGeom>
          </p:spPr>
          <p:txBody>
            <a:bodyPr anchor="ctr" rtlCol="false" tIns="50800" lIns="50800" bIns="50800" rIns="50800"/>
            <a:lstStyle/>
            <a:p>
              <a:pPr algn="ctr">
                <a:lnSpc>
                  <a:spcPts val="2768"/>
                </a:lnSpc>
              </a:pPr>
            </a:p>
          </p:txBody>
        </p:sp>
      </p:grpSp>
      <p:sp>
        <p:nvSpPr>
          <p:cNvPr name="TextBox 6" id="6"/>
          <p:cNvSpPr txBox="true"/>
          <p:nvPr/>
        </p:nvSpPr>
        <p:spPr>
          <a:xfrm rot="0">
            <a:off x="9732366" y="1270397"/>
            <a:ext cx="7526934" cy="3619178"/>
          </a:xfrm>
          <a:prstGeom prst="rect">
            <a:avLst/>
          </a:prstGeom>
        </p:spPr>
        <p:txBody>
          <a:bodyPr anchor="t" rtlCol="false" tIns="0" lIns="0" bIns="0" rIns="0">
            <a:spAutoFit/>
          </a:bodyPr>
          <a:lstStyle/>
          <a:p>
            <a:pPr algn="l">
              <a:lnSpc>
                <a:spcPts val="4659"/>
              </a:lnSpc>
            </a:pPr>
            <a:r>
              <a:rPr lang="en-US" sz="3327">
                <a:solidFill>
                  <a:srgbClr val="13547E"/>
                </a:solidFill>
                <a:latin typeface="Montserrat Light"/>
              </a:rPr>
              <a:t>SE PRECISARON DOS POSIBLES COMBINACIONES. LAS DOS TIENEN EL </a:t>
            </a:r>
            <a:r>
              <a:rPr lang="en-US" sz="3327">
                <a:solidFill>
                  <a:srgbClr val="13547E"/>
                </a:solidFill>
                <a:latin typeface="Montserrat Light Bold"/>
              </a:rPr>
              <a:t>OPTIMIZADOR  RMSPROP</a:t>
            </a:r>
            <a:r>
              <a:rPr lang="en-US" sz="3327">
                <a:solidFill>
                  <a:srgbClr val="13547E"/>
                </a:solidFill>
                <a:latin typeface="Montserrat Light"/>
              </a:rPr>
              <a:t> </a:t>
            </a:r>
            <a:r>
              <a:rPr lang="en-US" sz="3327">
                <a:solidFill>
                  <a:srgbClr val="13547E"/>
                </a:solidFill>
                <a:latin typeface="Montserrat Light Bold"/>
              </a:rPr>
              <a:t>Y 1 CAPA</a:t>
            </a:r>
            <a:r>
              <a:rPr lang="en-US" sz="3327">
                <a:solidFill>
                  <a:srgbClr val="13547E"/>
                </a:solidFill>
                <a:latin typeface="Montserrat Light"/>
              </a:rPr>
              <a:t>, PERO CAMBIAN RESPECTO AL NUMERO DE NEURONAS. (</a:t>
            </a:r>
            <a:r>
              <a:rPr lang="en-US" sz="3327">
                <a:solidFill>
                  <a:srgbClr val="13547E"/>
                </a:solidFill>
                <a:latin typeface="Montserrat Light Bold"/>
              </a:rPr>
              <a:t>16 NEURONAS</a:t>
            </a:r>
            <a:r>
              <a:rPr lang="en-US" sz="3327">
                <a:solidFill>
                  <a:srgbClr val="13547E"/>
                </a:solidFill>
                <a:latin typeface="Montserrat Light"/>
              </a:rPr>
              <a:t> Y </a:t>
            </a:r>
            <a:r>
              <a:rPr lang="en-US" sz="3327">
                <a:solidFill>
                  <a:srgbClr val="67A8D1"/>
                </a:solidFill>
                <a:latin typeface="Montserrat Light"/>
              </a:rPr>
              <a:t>32 NEURONAS</a:t>
            </a:r>
            <a:r>
              <a:rPr lang="en-US" sz="3327">
                <a:solidFill>
                  <a:srgbClr val="13547E"/>
                </a:solidFill>
                <a:latin typeface="Montserrat Light"/>
              </a:rPr>
              <a:t>)</a:t>
            </a:r>
          </a:p>
        </p:txBody>
      </p:sp>
      <p:sp>
        <p:nvSpPr>
          <p:cNvPr name="TextBox 7" id="7"/>
          <p:cNvSpPr txBox="true"/>
          <p:nvPr/>
        </p:nvSpPr>
        <p:spPr>
          <a:xfrm rot="0">
            <a:off x="9732366" y="5308349"/>
            <a:ext cx="7526934" cy="1795899"/>
          </a:xfrm>
          <a:prstGeom prst="rect">
            <a:avLst/>
          </a:prstGeom>
        </p:spPr>
        <p:txBody>
          <a:bodyPr anchor="t" rtlCol="false" tIns="0" lIns="0" bIns="0" rIns="0">
            <a:spAutoFit/>
          </a:bodyPr>
          <a:lstStyle/>
          <a:p>
            <a:pPr algn="l">
              <a:lnSpc>
                <a:spcPts val="4659"/>
              </a:lnSpc>
            </a:pPr>
            <a:r>
              <a:rPr lang="en-US" sz="3327">
                <a:solidFill>
                  <a:srgbClr val="13547E"/>
                </a:solidFill>
                <a:latin typeface="Montserrat Light"/>
              </a:rPr>
              <a:t>SE SELECCIONO LA COMBINACIÓN CON </a:t>
            </a:r>
            <a:r>
              <a:rPr lang="en-US" sz="3327">
                <a:solidFill>
                  <a:srgbClr val="13547E"/>
                </a:solidFill>
                <a:latin typeface="Montserrat Light Bold"/>
              </a:rPr>
              <a:t>16 NEURONAS </a:t>
            </a:r>
            <a:r>
              <a:rPr lang="en-US" sz="3327">
                <a:solidFill>
                  <a:srgbClr val="13547E"/>
                </a:solidFill>
                <a:latin typeface="Montserrat Light"/>
              </a:rPr>
              <a:t>POR SU RELACIÓN</a:t>
            </a:r>
            <a:r>
              <a:rPr lang="en-US" sz="3327">
                <a:solidFill>
                  <a:srgbClr val="13547E"/>
                </a:solidFill>
                <a:latin typeface="Montserrat Light Bold"/>
              </a:rPr>
              <a:t> PRECISIÓN/PERDIDA</a:t>
            </a:r>
          </a:p>
        </p:txBody>
      </p:sp>
      <p:sp>
        <p:nvSpPr>
          <p:cNvPr name="TextBox 8" id="8"/>
          <p:cNvSpPr txBox="true"/>
          <p:nvPr/>
        </p:nvSpPr>
        <p:spPr>
          <a:xfrm rot="0">
            <a:off x="9732366" y="7523022"/>
            <a:ext cx="7526934" cy="1179480"/>
          </a:xfrm>
          <a:prstGeom prst="rect">
            <a:avLst/>
          </a:prstGeom>
        </p:spPr>
        <p:txBody>
          <a:bodyPr anchor="t" rtlCol="false" tIns="0" lIns="0" bIns="0" rIns="0">
            <a:spAutoFit/>
          </a:bodyPr>
          <a:lstStyle/>
          <a:p>
            <a:pPr algn="l">
              <a:lnSpc>
                <a:spcPts val="4659"/>
              </a:lnSpc>
            </a:pPr>
            <a:r>
              <a:rPr lang="en-US" sz="3327">
                <a:solidFill>
                  <a:srgbClr val="13547E"/>
                </a:solidFill>
                <a:latin typeface="Montserrat Light"/>
              </a:rPr>
              <a:t>CON ESA COMBINACIÓN SE OBTUVO UNA </a:t>
            </a:r>
            <a:r>
              <a:rPr lang="en-US" sz="3327">
                <a:solidFill>
                  <a:srgbClr val="13547E"/>
                </a:solidFill>
                <a:latin typeface="Montserrat Light Bold"/>
              </a:rPr>
              <a:t>PRECISIÓN</a:t>
            </a:r>
            <a:r>
              <a:rPr lang="en-US" sz="3327">
                <a:solidFill>
                  <a:srgbClr val="13547E"/>
                </a:solidFill>
                <a:latin typeface="Montserrat Light"/>
              </a:rPr>
              <a:t> DE </a:t>
            </a:r>
            <a:r>
              <a:rPr lang="en-US" sz="3327">
                <a:solidFill>
                  <a:srgbClr val="13547E"/>
                </a:solidFill>
                <a:latin typeface="Montserrat Light Bold"/>
              </a:rPr>
              <a:t>81%</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3973461" y="4615188"/>
            <a:ext cx="1965065" cy="196506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47E"/>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768"/>
                </a:lnSpc>
              </a:pPr>
            </a:p>
          </p:txBody>
        </p:sp>
      </p:grpSp>
      <p:grpSp>
        <p:nvGrpSpPr>
          <p:cNvPr name="Group 5" id="5"/>
          <p:cNvGrpSpPr/>
          <p:nvPr/>
        </p:nvGrpSpPr>
        <p:grpSpPr>
          <a:xfrm rot="0">
            <a:off x="9005659" y="999338"/>
            <a:ext cx="1965065" cy="19650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47E"/>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768"/>
                </a:lnSpc>
              </a:pPr>
            </a:p>
          </p:txBody>
        </p:sp>
      </p:grpSp>
      <p:grpSp>
        <p:nvGrpSpPr>
          <p:cNvPr name="Group 8" id="8"/>
          <p:cNvGrpSpPr/>
          <p:nvPr/>
        </p:nvGrpSpPr>
        <p:grpSpPr>
          <a:xfrm rot="0">
            <a:off x="9812345" y="5597721"/>
            <a:ext cx="351692" cy="35169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47E"/>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768"/>
                </a:lnSpc>
              </a:pPr>
            </a:p>
          </p:txBody>
        </p:sp>
      </p:grpSp>
      <p:grpSp>
        <p:nvGrpSpPr>
          <p:cNvPr name="Group 11" id="11"/>
          <p:cNvGrpSpPr/>
          <p:nvPr/>
        </p:nvGrpSpPr>
        <p:grpSpPr>
          <a:xfrm rot="0">
            <a:off x="9005659" y="3298529"/>
            <a:ext cx="1965065" cy="196506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47E"/>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768"/>
                </a:lnSpc>
              </a:pPr>
            </a:p>
          </p:txBody>
        </p:sp>
      </p:grpSp>
      <p:grpSp>
        <p:nvGrpSpPr>
          <p:cNvPr name="Group 14" id="14"/>
          <p:cNvGrpSpPr/>
          <p:nvPr/>
        </p:nvGrpSpPr>
        <p:grpSpPr>
          <a:xfrm rot="0">
            <a:off x="9005659" y="7747456"/>
            <a:ext cx="1965065" cy="196506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47E"/>
            </a:solidFill>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768"/>
                </a:lnSpc>
              </a:pPr>
            </a:p>
          </p:txBody>
        </p:sp>
      </p:grpSp>
      <p:grpSp>
        <p:nvGrpSpPr>
          <p:cNvPr name="Group 17" id="17"/>
          <p:cNvGrpSpPr/>
          <p:nvPr/>
        </p:nvGrpSpPr>
        <p:grpSpPr>
          <a:xfrm rot="0">
            <a:off x="9812345" y="6228562"/>
            <a:ext cx="351692" cy="35169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47E"/>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768"/>
                </a:lnSpc>
              </a:pPr>
            </a:p>
          </p:txBody>
        </p:sp>
      </p:grpSp>
      <p:grpSp>
        <p:nvGrpSpPr>
          <p:cNvPr name="Group 20" id="20"/>
          <p:cNvGrpSpPr/>
          <p:nvPr/>
        </p:nvGrpSpPr>
        <p:grpSpPr>
          <a:xfrm rot="0">
            <a:off x="9812345" y="6856479"/>
            <a:ext cx="351692" cy="35169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47E"/>
            </a:solidFill>
          </p:spPr>
        </p:sp>
        <p:sp>
          <p:nvSpPr>
            <p:cNvPr name="TextBox 22" id="22"/>
            <p:cNvSpPr txBox="true"/>
            <p:nvPr/>
          </p:nvSpPr>
          <p:spPr>
            <a:xfrm>
              <a:off x="76200" y="28575"/>
              <a:ext cx="660400" cy="708025"/>
            </a:xfrm>
            <a:prstGeom prst="rect">
              <a:avLst/>
            </a:prstGeom>
          </p:spPr>
          <p:txBody>
            <a:bodyPr anchor="ctr" rtlCol="false" tIns="50800" lIns="50800" bIns="50800" rIns="50800"/>
            <a:lstStyle/>
            <a:p>
              <a:pPr algn="ctr">
                <a:lnSpc>
                  <a:spcPts val="2768"/>
                </a:lnSpc>
              </a:pPr>
            </a:p>
          </p:txBody>
        </p:sp>
      </p:grpSp>
      <p:grpSp>
        <p:nvGrpSpPr>
          <p:cNvPr name="Group 23" id="23"/>
          <p:cNvGrpSpPr/>
          <p:nvPr/>
        </p:nvGrpSpPr>
        <p:grpSpPr>
          <a:xfrm rot="0">
            <a:off x="13556213" y="4615188"/>
            <a:ext cx="1965065" cy="1965065"/>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47E"/>
            </a:solidFill>
          </p:spPr>
        </p:sp>
        <p:sp>
          <p:nvSpPr>
            <p:cNvPr name="TextBox 25" id="25"/>
            <p:cNvSpPr txBox="true"/>
            <p:nvPr/>
          </p:nvSpPr>
          <p:spPr>
            <a:xfrm>
              <a:off x="76200" y="28575"/>
              <a:ext cx="660400" cy="708025"/>
            </a:xfrm>
            <a:prstGeom prst="rect">
              <a:avLst/>
            </a:prstGeom>
          </p:spPr>
          <p:txBody>
            <a:bodyPr anchor="ctr" rtlCol="false" tIns="50800" lIns="50800" bIns="50800" rIns="50800"/>
            <a:lstStyle/>
            <a:p>
              <a:pPr algn="ctr">
                <a:lnSpc>
                  <a:spcPts val="2768"/>
                </a:lnSpc>
              </a:pPr>
            </a:p>
          </p:txBody>
        </p:sp>
      </p:grpSp>
      <p:sp>
        <p:nvSpPr>
          <p:cNvPr name="AutoShape 26" id="26"/>
          <p:cNvSpPr/>
          <p:nvPr/>
        </p:nvSpPr>
        <p:spPr>
          <a:xfrm flipV="true">
            <a:off x="5938526" y="1981870"/>
            <a:ext cx="3067132" cy="3615851"/>
          </a:xfrm>
          <a:prstGeom prst="line">
            <a:avLst/>
          </a:prstGeom>
          <a:ln cap="flat" w="38100">
            <a:solidFill>
              <a:srgbClr val="000000"/>
            </a:solidFill>
            <a:prstDash val="solid"/>
            <a:headEnd type="none" len="sm" w="sm"/>
            <a:tailEnd type="arrow" len="sm" w="med"/>
          </a:ln>
        </p:spPr>
      </p:sp>
      <p:sp>
        <p:nvSpPr>
          <p:cNvPr name="AutoShape 27" id="27"/>
          <p:cNvSpPr/>
          <p:nvPr/>
        </p:nvSpPr>
        <p:spPr>
          <a:xfrm flipV="true">
            <a:off x="5938526" y="4281062"/>
            <a:ext cx="3067132" cy="1316659"/>
          </a:xfrm>
          <a:prstGeom prst="line">
            <a:avLst/>
          </a:prstGeom>
          <a:ln cap="flat" w="38100">
            <a:solidFill>
              <a:srgbClr val="000000"/>
            </a:solidFill>
            <a:prstDash val="solid"/>
            <a:headEnd type="none" len="sm" w="sm"/>
            <a:tailEnd type="arrow" len="sm" w="med"/>
          </a:ln>
        </p:spPr>
      </p:sp>
      <p:sp>
        <p:nvSpPr>
          <p:cNvPr name="AutoShape 28" id="28"/>
          <p:cNvSpPr/>
          <p:nvPr/>
        </p:nvSpPr>
        <p:spPr>
          <a:xfrm>
            <a:off x="5938526" y="5597721"/>
            <a:ext cx="3067132" cy="3132267"/>
          </a:xfrm>
          <a:prstGeom prst="line">
            <a:avLst/>
          </a:prstGeom>
          <a:ln cap="flat" w="38100">
            <a:solidFill>
              <a:srgbClr val="000000"/>
            </a:solidFill>
            <a:prstDash val="solid"/>
            <a:headEnd type="none" len="sm" w="sm"/>
            <a:tailEnd type="arrow" len="sm" w="med"/>
          </a:ln>
        </p:spPr>
      </p:sp>
      <p:sp>
        <p:nvSpPr>
          <p:cNvPr name="AutoShape 29" id="29"/>
          <p:cNvSpPr/>
          <p:nvPr/>
        </p:nvSpPr>
        <p:spPr>
          <a:xfrm>
            <a:off x="10970724" y="1981870"/>
            <a:ext cx="2585489" cy="3615851"/>
          </a:xfrm>
          <a:prstGeom prst="line">
            <a:avLst/>
          </a:prstGeom>
          <a:ln cap="flat" w="38100">
            <a:solidFill>
              <a:srgbClr val="000000"/>
            </a:solidFill>
            <a:prstDash val="solid"/>
            <a:headEnd type="none" len="sm" w="sm"/>
            <a:tailEnd type="arrow" len="sm" w="med"/>
          </a:ln>
        </p:spPr>
      </p:sp>
      <p:sp>
        <p:nvSpPr>
          <p:cNvPr name="AutoShape 30" id="30"/>
          <p:cNvSpPr/>
          <p:nvPr/>
        </p:nvSpPr>
        <p:spPr>
          <a:xfrm>
            <a:off x="10970724" y="4281062"/>
            <a:ext cx="2585489" cy="1316659"/>
          </a:xfrm>
          <a:prstGeom prst="line">
            <a:avLst/>
          </a:prstGeom>
          <a:ln cap="flat" w="38100">
            <a:solidFill>
              <a:srgbClr val="000000"/>
            </a:solidFill>
            <a:prstDash val="solid"/>
            <a:headEnd type="none" len="sm" w="sm"/>
            <a:tailEnd type="arrow" len="sm" w="med"/>
          </a:ln>
        </p:spPr>
      </p:sp>
      <p:sp>
        <p:nvSpPr>
          <p:cNvPr name="AutoShape 31" id="31"/>
          <p:cNvSpPr/>
          <p:nvPr/>
        </p:nvSpPr>
        <p:spPr>
          <a:xfrm flipV="true">
            <a:off x="10970724" y="5597721"/>
            <a:ext cx="2585489" cy="3132267"/>
          </a:xfrm>
          <a:prstGeom prst="line">
            <a:avLst/>
          </a:prstGeom>
          <a:ln cap="flat" w="38100">
            <a:solidFill>
              <a:srgbClr val="000000"/>
            </a:solidFill>
            <a:prstDash val="solid"/>
            <a:headEnd type="none" len="sm" w="sm"/>
            <a:tailEnd type="arrow" len="sm" w="med"/>
          </a:ln>
        </p:spPr>
      </p:sp>
      <p:sp>
        <p:nvSpPr>
          <p:cNvPr name="Freeform 32" id="32"/>
          <p:cNvSpPr/>
          <p:nvPr/>
        </p:nvSpPr>
        <p:spPr>
          <a:xfrm flipH="false" flipV="false" rot="5400000">
            <a:off x="5057121" y="2939705"/>
            <a:ext cx="9862141" cy="4832449"/>
          </a:xfrm>
          <a:custGeom>
            <a:avLst/>
            <a:gdLst/>
            <a:ahLst/>
            <a:cxnLst/>
            <a:rect r="r" b="b" t="t" l="l"/>
            <a:pathLst>
              <a:path h="4832449" w="9862141">
                <a:moveTo>
                  <a:pt x="0" y="0"/>
                </a:moveTo>
                <a:lnTo>
                  <a:pt x="9862141" y="0"/>
                </a:lnTo>
                <a:lnTo>
                  <a:pt x="9862141" y="4832449"/>
                </a:lnTo>
                <a:lnTo>
                  <a:pt x="0" y="48324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3" id="33"/>
          <p:cNvSpPr txBox="true"/>
          <p:nvPr/>
        </p:nvSpPr>
        <p:spPr>
          <a:xfrm rot="0">
            <a:off x="10290814" y="3492567"/>
            <a:ext cx="18024227" cy="4485800"/>
          </a:xfrm>
          <a:prstGeom prst="rect">
            <a:avLst/>
          </a:prstGeom>
        </p:spPr>
        <p:txBody>
          <a:bodyPr anchor="t" rtlCol="false" tIns="0" lIns="0" bIns="0" rIns="0">
            <a:spAutoFit/>
          </a:bodyPr>
          <a:lstStyle/>
          <a:p>
            <a:pPr algn="l">
              <a:lnSpc>
                <a:spcPts val="6154"/>
              </a:lnSpc>
              <a:spcBef>
                <a:spcPct val="0"/>
              </a:spcBef>
            </a:pPr>
          </a:p>
          <a:p>
            <a:pPr algn="l">
              <a:lnSpc>
                <a:spcPts val="6154"/>
              </a:lnSpc>
              <a:spcBef>
                <a:spcPct val="0"/>
              </a:spcBef>
            </a:pPr>
          </a:p>
          <a:p>
            <a:pPr algn="l">
              <a:lnSpc>
                <a:spcPts val="6154"/>
              </a:lnSpc>
              <a:spcBef>
                <a:spcPct val="0"/>
              </a:spcBef>
            </a:pPr>
          </a:p>
          <a:p>
            <a:pPr algn="l">
              <a:lnSpc>
                <a:spcPts val="5174"/>
              </a:lnSpc>
              <a:spcBef>
                <a:spcPct val="0"/>
              </a:spcBef>
            </a:pPr>
            <a:r>
              <a:rPr lang="en-US" sz="3696">
                <a:solidFill>
                  <a:srgbClr val="13547E"/>
                </a:solidFill>
                <a:latin typeface="Montserrat Light Bold"/>
              </a:rPr>
              <a:t> 16 neuronas</a:t>
            </a:r>
          </a:p>
          <a:p>
            <a:pPr algn="l">
              <a:lnSpc>
                <a:spcPts val="5734"/>
              </a:lnSpc>
              <a:spcBef>
                <a:spcPct val="0"/>
              </a:spcBef>
            </a:pPr>
          </a:p>
          <a:p>
            <a:pPr algn="l">
              <a:lnSpc>
                <a:spcPts val="6154"/>
              </a:lnSpc>
              <a:spcBef>
                <a:spcPct val="0"/>
              </a:spcBef>
            </a:pPr>
          </a:p>
        </p:txBody>
      </p:sp>
      <p:sp>
        <p:nvSpPr>
          <p:cNvPr name="TextBox 34" id="34"/>
          <p:cNvSpPr txBox="true"/>
          <p:nvPr/>
        </p:nvSpPr>
        <p:spPr>
          <a:xfrm rot="0">
            <a:off x="12998811" y="-1805318"/>
            <a:ext cx="18024227" cy="6086380"/>
          </a:xfrm>
          <a:prstGeom prst="rect">
            <a:avLst/>
          </a:prstGeom>
        </p:spPr>
        <p:txBody>
          <a:bodyPr anchor="t" rtlCol="false" tIns="0" lIns="0" bIns="0" rIns="0">
            <a:spAutoFit/>
          </a:bodyPr>
          <a:lstStyle/>
          <a:p>
            <a:pPr algn="l">
              <a:lnSpc>
                <a:spcPts val="8254"/>
              </a:lnSpc>
              <a:spcBef>
                <a:spcPct val="0"/>
              </a:spcBef>
            </a:pPr>
          </a:p>
          <a:p>
            <a:pPr algn="l">
              <a:lnSpc>
                <a:spcPts val="8254"/>
              </a:lnSpc>
              <a:spcBef>
                <a:spcPct val="0"/>
              </a:spcBef>
            </a:pPr>
          </a:p>
          <a:p>
            <a:pPr algn="l">
              <a:lnSpc>
                <a:spcPts val="8254"/>
              </a:lnSpc>
              <a:spcBef>
                <a:spcPct val="0"/>
              </a:spcBef>
            </a:pPr>
          </a:p>
          <a:p>
            <a:pPr algn="l">
              <a:lnSpc>
                <a:spcPts val="7274"/>
              </a:lnSpc>
              <a:spcBef>
                <a:spcPct val="0"/>
              </a:spcBef>
            </a:pPr>
            <a:r>
              <a:rPr lang="en-US" sz="5196">
                <a:solidFill>
                  <a:srgbClr val="9FAFB7"/>
                </a:solidFill>
                <a:latin typeface="Montserrat Light Bold"/>
              </a:rPr>
              <a:t>1 capa</a:t>
            </a:r>
          </a:p>
          <a:p>
            <a:pPr algn="l">
              <a:lnSpc>
                <a:spcPts val="7834"/>
              </a:lnSpc>
              <a:spcBef>
                <a:spcPct val="0"/>
              </a:spcBef>
            </a:pPr>
          </a:p>
          <a:p>
            <a:pPr algn="l">
              <a:lnSpc>
                <a:spcPts val="8254"/>
              </a:lnSpc>
              <a:spcBef>
                <a:spcPct val="0"/>
              </a:spcBef>
            </a:pPr>
          </a:p>
        </p:txBody>
      </p:sp>
      <p:sp>
        <p:nvSpPr>
          <p:cNvPr name="TextBox 35" id="35"/>
          <p:cNvSpPr txBox="true"/>
          <p:nvPr/>
        </p:nvSpPr>
        <p:spPr>
          <a:xfrm rot="0">
            <a:off x="732518" y="6464311"/>
            <a:ext cx="2179848" cy="737198"/>
          </a:xfrm>
          <a:prstGeom prst="rect">
            <a:avLst/>
          </a:prstGeom>
        </p:spPr>
        <p:txBody>
          <a:bodyPr anchor="t" rtlCol="false" tIns="0" lIns="0" bIns="0" rIns="0">
            <a:spAutoFit/>
          </a:bodyPr>
          <a:lstStyle/>
          <a:p>
            <a:pPr algn="l">
              <a:lnSpc>
                <a:spcPts val="6089"/>
              </a:lnSpc>
              <a:spcBef>
                <a:spcPct val="0"/>
              </a:spcBef>
            </a:pPr>
          </a:p>
        </p:txBody>
      </p:sp>
      <p:sp>
        <p:nvSpPr>
          <p:cNvPr name="TextBox 36" id="36"/>
          <p:cNvSpPr txBox="true"/>
          <p:nvPr/>
        </p:nvSpPr>
        <p:spPr>
          <a:xfrm rot="0">
            <a:off x="548318" y="720233"/>
            <a:ext cx="5375681" cy="1100589"/>
          </a:xfrm>
          <a:prstGeom prst="rect">
            <a:avLst/>
          </a:prstGeom>
        </p:spPr>
        <p:txBody>
          <a:bodyPr anchor="t" rtlCol="false" tIns="0" lIns="0" bIns="0" rIns="0">
            <a:spAutoFit/>
          </a:bodyPr>
          <a:lstStyle/>
          <a:p>
            <a:pPr algn="l">
              <a:lnSpc>
                <a:spcPts val="4614"/>
              </a:lnSpc>
            </a:pPr>
            <a:r>
              <a:rPr lang="en-US" sz="3296">
                <a:solidFill>
                  <a:srgbClr val="09202E"/>
                </a:solidFill>
                <a:latin typeface="Montserrat Light Bold"/>
              </a:rPr>
              <a:t>Optimizador: RMSPROP</a:t>
            </a:r>
          </a:p>
          <a:p>
            <a:pPr algn="l">
              <a:lnSpc>
                <a:spcPts val="4054"/>
              </a:lnSpc>
            </a:pPr>
          </a:p>
        </p:txBody>
      </p:sp>
      <p:sp>
        <p:nvSpPr>
          <p:cNvPr name="TextBox 37" id="37"/>
          <p:cNvSpPr txBox="true"/>
          <p:nvPr/>
        </p:nvSpPr>
        <p:spPr>
          <a:xfrm rot="0">
            <a:off x="548318" y="1817063"/>
            <a:ext cx="5375681" cy="1698878"/>
          </a:xfrm>
          <a:prstGeom prst="rect">
            <a:avLst/>
          </a:prstGeom>
        </p:spPr>
        <p:txBody>
          <a:bodyPr anchor="t" rtlCol="false" tIns="0" lIns="0" bIns="0" rIns="0">
            <a:spAutoFit/>
          </a:bodyPr>
          <a:lstStyle/>
          <a:p>
            <a:pPr algn="l">
              <a:lnSpc>
                <a:spcPts val="4614"/>
              </a:lnSpc>
            </a:pPr>
            <a:r>
              <a:rPr lang="en-US" sz="3296">
                <a:solidFill>
                  <a:srgbClr val="09202E"/>
                </a:solidFill>
                <a:latin typeface="Montserrat Light Bold"/>
              </a:rPr>
              <a:t>Función perdida: Binary Cross Entropy </a:t>
            </a:r>
          </a:p>
          <a:p>
            <a:pPr algn="l">
              <a:lnSpc>
                <a:spcPts val="4054"/>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80474" y="723664"/>
            <a:ext cx="19130211" cy="1780873"/>
            <a:chOff x="0" y="0"/>
            <a:chExt cx="5038409" cy="469036"/>
          </a:xfrm>
        </p:grpSpPr>
        <p:sp>
          <p:nvSpPr>
            <p:cNvPr name="Freeform 3" id="3"/>
            <p:cNvSpPr/>
            <p:nvPr/>
          </p:nvSpPr>
          <p:spPr>
            <a:xfrm flipH="false" flipV="false" rot="0">
              <a:off x="0" y="0"/>
              <a:ext cx="5038410" cy="469036"/>
            </a:xfrm>
            <a:custGeom>
              <a:avLst/>
              <a:gdLst/>
              <a:ahLst/>
              <a:cxnLst/>
              <a:rect r="r" b="b" t="t" l="l"/>
              <a:pathLst>
                <a:path h="469036" w="5038410">
                  <a:moveTo>
                    <a:pt x="0" y="0"/>
                  </a:moveTo>
                  <a:lnTo>
                    <a:pt x="5038410" y="0"/>
                  </a:lnTo>
                  <a:lnTo>
                    <a:pt x="5038410" y="469036"/>
                  </a:lnTo>
                  <a:lnTo>
                    <a:pt x="0" y="469036"/>
                  </a:lnTo>
                  <a:close/>
                </a:path>
              </a:pathLst>
            </a:custGeom>
            <a:solidFill>
              <a:srgbClr val="13547E"/>
            </a:solidFill>
          </p:spPr>
        </p:sp>
        <p:sp>
          <p:nvSpPr>
            <p:cNvPr name="TextBox 4" id="4"/>
            <p:cNvSpPr txBox="true"/>
            <p:nvPr/>
          </p:nvSpPr>
          <p:spPr>
            <a:xfrm>
              <a:off x="0" y="-47625"/>
              <a:ext cx="5038409" cy="516661"/>
            </a:xfrm>
            <a:prstGeom prst="rect">
              <a:avLst/>
            </a:prstGeom>
          </p:spPr>
          <p:txBody>
            <a:bodyPr anchor="ctr" rtlCol="false" tIns="50800" lIns="50800" bIns="50800" rIns="50800"/>
            <a:lstStyle/>
            <a:p>
              <a:pPr algn="ctr">
                <a:lnSpc>
                  <a:spcPts val="2768"/>
                </a:lnSpc>
              </a:pPr>
            </a:p>
          </p:txBody>
        </p:sp>
      </p:grpSp>
      <p:sp>
        <p:nvSpPr>
          <p:cNvPr name="TextBox 5" id="5"/>
          <p:cNvSpPr txBox="true"/>
          <p:nvPr/>
        </p:nvSpPr>
        <p:spPr>
          <a:xfrm rot="0">
            <a:off x="2013786" y="686332"/>
            <a:ext cx="7745415" cy="1669312"/>
          </a:xfrm>
          <a:prstGeom prst="rect">
            <a:avLst/>
          </a:prstGeom>
        </p:spPr>
        <p:txBody>
          <a:bodyPr anchor="t" rtlCol="false" tIns="0" lIns="0" bIns="0" rIns="0">
            <a:spAutoFit/>
          </a:bodyPr>
          <a:lstStyle/>
          <a:p>
            <a:pPr algn="l">
              <a:lnSpc>
                <a:spcPts val="13226"/>
              </a:lnSpc>
            </a:pPr>
            <a:r>
              <a:rPr lang="en-US" sz="9447">
                <a:solidFill>
                  <a:srgbClr val="FFFFFF"/>
                </a:solidFill>
                <a:latin typeface="Montserrat Light Bold"/>
              </a:rPr>
              <a:t>AGENDA</a:t>
            </a:r>
          </a:p>
        </p:txBody>
      </p:sp>
      <p:grpSp>
        <p:nvGrpSpPr>
          <p:cNvPr name="Group 6" id="6"/>
          <p:cNvGrpSpPr/>
          <p:nvPr/>
        </p:nvGrpSpPr>
        <p:grpSpPr>
          <a:xfrm rot="0">
            <a:off x="1028700" y="3431899"/>
            <a:ext cx="1136393" cy="1110759"/>
            <a:chOff x="0" y="0"/>
            <a:chExt cx="304285" cy="297421"/>
          </a:xfrm>
        </p:grpSpPr>
        <p:sp>
          <p:nvSpPr>
            <p:cNvPr name="Freeform 7" id="7"/>
            <p:cNvSpPr/>
            <p:nvPr/>
          </p:nvSpPr>
          <p:spPr>
            <a:xfrm flipH="false" flipV="false" rot="0">
              <a:off x="0" y="0"/>
              <a:ext cx="304285" cy="297421"/>
            </a:xfrm>
            <a:custGeom>
              <a:avLst/>
              <a:gdLst/>
              <a:ahLst/>
              <a:cxnLst/>
              <a:rect r="r" b="b" t="t" l="l"/>
              <a:pathLst>
                <a:path h="297421" w="304285">
                  <a:moveTo>
                    <a:pt x="0" y="0"/>
                  </a:moveTo>
                  <a:lnTo>
                    <a:pt x="304285" y="0"/>
                  </a:lnTo>
                  <a:lnTo>
                    <a:pt x="304285" y="297421"/>
                  </a:lnTo>
                  <a:lnTo>
                    <a:pt x="0" y="297421"/>
                  </a:lnTo>
                  <a:close/>
                </a:path>
              </a:pathLst>
            </a:custGeom>
            <a:solidFill>
              <a:srgbClr val="13547E"/>
            </a:solidFill>
          </p:spPr>
        </p:sp>
        <p:sp>
          <p:nvSpPr>
            <p:cNvPr name="TextBox 8" id="8"/>
            <p:cNvSpPr txBox="true"/>
            <p:nvPr/>
          </p:nvSpPr>
          <p:spPr>
            <a:xfrm>
              <a:off x="0" y="-85725"/>
              <a:ext cx="304285" cy="383146"/>
            </a:xfrm>
            <a:prstGeom prst="rect">
              <a:avLst/>
            </a:prstGeom>
          </p:spPr>
          <p:txBody>
            <a:bodyPr anchor="ctr" rtlCol="false" tIns="50800" lIns="50800" bIns="50800" rIns="50800"/>
            <a:lstStyle/>
            <a:p>
              <a:pPr algn="ctr">
                <a:lnSpc>
                  <a:spcPts val="5879"/>
                </a:lnSpc>
              </a:pPr>
              <a:r>
                <a:rPr lang="en-US" sz="4199">
                  <a:solidFill>
                    <a:srgbClr val="FFFFFF"/>
                  </a:solidFill>
                  <a:latin typeface="Barlow Condensed Semi-Bold"/>
                </a:rPr>
                <a:t>1</a:t>
              </a:r>
            </a:p>
          </p:txBody>
        </p:sp>
      </p:grpSp>
      <p:grpSp>
        <p:nvGrpSpPr>
          <p:cNvPr name="Group 9" id="9"/>
          <p:cNvGrpSpPr/>
          <p:nvPr/>
        </p:nvGrpSpPr>
        <p:grpSpPr>
          <a:xfrm rot="0">
            <a:off x="1028700" y="5391788"/>
            <a:ext cx="1136393" cy="1110759"/>
            <a:chOff x="0" y="0"/>
            <a:chExt cx="304285" cy="297421"/>
          </a:xfrm>
        </p:grpSpPr>
        <p:sp>
          <p:nvSpPr>
            <p:cNvPr name="Freeform 10" id="10"/>
            <p:cNvSpPr/>
            <p:nvPr/>
          </p:nvSpPr>
          <p:spPr>
            <a:xfrm flipH="false" flipV="false" rot="0">
              <a:off x="0" y="0"/>
              <a:ext cx="304285" cy="297421"/>
            </a:xfrm>
            <a:custGeom>
              <a:avLst/>
              <a:gdLst/>
              <a:ahLst/>
              <a:cxnLst/>
              <a:rect r="r" b="b" t="t" l="l"/>
              <a:pathLst>
                <a:path h="297421" w="304285">
                  <a:moveTo>
                    <a:pt x="0" y="0"/>
                  </a:moveTo>
                  <a:lnTo>
                    <a:pt x="304285" y="0"/>
                  </a:lnTo>
                  <a:lnTo>
                    <a:pt x="304285" y="297421"/>
                  </a:lnTo>
                  <a:lnTo>
                    <a:pt x="0" y="297421"/>
                  </a:lnTo>
                  <a:close/>
                </a:path>
              </a:pathLst>
            </a:custGeom>
            <a:solidFill>
              <a:srgbClr val="13547E"/>
            </a:solidFill>
          </p:spPr>
        </p:sp>
        <p:sp>
          <p:nvSpPr>
            <p:cNvPr name="TextBox 11" id="11"/>
            <p:cNvSpPr txBox="true"/>
            <p:nvPr/>
          </p:nvSpPr>
          <p:spPr>
            <a:xfrm>
              <a:off x="0" y="-85725"/>
              <a:ext cx="304285" cy="383146"/>
            </a:xfrm>
            <a:prstGeom prst="rect">
              <a:avLst/>
            </a:prstGeom>
          </p:spPr>
          <p:txBody>
            <a:bodyPr anchor="ctr" rtlCol="false" tIns="50800" lIns="50800" bIns="50800" rIns="50800"/>
            <a:lstStyle/>
            <a:p>
              <a:pPr algn="ctr">
                <a:lnSpc>
                  <a:spcPts val="5879"/>
                </a:lnSpc>
              </a:pPr>
              <a:r>
                <a:rPr lang="en-US" sz="4199">
                  <a:solidFill>
                    <a:srgbClr val="FFFFFF"/>
                  </a:solidFill>
                  <a:latin typeface="Barlow Condensed Semi-Bold"/>
                </a:rPr>
                <a:t>2</a:t>
              </a:r>
            </a:p>
          </p:txBody>
        </p:sp>
      </p:grpSp>
      <p:grpSp>
        <p:nvGrpSpPr>
          <p:cNvPr name="Group 12" id="12"/>
          <p:cNvGrpSpPr/>
          <p:nvPr/>
        </p:nvGrpSpPr>
        <p:grpSpPr>
          <a:xfrm rot="0">
            <a:off x="1028700" y="7355114"/>
            <a:ext cx="1136393" cy="1110759"/>
            <a:chOff x="0" y="0"/>
            <a:chExt cx="304285" cy="297421"/>
          </a:xfrm>
        </p:grpSpPr>
        <p:sp>
          <p:nvSpPr>
            <p:cNvPr name="Freeform 13" id="13"/>
            <p:cNvSpPr/>
            <p:nvPr/>
          </p:nvSpPr>
          <p:spPr>
            <a:xfrm flipH="false" flipV="false" rot="0">
              <a:off x="0" y="0"/>
              <a:ext cx="304285" cy="297421"/>
            </a:xfrm>
            <a:custGeom>
              <a:avLst/>
              <a:gdLst/>
              <a:ahLst/>
              <a:cxnLst/>
              <a:rect r="r" b="b" t="t" l="l"/>
              <a:pathLst>
                <a:path h="297421" w="304285">
                  <a:moveTo>
                    <a:pt x="0" y="0"/>
                  </a:moveTo>
                  <a:lnTo>
                    <a:pt x="304285" y="0"/>
                  </a:lnTo>
                  <a:lnTo>
                    <a:pt x="304285" y="297421"/>
                  </a:lnTo>
                  <a:lnTo>
                    <a:pt x="0" y="297421"/>
                  </a:lnTo>
                  <a:close/>
                </a:path>
              </a:pathLst>
            </a:custGeom>
            <a:solidFill>
              <a:srgbClr val="13547E"/>
            </a:solidFill>
          </p:spPr>
        </p:sp>
        <p:sp>
          <p:nvSpPr>
            <p:cNvPr name="TextBox 14" id="14"/>
            <p:cNvSpPr txBox="true"/>
            <p:nvPr/>
          </p:nvSpPr>
          <p:spPr>
            <a:xfrm>
              <a:off x="0" y="-85725"/>
              <a:ext cx="304285" cy="383146"/>
            </a:xfrm>
            <a:prstGeom prst="rect">
              <a:avLst/>
            </a:prstGeom>
          </p:spPr>
          <p:txBody>
            <a:bodyPr anchor="ctr" rtlCol="false" tIns="50800" lIns="50800" bIns="50800" rIns="50800"/>
            <a:lstStyle/>
            <a:p>
              <a:pPr algn="ctr">
                <a:lnSpc>
                  <a:spcPts val="5879"/>
                </a:lnSpc>
              </a:pPr>
              <a:r>
                <a:rPr lang="en-US" sz="4199">
                  <a:solidFill>
                    <a:srgbClr val="FFFFFF"/>
                  </a:solidFill>
                  <a:latin typeface="Barlow Condensed Semi-Bold"/>
                </a:rPr>
                <a:t>3</a:t>
              </a:r>
            </a:p>
          </p:txBody>
        </p:sp>
      </p:grpSp>
      <p:grpSp>
        <p:nvGrpSpPr>
          <p:cNvPr name="Group 15" id="15"/>
          <p:cNvGrpSpPr/>
          <p:nvPr/>
        </p:nvGrpSpPr>
        <p:grpSpPr>
          <a:xfrm rot="0">
            <a:off x="6966578" y="3430180"/>
            <a:ext cx="1136393" cy="1110759"/>
            <a:chOff x="0" y="0"/>
            <a:chExt cx="304285" cy="297421"/>
          </a:xfrm>
        </p:grpSpPr>
        <p:sp>
          <p:nvSpPr>
            <p:cNvPr name="Freeform 16" id="16"/>
            <p:cNvSpPr/>
            <p:nvPr/>
          </p:nvSpPr>
          <p:spPr>
            <a:xfrm flipH="false" flipV="false" rot="0">
              <a:off x="0" y="0"/>
              <a:ext cx="304285" cy="297421"/>
            </a:xfrm>
            <a:custGeom>
              <a:avLst/>
              <a:gdLst/>
              <a:ahLst/>
              <a:cxnLst/>
              <a:rect r="r" b="b" t="t" l="l"/>
              <a:pathLst>
                <a:path h="297421" w="304285">
                  <a:moveTo>
                    <a:pt x="0" y="0"/>
                  </a:moveTo>
                  <a:lnTo>
                    <a:pt x="304285" y="0"/>
                  </a:lnTo>
                  <a:lnTo>
                    <a:pt x="304285" y="297421"/>
                  </a:lnTo>
                  <a:lnTo>
                    <a:pt x="0" y="297421"/>
                  </a:lnTo>
                  <a:close/>
                </a:path>
              </a:pathLst>
            </a:custGeom>
            <a:solidFill>
              <a:srgbClr val="13547E"/>
            </a:solidFill>
          </p:spPr>
        </p:sp>
        <p:sp>
          <p:nvSpPr>
            <p:cNvPr name="TextBox 17" id="17"/>
            <p:cNvSpPr txBox="true"/>
            <p:nvPr/>
          </p:nvSpPr>
          <p:spPr>
            <a:xfrm>
              <a:off x="0" y="-85725"/>
              <a:ext cx="304285" cy="383146"/>
            </a:xfrm>
            <a:prstGeom prst="rect">
              <a:avLst/>
            </a:prstGeom>
          </p:spPr>
          <p:txBody>
            <a:bodyPr anchor="ctr" rtlCol="false" tIns="50800" lIns="50800" bIns="50800" rIns="50800"/>
            <a:lstStyle/>
            <a:p>
              <a:pPr algn="ctr">
                <a:lnSpc>
                  <a:spcPts val="5879"/>
                </a:lnSpc>
              </a:pPr>
              <a:r>
                <a:rPr lang="en-US" sz="4199">
                  <a:solidFill>
                    <a:srgbClr val="FFFFFF"/>
                  </a:solidFill>
                  <a:latin typeface="Barlow Condensed Semi-Bold"/>
                </a:rPr>
                <a:t>4</a:t>
              </a:r>
            </a:p>
          </p:txBody>
        </p:sp>
      </p:grpSp>
      <p:grpSp>
        <p:nvGrpSpPr>
          <p:cNvPr name="Group 18" id="18"/>
          <p:cNvGrpSpPr/>
          <p:nvPr/>
        </p:nvGrpSpPr>
        <p:grpSpPr>
          <a:xfrm rot="0">
            <a:off x="6966578" y="5390070"/>
            <a:ext cx="1136393" cy="1110759"/>
            <a:chOff x="0" y="0"/>
            <a:chExt cx="304285" cy="297421"/>
          </a:xfrm>
        </p:grpSpPr>
        <p:sp>
          <p:nvSpPr>
            <p:cNvPr name="Freeform 19" id="19"/>
            <p:cNvSpPr/>
            <p:nvPr/>
          </p:nvSpPr>
          <p:spPr>
            <a:xfrm flipH="false" flipV="false" rot="0">
              <a:off x="0" y="0"/>
              <a:ext cx="304285" cy="297421"/>
            </a:xfrm>
            <a:custGeom>
              <a:avLst/>
              <a:gdLst/>
              <a:ahLst/>
              <a:cxnLst/>
              <a:rect r="r" b="b" t="t" l="l"/>
              <a:pathLst>
                <a:path h="297421" w="304285">
                  <a:moveTo>
                    <a:pt x="0" y="0"/>
                  </a:moveTo>
                  <a:lnTo>
                    <a:pt x="304285" y="0"/>
                  </a:lnTo>
                  <a:lnTo>
                    <a:pt x="304285" y="297421"/>
                  </a:lnTo>
                  <a:lnTo>
                    <a:pt x="0" y="297421"/>
                  </a:lnTo>
                  <a:close/>
                </a:path>
              </a:pathLst>
            </a:custGeom>
            <a:solidFill>
              <a:srgbClr val="13547E"/>
            </a:solidFill>
          </p:spPr>
        </p:sp>
        <p:sp>
          <p:nvSpPr>
            <p:cNvPr name="TextBox 20" id="20"/>
            <p:cNvSpPr txBox="true"/>
            <p:nvPr/>
          </p:nvSpPr>
          <p:spPr>
            <a:xfrm>
              <a:off x="0" y="-85725"/>
              <a:ext cx="304285" cy="383146"/>
            </a:xfrm>
            <a:prstGeom prst="rect">
              <a:avLst/>
            </a:prstGeom>
          </p:spPr>
          <p:txBody>
            <a:bodyPr anchor="ctr" rtlCol="false" tIns="50800" lIns="50800" bIns="50800" rIns="50800"/>
            <a:lstStyle/>
            <a:p>
              <a:pPr algn="ctr">
                <a:lnSpc>
                  <a:spcPts val="5879"/>
                </a:lnSpc>
              </a:pPr>
              <a:r>
                <a:rPr lang="en-US" sz="4199">
                  <a:solidFill>
                    <a:srgbClr val="FFFFFF"/>
                  </a:solidFill>
                  <a:latin typeface="Barlow Condensed Semi-Bold"/>
                </a:rPr>
                <a:t>5</a:t>
              </a:r>
            </a:p>
          </p:txBody>
        </p:sp>
      </p:grpSp>
      <p:grpSp>
        <p:nvGrpSpPr>
          <p:cNvPr name="Group 21" id="21"/>
          <p:cNvGrpSpPr/>
          <p:nvPr/>
        </p:nvGrpSpPr>
        <p:grpSpPr>
          <a:xfrm rot="0">
            <a:off x="6966578" y="7353396"/>
            <a:ext cx="1136393" cy="1110759"/>
            <a:chOff x="0" y="0"/>
            <a:chExt cx="304285" cy="297421"/>
          </a:xfrm>
        </p:grpSpPr>
        <p:sp>
          <p:nvSpPr>
            <p:cNvPr name="Freeform 22" id="22"/>
            <p:cNvSpPr/>
            <p:nvPr/>
          </p:nvSpPr>
          <p:spPr>
            <a:xfrm flipH="false" flipV="false" rot="0">
              <a:off x="0" y="0"/>
              <a:ext cx="304285" cy="297421"/>
            </a:xfrm>
            <a:custGeom>
              <a:avLst/>
              <a:gdLst/>
              <a:ahLst/>
              <a:cxnLst/>
              <a:rect r="r" b="b" t="t" l="l"/>
              <a:pathLst>
                <a:path h="297421" w="304285">
                  <a:moveTo>
                    <a:pt x="0" y="0"/>
                  </a:moveTo>
                  <a:lnTo>
                    <a:pt x="304285" y="0"/>
                  </a:lnTo>
                  <a:lnTo>
                    <a:pt x="304285" y="297421"/>
                  </a:lnTo>
                  <a:lnTo>
                    <a:pt x="0" y="297421"/>
                  </a:lnTo>
                  <a:close/>
                </a:path>
              </a:pathLst>
            </a:custGeom>
            <a:solidFill>
              <a:srgbClr val="13547E"/>
            </a:solidFill>
          </p:spPr>
        </p:sp>
        <p:sp>
          <p:nvSpPr>
            <p:cNvPr name="TextBox 23" id="23"/>
            <p:cNvSpPr txBox="true"/>
            <p:nvPr/>
          </p:nvSpPr>
          <p:spPr>
            <a:xfrm>
              <a:off x="0" y="-85725"/>
              <a:ext cx="304285" cy="383146"/>
            </a:xfrm>
            <a:prstGeom prst="rect">
              <a:avLst/>
            </a:prstGeom>
          </p:spPr>
          <p:txBody>
            <a:bodyPr anchor="ctr" rtlCol="false" tIns="50800" lIns="50800" bIns="50800" rIns="50800"/>
            <a:lstStyle/>
            <a:p>
              <a:pPr algn="ctr">
                <a:lnSpc>
                  <a:spcPts val="5879"/>
                </a:lnSpc>
              </a:pPr>
              <a:r>
                <a:rPr lang="en-US" sz="4199">
                  <a:solidFill>
                    <a:srgbClr val="FFFFFF"/>
                  </a:solidFill>
                  <a:latin typeface="Barlow Condensed Semi-Bold"/>
                </a:rPr>
                <a:t>6</a:t>
              </a:r>
            </a:p>
          </p:txBody>
        </p:sp>
      </p:grpSp>
      <p:grpSp>
        <p:nvGrpSpPr>
          <p:cNvPr name="Group 24" id="24"/>
          <p:cNvGrpSpPr/>
          <p:nvPr/>
        </p:nvGrpSpPr>
        <p:grpSpPr>
          <a:xfrm rot="0">
            <a:off x="12906455" y="3500921"/>
            <a:ext cx="1136393" cy="1110759"/>
            <a:chOff x="0" y="0"/>
            <a:chExt cx="304285" cy="297421"/>
          </a:xfrm>
        </p:grpSpPr>
        <p:sp>
          <p:nvSpPr>
            <p:cNvPr name="Freeform 25" id="25"/>
            <p:cNvSpPr/>
            <p:nvPr/>
          </p:nvSpPr>
          <p:spPr>
            <a:xfrm flipH="false" flipV="false" rot="0">
              <a:off x="0" y="0"/>
              <a:ext cx="304285" cy="297421"/>
            </a:xfrm>
            <a:custGeom>
              <a:avLst/>
              <a:gdLst/>
              <a:ahLst/>
              <a:cxnLst/>
              <a:rect r="r" b="b" t="t" l="l"/>
              <a:pathLst>
                <a:path h="297421" w="304285">
                  <a:moveTo>
                    <a:pt x="0" y="0"/>
                  </a:moveTo>
                  <a:lnTo>
                    <a:pt x="304285" y="0"/>
                  </a:lnTo>
                  <a:lnTo>
                    <a:pt x="304285" y="297421"/>
                  </a:lnTo>
                  <a:lnTo>
                    <a:pt x="0" y="297421"/>
                  </a:lnTo>
                  <a:close/>
                </a:path>
              </a:pathLst>
            </a:custGeom>
            <a:solidFill>
              <a:srgbClr val="13547E"/>
            </a:solidFill>
          </p:spPr>
        </p:sp>
        <p:sp>
          <p:nvSpPr>
            <p:cNvPr name="TextBox 26" id="26"/>
            <p:cNvSpPr txBox="true"/>
            <p:nvPr/>
          </p:nvSpPr>
          <p:spPr>
            <a:xfrm>
              <a:off x="0" y="-85725"/>
              <a:ext cx="304285" cy="383146"/>
            </a:xfrm>
            <a:prstGeom prst="rect">
              <a:avLst/>
            </a:prstGeom>
          </p:spPr>
          <p:txBody>
            <a:bodyPr anchor="ctr" rtlCol="false" tIns="50800" lIns="50800" bIns="50800" rIns="50800"/>
            <a:lstStyle/>
            <a:p>
              <a:pPr algn="ctr">
                <a:lnSpc>
                  <a:spcPts val="5879"/>
                </a:lnSpc>
              </a:pPr>
              <a:r>
                <a:rPr lang="en-US" sz="4199">
                  <a:solidFill>
                    <a:srgbClr val="FFFFFF"/>
                  </a:solidFill>
                  <a:latin typeface="Barlow Condensed Semi-Bold"/>
                </a:rPr>
                <a:t>7</a:t>
              </a:r>
            </a:p>
          </p:txBody>
        </p:sp>
      </p:grpSp>
      <p:sp>
        <p:nvSpPr>
          <p:cNvPr name="TextBox 27" id="27"/>
          <p:cNvSpPr txBox="true"/>
          <p:nvPr/>
        </p:nvSpPr>
        <p:spPr>
          <a:xfrm rot="0">
            <a:off x="2283043" y="3675546"/>
            <a:ext cx="3094656" cy="1014921"/>
          </a:xfrm>
          <a:prstGeom prst="rect">
            <a:avLst/>
          </a:prstGeom>
        </p:spPr>
        <p:txBody>
          <a:bodyPr anchor="t" rtlCol="false" tIns="0" lIns="0" bIns="0" rIns="0">
            <a:spAutoFit/>
          </a:bodyPr>
          <a:lstStyle/>
          <a:p>
            <a:pPr algn="l">
              <a:lnSpc>
                <a:spcPts val="4054"/>
              </a:lnSpc>
            </a:pPr>
            <a:r>
              <a:rPr lang="en-US" sz="2896">
                <a:solidFill>
                  <a:srgbClr val="000000"/>
                </a:solidFill>
                <a:latin typeface="Montserrat Light Bold"/>
              </a:rPr>
              <a:t>Objetivos</a:t>
            </a:r>
          </a:p>
          <a:p>
            <a:pPr algn="l">
              <a:lnSpc>
                <a:spcPts val="4054"/>
              </a:lnSpc>
            </a:pPr>
          </a:p>
        </p:txBody>
      </p:sp>
      <p:sp>
        <p:nvSpPr>
          <p:cNvPr name="TextBox 28" id="28"/>
          <p:cNvSpPr txBox="true"/>
          <p:nvPr/>
        </p:nvSpPr>
        <p:spPr>
          <a:xfrm rot="0">
            <a:off x="2283043" y="5413185"/>
            <a:ext cx="3094656" cy="1035095"/>
          </a:xfrm>
          <a:prstGeom prst="rect">
            <a:avLst/>
          </a:prstGeom>
        </p:spPr>
        <p:txBody>
          <a:bodyPr anchor="t" rtlCol="false" tIns="0" lIns="0" bIns="0" rIns="0">
            <a:spAutoFit/>
          </a:bodyPr>
          <a:lstStyle/>
          <a:p>
            <a:pPr algn="l">
              <a:lnSpc>
                <a:spcPts val="4054"/>
              </a:lnSpc>
            </a:pPr>
            <a:r>
              <a:rPr lang="en-US" sz="2896">
                <a:solidFill>
                  <a:srgbClr val="000000"/>
                </a:solidFill>
                <a:latin typeface="Montserrat Light Bold"/>
              </a:rPr>
              <a:t>Preguntas de negocio</a:t>
            </a:r>
          </a:p>
        </p:txBody>
      </p:sp>
      <p:sp>
        <p:nvSpPr>
          <p:cNvPr name="TextBox 29" id="29"/>
          <p:cNvSpPr txBox="true"/>
          <p:nvPr/>
        </p:nvSpPr>
        <p:spPr>
          <a:xfrm rot="0">
            <a:off x="2283043" y="7438156"/>
            <a:ext cx="3094656" cy="1035095"/>
          </a:xfrm>
          <a:prstGeom prst="rect">
            <a:avLst/>
          </a:prstGeom>
        </p:spPr>
        <p:txBody>
          <a:bodyPr anchor="t" rtlCol="false" tIns="0" lIns="0" bIns="0" rIns="0">
            <a:spAutoFit/>
          </a:bodyPr>
          <a:lstStyle/>
          <a:p>
            <a:pPr algn="l">
              <a:lnSpc>
                <a:spcPts val="4054"/>
              </a:lnSpc>
            </a:pPr>
            <a:r>
              <a:rPr lang="en-US" sz="2896">
                <a:solidFill>
                  <a:srgbClr val="000000"/>
                </a:solidFill>
                <a:latin typeface="Montserrat Light Bold"/>
              </a:rPr>
              <a:t>Analisis Exploratorio</a:t>
            </a:r>
          </a:p>
        </p:txBody>
      </p:sp>
      <p:sp>
        <p:nvSpPr>
          <p:cNvPr name="TextBox 30" id="30"/>
          <p:cNvSpPr txBox="true"/>
          <p:nvPr/>
        </p:nvSpPr>
        <p:spPr>
          <a:xfrm rot="0">
            <a:off x="8224767" y="3514940"/>
            <a:ext cx="3094656" cy="504578"/>
          </a:xfrm>
          <a:prstGeom prst="rect">
            <a:avLst/>
          </a:prstGeom>
        </p:spPr>
        <p:txBody>
          <a:bodyPr anchor="t" rtlCol="false" tIns="0" lIns="0" bIns="0" rIns="0">
            <a:spAutoFit/>
          </a:bodyPr>
          <a:lstStyle/>
          <a:p>
            <a:pPr algn="l">
              <a:lnSpc>
                <a:spcPts val="4054"/>
              </a:lnSpc>
            </a:pPr>
            <a:r>
              <a:rPr lang="en-US" sz="2896">
                <a:solidFill>
                  <a:srgbClr val="000000"/>
                </a:solidFill>
                <a:latin typeface="Montserrat Light Bold"/>
              </a:rPr>
              <a:t>Red Neuronal</a:t>
            </a:r>
          </a:p>
        </p:txBody>
      </p:sp>
      <p:sp>
        <p:nvSpPr>
          <p:cNvPr name="TextBox 31" id="31"/>
          <p:cNvSpPr txBox="true"/>
          <p:nvPr/>
        </p:nvSpPr>
        <p:spPr>
          <a:xfrm rot="0">
            <a:off x="8224767" y="5629210"/>
            <a:ext cx="3094656" cy="504578"/>
          </a:xfrm>
          <a:prstGeom prst="rect">
            <a:avLst/>
          </a:prstGeom>
        </p:spPr>
        <p:txBody>
          <a:bodyPr anchor="t" rtlCol="false" tIns="0" lIns="0" bIns="0" rIns="0">
            <a:spAutoFit/>
          </a:bodyPr>
          <a:lstStyle/>
          <a:p>
            <a:pPr algn="l">
              <a:lnSpc>
                <a:spcPts val="4054"/>
              </a:lnSpc>
            </a:pPr>
            <a:r>
              <a:rPr lang="en-US" sz="2896">
                <a:solidFill>
                  <a:srgbClr val="000000"/>
                </a:solidFill>
                <a:latin typeface="Montserrat Light Bold"/>
              </a:rPr>
              <a:t>Resultados</a:t>
            </a:r>
          </a:p>
        </p:txBody>
      </p:sp>
      <p:sp>
        <p:nvSpPr>
          <p:cNvPr name="TextBox 32" id="32"/>
          <p:cNvSpPr txBox="true"/>
          <p:nvPr/>
        </p:nvSpPr>
        <p:spPr>
          <a:xfrm rot="0">
            <a:off x="8224767" y="7594254"/>
            <a:ext cx="4061823" cy="504578"/>
          </a:xfrm>
          <a:prstGeom prst="rect">
            <a:avLst/>
          </a:prstGeom>
        </p:spPr>
        <p:txBody>
          <a:bodyPr anchor="t" rtlCol="false" tIns="0" lIns="0" bIns="0" rIns="0">
            <a:spAutoFit/>
          </a:bodyPr>
          <a:lstStyle/>
          <a:p>
            <a:pPr algn="l">
              <a:lnSpc>
                <a:spcPts val="4054"/>
              </a:lnSpc>
            </a:pPr>
            <a:r>
              <a:rPr lang="en-US" sz="2896">
                <a:solidFill>
                  <a:srgbClr val="000000"/>
                </a:solidFill>
                <a:latin typeface="Montserrat Light Bold"/>
              </a:rPr>
              <a:t>Tablero/Herramienta</a:t>
            </a:r>
          </a:p>
        </p:txBody>
      </p:sp>
      <p:sp>
        <p:nvSpPr>
          <p:cNvPr name="TextBox 33" id="33"/>
          <p:cNvSpPr txBox="true"/>
          <p:nvPr/>
        </p:nvSpPr>
        <p:spPr>
          <a:xfrm rot="0">
            <a:off x="14164644" y="3675546"/>
            <a:ext cx="3094656" cy="504578"/>
          </a:xfrm>
          <a:prstGeom prst="rect">
            <a:avLst/>
          </a:prstGeom>
        </p:spPr>
        <p:txBody>
          <a:bodyPr anchor="t" rtlCol="false" tIns="0" lIns="0" bIns="0" rIns="0">
            <a:spAutoFit/>
          </a:bodyPr>
          <a:lstStyle/>
          <a:p>
            <a:pPr algn="l">
              <a:lnSpc>
                <a:spcPts val="4054"/>
              </a:lnSpc>
            </a:pPr>
            <a:r>
              <a:rPr lang="en-US" sz="2896">
                <a:solidFill>
                  <a:srgbClr val="000000"/>
                </a:solidFill>
                <a:latin typeface="Montserrat Light Bold"/>
              </a:rPr>
              <a:t>Conclusiones</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184856" y="3842242"/>
            <a:ext cx="2602516" cy="2602516"/>
            <a:chOff x="0" y="0"/>
            <a:chExt cx="685436" cy="685436"/>
          </a:xfrm>
        </p:grpSpPr>
        <p:sp>
          <p:nvSpPr>
            <p:cNvPr name="Freeform 3" id="3"/>
            <p:cNvSpPr/>
            <p:nvPr/>
          </p:nvSpPr>
          <p:spPr>
            <a:xfrm flipH="false" flipV="false" rot="0">
              <a:off x="0" y="0"/>
              <a:ext cx="685436" cy="685436"/>
            </a:xfrm>
            <a:custGeom>
              <a:avLst/>
              <a:gdLst/>
              <a:ahLst/>
              <a:cxnLst/>
              <a:rect r="r" b="b" t="t" l="l"/>
              <a:pathLst>
                <a:path h="685436" w="685436">
                  <a:moveTo>
                    <a:pt x="151714" y="0"/>
                  </a:moveTo>
                  <a:lnTo>
                    <a:pt x="533723" y="0"/>
                  </a:lnTo>
                  <a:cubicBezTo>
                    <a:pt x="617512" y="0"/>
                    <a:pt x="685436" y="67925"/>
                    <a:pt x="685436" y="151714"/>
                  </a:cubicBezTo>
                  <a:lnTo>
                    <a:pt x="685436" y="533723"/>
                  </a:lnTo>
                  <a:cubicBezTo>
                    <a:pt x="685436" y="617512"/>
                    <a:pt x="617512" y="685436"/>
                    <a:pt x="533723" y="685436"/>
                  </a:cubicBezTo>
                  <a:lnTo>
                    <a:pt x="151714" y="685436"/>
                  </a:lnTo>
                  <a:cubicBezTo>
                    <a:pt x="67925" y="685436"/>
                    <a:pt x="0" y="617512"/>
                    <a:pt x="0" y="533723"/>
                  </a:cubicBezTo>
                  <a:lnTo>
                    <a:pt x="0" y="151714"/>
                  </a:lnTo>
                  <a:cubicBezTo>
                    <a:pt x="0" y="67925"/>
                    <a:pt x="67925" y="0"/>
                    <a:pt x="151714" y="0"/>
                  </a:cubicBezTo>
                  <a:close/>
                </a:path>
              </a:pathLst>
            </a:custGeom>
            <a:solidFill>
              <a:srgbClr val="9FAFB7"/>
            </a:solidFill>
          </p:spPr>
        </p:sp>
        <p:sp>
          <p:nvSpPr>
            <p:cNvPr name="TextBox 4" id="4"/>
            <p:cNvSpPr txBox="true"/>
            <p:nvPr/>
          </p:nvSpPr>
          <p:spPr>
            <a:xfrm>
              <a:off x="0" y="-47625"/>
              <a:ext cx="685436" cy="733061"/>
            </a:xfrm>
            <a:prstGeom prst="rect">
              <a:avLst/>
            </a:prstGeom>
          </p:spPr>
          <p:txBody>
            <a:bodyPr anchor="ctr" rtlCol="false" tIns="50800" lIns="50800" bIns="50800" rIns="50800"/>
            <a:lstStyle/>
            <a:p>
              <a:pPr algn="ctr">
                <a:lnSpc>
                  <a:spcPts val="2768"/>
                </a:lnSpc>
              </a:pPr>
            </a:p>
          </p:txBody>
        </p:sp>
      </p:grpSp>
      <p:grpSp>
        <p:nvGrpSpPr>
          <p:cNvPr name="Group 5" id="5"/>
          <p:cNvGrpSpPr/>
          <p:nvPr/>
        </p:nvGrpSpPr>
        <p:grpSpPr>
          <a:xfrm rot="0">
            <a:off x="4787373" y="3842242"/>
            <a:ext cx="8273633" cy="2602516"/>
            <a:chOff x="0" y="0"/>
            <a:chExt cx="2179064" cy="685436"/>
          </a:xfrm>
        </p:grpSpPr>
        <p:sp>
          <p:nvSpPr>
            <p:cNvPr name="Freeform 6" id="6"/>
            <p:cNvSpPr/>
            <p:nvPr/>
          </p:nvSpPr>
          <p:spPr>
            <a:xfrm flipH="false" flipV="false" rot="0">
              <a:off x="0" y="0"/>
              <a:ext cx="2179064" cy="685436"/>
            </a:xfrm>
            <a:custGeom>
              <a:avLst/>
              <a:gdLst/>
              <a:ahLst/>
              <a:cxnLst/>
              <a:rect r="r" b="b" t="t" l="l"/>
              <a:pathLst>
                <a:path h="685436" w="2179064">
                  <a:moveTo>
                    <a:pt x="47722" y="0"/>
                  </a:moveTo>
                  <a:lnTo>
                    <a:pt x="2131341" y="0"/>
                  </a:lnTo>
                  <a:cubicBezTo>
                    <a:pt x="2143998" y="0"/>
                    <a:pt x="2156136" y="5028"/>
                    <a:pt x="2165086" y="13978"/>
                  </a:cubicBezTo>
                  <a:cubicBezTo>
                    <a:pt x="2174036" y="22927"/>
                    <a:pt x="2179064" y="35066"/>
                    <a:pt x="2179064" y="47722"/>
                  </a:cubicBezTo>
                  <a:lnTo>
                    <a:pt x="2179064" y="637714"/>
                  </a:lnTo>
                  <a:cubicBezTo>
                    <a:pt x="2179064" y="664070"/>
                    <a:pt x="2157698" y="685436"/>
                    <a:pt x="2131341" y="685436"/>
                  </a:cubicBezTo>
                  <a:lnTo>
                    <a:pt x="47722" y="685436"/>
                  </a:lnTo>
                  <a:cubicBezTo>
                    <a:pt x="21366" y="685436"/>
                    <a:pt x="0" y="664070"/>
                    <a:pt x="0" y="637714"/>
                  </a:cubicBezTo>
                  <a:lnTo>
                    <a:pt x="0" y="47722"/>
                  </a:lnTo>
                  <a:cubicBezTo>
                    <a:pt x="0" y="21366"/>
                    <a:pt x="21366" y="0"/>
                    <a:pt x="47722" y="0"/>
                  </a:cubicBezTo>
                  <a:close/>
                </a:path>
              </a:pathLst>
            </a:custGeom>
            <a:solidFill>
              <a:srgbClr val="13547E"/>
            </a:solidFill>
          </p:spPr>
        </p:sp>
        <p:sp>
          <p:nvSpPr>
            <p:cNvPr name="TextBox 7" id="7"/>
            <p:cNvSpPr txBox="true"/>
            <p:nvPr/>
          </p:nvSpPr>
          <p:spPr>
            <a:xfrm>
              <a:off x="0" y="-47625"/>
              <a:ext cx="2179064" cy="733061"/>
            </a:xfrm>
            <a:prstGeom prst="rect">
              <a:avLst/>
            </a:prstGeom>
          </p:spPr>
          <p:txBody>
            <a:bodyPr anchor="ctr" rtlCol="false" tIns="50800" lIns="50800" bIns="50800" rIns="50800"/>
            <a:lstStyle/>
            <a:p>
              <a:pPr algn="ctr">
                <a:lnSpc>
                  <a:spcPts val="2768"/>
                </a:lnSpc>
              </a:pPr>
            </a:p>
          </p:txBody>
        </p:sp>
      </p:grpSp>
      <p:grpSp>
        <p:nvGrpSpPr>
          <p:cNvPr name="Group 8" id="8"/>
          <p:cNvGrpSpPr/>
          <p:nvPr/>
        </p:nvGrpSpPr>
        <p:grpSpPr>
          <a:xfrm rot="0">
            <a:off x="13061006" y="3842242"/>
            <a:ext cx="3305911" cy="2602516"/>
            <a:chOff x="0" y="0"/>
            <a:chExt cx="870693" cy="685436"/>
          </a:xfrm>
        </p:grpSpPr>
        <p:sp>
          <p:nvSpPr>
            <p:cNvPr name="Freeform 9" id="9"/>
            <p:cNvSpPr/>
            <p:nvPr/>
          </p:nvSpPr>
          <p:spPr>
            <a:xfrm flipH="false" flipV="false" rot="0">
              <a:off x="0" y="0"/>
              <a:ext cx="870692" cy="685436"/>
            </a:xfrm>
            <a:custGeom>
              <a:avLst/>
              <a:gdLst/>
              <a:ahLst/>
              <a:cxnLst/>
              <a:rect r="r" b="b" t="t" l="l"/>
              <a:pathLst>
                <a:path h="685436" w="870692">
                  <a:moveTo>
                    <a:pt x="119434" y="0"/>
                  </a:moveTo>
                  <a:lnTo>
                    <a:pt x="751259" y="0"/>
                  </a:lnTo>
                  <a:cubicBezTo>
                    <a:pt x="782934" y="0"/>
                    <a:pt x="813313" y="12583"/>
                    <a:pt x="835711" y="34981"/>
                  </a:cubicBezTo>
                  <a:cubicBezTo>
                    <a:pt x="858109" y="57380"/>
                    <a:pt x="870692" y="87758"/>
                    <a:pt x="870692" y="119434"/>
                  </a:cubicBezTo>
                  <a:lnTo>
                    <a:pt x="870692" y="566002"/>
                  </a:lnTo>
                  <a:cubicBezTo>
                    <a:pt x="870692" y="597678"/>
                    <a:pt x="858109" y="628057"/>
                    <a:pt x="835711" y="650455"/>
                  </a:cubicBezTo>
                  <a:cubicBezTo>
                    <a:pt x="813313" y="672853"/>
                    <a:pt x="782934" y="685436"/>
                    <a:pt x="751259" y="685436"/>
                  </a:cubicBezTo>
                  <a:lnTo>
                    <a:pt x="119434" y="685436"/>
                  </a:lnTo>
                  <a:cubicBezTo>
                    <a:pt x="53472" y="685436"/>
                    <a:pt x="0" y="631964"/>
                    <a:pt x="0" y="566002"/>
                  </a:cubicBezTo>
                  <a:lnTo>
                    <a:pt x="0" y="119434"/>
                  </a:lnTo>
                  <a:cubicBezTo>
                    <a:pt x="0" y="87758"/>
                    <a:pt x="12583" y="57380"/>
                    <a:pt x="34981" y="34981"/>
                  </a:cubicBezTo>
                  <a:cubicBezTo>
                    <a:pt x="57380" y="12583"/>
                    <a:pt x="87758" y="0"/>
                    <a:pt x="119434" y="0"/>
                  </a:cubicBezTo>
                  <a:close/>
                </a:path>
              </a:pathLst>
            </a:custGeom>
            <a:solidFill>
              <a:srgbClr val="2E2E2E"/>
            </a:solidFill>
          </p:spPr>
        </p:sp>
        <p:sp>
          <p:nvSpPr>
            <p:cNvPr name="TextBox 10" id="10"/>
            <p:cNvSpPr txBox="true"/>
            <p:nvPr/>
          </p:nvSpPr>
          <p:spPr>
            <a:xfrm>
              <a:off x="0" y="-47625"/>
              <a:ext cx="870693" cy="733061"/>
            </a:xfrm>
            <a:prstGeom prst="rect">
              <a:avLst/>
            </a:prstGeom>
          </p:spPr>
          <p:txBody>
            <a:bodyPr anchor="ctr" rtlCol="false" tIns="50800" lIns="50800" bIns="50800" rIns="50800"/>
            <a:lstStyle/>
            <a:p>
              <a:pPr algn="ctr">
                <a:lnSpc>
                  <a:spcPts val="2768"/>
                </a:lnSpc>
              </a:pPr>
            </a:p>
          </p:txBody>
        </p:sp>
      </p:grpSp>
      <p:sp>
        <p:nvSpPr>
          <p:cNvPr name="TextBox 11" id="11"/>
          <p:cNvSpPr txBox="true"/>
          <p:nvPr/>
        </p:nvSpPr>
        <p:spPr>
          <a:xfrm rot="0">
            <a:off x="263773" y="277877"/>
            <a:ext cx="18024227" cy="1195362"/>
          </a:xfrm>
          <a:prstGeom prst="rect">
            <a:avLst/>
          </a:prstGeom>
        </p:spPr>
        <p:txBody>
          <a:bodyPr anchor="t" rtlCol="false" tIns="0" lIns="0" bIns="0" rIns="0">
            <a:spAutoFit/>
          </a:bodyPr>
          <a:lstStyle/>
          <a:p>
            <a:pPr algn="ctr">
              <a:lnSpc>
                <a:spcPts val="9520"/>
              </a:lnSpc>
            </a:pPr>
            <a:r>
              <a:rPr lang="en-US" sz="6800">
                <a:solidFill>
                  <a:srgbClr val="2E2E2E"/>
                </a:solidFill>
                <a:latin typeface="Montserrat Light Bold"/>
              </a:rPr>
              <a:t>PARTICIÓN DATOS</a:t>
            </a:r>
          </a:p>
        </p:txBody>
      </p:sp>
      <p:sp>
        <p:nvSpPr>
          <p:cNvPr name="TextBox 12" id="12"/>
          <p:cNvSpPr txBox="true"/>
          <p:nvPr/>
        </p:nvSpPr>
        <p:spPr>
          <a:xfrm rot="0">
            <a:off x="7229459" y="2908577"/>
            <a:ext cx="5375681" cy="581240"/>
          </a:xfrm>
          <a:prstGeom prst="rect">
            <a:avLst/>
          </a:prstGeom>
        </p:spPr>
        <p:txBody>
          <a:bodyPr anchor="t" rtlCol="false" tIns="0" lIns="0" bIns="0" rIns="0">
            <a:spAutoFit/>
          </a:bodyPr>
          <a:lstStyle/>
          <a:p>
            <a:pPr algn="l">
              <a:lnSpc>
                <a:spcPts val="4614"/>
              </a:lnSpc>
            </a:pPr>
            <a:r>
              <a:rPr lang="en-US" sz="3296">
                <a:solidFill>
                  <a:srgbClr val="09202E"/>
                </a:solidFill>
                <a:latin typeface="Montserrat Light Bold"/>
              </a:rPr>
              <a:t> Entrenamiento</a:t>
            </a:r>
          </a:p>
        </p:txBody>
      </p:sp>
      <p:sp>
        <p:nvSpPr>
          <p:cNvPr name="TextBox 13" id="13"/>
          <p:cNvSpPr txBox="true"/>
          <p:nvPr/>
        </p:nvSpPr>
        <p:spPr>
          <a:xfrm rot="0">
            <a:off x="8194852" y="6720255"/>
            <a:ext cx="1458675" cy="713321"/>
          </a:xfrm>
          <a:prstGeom prst="rect">
            <a:avLst/>
          </a:prstGeom>
        </p:spPr>
        <p:txBody>
          <a:bodyPr anchor="t" rtlCol="false" tIns="0" lIns="0" bIns="0" rIns="0">
            <a:spAutoFit/>
          </a:bodyPr>
          <a:lstStyle/>
          <a:p>
            <a:pPr algn="l">
              <a:lnSpc>
                <a:spcPts val="5734"/>
              </a:lnSpc>
            </a:pPr>
            <a:r>
              <a:rPr lang="en-US" sz="4096">
                <a:solidFill>
                  <a:srgbClr val="09202E"/>
                </a:solidFill>
                <a:latin typeface="Montserrat Light Bold"/>
              </a:rPr>
              <a:t>64%</a:t>
            </a:r>
          </a:p>
        </p:txBody>
      </p:sp>
      <p:sp>
        <p:nvSpPr>
          <p:cNvPr name="TextBox 14" id="14"/>
          <p:cNvSpPr txBox="true"/>
          <p:nvPr/>
        </p:nvSpPr>
        <p:spPr>
          <a:xfrm rot="0">
            <a:off x="2756777" y="6720255"/>
            <a:ext cx="1458675" cy="713321"/>
          </a:xfrm>
          <a:prstGeom prst="rect">
            <a:avLst/>
          </a:prstGeom>
        </p:spPr>
        <p:txBody>
          <a:bodyPr anchor="t" rtlCol="false" tIns="0" lIns="0" bIns="0" rIns="0">
            <a:spAutoFit/>
          </a:bodyPr>
          <a:lstStyle/>
          <a:p>
            <a:pPr algn="l">
              <a:lnSpc>
                <a:spcPts val="5734"/>
              </a:lnSpc>
            </a:pPr>
            <a:r>
              <a:rPr lang="en-US" sz="4096">
                <a:solidFill>
                  <a:srgbClr val="09202E"/>
                </a:solidFill>
                <a:latin typeface="Montserrat Light Bold"/>
              </a:rPr>
              <a:t>16%</a:t>
            </a:r>
          </a:p>
        </p:txBody>
      </p:sp>
      <p:sp>
        <p:nvSpPr>
          <p:cNvPr name="TextBox 15" id="15"/>
          <p:cNvSpPr txBox="true"/>
          <p:nvPr/>
        </p:nvSpPr>
        <p:spPr>
          <a:xfrm rot="0">
            <a:off x="13984623" y="6720255"/>
            <a:ext cx="1458675" cy="713321"/>
          </a:xfrm>
          <a:prstGeom prst="rect">
            <a:avLst/>
          </a:prstGeom>
        </p:spPr>
        <p:txBody>
          <a:bodyPr anchor="t" rtlCol="false" tIns="0" lIns="0" bIns="0" rIns="0">
            <a:spAutoFit/>
          </a:bodyPr>
          <a:lstStyle/>
          <a:p>
            <a:pPr algn="l">
              <a:lnSpc>
                <a:spcPts val="5734"/>
              </a:lnSpc>
            </a:pPr>
            <a:r>
              <a:rPr lang="en-US" sz="4096">
                <a:solidFill>
                  <a:srgbClr val="09202E"/>
                </a:solidFill>
                <a:latin typeface="Montserrat Light Bold"/>
              </a:rPr>
              <a:t>20%</a:t>
            </a:r>
          </a:p>
        </p:txBody>
      </p:sp>
      <p:sp>
        <p:nvSpPr>
          <p:cNvPr name="TextBox 16" id="16"/>
          <p:cNvSpPr txBox="true"/>
          <p:nvPr/>
        </p:nvSpPr>
        <p:spPr>
          <a:xfrm rot="0">
            <a:off x="2708440" y="2908577"/>
            <a:ext cx="1507012" cy="581240"/>
          </a:xfrm>
          <a:prstGeom prst="rect">
            <a:avLst/>
          </a:prstGeom>
        </p:spPr>
        <p:txBody>
          <a:bodyPr anchor="t" rtlCol="false" tIns="0" lIns="0" bIns="0" rIns="0">
            <a:spAutoFit/>
          </a:bodyPr>
          <a:lstStyle/>
          <a:p>
            <a:pPr algn="l">
              <a:lnSpc>
                <a:spcPts val="4614"/>
              </a:lnSpc>
            </a:pPr>
            <a:r>
              <a:rPr lang="en-US" sz="3296">
                <a:solidFill>
                  <a:srgbClr val="09202E"/>
                </a:solidFill>
                <a:latin typeface="Montserrat Light Bold"/>
              </a:rPr>
              <a:t>Testeo</a:t>
            </a:r>
          </a:p>
        </p:txBody>
      </p:sp>
      <p:sp>
        <p:nvSpPr>
          <p:cNvPr name="TextBox 17" id="17"/>
          <p:cNvSpPr txBox="true"/>
          <p:nvPr/>
        </p:nvSpPr>
        <p:spPr>
          <a:xfrm rot="0">
            <a:off x="13559067" y="2908577"/>
            <a:ext cx="2309787" cy="581240"/>
          </a:xfrm>
          <a:prstGeom prst="rect">
            <a:avLst/>
          </a:prstGeom>
        </p:spPr>
        <p:txBody>
          <a:bodyPr anchor="t" rtlCol="false" tIns="0" lIns="0" bIns="0" rIns="0">
            <a:spAutoFit/>
          </a:bodyPr>
          <a:lstStyle/>
          <a:p>
            <a:pPr algn="l">
              <a:lnSpc>
                <a:spcPts val="4614"/>
              </a:lnSpc>
            </a:pPr>
            <a:r>
              <a:rPr lang="en-US" sz="3296">
                <a:solidFill>
                  <a:srgbClr val="09202E"/>
                </a:solidFill>
                <a:latin typeface="Montserrat Light Bold"/>
              </a:rPr>
              <a:t>Validación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4024293" y="1028700"/>
            <a:ext cx="10239414" cy="7417886"/>
          </a:xfrm>
          <a:custGeom>
            <a:avLst/>
            <a:gdLst/>
            <a:ahLst/>
            <a:cxnLst/>
            <a:rect r="r" b="b" t="t" l="l"/>
            <a:pathLst>
              <a:path h="7417886" w="10239414">
                <a:moveTo>
                  <a:pt x="0" y="0"/>
                </a:moveTo>
                <a:lnTo>
                  <a:pt x="10239414" y="0"/>
                </a:lnTo>
                <a:lnTo>
                  <a:pt x="10239414" y="7417886"/>
                </a:lnTo>
                <a:lnTo>
                  <a:pt x="0" y="7417886"/>
                </a:lnTo>
                <a:lnTo>
                  <a:pt x="0" y="0"/>
                </a:lnTo>
                <a:close/>
              </a:path>
            </a:pathLst>
          </a:custGeom>
          <a:blipFill>
            <a:blip r:embed="rId2"/>
            <a:stretch>
              <a:fillRect l="0" t="0" r="0" b="0"/>
            </a:stretch>
          </a:blipFill>
        </p:spPr>
      </p:sp>
      <p:sp>
        <p:nvSpPr>
          <p:cNvPr name="TextBox 3" id="3"/>
          <p:cNvSpPr txBox="true"/>
          <p:nvPr/>
        </p:nvSpPr>
        <p:spPr>
          <a:xfrm rot="0">
            <a:off x="4638319" y="8408486"/>
            <a:ext cx="10245837" cy="849814"/>
          </a:xfrm>
          <a:prstGeom prst="rect">
            <a:avLst/>
          </a:prstGeom>
        </p:spPr>
        <p:txBody>
          <a:bodyPr anchor="t" rtlCol="false" tIns="0" lIns="0" bIns="0" rIns="0">
            <a:spAutoFit/>
          </a:bodyPr>
          <a:lstStyle/>
          <a:p>
            <a:pPr algn="l">
              <a:lnSpc>
                <a:spcPts val="3360"/>
              </a:lnSpc>
            </a:pPr>
            <a:r>
              <a:rPr lang="en-US" sz="2400">
                <a:solidFill>
                  <a:srgbClr val="13547E"/>
                </a:solidFill>
                <a:latin typeface="Montserrat Light Bold"/>
              </a:rPr>
              <a:t>GRAFICA 5: GRAFICA DE PERDIDAD PARA VALIDACIÓN Y ENTRENAMIENTO DE LA PRIMERA PARTICIÓN DE DATOS</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184856" y="3842242"/>
            <a:ext cx="2602516" cy="2602516"/>
            <a:chOff x="0" y="0"/>
            <a:chExt cx="685436" cy="685436"/>
          </a:xfrm>
        </p:grpSpPr>
        <p:sp>
          <p:nvSpPr>
            <p:cNvPr name="Freeform 3" id="3"/>
            <p:cNvSpPr/>
            <p:nvPr/>
          </p:nvSpPr>
          <p:spPr>
            <a:xfrm flipH="false" flipV="false" rot="0">
              <a:off x="0" y="0"/>
              <a:ext cx="685436" cy="685436"/>
            </a:xfrm>
            <a:custGeom>
              <a:avLst/>
              <a:gdLst/>
              <a:ahLst/>
              <a:cxnLst/>
              <a:rect r="r" b="b" t="t" l="l"/>
              <a:pathLst>
                <a:path h="685436" w="685436">
                  <a:moveTo>
                    <a:pt x="151714" y="0"/>
                  </a:moveTo>
                  <a:lnTo>
                    <a:pt x="533723" y="0"/>
                  </a:lnTo>
                  <a:cubicBezTo>
                    <a:pt x="617512" y="0"/>
                    <a:pt x="685436" y="67925"/>
                    <a:pt x="685436" y="151714"/>
                  </a:cubicBezTo>
                  <a:lnTo>
                    <a:pt x="685436" y="533723"/>
                  </a:lnTo>
                  <a:cubicBezTo>
                    <a:pt x="685436" y="617512"/>
                    <a:pt x="617512" y="685436"/>
                    <a:pt x="533723" y="685436"/>
                  </a:cubicBezTo>
                  <a:lnTo>
                    <a:pt x="151714" y="685436"/>
                  </a:lnTo>
                  <a:cubicBezTo>
                    <a:pt x="67925" y="685436"/>
                    <a:pt x="0" y="617512"/>
                    <a:pt x="0" y="533723"/>
                  </a:cubicBezTo>
                  <a:lnTo>
                    <a:pt x="0" y="151714"/>
                  </a:lnTo>
                  <a:cubicBezTo>
                    <a:pt x="0" y="67925"/>
                    <a:pt x="67925" y="0"/>
                    <a:pt x="151714" y="0"/>
                  </a:cubicBezTo>
                  <a:close/>
                </a:path>
              </a:pathLst>
            </a:custGeom>
            <a:solidFill>
              <a:srgbClr val="9FAFB7"/>
            </a:solidFill>
          </p:spPr>
        </p:sp>
        <p:sp>
          <p:nvSpPr>
            <p:cNvPr name="TextBox 4" id="4"/>
            <p:cNvSpPr txBox="true"/>
            <p:nvPr/>
          </p:nvSpPr>
          <p:spPr>
            <a:xfrm>
              <a:off x="0" y="-47625"/>
              <a:ext cx="685436" cy="733061"/>
            </a:xfrm>
            <a:prstGeom prst="rect">
              <a:avLst/>
            </a:prstGeom>
          </p:spPr>
          <p:txBody>
            <a:bodyPr anchor="ctr" rtlCol="false" tIns="50800" lIns="50800" bIns="50800" rIns="50800"/>
            <a:lstStyle/>
            <a:p>
              <a:pPr algn="ctr">
                <a:lnSpc>
                  <a:spcPts val="2768"/>
                </a:lnSpc>
              </a:pPr>
            </a:p>
          </p:txBody>
        </p:sp>
      </p:grpSp>
      <p:grpSp>
        <p:nvGrpSpPr>
          <p:cNvPr name="Group 5" id="5"/>
          <p:cNvGrpSpPr/>
          <p:nvPr/>
        </p:nvGrpSpPr>
        <p:grpSpPr>
          <a:xfrm rot="0">
            <a:off x="4787373" y="3842242"/>
            <a:ext cx="8273633" cy="2602516"/>
            <a:chOff x="0" y="0"/>
            <a:chExt cx="2179064" cy="685436"/>
          </a:xfrm>
        </p:grpSpPr>
        <p:sp>
          <p:nvSpPr>
            <p:cNvPr name="Freeform 6" id="6"/>
            <p:cNvSpPr/>
            <p:nvPr/>
          </p:nvSpPr>
          <p:spPr>
            <a:xfrm flipH="false" flipV="false" rot="0">
              <a:off x="0" y="0"/>
              <a:ext cx="2179064" cy="685436"/>
            </a:xfrm>
            <a:custGeom>
              <a:avLst/>
              <a:gdLst/>
              <a:ahLst/>
              <a:cxnLst/>
              <a:rect r="r" b="b" t="t" l="l"/>
              <a:pathLst>
                <a:path h="685436" w="2179064">
                  <a:moveTo>
                    <a:pt x="47722" y="0"/>
                  </a:moveTo>
                  <a:lnTo>
                    <a:pt x="2131341" y="0"/>
                  </a:lnTo>
                  <a:cubicBezTo>
                    <a:pt x="2143998" y="0"/>
                    <a:pt x="2156136" y="5028"/>
                    <a:pt x="2165086" y="13978"/>
                  </a:cubicBezTo>
                  <a:cubicBezTo>
                    <a:pt x="2174036" y="22927"/>
                    <a:pt x="2179064" y="35066"/>
                    <a:pt x="2179064" y="47722"/>
                  </a:cubicBezTo>
                  <a:lnTo>
                    <a:pt x="2179064" y="637714"/>
                  </a:lnTo>
                  <a:cubicBezTo>
                    <a:pt x="2179064" y="664070"/>
                    <a:pt x="2157698" y="685436"/>
                    <a:pt x="2131341" y="685436"/>
                  </a:cubicBezTo>
                  <a:lnTo>
                    <a:pt x="47722" y="685436"/>
                  </a:lnTo>
                  <a:cubicBezTo>
                    <a:pt x="21366" y="685436"/>
                    <a:pt x="0" y="664070"/>
                    <a:pt x="0" y="637714"/>
                  </a:cubicBezTo>
                  <a:lnTo>
                    <a:pt x="0" y="47722"/>
                  </a:lnTo>
                  <a:cubicBezTo>
                    <a:pt x="0" y="21366"/>
                    <a:pt x="21366" y="0"/>
                    <a:pt x="47722" y="0"/>
                  </a:cubicBezTo>
                  <a:close/>
                </a:path>
              </a:pathLst>
            </a:custGeom>
            <a:solidFill>
              <a:srgbClr val="13547E"/>
            </a:solidFill>
          </p:spPr>
        </p:sp>
        <p:sp>
          <p:nvSpPr>
            <p:cNvPr name="TextBox 7" id="7"/>
            <p:cNvSpPr txBox="true"/>
            <p:nvPr/>
          </p:nvSpPr>
          <p:spPr>
            <a:xfrm>
              <a:off x="0" y="-47625"/>
              <a:ext cx="2179064" cy="733061"/>
            </a:xfrm>
            <a:prstGeom prst="rect">
              <a:avLst/>
            </a:prstGeom>
          </p:spPr>
          <p:txBody>
            <a:bodyPr anchor="ctr" rtlCol="false" tIns="50800" lIns="50800" bIns="50800" rIns="50800"/>
            <a:lstStyle/>
            <a:p>
              <a:pPr algn="ctr">
                <a:lnSpc>
                  <a:spcPts val="2768"/>
                </a:lnSpc>
              </a:pPr>
            </a:p>
          </p:txBody>
        </p:sp>
      </p:grpSp>
      <p:grpSp>
        <p:nvGrpSpPr>
          <p:cNvPr name="Group 8" id="8"/>
          <p:cNvGrpSpPr/>
          <p:nvPr/>
        </p:nvGrpSpPr>
        <p:grpSpPr>
          <a:xfrm rot="0">
            <a:off x="13061006" y="3842242"/>
            <a:ext cx="3305911" cy="2602516"/>
            <a:chOff x="0" y="0"/>
            <a:chExt cx="870693" cy="685436"/>
          </a:xfrm>
        </p:grpSpPr>
        <p:sp>
          <p:nvSpPr>
            <p:cNvPr name="Freeform 9" id="9"/>
            <p:cNvSpPr/>
            <p:nvPr/>
          </p:nvSpPr>
          <p:spPr>
            <a:xfrm flipH="false" flipV="false" rot="0">
              <a:off x="0" y="0"/>
              <a:ext cx="870692" cy="685436"/>
            </a:xfrm>
            <a:custGeom>
              <a:avLst/>
              <a:gdLst/>
              <a:ahLst/>
              <a:cxnLst/>
              <a:rect r="r" b="b" t="t" l="l"/>
              <a:pathLst>
                <a:path h="685436" w="870692">
                  <a:moveTo>
                    <a:pt x="119434" y="0"/>
                  </a:moveTo>
                  <a:lnTo>
                    <a:pt x="751259" y="0"/>
                  </a:lnTo>
                  <a:cubicBezTo>
                    <a:pt x="782934" y="0"/>
                    <a:pt x="813313" y="12583"/>
                    <a:pt x="835711" y="34981"/>
                  </a:cubicBezTo>
                  <a:cubicBezTo>
                    <a:pt x="858109" y="57380"/>
                    <a:pt x="870692" y="87758"/>
                    <a:pt x="870692" y="119434"/>
                  </a:cubicBezTo>
                  <a:lnTo>
                    <a:pt x="870692" y="566002"/>
                  </a:lnTo>
                  <a:cubicBezTo>
                    <a:pt x="870692" y="597678"/>
                    <a:pt x="858109" y="628057"/>
                    <a:pt x="835711" y="650455"/>
                  </a:cubicBezTo>
                  <a:cubicBezTo>
                    <a:pt x="813313" y="672853"/>
                    <a:pt x="782934" y="685436"/>
                    <a:pt x="751259" y="685436"/>
                  </a:cubicBezTo>
                  <a:lnTo>
                    <a:pt x="119434" y="685436"/>
                  </a:lnTo>
                  <a:cubicBezTo>
                    <a:pt x="53472" y="685436"/>
                    <a:pt x="0" y="631964"/>
                    <a:pt x="0" y="566002"/>
                  </a:cubicBezTo>
                  <a:lnTo>
                    <a:pt x="0" y="119434"/>
                  </a:lnTo>
                  <a:cubicBezTo>
                    <a:pt x="0" y="87758"/>
                    <a:pt x="12583" y="57380"/>
                    <a:pt x="34981" y="34981"/>
                  </a:cubicBezTo>
                  <a:cubicBezTo>
                    <a:pt x="57380" y="12583"/>
                    <a:pt x="87758" y="0"/>
                    <a:pt x="119434" y="0"/>
                  </a:cubicBezTo>
                  <a:close/>
                </a:path>
              </a:pathLst>
            </a:custGeom>
            <a:solidFill>
              <a:srgbClr val="2E2E2E"/>
            </a:solidFill>
          </p:spPr>
        </p:sp>
        <p:sp>
          <p:nvSpPr>
            <p:cNvPr name="TextBox 10" id="10"/>
            <p:cNvSpPr txBox="true"/>
            <p:nvPr/>
          </p:nvSpPr>
          <p:spPr>
            <a:xfrm>
              <a:off x="0" y="-47625"/>
              <a:ext cx="870693" cy="733061"/>
            </a:xfrm>
            <a:prstGeom prst="rect">
              <a:avLst/>
            </a:prstGeom>
          </p:spPr>
          <p:txBody>
            <a:bodyPr anchor="ctr" rtlCol="false" tIns="50800" lIns="50800" bIns="50800" rIns="50800"/>
            <a:lstStyle/>
            <a:p>
              <a:pPr algn="ctr">
                <a:lnSpc>
                  <a:spcPts val="2768"/>
                </a:lnSpc>
              </a:pPr>
            </a:p>
          </p:txBody>
        </p:sp>
      </p:grpSp>
      <p:sp>
        <p:nvSpPr>
          <p:cNvPr name="TextBox 11" id="11"/>
          <p:cNvSpPr txBox="true"/>
          <p:nvPr/>
        </p:nvSpPr>
        <p:spPr>
          <a:xfrm rot="0">
            <a:off x="263773" y="277877"/>
            <a:ext cx="18024227" cy="1195362"/>
          </a:xfrm>
          <a:prstGeom prst="rect">
            <a:avLst/>
          </a:prstGeom>
        </p:spPr>
        <p:txBody>
          <a:bodyPr anchor="t" rtlCol="false" tIns="0" lIns="0" bIns="0" rIns="0">
            <a:spAutoFit/>
          </a:bodyPr>
          <a:lstStyle/>
          <a:p>
            <a:pPr algn="ctr">
              <a:lnSpc>
                <a:spcPts val="9520"/>
              </a:lnSpc>
            </a:pPr>
            <a:r>
              <a:rPr lang="en-US" sz="6800">
                <a:solidFill>
                  <a:srgbClr val="2E2E2E"/>
                </a:solidFill>
                <a:latin typeface="Montserrat Light Bold"/>
              </a:rPr>
              <a:t>PARTICIÓN DATOS</a:t>
            </a:r>
          </a:p>
        </p:txBody>
      </p:sp>
      <p:sp>
        <p:nvSpPr>
          <p:cNvPr name="TextBox 12" id="12"/>
          <p:cNvSpPr txBox="true"/>
          <p:nvPr/>
        </p:nvSpPr>
        <p:spPr>
          <a:xfrm rot="0">
            <a:off x="7229459" y="2908577"/>
            <a:ext cx="5375681" cy="581240"/>
          </a:xfrm>
          <a:prstGeom prst="rect">
            <a:avLst/>
          </a:prstGeom>
        </p:spPr>
        <p:txBody>
          <a:bodyPr anchor="t" rtlCol="false" tIns="0" lIns="0" bIns="0" rIns="0">
            <a:spAutoFit/>
          </a:bodyPr>
          <a:lstStyle/>
          <a:p>
            <a:pPr algn="l">
              <a:lnSpc>
                <a:spcPts val="4614"/>
              </a:lnSpc>
            </a:pPr>
            <a:r>
              <a:rPr lang="en-US" sz="3296">
                <a:solidFill>
                  <a:srgbClr val="09202E"/>
                </a:solidFill>
                <a:latin typeface="Montserrat Light Bold"/>
              </a:rPr>
              <a:t> Entrenamiento</a:t>
            </a:r>
          </a:p>
        </p:txBody>
      </p:sp>
      <p:sp>
        <p:nvSpPr>
          <p:cNvPr name="TextBox 13" id="13"/>
          <p:cNvSpPr txBox="true"/>
          <p:nvPr/>
        </p:nvSpPr>
        <p:spPr>
          <a:xfrm rot="0">
            <a:off x="8194852" y="6720255"/>
            <a:ext cx="1458675" cy="713321"/>
          </a:xfrm>
          <a:prstGeom prst="rect">
            <a:avLst/>
          </a:prstGeom>
        </p:spPr>
        <p:txBody>
          <a:bodyPr anchor="t" rtlCol="false" tIns="0" lIns="0" bIns="0" rIns="0">
            <a:spAutoFit/>
          </a:bodyPr>
          <a:lstStyle/>
          <a:p>
            <a:pPr algn="l">
              <a:lnSpc>
                <a:spcPts val="5734"/>
              </a:lnSpc>
            </a:pPr>
            <a:r>
              <a:rPr lang="en-US" sz="4096">
                <a:solidFill>
                  <a:srgbClr val="09202E"/>
                </a:solidFill>
                <a:latin typeface="Montserrat Light Bold"/>
              </a:rPr>
              <a:t>49%</a:t>
            </a:r>
          </a:p>
        </p:txBody>
      </p:sp>
      <p:sp>
        <p:nvSpPr>
          <p:cNvPr name="TextBox 14" id="14"/>
          <p:cNvSpPr txBox="true"/>
          <p:nvPr/>
        </p:nvSpPr>
        <p:spPr>
          <a:xfrm rot="0">
            <a:off x="2756777" y="6720255"/>
            <a:ext cx="1458675" cy="713321"/>
          </a:xfrm>
          <a:prstGeom prst="rect">
            <a:avLst/>
          </a:prstGeom>
        </p:spPr>
        <p:txBody>
          <a:bodyPr anchor="t" rtlCol="false" tIns="0" lIns="0" bIns="0" rIns="0">
            <a:spAutoFit/>
          </a:bodyPr>
          <a:lstStyle/>
          <a:p>
            <a:pPr algn="l">
              <a:lnSpc>
                <a:spcPts val="5734"/>
              </a:lnSpc>
            </a:pPr>
            <a:r>
              <a:rPr lang="en-US" sz="4096">
                <a:solidFill>
                  <a:srgbClr val="09202E"/>
                </a:solidFill>
                <a:latin typeface="Montserrat Light Bold"/>
              </a:rPr>
              <a:t>21%</a:t>
            </a:r>
          </a:p>
        </p:txBody>
      </p:sp>
      <p:sp>
        <p:nvSpPr>
          <p:cNvPr name="TextBox 15" id="15"/>
          <p:cNvSpPr txBox="true"/>
          <p:nvPr/>
        </p:nvSpPr>
        <p:spPr>
          <a:xfrm rot="0">
            <a:off x="13984623" y="6720255"/>
            <a:ext cx="1458675" cy="713321"/>
          </a:xfrm>
          <a:prstGeom prst="rect">
            <a:avLst/>
          </a:prstGeom>
        </p:spPr>
        <p:txBody>
          <a:bodyPr anchor="t" rtlCol="false" tIns="0" lIns="0" bIns="0" rIns="0">
            <a:spAutoFit/>
          </a:bodyPr>
          <a:lstStyle/>
          <a:p>
            <a:pPr algn="l">
              <a:lnSpc>
                <a:spcPts val="5734"/>
              </a:lnSpc>
            </a:pPr>
            <a:r>
              <a:rPr lang="en-US" sz="4096">
                <a:solidFill>
                  <a:srgbClr val="09202E"/>
                </a:solidFill>
                <a:latin typeface="Montserrat Light Bold"/>
              </a:rPr>
              <a:t>30%</a:t>
            </a:r>
          </a:p>
        </p:txBody>
      </p:sp>
      <p:sp>
        <p:nvSpPr>
          <p:cNvPr name="TextBox 16" id="16"/>
          <p:cNvSpPr txBox="true"/>
          <p:nvPr/>
        </p:nvSpPr>
        <p:spPr>
          <a:xfrm rot="0">
            <a:off x="2708440" y="2908577"/>
            <a:ext cx="1507012" cy="581240"/>
          </a:xfrm>
          <a:prstGeom prst="rect">
            <a:avLst/>
          </a:prstGeom>
        </p:spPr>
        <p:txBody>
          <a:bodyPr anchor="t" rtlCol="false" tIns="0" lIns="0" bIns="0" rIns="0">
            <a:spAutoFit/>
          </a:bodyPr>
          <a:lstStyle/>
          <a:p>
            <a:pPr algn="l">
              <a:lnSpc>
                <a:spcPts val="4614"/>
              </a:lnSpc>
            </a:pPr>
            <a:r>
              <a:rPr lang="en-US" sz="3296">
                <a:solidFill>
                  <a:srgbClr val="09202E"/>
                </a:solidFill>
                <a:latin typeface="Montserrat Light Bold"/>
              </a:rPr>
              <a:t>Testeo</a:t>
            </a:r>
          </a:p>
        </p:txBody>
      </p:sp>
      <p:sp>
        <p:nvSpPr>
          <p:cNvPr name="TextBox 17" id="17"/>
          <p:cNvSpPr txBox="true"/>
          <p:nvPr/>
        </p:nvSpPr>
        <p:spPr>
          <a:xfrm rot="0">
            <a:off x="13559067" y="2908577"/>
            <a:ext cx="2309787" cy="581240"/>
          </a:xfrm>
          <a:prstGeom prst="rect">
            <a:avLst/>
          </a:prstGeom>
        </p:spPr>
        <p:txBody>
          <a:bodyPr anchor="t" rtlCol="false" tIns="0" lIns="0" bIns="0" rIns="0">
            <a:spAutoFit/>
          </a:bodyPr>
          <a:lstStyle/>
          <a:p>
            <a:pPr algn="l">
              <a:lnSpc>
                <a:spcPts val="4614"/>
              </a:lnSpc>
            </a:pPr>
            <a:r>
              <a:rPr lang="en-US" sz="3296">
                <a:solidFill>
                  <a:srgbClr val="09202E"/>
                </a:solidFill>
                <a:latin typeface="Montserrat Light Bold"/>
              </a:rPr>
              <a:t>Validación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4021081" y="1028700"/>
            <a:ext cx="10245837" cy="7608526"/>
          </a:xfrm>
          <a:custGeom>
            <a:avLst/>
            <a:gdLst/>
            <a:ahLst/>
            <a:cxnLst/>
            <a:rect r="r" b="b" t="t" l="l"/>
            <a:pathLst>
              <a:path h="7608526" w="10245837">
                <a:moveTo>
                  <a:pt x="0" y="0"/>
                </a:moveTo>
                <a:lnTo>
                  <a:pt x="10245838" y="0"/>
                </a:lnTo>
                <a:lnTo>
                  <a:pt x="10245838" y="7608526"/>
                </a:lnTo>
                <a:lnTo>
                  <a:pt x="0" y="7608526"/>
                </a:lnTo>
                <a:lnTo>
                  <a:pt x="0" y="0"/>
                </a:lnTo>
                <a:close/>
              </a:path>
            </a:pathLst>
          </a:custGeom>
          <a:blipFill>
            <a:blip r:embed="rId2"/>
            <a:stretch>
              <a:fillRect l="0" t="0" r="0" b="0"/>
            </a:stretch>
          </a:blipFill>
        </p:spPr>
      </p:sp>
      <p:sp>
        <p:nvSpPr>
          <p:cNvPr name="TextBox 3" id="3"/>
          <p:cNvSpPr txBox="true"/>
          <p:nvPr/>
        </p:nvSpPr>
        <p:spPr>
          <a:xfrm rot="0">
            <a:off x="4638319" y="8408486"/>
            <a:ext cx="10245837" cy="849814"/>
          </a:xfrm>
          <a:prstGeom prst="rect">
            <a:avLst/>
          </a:prstGeom>
        </p:spPr>
        <p:txBody>
          <a:bodyPr anchor="t" rtlCol="false" tIns="0" lIns="0" bIns="0" rIns="0">
            <a:spAutoFit/>
          </a:bodyPr>
          <a:lstStyle/>
          <a:p>
            <a:pPr algn="l">
              <a:lnSpc>
                <a:spcPts val="3360"/>
              </a:lnSpc>
            </a:pPr>
            <a:r>
              <a:rPr lang="en-US" sz="2400">
                <a:solidFill>
                  <a:srgbClr val="13547E"/>
                </a:solidFill>
                <a:latin typeface="Montserrat Light Bold"/>
              </a:rPr>
              <a:t>GRAFICA 6: GRAFICA DE PERDIDAD PARA VALIDACIÓN Y ENTRENAMIENTO DE LA SEGUNDA PARTICIÓN DE DATOS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184856" y="3842242"/>
            <a:ext cx="2602516" cy="2602516"/>
            <a:chOff x="0" y="0"/>
            <a:chExt cx="685436" cy="685436"/>
          </a:xfrm>
        </p:grpSpPr>
        <p:sp>
          <p:nvSpPr>
            <p:cNvPr name="Freeform 3" id="3"/>
            <p:cNvSpPr/>
            <p:nvPr/>
          </p:nvSpPr>
          <p:spPr>
            <a:xfrm flipH="false" flipV="false" rot="0">
              <a:off x="0" y="0"/>
              <a:ext cx="685436" cy="685436"/>
            </a:xfrm>
            <a:custGeom>
              <a:avLst/>
              <a:gdLst/>
              <a:ahLst/>
              <a:cxnLst/>
              <a:rect r="r" b="b" t="t" l="l"/>
              <a:pathLst>
                <a:path h="685436" w="685436">
                  <a:moveTo>
                    <a:pt x="151714" y="0"/>
                  </a:moveTo>
                  <a:lnTo>
                    <a:pt x="533723" y="0"/>
                  </a:lnTo>
                  <a:cubicBezTo>
                    <a:pt x="617512" y="0"/>
                    <a:pt x="685436" y="67925"/>
                    <a:pt x="685436" y="151714"/>
                  </a:cubicBezTo>
                  <a:lnTo>
                    <a:pt x="685436" y="533723"/>
                  </a:lnTo>
                  <a:cubicBezTo>
                    <a:pt x="685436" y="617512"/>
                    <a:pt x="617512" y="685436"/>
                    <a:pt x="533723" y="685436"/>
                  </a:cubicBezTo>
                  <a:lnTo>
                    <a:pt x="151714" y="685436"/>
                  </a:lnTo>
                  <a:cubicBezTo>
                    <a:pt x="67925" y="685436"/>
                    <a:pt x="0" y="617512"/>
                    <a:pt x="0" y="533723"/>
                  </a:cubicBezTo>
                  <a:lnTo>
                    <a:pt x="0" y="151714"/>
                  </a:lnTo>
                  <a:cubicBezTo>
                    <a:pt x="0" y="67925"/>
                    <a:pt x="67925" y="0"/>
                    <a:pt x="151714" y="0"/>
                  </a:cubicBezTo>
                  <a:close/>
                </a:path>
              </a:pathLst>
            </a:custGeom>
            <a:solidFill>
              <a:srgbClr val="9FAFB7"/>
            </a:solidFill>
          </p:spPr>
        </p:sp>
        <p:sp>
          <p:nvSpPr>
            <p:cNvPr name="TextBox 4" id="4"/>
            <p:cNvSpPr txBox="true"/>
            <p:nvPr/>
          </p:nvSpPr>
          <p:spPr>
            <a:xfrm>
              <a:off x="0" y="-47625"/>
              <a:ext cx="685436" cy="733061"/>
            </a:xfrm>
            <a:prstGeom prst="rect">
              <a:avLst/>
            </a:prstGeom>
          </p:spPr>
          <p:txBody>
            <a:bodyPr anchor="ctr" rtlCol="false" tIns="50800" lIns="50800" bIns="50800" rIns="50800"/>
            <a:lstStyle/>
            <a:p>
              <a:pPr algn="ctr">
                <a:lnSpc>
                  <a:spcPts val="2768"/>
                </a:lnSpc>
              </a:pPr>
            </a:p>
          </p:txBody>
        </p:sp>
      </p:grpSp>
      <p:grpSp>
        <p:nvGrpSpPr>
          <p:cNvPr name="Group 5" id="5"/>
          <p:cNvGrpSpPr/>
          <p:nvPr/>
        </p:nvGrpSpPr>
        <p:grpSpPr>
          <a:xfrm rot="0">
            <a:off x="4787373" y="3842242"/>
            <a:ext cx="8273633" cy="2602516"/>
            <a:chOff x="0" y="0"/>
            <a:chExt cx="2179064" cy="685436"/>
          </a:xfrm>
        </p:grpSpPr>
        <p:sp>
          <p:nvSpPr>
            <p:cNvPr name="Freeform 6" id="6"/>
            <p:cNvSpPr/>
            <p:nvPr/>
          </p:nvSpPr>
          <p:spPr>
            <a:xfrm flipH="false" flipV="false" rot="0">
              <a:off x="0" y="0"/>
              <a:ext cx="2179064" cy="685436"/>
            </a:xfrm>
            <a:custGeom>
              <a:avLst/>
              <a:gdLst/>
              <a:ahLst/>
              <a:cxnLst/>
              <a:rect r="r" b="b" t="t" l="l"/>
              <a:pathLst>
                <a:path h="685436" w="2179064">
                  <a:moveTo>
                    <a:pt x="47722" y="0"/>
                  </a:moveTo>
                  <a:lnTo>
                    <a:pt x="2131341" y="0"/>
                  </a:lnTo>
                  <a:cubicBezTo>
                    <a:pt x="2143998" y="0"/>
                    <a:pt x="2156136" y="5028"/>
                    <a:pt x="2165086" y="13978"/>
                  </a:cubicBezTo>
                  <a:cubicBezTo>
                    <a:pt x="2174036" y="22927"/>
                    <a:pt x="2179064" y="35066"/>
                    <a:pt x="2179064" y="47722"/>
                  </a:cubicBezTo>
                  <a:lnTo>
                    <a:pt x="2179064" y="637714"/>
                  </a:lnTo>
                  <a:cubicBezTo>
                    <a:pt x="2179064" y="664070"/>
                    <a:pt x="2157698" y="685436"/>
                    <a:pt x="2131341" y="685436"/>
                  </a:cubicBezTo>
                  <a:lnTo>
                    <a:pt x="47722" y="685436"/>
                  </a:lnTo>
                  <a:cubicBezTo>
                    <a:pt x="21366" y="685436"/>
                    <a:pt x="0" y="664070"/>
                    <a:pt x="0" y="637714"/>
                  </a:cubicBezTo>
                  <a:lnTo>
                    <a:pt x="0" y="47722"/>
                  </a:lnTo>
                  <a:cubicBezTo>
                    <a:pt x="0" y="21366"/>
                    <a:pt x="21366" y="0"/>
                    <a:pt x="47722" y="0"/>
                  </a:cubicBezTo>
                  <a:close/>
                </a:path>
              </a:pathLst>
            </a:custGeom>
            <a:solidFill>
              <a:srgbClr val="13547E"/>
            </a:solidFill>
          </p:spPr>
        </p:sp>
        <p:sp>
          <p:nvSpPr>
            <p:cNvPr name="TextBox 7" id="7"/>
            <p:cNvSpPr txBox="true"/>
            <p:nvPr/>
          </p:nvSpPr>
          <p:spPr>
            <a:xfrm>
              <a:off x="0" y="-47625"/>
              <a:ext cx="2179064" cy="733061"/>
            </a:xfrm>
            <a:prstGeom prst="rect">
              <a:avLst/>
            </a:prstGeom>
          </p:spPr>
          <p:txBody>
            <a:bodyPr anchor="ctr" rtlCol="false" tIns="50800" lIns="50800" bIns="50800" rIns="50800"/>
            <a:lstStyle/>
            <a:p>
              <a:pPr algn="ctr">
                <a:lnSpc>
                  <a:spcPts val="2768"/>
                </a:lnSpc>
              </a:pPr>
            </a:p>
          </p:txBody>
        </p:sp>
      </p:grpSp>
      <p:grpSp>
        <p:nvGrpSpPr>
          <p:cNvPr name="Group 8" id="8"/>
          <p:cNvGrpSpPr/>
          <p:nvPr/>
        </p:nvGrpSpPr>
        <p:grpSpPr>
          <a:xfrm rot="0">
            <a:off x="13061006" y="3842242"/>
            <a:ext cx="3305911" cy="2602516"/>
            <a:chOff x="0" y="0"/>
            <a:chExt cx="870693" cy="685436"/>
          </a:xfrm>
        </p:grpSpPr>
        <p:sp>
          <p:nvSpPr>
            <p:cNvPr name="Freeform 9" id="9"/>
            <p:cNvSpPr/>
            <p:nvPr/>
          </p:nvSpPr>
          <p:spPr>
            <a:xfrm flipH="false" flipV="false" rot="0">
              <a:off x="0" y="0"/>
              <a:ext cx="870692" cy="685436"/>
            </a:xfrm>
            <a:custGeom>
              <a:avLst/>
              <a:gdLst/>
              <a:ahLst/>
              <a:cxnLst/>
              <a:rect r="r" b="b" t="t" l="l"/>
              <a:pathLst>
                <a:path h="685436" w="870692">
                  <a:moveTo>
                    <a:pt x="119434" y="0"/>
                  </a:moveTo>
                  <a:lnTo>
                    <a:pt x="751259" y="0"/>
                  </a:lnTo>
                  <a:cubicBezTo>
                    <a:pt x="782934" y="0"/>
                    <a:pt x="813313" y="12583"/>
                    <a:pt x="835711" y="34981"/>
                  </a:cubicBezTo>
                  <a:cubicBezTo>
                    <a:pt x="858109" y="57380"/>
                    <a:pt x="870692" y="87758"/>
                    <a:pt x="870692" y="119434"/>
                  </a:cubicBezTo>
                  <a:lnTo>
                    <a:pt x="870692" y="566002"/>
                  </a:lnTo>
                  <a:cubicBezTo>
                    <a:pt x="870692" y="597678"/>
                    <a:pt x="858109" y="628057"/>
                    <a:pt x="835711" y="650455"/>
                  </a:cubicBezTo>
                  <a:cubicBezTo>
                    <a:pt x="813313" y="672853"/>
                    <a:pt x="782934" y="685436"/>
                    <a:pt x="751259" y="685436"/>
                  </a:cubicBezTo>
                  <a:lnTo>
                    <a:pt x="119434" y="685436"/>
                  </a:lnTo>
                  <a:cubicBezTo>
                    <a:pt x="53472" y="685436"/>
                    <a:pt x="0" y="631964"/>
                    <a:pt x="0" y="566002"/>
                  </a:cubicBezTo>
                  <a:lnTo>
                    <a:pt x="0" y="119434"/>
                  </a:lnTo>
                  <a:cubicBezTo>
                    <a:pt x="0" y="87758"/>
                    <a:pt x="12583" y="57380"/>
                    <a:pt x="34981" y="34981"/>
                  </a:cubicBezTo>
                  <a:cubicBezTo>
                    <a:pt x="57380" y="12583"/>
                    <a:pt x="87758" y="0"/>
                    <a:pt x="119434" y="0"/>
                  </a:cubicBezTo>
                  <a:close/>
                </a:path>
              </a:pathLst>
            </a:custGeom>
            <a:solidFill>
              <a:srgbClr val="2E2E2E"/>
            </a:solidFill>
          </p:spPr>
        </p:sp>
        <p:sp>
          <p:nvSpPr>
            <p:cNvPr name="TextBox 10" id="10"/>
            <p:cNvSpPr txBox="true"/>
            <p:nvPr/>
          </p:nvSpPr>
          <p:spPr>
            <a:xfrm>
              <a:off x="0" y="-47625"/>
              <a:ext cx="870693" cy="733061"/>
            </a:xfrm>
            <a:prstGeom prst="rect">
              <a:avLst/>
            </a:prstGeom>
          </p:spPr>
          <p:txBody>
            <a:bodyPr anchor="ctr" rtlCol="false" tIns="50800" lIns="50800" bIns="50800" rIns="50800"/>
            <a:lstStyle/>
            <a:p>
              <a:pPr algn="ctr">
                <a:lnSpc>
                  <a:spcPts val="2768"/>
                </a:lnSpc>
              </a:pPr>
            </a:p>
          </p:txBody>
        </p:sp>
      </p:grpSp>
      <p:sp>
        <p:nvSpPr>
          <p:cNvPr name="Freeform 11" id="11"/>
          <p:cNvSpPr/>
          <p:nvPr/>
        </p:nvSpPr>
        <p:spPr>
          <a:xfrm flipH="false" flipV="false" rot="0">
            <a:off x="1410551" y="8452781"/>
            <a:ext cx="774305" cy="805519"/>
          </a:xfrm>
          <a:custGeom>
            <a:avLst/>
            <a:gdLst/>
            <a:ahLst/>
            <a:cxnLst/>
            <a:rect r="r" b="b" t="t" l="l"/>
            <a:pathLst>
              <a:path h="805519" w="774305">
                <a:moveTo>
                  <a:pt x="0" y="0"/>
                </a:moveTo>
                <a:lnTo>
                  <a:pt x="774305" y="0"/>
                </a:lnTo>
                <a:lnTo>
                  <a:pt x="774305" y="805519"/>
                </a:lnTo>
                <a:lnTo>
                  <a:pt x="0" y="805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263773" y="277877"/>
            <a:ext cx="18024227" cy="1195362"/>
          </a:xfrm>
          <a:prstGeom prst="rect">
            <a:avLst/>
          </a:prstGeom>
        </p:spPr>
        <p:txBody>
          <a:bodyPr anchor="t" rtlCol="false" tIns="0" lIns="0" bIns="0" rIns="0">
            <a:spAutoFit/>
          </a:bodyPr>
          <a:lstStyle/>
          <a:p>
            <a:pPr algn="ctr">
              <a:lnSpc>
                <a:spcPts val="9520"/>
              </a:lnSpc>
            </a:pPr>
            <a:r>
              <a:rPr lang="en-US" sz="6800">
                <a:solidFill>
                  <a:srgbClr val="2E2E2E"/>
                </a:solidFill>
                <a:latin typeface="Montserrat Light Bold"/>
              </a:rPr>
              <a:t>PARTICIÓN DATOS</a:t>
            </a:r>
          </a:p>
        </p:txBody>
      </p:sp>
      <p:sp>
        <p:nvSpPr>
          <p:cNvPr name="TextBox 13" id="13"/>
          <p:cNvSpPr txBox="true"/>
          <p:nvPr/>
        </p:nvSpPr>
        <p:spPr>
          <a:xfrm rot="0">
            <a:off x="7229459" y="2908577"/>
            <a:ext cx="5375681" cy="581240"/>
          </a:xfrm>
          <a:prstGeom prst="rect">
            <a:avLst/>
          </a:prstGeom>
        </p:spPr>
        <p:txBody>
          <a:bodyPr anchor="t" rtlCol="false" tIns="0" lIns="0" bIns="0" rIns="0">
            <a:spAutoFit/>
          </a:bodyPr>
          <a:lstStyle/>
          <a:p>
            <a:pPr algn="l">
              <a:lnSpc>
                <a:spcPts val="4614"/>
              </a:lnSpc>
            </a:pPr>
            <a:r>
              <a:rPr lang="en-US" sz="3296">
                <a:solidFill>
                  <a:srgbClr val="09202E"/>
                </a:solidFill>
                <a:latin typeface="Montserrat Light Bold"/>
              </a:rPr>
              <a:t> Entrenamiento</a:t>
            </a:r>
          </a:p>
        </p:txBody>
      </p:sp>
      <p:sp>
        <p:nvSpPr>
          <p:cNvPr name="TextBox 14" id="14"/>
          <p:cNvSpPr txBox="true"/>
          <p:nvPr/>
        </p:nvSpPr>
        <p:spPr>
          <a:xfrm rot="0">
            <a:off x="8194852" y="6720255"/>
            <a:ext cx="1458675" cy="713321"/>
          </a:xfrm>
          <a:prstGeom prst="rect">
            <a:avLst/>
          </a:prstGeom>
        </p:spPr>
        <p:txBody>
          <a:bodyPr anchor="t" rtlCol="false" tIns="0" lIns="0" bIns="0" rIns="0">
            <a:spAutoFit/>
          </a:bodyPr>
          <a:lstStyle/>
          <a:p>
            <a:pPr algn="l">
              <a:lnSpc>
                <a:spcPts val="5734"/>
              </a:lnSpc>
            </a:pPr>
            <a:r>
              <a:rPr lang="en-US" sz="4096">
                <a:solidFill>
                  <a:srgbClr val="09202E"/>
                </a:solidFill>
                <a:latin typeface="Montserrat Light Bold"/>
              </a:rPr>
              <a:t>49%</a:t>
            </a:r>
          </a:p>
        </p:txBody>
      </p:sp>
      <p:sp>
        <p:nvSpPr>
          <p:cNvPr name="TextBox 15" id="15"/>
          <p:cNvSpPr txBox="true"/>
          <p:nvPr/>
        </p:nvSpPr>
        <p:spPr>
          <a:xfrm rot="0">
            <a:off x="2756777" y="6720255"/>
            <a:ext cx="1458675" cy="713321"/>
          </a:xfrm>
          <a:prstGeom prst="rect">
            <a:avLst/>
          </a:prstGeom>
        </p:spPr>
        <p:txBody>
          <a:bodyPr anchor="t" rtlCol="false" tIns="0" lIns="0" bIns="0" rIns="0">
            <a:spAutoFit/>
          </a:bodyPr>
          <a:lstStyle/>
          <a:p>
            <a:pPr algn="l">
              <a:lnSpc>
                <a:spcPts val="5734"/>
              </a:lnSpc>
            </a:pPr>
            <a:r>
              <a:rPr lang="en-US" sz="4096">
                <a:solidFill>
                  <a:srgbClr val="09202E"/>
                </a:solidFill>
                <a:latin typeface="Montserrat Light Bold"/>
              </a:rPr>
              <a:t>21%</a:t>
            </a:r>
          </a:p>
        </p:txBody>
      </p:sp>
      <p:sp>
        <p:nvSpPr>
          <p:cNvPr name="TextBox 16" id="16"/>
          <p:cNvSpPr txBox="true"/>
          <p:nvPr/>
        </p:nvSpPr>
        <p:spPr>
          <a:xfrm rot="0">
            <a:off x="13984623" y="6720255"/>
            <a:ext cx="1458675" cy="713321"/>
          </a:xfrm>
          <a:prstGeom prst="rect">
            <a:avLst/>
          </a:prstGeom>
        </p:spPr>
        <p:txBody>
          <a:bodyPr anchor="t" rtlCol="false" tIns="0" lIns="0" bIns="0" rIns="0">
            <a:spAutoFit/>
          </a:bodyPr>
          <a:lstStyle/>
          <a:p>
            <a:pPr algn="l">
              <a:lnSpc>
                <a:spcPts val="5734"/>
              </a:lnSpc>
            </a:pPr>
            <a:r>
              <a:rPr lang="en-US" sz="4096">
                <a:solidFill>
                  <a:srgbClr val="09202E"/>
                </a:solidFill>
                <a:latin typeface="Montserrat Light Bold"/>
              </a:rPr>
              <a:t>30%</a:t>
            </a:r>
          </a:p>
        </p:txBody>
      </p:sp>
      <p:sp>
        <p:nvSpPr>
          <p:cNvPr name="TextBox 17" id="17"/>
          <p:cNvSpPr txBox="true"/>
          <p:nvPr/>
        </p:nvSpPr>
        <p:spPr>
          <a:xfrm rot="0">
            <a:off x="2708440" y="2908577"/>
            <a:ext cx="1507012" cy="581240"/>
          </a:xfrm>
          <a:prstGeom prst="rect">
            <a:avLst/>
          </a:prstGeom>
        </p:spPr>
        <p:txBody>
          <a:bodyPr anchor="t" rtlCol="false" tIns="0" lIns="0" bIns="0" rIns="0">
            <a:spAutoFit/>
          </a:bodyPr>
          <a:lstStyle/>
          <a:p>
            <a:pPr algn="l">
              <a:lnSpc>
                <a:spcPts val="4614"/>
              </a:lnSpc>
            </a:pPr>
            <a:r>
              <a:rPr lang="en-US" sz="3296">
                <a:solidFill>
                  <a:srgbClr val="09202E"/>
                </a:solidFill>
                <a:latin typeface="Montserrat Light Bold"/>
              </a:rPr>
              <a:t>Testeo</a:t>
            </a:r>
          </a:p>
        </p:txBody>
      </p:sp>
      <p:sp>
        <p:nvSpPr>
          <p:cNvPr name="TextBox 18" id="18"/>
          <p:cNvSpPr txBox="true"/>
          <p:nvPr/>
        </p:nvSpPr>
        <p:spPr>
          <a:xfrm rot="0">
            <a:off x="13559067" y="2908577"/>
            <a:ext cx="2309787" cy="581240"/>
          </a:xfrm>
          <a:prstGeom prst="rect">
            <a:avLst/>
          </a:prstGeom>
        </p:spPr>
        <p:txBody>
          <a:bodyPr anchor="t" rtlCol="false" tIns="0" lIns="0" bIns="0" rIns="0">
            <a:spAutoFit/>
          </a:bodyPr>
          <a:lstStyle/>
          <a:p>
            <a:pPr algn="l">
              <a:lnSpc>
                <a:spcPts val="4614"/>
              </a:lnSpc>
            </a:pPr>
            <a:r>
              <a:rPr lang="en-US" sz="3296">
                <a:solidFill>
                  <a:srgbClr val="09202E"/>
                </a:solidFill>
                <a:latin typeface="Montserrat Light Bold"/>
              </a:rPr>
              <a:t>Validación</a:t>
            </a:r>
          </a:p>
        </p:txBody>
      </p:sp>
      <p:sp>
        <p:nvSpPr>
          <p:cNvPr name="TextBox 19" id="19"/>
          <p:cNvSpPr txBox="true"/>
          <p:nvPr/>
        </p:nvSpPr>
        <p:spPr>
          <a:xfrm rot="0">
            <a:off x="2184856" y="8531583"/>
            <a:ext cx="5375681" cy="581240"/>
          </a:xfrm>
          <a:prstGeom prst="rect">
            <a:avLst/>
          </a:prstGeom>
        </p:spPr>
        <p:txBody>
          <a:bodyPr anchor="t" rtlCol="false" tIns="0" lIns="0" bIns="0" rIns="0">
            <a:spAutoFit/>
          </a:bodyPr>
          <a:lstStyle/>
          <a:p>
            <a:pPr algn="l">
              <a:lnSpc>
                <a:spcPts val="4614"/>
              </a:lnSpc>
            </a:pPr>
            <a:r>
              <a:rPr lang="en-US" sz="3296">
                <a:solidFill>
                  <a:srgbClr val="09202E"/>
                </a:solidFill>
                <a:latin typeface="Montserrat Light Bold"/>
              </a:rPr>
              <a:t>Reducción Overfitting</a:t>
            </a:r>
          </a:p>
        </p:txBody>
      </p:sp>
      <p:sp>
        <p:nvSpPr>
          <p:cNvPr name="Freeform 20" id="20"/>
          <p:cNvSpPr/>
          <p:nvPr/>
        </p:nvSpPr>
        <p:spPr>
          <a:xfrm flipH="false" flipV="false" rot="0">
            <a:off x="7560537" y="8452781"/>
            <a:ext cx="774305" cy="805519"/>
          </a:xfrm>
          <a:custGeom>
            <a:avLst/>
            <a:gdLst/>
            <a:ahLst/>
            <a:cxnLst/>
            <a:rect r="r" b="b" t="t" l="l"/>
            <a:pathLst>
              <a:path h="805519" w="774305">
                <a:moveTo>
                  <a:pt x="0" y="0"/>
                </a:moveTo>
                <a:lnTo>
                  <a:pt x="774306" y="0"/>
                </a:lnTo>
                <a:lnTo>
                  <a:pt x="774306" y="805519"/>
                </a:lnTo>
                <a:lnTo>
                  <a:pt x="0" y="805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1" id="21"/>
          <p:cNvSpPr txBox="true"/>
          <p:nvPr/>
        </p:nvSpPr>
        <p:spPr>
          <a:xfrm rot="0">
            <a:off x="8806269" y="8232438"/>
            <a:ext cx="8453031" cy="1179529"/>
          </a:xfrm>
          <a:prstGeom prst="rect">
            <a:avLst/>
          </a:prstGeom>
        </p:spPr>
        <p:txBody>
          <a:bodyPr anchor="t" rtlCol="false" tIns="0" lIns="0" bIns="0" rIns="0">
            <a:spAutoFit/>
          </a:bodyPr>
          <a:lstStyle/>
          <a:p>
            <a:pPr algn="l">
              <a:lnSpc>
                <a:spcPts val="4614"/>
              </a:lnSpc>
            </a:pPr>
            <a:r>
              <a:rPr lang="en-US" sz="3296">
                <a:solidFill>
                  <a:srgbClr val="09202E"/>
                </a:solidFill>
                <a:latin typeface="Montserrat Light Bold"/>
              </a:rPr>
              <a:t>Errores debajo 52% y 40% para entrenamiento y validación</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4233603" y="2637250"/>
            <a:ext cx="10084567" cy="1576860"/>
          </a:xfrm>
          <a:custGeom>
            <a:avLst/>
            <a:gdLst/>
            <a:ahLst/>
            <a:cxnLst/>
            <a:rect r="r" b="b" t="t" l="l"/>
            <a:pathLst>
              <a:path h="1576860" w="10084567">
                <a:moveTo>
                  <a:pt x="0" y="0"/>
                </a:moveTo>
                <a:lnTo>
                  <a:pt x="10084567" y="0"/>
                </a:lnTo>
                <a:lnTo>
                  <a:pt x="10084567" y="1576860"/>
                </a:lnTo>
                <a:lnTo>
                  <a:pt x="0" y="1576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04749" y="5800593"/>
            <a:ext cx="3457707" cy="3457707"/>
          </a:xfrm>
          <a:custGeom>
            <a:avLst/>
            <a:gdLst/>
            <a:ahLst/>
            <a:cxnLst/>
            <a:rect r="r" b="b" t="t" l="l"/>
            <a:pathLst>
              <a:path h="3457707" w="3457707">
                <a:moveTo>
                  <a:pt x="0" y="0"/>
                </a:moveTo>
                <a:lnTo>
                  <a:pt x="3457707" y="0"/>
                </a:lnTo>
                <a:lnTo>
                  <a:pt x="3457707" y="3457707"/>
                </a:lnTo>
                <a:lnTo>
                  <a:pt x="0" y="3457707"/>
                </a:lnTo>
                <a:lnTo>
                  <a:pt x="0" y="0"/>
                </a:lnTo>
                <a:close/>
              </a:path>
            </a:pathLst>
          </a:custGeom>
          <a:blipFill>
            <a:blip r:embed="rId4"/>
            <a:stretch>
              <a:fillRect l="0" t="0" r="0" b="0"/>
            </a:stretch>
          </a:blipFill>
        </p:spPr>
      </p:sp>
      <p:sp>
        <p:nvSpPr>
          <p:cNvPr name="TextBox 4" id="4"/>
          <p:cNvSpPr txBox="true"/>
          <p:nvPr/>
        </p:nvSpPr>
        <p:spPr>
          <a:xfrm rot="0">
            <a:off x="263773" y="277877"/>
            <a:ext cx="18024227" cy="1195362"/>
          </a:xfrm>
          <a:prstGeom prst="rect">
            <a:avLst/>
          </a:prstGeom>
        </p:spPr>
        <p:txBody>
          <a:bodyPr anchor="t" rtlCol="false" tIns="0" lIns="0" bIns="0" rIns="0">
            <a:spAutoFit/>
          </a:bodyPr>
          <a:lstStyle/>
          <a:p>
            <a:pPr algn="ctr">
              <a:lnSpc>
                <a:spcPts val="9520"/>
              </a:lnSpc>
            </a:pPr>
            <a:r>
              <a:rPr lang="en-US" sz="6800">
                <a:solidFill>
                  <a:srgbClr val="2E2E2E"/>
                </a:solidFill>
                <a:latin typeface="Montserrat Light Bold"/>
              </a:rPr>
              <a:t>EPOCAS Y UMBRAL</a:t>
            </a:r>
          </a:p>
        </p:txBody>
      </p:sp>
      <p:sp>
        <p:nvSpPr>
          <p:cNvPr name="TextBox 5" id="5"/>
          <p:cNvSpPr txBox="true"/>
          <p:nvPr/>
        </p:nvSpPr>
        <p:spPr>
          <a:xfrm rot="0">
            <a:off x="7161741" y="4137910"/>
            <a:ext cx="4228290" cy="713321"/>
          </a:xfrm>
          <a:prstGeom prst="rect">
            <a:avLst/>
          </a:prstGeom>
        </p:spPr>
        <p:txBody>
          <a:bodyPr anchor="t" rtlCol="false" tIns="0" lIns="0" bIns="0" rIns="0">
            <a:spAutoFit/>
          </a:bodyPr>
          <a:lstStyle/>
          <a:p>
            <a:pPr algn="l">
              <a:lnSpc>
                <a:spcPts val="5734"/>
              </a:lnSpc>
            </a:pPr>
            <a:r>
              <a:rPr lang="en-US" sz="4096">
                <a:solidFill>
                  <a:srgbClr val="09202E"/>
                </a:solidFill>
                <a:latin typeface="Montserrat Light Bold"/>
              </a:rPr>
              <a:t>100 epocas </a:t>
            </a:r>
          </a:p>
        </p:txBody>
      </p:sp>
      <p:sp>
        <p:nvSpPr>
          <p:cNvPr name="TextBox 6" id="6"/>
          <p:cNvSpPr txBox="true"/>
          <p:nvPr/>
        </p:nvSpPr>
        <p:spPr>
          <a:xfrm rot="0">
            <a:off x="7577914" y="6816126"/>
            <a:ext cx="8448656" cy="1454485"/>
          </a:xfrm>
          <a:prstGeom prst="rect">
            <a:avLst/>
          </a:prstGeom>
        </p:spPr>
        <p:txBody>
          <a:bodyPr anchor="t" rtlCol="false" tIns="0" lIns="0" bIns="0" rIns="0">
            <a:spAutoFit/>
          </a:bodyPr>
          <a:lstStyle/>
          <a:p>
            <a:pPr algn="l">
              <a:lnSpc>
                <a:spcPts val="5734"/>
              </a:lnSpc>
            </a:pPr>
            <a:r>
              <a:rPr lang="en-US" sz="4096">
                <a:solidFill>
                  <a:srgbClr val="09202E"/>
                </a:solidFill>
                <a:latin typeface="Montserrat Light Bold"/>
              </a:rPr>
              <a:t>Umbral del 60 % para cuentas que incumpliran con el pago</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4244718" y="1028700"/>
            <a:ext cx="9798564" cy="6950145"/>
          </a:xfrm>
          <a:custGeom>
            <a:avLst/>
            <a:gdLst/>
            <a:ahLst/>
            <a:cxnLst/>
            <a:rect r="r" b="b" t="t" l="l"/>
            <a:pathLst>
              <a:path h="6950145" w="9798564">
                <a:moveTo>
                  <a:pt x="0" y="0"/>
                </a:moveTo>
                <a:lnTo>
                  <a:pt x="9798564" y="0"/>
                </a:lnTo>
                <a:lnTo>
                  <a:pt x="9798564" y="6950145"/>
                </a:lnTo>
                <a:lnTo>
                  <a:pt x="0" y="6950145"/>
                </a:lnTo>
                <a:lnTo>
                  <a:pt x="0" y="0"/>
                </a:lnTo>
                <a:close/>
              </a:path>
            </a:pathLst>
          </a:custGeom>
          <a:blipFill>
            <a:blip r:embed="rId2"/>
            <a:stretch>
              <a:fillRect l="0" t="0" r="0" b="0"/>
            </a:stretch>
          </a:blipFill>
        </p:spPr>
      </p:sp>
      <p:sp>
        <p:nvSpPr>
          <p:cNvPr name="TextBox 3" id="3"/>
          <p:cNvSpPr txBox="true"/>
          <p:nvPr/>
        </p:nvSpPr>
        <p:spPr>
          <a:xfrm rot="0">
            <a:off x="4638319" y="8408486"/>
            <a:ext cx="10245837" cy="849814"/>
          </a:xfrm>
          <a:prstGeom prst="rect">
            <a:avLst/>
          </a:prstGeom>
        </p:spPr>
        <p:txBody>
          <a:bodyPr anchor="t" rtlCol="false" tIns="0" lIns="0" bIns="0" rIns="0">
            <a:spAutoFit/>
          </a:bodyPr>
          <a:lstStyle/>
          <a:p>
            <a:pPr algn="l">
              <a:lnSpc>
                <a:spcPts val="3360"/>
              </a:lnSpc>
            </a:pPr>
            <a:r>
              <a:rPr lang="en-US" sz="2400">
                <a:solidFill>
                  <a:srgbClr val="13547E"/>
                </a:solidFill>
                <a:latin typeface="Montserrat Light Bold"/>
              </a:rPr>
              <a:t>GRAFICA 7: GRAFICA DE PERDIDAD PARA VALIDACIÓN Y ENTRENAMIENTO CON 100 EPOCAS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957943" y="723664"/>
            <a:ext cx="6894379" cy="9563336"/>
            <a:chOff x="0" y="0"/>
            <a:chExt cx="1815803" cy="2518739"/>
          </a:xfrm>
        </p:grpSpPr>
        <p:sp>
          <p:nvSpPr>
            <p:cNvPr name="Freeform 3" id="3"/>
            <p:cNvSpPr/>
            <p:nvPr/>
          </p:nvSpPr>
          <p:spPr>
            <a:xfrm flipH="false" flipV="false" rot="0">
              <a:off x="0" y="0"/>
              <a:ext cx="1815804" cy="2518739"/>
            </a:xfrm>
            <a:custGeom>
              <a:avLst/>
              <a:gdLst/>
              <a:ahLst/>
              <a:cxnLst/>
              <a:rect r="r" b="b" t="t" l="l"/>
              <a:pathLst>
                <a:path h="2518739" w="1815804">
                  <a:moveTo>
                    <a:pt x="0" y="0"/>
                  </a:moveTo>
                  <a:lnTo>
                    <a:pt x="1815804" y="0"/>
                  </a:lnTo>
                  <a:lnTo>
                    <a:pt x="1815804" y="2518739"/>
                  </a:lnTo>
                  <a:lnTo>
                    <a:pt x="0" y="2518739"/>
                  </a:lnTo>
                  <a:close/>
                </a:path>
              </a:pathLst>
            </a:custGeom>
            <a:solidFill>
              <a:srgbClr val="13547E"/>
            </a:solidFill>
            <a:ln cap="sq">
              <a:noFill/>
              <a:prstDash val="solid"/>
              <a:miter/>
            </a:ln>
          </p:spPr>
        </p:sp>
        <p:sp>
          <p:nvSpPr>
            <p:cNvPr name="TextBox 4" id="4"/>
            <p:cNvSpPr txBox="true"/>
            <p:nvPr/>
          </p:nvSpPr>
          <p:spPr>
            <a:xfrm>
              <a:off x="0" y="-47625"/>
              <a:ext cx="1815803" cy="2566364"/>
            </a:xfrm>
            <a:prstGeom prst="rect">
              <a:avLst/>
            </a:prstGeom>
          </p:spPr>
          <p:txBody>
            <a:bodyPr anchor="ctr" rtlCol="false" tIns="50800" lIns="50800" bIns="50800" rIns="50800"/>
            <a:lstStyle/>
            <a:p>
              <a:pPr algn="ctr" marL="0" indent="0" lvl="0">
                <a:lnSpc>
                  <a:spcPts val="2768"/>
                </a:lnSpc>
                <a:spcBef>
                  <a:spcPct val="0"/>
                </a:spcBef>
              </a:pPr>
            </a:p>
          </p:txBody>
        </p:sp>
      </p:grpSp>
      <p:sp>
        <p:nvSpPr>
          <p:cNvPr name="TextBox 5" id="5"/>
          <p:cNvSpPr txBox="true"/>
          <p:nvPr/>
        </p:nvSpPr>
        <p:spPr>
          <a:xfrm rot="0">
            <a:off x="719777" y="125916"/>
            <a:ext cx="5216659" cy="5102160"/>
          </a:xfrm>
          <a:prstGeom prst="rect">
            <a:avLst/>
          </a:prstGeom>
        </p:spPr>
        <p:txBody>
          <a:bodyPr anchor="t" rtlCol="false" tIns="0" lIns="0" bIns="0" rIns="0">
            <a:spAutoFit/>
          </a:bodyPr>
          <a:lstStyle/>
          <a:p>
            <a:pPr algn="ctr">
              <a:lnSpc>
                <a:spcPts val="41653"/>
              </a:lnSpc>
            </a:pPr>
            <a:r>
              <a:rPr lang="en-US" sz="29752">
                <a:solidFill>
                  <a:srgbClr val="FFFFFF"/>
                </a:solidFill>
                <a:latin typeface="Open Sans Bold"/>
              </a:rPr>
              <a:t>05</a:t>
            </a:r>
          </a:p>
        </p:txBody>
      </p:sp>
      <p:sp>
        <p:nvSpPr>
          <p:cNvPr name="Freeform 6" id="6"/>
          <p:cNvSpPr/>
          <p:nvPr/>
        </p:nvSpPr>
        <p:spPr>
          <a:xfrm flipH="false" flipV="false" rot="0">
            <a:off x="1224816" y="5228076"/>
            <a:ext cx="4206580" cy="4114800"/>
          </a:xfrm>
          <a:custGeom>
            <a:avLst/>
            <a:gdLst/>
            <a:ahLst/>
            <a:cxnLst/>
            <a:rect r="r" b="b" t="t" l="l"/>
            <a:pathLst>
              <a:path h="4114800" w="4206580">
                <a:moveTo>
                  <a:pt x="0" y="0"/>
                </a:moveTo>
                <a:lnTo>
                  <a:pt x="4206580" y="0"/>
                </a:lnTo>
                <a:lnTo>
                  <a:pt x="42065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339087" y="3354206"/>
            <a:ext cx="9381236" cy="1669312"/>
          </a:xfrm>
          <a:prstGeom prst="rect">
            <a:avLst/>
          </a:prstGeom>
        </p:spPr>
        <p:txBody>
          <a:bodyPr anchor="t" rtlCol="false" tIns="0" lIns="0" bIns="0" rIns="0">
            <a:spAutoFit/>
          </a:bodyPr>
          <a:lstStyle/>
          <a:p>
            <a:pPr algn="l">
              <a:lnSpc>
                <a:spcPts val="13226"/>
              </a:lnSpc>
            </a:pPr>
            <a:r>
              <a:rPr lang="en-US" sz="9447">
                <a:solidFill>
                  <a:srgbClr val="2E2E2E"/>
                </a:solidFill>
                <a:latin typeface="Montserrat Light Bold"/>
              </a:rPr>
              <a:t>RESULTADOS</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63773" y="277877"/>
            <a:ext cx="18024227" cy="1195347"/>
          </a:xfrm>
          <a:prstGeom prst="rect">
            <a:avLst/>
          </a:prstGeom>
        </p:spPr>
        <p:txBody>
          <a:bodyPr anchor="t" rtlCol="false" tIns="0" lIns="0" bIns="0" rIns="0">
            <a:spAutoFit/>
          </a:bodyPr>
          <a:lstStyle/>
          <a:p>
            <a:pPr algn="ctr">
              <a:lnSpc>
                <a:spcPts val="9520"/>
              </a:lnSpc>
            </a:pPr>
            <a:r>
              <a:rPr lang="en-US" sz="6800">
                <a:solidFill>
                  <a:srgbClr val="2E2E2E"/>
                </a:solidFill>
                <a:latin typeface="Montserrat Light Bold"/>
              </a:rPr>
              <a:t>MATRIZ DE CONFUSIÓN</a:t>
            </a:r>
          </a:p>
        </p:txBody>
      </p:sp>
      <p:sp>
        <p:nvSpPr>
          <p:cNvPr name="TextBox 3" id="3"/>
          <p:cNvSpPr txBox="true"/>
          <p:nvPr/>
        </p:nvSpPr>
        <p:spPr>
          <a:xfrm rot="0">
            <a:off x="4070869" y="7830283"/>
            <a:ext cx="9381236" cy="538543"/>
          </a:xfrm>
          <a:prstGeom prst="rect">
            <a:avLst/>
          </a:prstGeom>
        </p:spPr>
        <p:txBody>
          <a:bodyPr anchor="t" rtlCol="false" tIns="0" lIns="0" bIns="0" rIns="0">
            <a:spAutoFit/>
          </a:bodyPr>
          <a:lstStyle/>
          <a:p>
            <a:pPr algn="l">
              <a:lnSpc>
                <a:spcPts val="4340"/>
              </a:lnSpc>
            </a:pPr>
            <a:r>
              <a:rPr lang="en-US" sz="3100">
                <a:solidFill>
                  <a:srgbClr val="13547E"/>
                </a:solidFill>
                <a:latin typeface="Montserrat Light Bold"/>
              </a:rPr>
              <a:t>VALORES REALES</a:t>
            </a:r>
          </a:p>
        </p:txBody>
      </p:sp>
      <p:sp>
        <p:nvSpPr>
          <p:cNvPr name="TextBox 4" id="4"/>
          <p:cNvSpPr txBox="true"/>
          <p:nvPr/>
        </p:nvSpPr>
        <p:spPr>
          <a:xfrm rot="-5400000">
            <a:off x="-3690493" y="2592708"/>
            <a:ext cx="9381236" cy="538543"/>
          </a:xfrm>
          <a:prstGeom prst="rect">
            <a:avLst/>
          </a:prstGeom>
        </p:spPr>
        <p:txBody>
          <a:bodyPr anchor="t" rtlCol="false" tIns="0" lIns="0" bIns="0" rIns="0">
            <a:spAutoFit/>
          </a:bodyPr>
          <a:lstStyle/>
          <a:p>
            <a:pPr algn="l">
              <a:lnSpc>
                <a:spcPts val="4340"/>
              </a:lnSpc>
            </a:pPr>
            <a:r>
              <a:rPr lang="en-US" sz="3100">
                <a:solidFill>
                  <a:srgbClr val="13547E"/>
                </a:solidFill>
                <a:latin typeface="Montserrat Light Bold"/>
              </a:rPr>
              <a:t>VALORES DE PRESICIÓN</a:t>
            </a:r>
          </a:p>
        </p:txBody>
      </p:sp>
      <p:sp>
        <p:nvSpPr>
          <p:cNvPr name="TextBox 5" id="5"/>
          <p:cNvSpPr txBox="true"/>
          <p:nvPr/>
        </p:nvSpPr>
        <p:spPr>
          <a:xfrm rot="0">
            <a:off x="10761066" y="2804829"/>
            <a:ext cx="7526934" cy="2360363"/>
          </a:xfrm>
          <a:prstGeom prst="rect">
            <a:avLst/>
          </a:prstGeom>
        </p:spPr>
        <p:txBody>
          <a:bodyPr anchor="t" rtlCol="false" tIns="0" lIns="0" bIns="0" rIns="0">
            <a:spAutoFit/>
          </a:bodyPr>
          <a:lstStyle/>
          <a:p>
            <a:pPr algn="l">
              <a:lnSpc>
                <a:spcPts val="4659"/>
              </a:lnSpc>
            </a:pPr>
            <a:r>
              <a:rPr lang="en-US" sz="3327">
                <a:solidFill>
                  <a:srgbClr val="13547E"/>
                </a:solidFill>
                <a:latin typeface="Montserrat Light Bold"/>
              </a:rPr>
              <a:t>96% </a:t>
            </a:r>
            <a:r>
              <a:rPr lang="en-US" sz="3327">
                <a:solidFill>
                  <a:srgbClr val="13547E"/>
                </a:solidFill>
                <a:latin typeface="Montserrat Light"/>
              </a:rPr>
              <a:t>DE </a:t>
            </a:r>
            <a:r>
              <a:rPr lang="en-US" sz="3327">
                <a:solidFill>
                  <a:srgbClr val="13547E"/>
                </a:solidFill>
                <a:latin typeface="Montserrat Light Bold"/>
              </a:rPr>
              <a:t>SENSIBILIDAD</a:t>
            </a:r>
            <a:r>
              <a:rPr lang="en-US" sz="3327">
                <a:solidFill>
                  <a:srgbClr val="13547E"/>
                </a:solidFill>
                <a:latin typeface="Montserrat Light"/>
              </a:rPr>
              <a:t> PARA PREDECIR CASOS DE CLIENTES QUE NO INCUMPLEN LOS PAGOS (TN)</a:t>
            </a:r>
          </a:p>
        </p:txBody>
      </p:sp>
      <p:sp>
        <p:nvSpPr>
          <p:cNvPr name="TextBox 6" id="6"/>
          <p:cNvSpPr txBox="true"/>
          <p:nvPr/>
        </p:nvSpPr>
        <p:spPr>
          <a:xfrm rot="0">
            <a:off x="10761066" y="5612777"/>
            <a:ext cx="7526934" cy="1769922"/>
          </a:xfrm>
          <a:prstGeom prst="rect">
            <a:avLst/>
          </a:prstGeom>
        </p:spPr>
        <p:txBody>
          <a:bodyPr anchor="t" rtlCol="false" tIns="0" lIns="0" bIns="0" rIns="0">
            <a:spAutoFit/>
          </a:bodyPr>
          <a:lstStyle/>
          <a:p>
            <a:pPr algn="l">
              <a:lnSpc>
                <a:spcPts val="4659"/>
              </a:lnSpc>
            </a:pPr>
            <a:r>
              <a:rPr lang="en-US" sz="3327">
                <a:solidFill>
                  <a:srgbClr val="13547E"/>
                </a:solidFill>
                <a:latin typeface="Montserrat Light Bold"/>
              </a:rPr>
              <a:t>30%</a:t>
            </a:r>
            <a:r>
              <a:rPr lang="en-US" sz="3327">
                <a:solidFill>
                  <a:srgbClr val="13547E"/>
                </a:solidFill>
                <a:latin typeface="Montserrat Light"/>
              </a:rPr>
              <a:t> DE </a:t>
            </a:r>
            <a:r>
              <a:rPr lang="en-US" sz="3327">
                <a:solidFill>
                  <a:srgbClr val="13547E"/>
                </a:solidFill>
                <a:latin typeface="Montserrat Light Bold"/>
              </a:rPr>
              <a:t>SENSIBILIDAD</a:t>
            </a:r>
            <a:r>
              <a:rPr lang="en-US" sz="3327">
                <a:solidFill>
                  <a:srgbClr val="13547E"/>
                </a:solidFill>
                <a:latin typeface="Montserrat Light"/>
              </a:rPr>
              <a:t> PARA PREDECIR CASOS DE CLIENTES QUE INCUMPLEN LOS PAGOS (TP)</a:t>
            </a:r>
          </a:p>
        </p:txBody>
      </p:sp>
      <p:graphicFrame>
        <p:nvGraphicFramePr>
          <p:cNvPr name="Table 7" id="7"/>
          <p:cNvGraphicFramePr>
            <a:graphicFrameLocks noGrp="true"/>
          </p:cNvGraphicFramePr>
          <p:nvPr/>
        </p:nvGraphicFramePr>
        <p:xfrm>
          <a:off x="1828800" y="2646479"/>
          <a:ext cx="8370291" cy="4906119"/>
        </p:xfrm>
        <a:graphic>
          <a:graphicData uri="http://schemas.openxmlformats.org/drawingml/2006/table">
            <a:tbl>
              <a:tblPr/>
              <a:tblGrid>
                <a:gridCol w="2092573"/>
                <a:gridCol w="2092573"/>
                <a:gridCol w="2092573"/>
                <a:gridCol w="2092573"/>
              </a:tblGrid>
              <a:tr h="817686">
                <a:tc rowSpan="3" gridSpan="2">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hMerge="true">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gridSpan="2">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hMerge="true">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17686">
                <a:tc vMerge="true" gridSpan="2">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gridSpan="2">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17686">
                <a:tc vMerge="true" gridSpan="2">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gridSpan="2">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17686">
                <a:tc rowSpan="3" gridSpan="2">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hMerge="true">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gridSpan="2">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hMerge="true">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17686">
                <a:tc vMerge="true" gridSpan="2">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gridSpan="2">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17686">
                <a:tc vMerge="true" gridSpan="2">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gridSpan="2">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29.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63773" y="277877"/>
            <a:ext cx="18024227" cy="1195347"/>
          </a:xfrm>
          <a:prstGeom prst="rect">
            <a:avLst/>
          </a:prstGeom>
        </p:spPr>
        <p:txBody>
          <a:bodyPr anchor="t" rtlCol="false" tIns="0" lIns="0" bIns="0" rIns="0">
            <a:spAutoFit/>
          </a:bodyPr>
          <a:lstStyle/>
          <a:p>
            <a:pPr algn="ctr">
              <a:lnSpc>
                <a:spcPts val="9520"/>
              </a:lnSpc>
            </a:pPr>
            <a:r>
              <a:rPr lang="en-US" sz="6800">
                <a:solidFill>
                  <a:srgbClr val="2E2E2E"/>
                </a:solidFill>
                <a:latin typeface="Montserrat Light Bold"/>
              </a:rPr>
              <a:t>MATRIZ DE CONFUSIÓN</a:t>
            </a:r>
          </a:p>
        </p:txBody>
      </p:sp>
      <p:sp>
        <p:nvSpPr>
          <p:cNvPr name="TextBox 3" id="3"/>
          <p:cNvSpPr txBox="true"/>
          <p:nvPr/>
        </p:nvSpPr>
        <p:spPr>
          <a:xfrm rot="0">
            <a:off x="4070869" y="7830283"/>
            <a:ext cx="9381236" cy="538543"/>
          </a:xfrm>
          <a:prstGeom prst="rect">
            <a:avLst/>
          </a:prstGeom>
        </p:spPr>
        <p:txBody>
          <a:bodyPr anchor="t" rtlCol="false" tIns="0" lIns="0" bIns="0" rIns="0">
            <a:spAutoFit/>
          </a:bodyPr>
          <a:lstStyle/>
          <a:p>
            <a:pPr algn="l">
              <a:lnSpc>
                <a:spcPts val="4340"/>
              </a:lnSpc>
            </a:pPr>
            <a:r>
              <a:rPr lang="en-US" sz="3100">
                <a:solidFill>
                  <a:srgbClr val="13547E"/>
                </a:solidFill>
                <a:latin typeface="Montserrat Light Bold"/>
              </a:rPr>
              <a:t>VALORES REALES</a:t>
            </a:r>
          </a:p>
        </p:txBody>
      </p:sp>
      <p:sp>
        <p:nvSpPr>
          <p:cNvPr name="TextBox 4" id="4"/>
          <p:cNvSpPr txBox="true"/>
          <p:nvPr/>
        </p:nvSpPr>
        <p:spPr>
          <a:xfrm rot="-5400000">
            <a:off x="-3690493" y="2592708"/>
            <a:ext cx="9381236" cy="538543"/>
          </a:xfrm>
          <a:prstGeom prst="rect">
            <a:avLst/>
          </a:prstGeom>
        </p:spPr>
        <p:txBody>
          <a:bodyPr anchor="t" rtlCol="false" tIns="0" lIns="0" bIns="0" rIns="0">
            <a:spAutoFit/>
          </a:bodyPr>
          <a:lstStyle/>
          <a:p>
            <a:pPr algn="l">
              <a:lnSpc>
                <a:spcPts val="4340"/>
              </a:lnSpc>
            </a:pPr>
            <a:r>
              <a:rPr lang="en-US" sz="3100">
                <a:solidFill>
                  <a:srgbClr val="13547E"/>
                </a:solidFill>
                <a:latin typeface="Montserrat Light Bold"/>
              </a:rPr>
              <a:t>VALORES DE PRESICIÓN</a:t>
            </a:r>
          </a:p>
        </p:txBody>
      </p:sp>
      <p:sp>
        <p:nvSpPr>
          <p:cNvPr name="TextBox 5" id="5"/>
          <p:cNvSpPr txBox="true"/>
          <p:nvPr/>
        </p:nvSpPr>
        <p:spPr>
          <a:xfrm rot="0">
            <a:off x="10761066" y="3596148"/>
            <a:ext cx="7526934" cy="589038"/>
          </a:xfrm>
          <a:prstGeom prst="rect">
            <a:avLst/>
          </a:prstGeom>
        </p:spPr>
        <p:txBody>
          <a:bodyPr anchor="t" rtlCol="false" tIns="0" lIns="0" bIns="0" rIns="0">
            <a:spAutoFit/>
          </a:bodyPr>
          <a:lstStyle/>
          <a:p>
            <a:pPr algn="l">
              <a:lnSpc>
                <a:spcPts val="4659"/>
              </a:lnSpc>
            </a:pPr>
            <a:r>
              <a:rPr lang="en-US" sz="3327">
                <a:solidFill>
                  <a:srgbClr val="13547E"/>
                </a:solidFill>
                <a:latin typeface="Montserrat Light Bold"/>
              </a:rPr>
              <a:t>4% </a:t>
            </a:r>
            <a:r>
              <a:rPr lang="en-US" sz="3327">
                <a:solidFill>
                  <a:srgbClr val="13547E"/>
                </a:solidFill>
                <a:latin typeface="Montserrat Light"/>
              </a:rPr>
              <a:t>DE</a:t>
            </a:r>
            <a:r>
              <a:rPr lang="en-US" sz="3327">
                <a:solidFill>
                  <a:srgbClr val="13547E"/>
                </a:solidFill>
                <a:latin typeface="Montserrat Light Bold"/>
              </a:rPr>
              <a:t> FALSOS NEGATIVOS</a:t>
            </a:r>
            <a:r>
              <a:rPr lang="en-US" sz="3327">
                <a:solidFill>
                  <a:srgbClr val="13547E"/>
                </a:solidFill>
                <a:latin typeface="Montserrat Light"/>
              </a:rPr>
              <a:t> </a:t>
            </a:r>
          </a:p>
        </p:txBody>
      </p:sp>
      <p:sp>
        <p:nvSpPr>
          <p:cNvPr name="TextBox 6" id="6"/>
          <p:cNvSpPr txBox="true"/>
          <p:nvPr/>
        </p:nvSpPr>
        <p:spPr>
          <a:xfrm rot="0">
            <a:off x="10761066" y="5964474"/>
            <a:ext cx="7526934" cy="1179480"/>
          </a:xfrm>
          <a:prstGeom prst="rect">
            <a:avLst/>
          </a:prstGeom>
        </p:spPr>
        <p:txBody>
          <a:bodyPr anchor="t" rtlCol="false" tIns="0" lIns="0" bIns="0" rIns="0">
            <a:spAutoFit/>
          </a:bodyPr>
          <a:lstStyle/>
          <a:p>
            <a:pPr algn="l">
              <a:lnSpc>
                <a:spcPts val="4659"/>
              </a:lnSpc>
            </a:pPr>
            <a:r>
              <a:rPr lang="en-US" sz="3327">
                <a:solidFill>
                  <a:srgbClr val="13547E"/>
                </a:solidFill>
                <a:latin typeface="Montserrat Light Bold"/>
              </a:rPr>
              <a:t>70%</a:t>
            </a:r>
            <a:r>
              <a:rPr lang="en-US" sz="3327">
                <a:solidFill>
                  <a:srgbClr val="13547E"/>
                </a:solidFill>
                <a:latin typeface="Montserrat Light"/>
              </a:rPr>
              <a:t> DE </a:t>
            </a:r>
            <a:r>
              <a:rPr lang="en-US" sz="3327">
                <a:solidFill>
                  <a:srgbClr val="13547E"/>
                </a:solidFill>
                <a:latin typeface="Montserrat Light Bold"/>
              </a:rPr>
              <a:t>FALSOS POSITIVOS</a:t>
            </a:r>
            <a:r>
              <a:rPr lang="en-US" sz="3327">
                <a:solidFill>
                  <a:srgbClr val="13547E"/>
                </a:solidFill>
                <a:latin typeface="Montserrat Light"/>
              </a:rPr>
              <a:t> </a:t>
            </a:r>
          </a:p>
          <a:p>
            <a:pPr algn="l">
              <a:lnSpc>
                <a:spcPts val="4659"/>
              </a:lnSpc>
            </a:pPr>
          </a:p>
        </p:txBody>
      </p:sp>
      <p:graphicFrame>
        <p:nvGraphicFramePr>
          <p:cNvPr name="Table 7" id="7"/>
          <p:cNvGraphicFramePr>
            <a:graphicFrameLocks noGrp="true"/>
          </p:cNvGraphicFramePr>
          <p:nvPr/>
        </p:nvGraphicFramePr>
        <p:xfrm>
          <a:off x="1828800" y="2646479"/>
          <a:ext cx="8370291" cy="4906119"/>
        </p:xfrm>
        <a:graphic>
          <a:graphicData uri="http://schemas.openxmlformats.org/drawingml/2006/table">
            <a:tbl>
              <a:tblPr/>
              <a:tblGrid>
                <a:gridCol w="2092573"/>
                <a:gridCol w="2092573"/>
                <a:gridCol w="2092573"/>
                <a:gridCol w="2092573"/>
              </a:tblGrid>
              <a:tr h="817686">
                <a:tc rowSpan="3" gridSpan="2">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hMerge="true">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gridSpan="2">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hMerge="true">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17686">
                <a:tc vMerge="true" gridSpan="2">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gridSpan="2">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17686">
                <a:tc vMerge="true" gridSpan="2">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gridSpan="2">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17686">
                <a:tc rowSpan="3" gridSpan="2">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hMerge="true">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gridSpan="2">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hMerge="true">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17686">
                <a:tc vMerge="true" gridSpan="2">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gridSpan="2">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17686">
                <a:tc vMerge="true" gridSpan="2">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gridSpan="2">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957943" y="723664"/>
            <a:ext cx="6894379" cy="9563336"/>
            <a:chOff x="0" y="0"/>
            <a:chExt cx="1815803" cy="2518739"/>
          </a:xfrm>
        </p:grpSpPr>
        <p:sp>
          <p:nvSpPr>
            <p:cNvPr name="Freeform 3" id="3"/>
            <p:cNvSpPr/>
            <p:nvPr/>
          </p:nvSpPr>
          <p:spPr>
            <a:xfrm flipH="false" flipV="false" rot="0">
              <a:off x="0" y="0"/>
              <a:ext cx="1815804" cy="2518739"/>
            </a:xfrm>
            <a:custGeom>
              <a:avLst/>
              <a:gdLst/>
              <a:ahLst/>
              <a:cxnLst/>
              <a:rect r="r" b="b" t="t" l="l"/>
              <a:pathLst>
                <a:path h="2518739" w="1815804">
                  <a:moveTo>
                    <a:pt x="0" y="0"/>
                  </a:moveTo>
                  <a:lnTo>
                    <a:pt x="1815804" y="0"/>
                  </a:lnTo>
                  <a:lnTo>
                    <a:pt x="1815804" y="2518739"/>
                  </a:lnTo>
                  <a:lnTo>
                    <a:pt x="0" y="2518739"/>
                  </a:lnTo>
                  <a:close/>
                </a:path>
              </a:pathLst>
            </a:custGeom>
            <a:solidFill>
              <a:srgbClr val="13547E"/>
            </a:solidFill>
            <a:ln cap="sq">
              <a:noFill/>
              <a:prstDash val="solid"/>
              <a:miter/>
            </a:ln>
          </p:spPr>
        </p:sp>
        <p:sp>
          <p:nvSpPr>
            <p:cNvPr name="TextBox 4" id="4"/>
            <p:cNvSpPr txBox="true"/>
            <p:nvPr/>
          </p:nvSpPr>
          <p:spPr>
            <a:xfrm>
              <a:off x="0" y="-47625"/>
              <a:ext cx="1815803" cy="2566364"/>
            </a:xfrm>
            <a:prstGeom prst="rect">
              <a:avLst/>
            </a:prstGeom>
          </p:spPr>
          <p:txBody>
            <a:bodyPr anchor="ctr" rtlCol="false" tIns="50800" lIns="50800" bIns="50800" rIns="50800"/>
            <a:lstStyle/>
            <a:p>
              <a:pPr algn="ctr" marL="0" indent="0" lvl="0">
                <a:lnSpc>
                  <a:spcPts val="2768"/>
                </a:lnSpc>
                <a:spcBef>
                  <a:spcPct val="0"/>
                </a:spcBef>
              </a:pPr>
            </a:p>
          </p:txBody>
        </p:sp>
      </p:grpSp>
      <p:sp>
        <p:nvSpPr>
          <p:cNvPr name="TextBox 5" id="5"/>
          <p:cNvSpPr txBox="true"/>
          <p:nvPr/>
        </p:nvSpPr>
        <p:spPr>
          <a:xfrm rot="0">
            <a:off x="719777" y="125916"/>
            <a:ext cx="5216659" cy="5102160"/>
          </a:xfrm>
          <a:prstGeom prst="rect">
            <a:avLst/>
          </a:prstGeom>
        </p:spPr>
        <p:txBody>
          <a:bodyPr anchor="t" rtlCol="false" tIns="0" lIns="0" bIns="0" rIns="0">
            <a:spAutoFit/>
          </a:bodyPr>
          <a:lstStyle/>
          <a:p>
            <a:pPr algn="ctr">
              <a:lnSpc>
                <a:spcPts val="41653"/>
              </a:lnSpc>
            </a:pPr>
            <a:r>
              <a:rPr lang="en-US" sz="29752">
                <a:solidFill>
                  <a:srgbClr val="FFFFFF"/>
                </a:solidFill>
                <a:latin typeface="Open Sans Bold"/>
              </a:rPr>
              <a:t>01</a:t>
            </a:r>
          </a:p>
        </p:txBody>
      </p:sp>
      <p:sp>
        <p:nvSpPr>
          <p:cNvPr name="Freeform 6" id="6"/>
          <p:cNvSpPr/>
          <p:nvPr/>
        </p:nvSpPr>
        <p:spPr>
          <a:xfrm flipH="false" flipV="false" rot="0">
            <a:off x="1224816" y="5228076"/>
            <a:ext cx="4206580" cy="4114800"/>
          </a:xfrm>
          <a:custGeom>
            <a:avLst/>
            <a:gdLst/>
            <a:ahLst/>
            <a:cxnLst/>
            <a:rect r="r" b="b" t="t" l="l"/>
            <a:pathLst>
              <a:path h="4114800" w="4206580">
                <a:moveTo>
                  <a:pt x="0" y="0"/>
                </a:moveTo>
                <a:lnTo>
                  <a:pt x="4206580" y="0"/>
                </a:lnTo>
                <a:lnTo>
                  <a:pt x="42065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339087" y="3354206"/>
            <a:ext cx="9381236" cy="1669312"/>
          </a:xfrm>
          <a:prstGeom prst="rect">
            <a:avLst/>
          </a:prstGeom>
        </p:spPr>
        <p:txBody>
          <a:bodyPr anchor="t" rtlCol="false" tIns="0" lIns="0" bIns="0" rIns="0">
            <a:spAutoFit/>
          </a:bodyPr>
          <a:lstStyle/>
          <a:p>
            <a:pPr algn="l">
              <a:lnSpc>
                <a:spcPts val="13226"/>
              </a:lnSpc>
            </a:pPr>
            <a:r>
              <a:rPr lang="en-US" sz="9447">
                <a:solidFill>
                  <a:srgbClr val="2E2E2E"/>
                </a:solidFill>
                <a:latin typeface="Montserrat Light Bold"/>
              </a:rPr>
              <a:t>OBJETIVOS</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828800" y="2646479"/>
          <a:ext cx="8370291" cy="4906119"/>
        </p:xfrm>
        <a:graphic>
          <a:graphicData uri="http://schemas.openxmlformats.org/drawingml/2006/table">
            <a:tbl>
              <a:tblPr/>
              <a:tblGrid>
                <a:gridCol w="2092573"/>
                <a:gridCol w="2092573"/>
                <a:gridCol w="2092573"/>
                <a:gridCol w="2092573"/>
              </a:tblGrid>
              <a:tr h="817686">
                <a:tc rowSpan="3" gridSpan="2">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hMerge="true">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gridSpan="2">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hMerge="true">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17686">
                <a:tc vMerge="true" gridSpan="2">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gridSpan="2">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17686">
                <a:tc vMerge="true" gridSpan="2">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6591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gridSpan="2">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268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17686">
                <a:tc rowSpan="3" gridSpan="2">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hMerge="true">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gridSpan="2">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hMerge="true">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17686">
                <a:tc vMerge="true" gridSpan="2">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gridSpan="2">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17686">
                <a:tc vMerge="true" gridSpan="2">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1423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gridSpan="2">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hMerge="true">
                  <a:txBody>
                    <a:bodyPr anchor="t" rtlCol="false"/>
                    <a:lstStyle/>
                    <a:p>
                      <a:pPr algn="l">
                        <a:lnSpc>
                          <a:spcPts val="5879"/>
                        </a:lnSpc>
                        <a:defRPr/>
                      </a:pPr>
                      <a:r>
                        <a:rPr lang="en-US" sz="4199">
                          <a:solidFill>
                            <a:srgbClr val="000000"/>
                          </a:solidFill>
                          <a:latin typeface="Barlow Condensed"/>
                        </a:rPr>
                        <a:t>599</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263773" y="277877"/>
            <a:ext cx="18024227" cy="1195347"/>
          </a:xfrm>
          <a:prstGeom prst="rect">
            <a:avLst/>
          </a:prstGeom>
        </p:spPr>
        <p:txBody>
          <a:bodyPr anchor="t" rtlCol="false" tIns="0" lIns="0" bIns="0" rIns="0">
            <a:spAutoFit/>
          </a:bodyPr>
          <a:lstStyle/>
          <a:p>
            <a:pPr algn="ctr">
              <a:lnSpc>
                <a:spcPts val="9520"/>
              </a:lnSpc>
            </a:pPr>
            <a:r>
              <a:rPr lang="en-US" sz="6800">
                <a:solidFill>
                  <a:srgbClr val="2E2E2E"/>
                </a:solidFill>
                <a:latin typeface="Montserrat Light Bold"/>
              </a:rPr>
              <a:t>MATRIZ DE CONFUSIÓN</a:t>
            </a:r>
          </a:p>
        </p:txBody>
      </p:sp>
      <p:sp>
        <p:nvSpPr>
          <p:cNvPr name="TextBox 4" id="4"/>
          <p:cNvSpPr txBox="true"/>
          <p:nvPr/>
        </p:nvSpPr>
        <p:spPr>
          <a:xfrm rot="0">
            <a:off x="4070869" y="7830283"/>
            <a:ext cx="9381236" cy="538543"/>
          </a:xfrm>
          <a:prstGeom prst="rect">
            <a:avLst/>
          </a:prstGeom>
        </p:spPr>
        <p:txBody>
          <a:bodyPr anchor="t" rtlCol="false" tIns="0" lIns="0" bIns="0" rIns="0">
            <a:spAutoFit/>
          </a:bodyPr>
          <a:lstStyle/>
          <a:p>
            <a:pPr algn="l">
              <a:lnSpc>
                <a:spcPts val="4340"/>
              </a:lnSpc>
            </a:pPr>
            <a:r>
              <a:rPr lang="en-US" sz="3100">
                <a:solidFill>
                  <a:srgbClr val="13547E"/>
                </a:solidFill>
                <a:latin typeface="Montserrat Light Bold"/>
              </a:rPr>
              <a:t>VALORES REALES</a:t>
            </a:r>
          </a:p>
        </p:txBody>
      </p:sp>
      <p:sp>
        <p:nvSpPr>
          <p:cNvPr name="TextBox 5" id="5"/>
          <p:cNvSpPr txBox="true"/>
          <p:nvPr/>
        </p:nvSpPr>
        <p:spPr>
          <a:xfrm rot="-5400000">
            <a:off x="-3690493" y="2592708"/>
            <a:ext cx="9381236" cy="538543"/>
          </a:xfrm>
          <a:prstGeom prst="rect">
            <a:avLst/>
          </a:prstGeom>
        </p:spPr>
        <p:txBody>
          <a:bodyPr anchor="t" rtlCol="false" tIns="0" lIns="0" bIns="0" rIns="0">
            <a:spAutoFit/>
          </a:bodyPr>
          <a:lstStyle/>
          <a:p>
            <a:pPr algn="l">
              <a:lnSpc>
                <a:spcPts val="4340"/>
              </a:lnSpc>
            </a:pPr>
            <a:r>
              <a:rPr lang="en-US" sz="3100">
                <a:solidFill>
                  <a:srgbClr val="13547E"/>
                </a:solidFill>
                <a:latin typeface="Montserrat Light Bold"/>
              </a:rPr>
              <a:t>VALORES DE PRESICIÓN</a:t>
            </a:r>
          </a:p>
        </p:txBody>
      </p:sp>
      <p:sp>
        <p:nvSpPr>
          <p:cNvPr name="TextBox 6" id="6"/>
          <p:cNvSpPr txBox="true"/>
          <p:nvPr/>
        </p:nvSpPr>
        <p:spPr>
          <a:xfrm rot="0">
            <a:off x="10761066" y="2804829"/>
            <a:ext cx="7526934" cy="1769922"/>
          </a:xfrm>
          <a:prstGeom prst="rect">
            <a:avLst/>
          </a:prstGeom>
        </p:spPr>
        <p:txBody>
          <a:bodyPr anchor="t" rtlCol="false" tIns="0" lIns="0" bIns="0" rIns="0">
            <a:spAutoFit/>
          </a:bodyPr>
          <a:lstStyle/>
          <a:p>
            <a:pPr algn="l">
              <a:lnSpc>
                <a:spcPts val="4659"/>
              </a:lnSpc>
            </a:pPr>
            <a:r>
              <a:rPr lang="en-US" sz="3327">
                <a:solidFill>
                  <a:srgbClr val="13547E"/>
                </a:solidFill>
                <a:latin typeface="Montserrat Light Bold"/>
              </a:rPr>
              <a:t>82% </a:t>
            </a:r>
            <a:r>
              <a:rPr lang="en-US" sz="3327">
                <a:solidFill>
                  <a:srgbClr val="13547E"/>
                </a:solidFill>
                <a:latin typeface="Montserrat Light"/>
              </a:rPr>
              <a:t>DE </a:t>
            </a:r>
            <a:r>
              <a:rPr lang="en-US" sz="3327">
                <a:solidFill>
                  <a:srgbClr val="13547E"/>
                </a:solidFill>
                <a:latin typeface="Montserrat Light Bold"/>
              </a:rPr>
              <a:t>PRECISIÓN</a:t>
            </a:r>
            <a:r>
              <a:rPr lang="en-US" sz="3327">
                <a:solidFill>
                  <a:srgbClr val="13547E"/>
                </a:solidFill>
                <a:latin typeface="Montserrat Light"/>
              </a:rPr>
              <a:t> PARA PREDECIR CASOS DE CLIENTES QUE NO INCUMPLEN LOS PAGOS</a:t>
            </a:r>
          </a:p>
        </p:txBody>
      </p:sp>
      <p:sp>
        <p:nvSpPr>
          <p:cNvPr name="TextBox 7" id="7"/>
          <p:cNvSpPr txBox="true"/>
          <p:nvPr/>
        </p:nvSpPr>
        <p:spPr>
          <a:xfrm rot="0">
            <a:off x="10761066" y="5042388"/>
            <a:ext cx="7526934" cy="1769922"/>
          </a:xfrm>
          <a:prstGeom prst="rect">
            <a:avLst/>
          </a:prstGeom>
        </p:spPr>
        <p:txBody>
          <a:bodyPr anchor="t" rtlCol="false" tIns="0" lIns="0" bIns="0" rIns="0">
            <a:spAutoFit/>
          </a:bodyPr>
          <a:lstStyle/>
          <a:p>
            <a:pPr algn="l">
              <a:lnSpc>
                <a:spcPts val="4659"/>
              </a:lnSpc>
            </a:pPr>
            <a:r>
              <a:rPr lang="en-US" sz="3327">
                <a:solidFill>
                  <a:srgbClr val="13547E"/>
                </a:solidFill>
                <a:latin typeface="Montserrat Light Bold"/>
              </a:rPr>
              <a:t>69% </a:t>
            </a:r>
            <a:r>
              <a:rPr lang="en-US" sz="3327">
                <a:solidFill>
                  <a:srgbClr val="13547E"/>
                </a:solidFill>
                <a:latin typeface="Montserrat Light"/>
              </a:rPr>
              <a:t> DE </a:t>
            </a:r>
            <a:r>
              <a:rPr lang="en-US" sz="3327">
                <a:solidFill>
                  <a:srgbClr val="13547E"/>
                </a:solidFill>
                <a:latin typeface="Montserrat Light Bold"/>
              </a:rPr>
              <a:t>PRECISIÓN </a:t>
            </a:r>
            <a:r>
              <a:rPr lang="en-US" sz="3327">
                <a:solidFill>
                  <a:srgbClr val="13547E"/>
                </a:solidFill>
                <a:latin typeface="Montserrat Light"/>
              </a:rPr>
              <a:t>PARA PREDECIR CASOS DE CLIENTES QUE INCUMPLEN LOS PAGOS</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339555" y="5143500"/>
            <a:ext cx="20627555" cy="3377209"/>
            <a:chOff x="0" y="0"/>
            <a:chExt cx="5432772" cy="889471"/>
          </a:xfrm>
        </p:grpSpPr>
        <p:sp>
          <p:nvSpPr>
            <p:cNvPr name="Freeform 3" id="3"/>
            <p:cNvSpPr/>
            <p:nvPr/>
          </p:nvSpPr>
          <p:spPr>
            <a:xfrm flipH="false" flipV="false" rot="0">
              <a:off x="0" y="0"/>
              <a:ext cx="5432772" cy="889471"/>
            </a:xfrm>
            <a:custGeom>
              <a:avLst/>
              <a:gdLst/>
              <a:ahLst/>
              <a:cxnLst/>
              <a:rect r="r" b="b" t="t" l="l"/>
              <a:pathLst>
                <a:path h="889471" w="5432772">
                  <a:moveTo>
                    <a:pt x="0" y="0"/>
                  </a:moveTo>
                  <a:lnTo>
                    <a:pt x="5432772" y="0"/>
                  </a:lnTo>
                  <a:lnTo>
                    <a:pt x="5432772" y="889471"/>
                  </a:lnTo>
                  <a:lnTo>
                    <a:pt x="0" y="889471"/>
                  </a:lnTo>
                  <a:close/>
                </a:path>
              </a:pathLst>
            </a:custGeom>
            <a:solidFill>
              <a:srgbClr val="13547E"/>
            </a:solidFill>
          </p:spPr>
        </p:sp>
        <p:sp>
          <p:nvSpPr>
            <p:cNvPr name="TextBox 4" id="4"/>
            <p:cNvSpPr txBox="true"/>
            <p:nvPr/>
          </p:nvSpPr>
          <p:spPr>
            <a:xfrm>
              <a:off x="0" y="-47625"/>
              <a:ext cx="5432772" cy="937096"/>
            </a:xfrm>
            <a:prstGeom prst="rect">
              <a:avLst/>
            </a:prstGeom>
          </p:spPr>
          <p:txBody>
            <a:bodyPr anchor="ctr" rtlCol="false" tIns="50800" lIns="50800" bIns="50800" rIns="50800"/>
            <a:lstStyle/>
            <a:p>
              <a:pPr algn="ctr">
                <a:lnSpc>
                  <a:spcPts val="2768"/>
                </a:lnSpc>
              </a:pPr>
            </a:p>
          </p:txBody>
        </p:sp>
      </p:grpSp>
      <p:sp>
        <p:nvSpPr>
          <p:cNvPr name="TextBox 5" id="5"/>
          <p:cNvSpPr txBox="true"/>
          <p:nvPr/>
        </p:nvSpPr>
        <p:spPr>
          <a:xfrm rot="0">
            <a:off x="2583634" y="6524798"/>
            <a:ext cx="13120732" cy="1268860"/>
          </a:xfrm>
          <a:prstGeom prst="rect">
            <a:avLst/>
          </a:prstGeom>
        </p:spPr>
        <p:txBody>
          <a:bodyPr anchor="t" rtlCol="false" tIns="0" lIns="0" bIns="0" rIns="0">
            <a:spAutoFit/>
          </a:bodyPr>
          <a:lstStyle/>
          <a:p>
            <a:pPr algn="ctr">
              <a:lnSpc>
                <a:spcPts val="5134"/>
              </a:lnSpc>
              <a:spcBef>
                <a:spcPct val="0"/>
              </a:spcBef>
            </a:pPr>
            <a:r>
              <a:rPr lang="en-US" sz="3667">
                <a:solidFill>
                  <a:srgbClr val="FFFFFF"/>
                </a:solidFill>
                <a:latin typeface="Open Sans Light"/>
              </a:rPr>
              <a:t>81% de las predicciones realizadas por el modelo son correctas. </a:t>
            </a:r>
          </a:p>
        </p:txBody>
      </p:sp>
      <p:sp>
        <p:nvSpPr>
          <p:cNvPr name="TextBox 6" id="6"/>
          <p:cNvSpPr txBox="true"/>
          <p:nvPr/>
        </p:nvSpPr>
        <p:spPr>
          <a:xfrm rot="0">
            <a:off x="3698814" y="1119438"/>
            <a:ext cx="10890372" cy="3664205"/>
          </a:xfrm>
          <a:prstGeom prst="rect">
            <a:avLst/>
          </a:prstGeom>
        </p:spPr>
        <p:txBody>
          <a:bodyPr anchor="t" rtlCol="false" tIns="0" lIns="0" bIns="0" rIns="0">
            <a:spAutoFit/>
          </a:bodyPr>
          <a:lstStyle/>
          <a:p>
            <a:pPr algn="ctr">
              <a:lnSpc>
                <a:spcPts val="29170"/>
              </a:lnSpc>
            </a:pPr>
            <a:r>
              <a:rPr lang="en-US" sz="20835">
                <a:solidFill>
                  <a:srgbClr val="2E2E2E"/>
                </a:solidFill>
                <a:latin typeface="Montserrat Light Bold"/>
              </a:rPr>
              <a:t>81%</a:t>
            </a:r>
          </a:p>
        </p:txBody>
      </p:sp>
      <p:sp>
        <p:nvSpPr>
          <p:cNvPr name="TextBox 7" id="7"/>
          <p:cNvSpPr txBox="true"/>
          <p:nvPr/>
        </p:nvSpPr>
        <p:spPr>
          <a:xfrm rot="0">
            <a:off x="2125870" y="5399672"/>
            <a:ext cx="14036261" cy="953038"/>
          </a:xfrm>
          <a:prstGeom prst="rect">
            <a:avLst/>
          </a:prstGeom>
        </p:spPr>
        <p:txBody>
          <a:bodyPr anchor="t" rtlCol="false" tIns="0" lIns="0" bIns="0" rIns="0">
            <a:spAutoFit/>
          </a:bodyPr>
          <a:lstStyle/>
          <a:p>
            <a:pPr algn="ctr">
              <a:lnSpc>
                <a:spcPts val="7840"/>
              </a:lnSpc>
            </a:pPr>
            <a:r>
              <a:rPr lang="en-US" sz="5600">
                <a:solidFill>
                  <a:srgbClr val="FFFFFF"/>
                </a:solidFill>
                <a:latin typeface="Montserrat Light"/>
              </a:rPr>
              <a:t>Precisión global del modelo</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957943" y="723664"/>
            <a:ext cx="6894379" cy="9563336"/>
            <a:chOff x="0" y="0"/>
            <a:chExt cx="1815803" cy="2518739"/>
          </a:xfrm>
        </p:grpSpPr>
        <p:sp>
          <p:nvSpPr>
            <p:cNvPr name="Freeform 3" id="3"/>
            <p:cNvSpPr/>
            <p:nvPr/>
          </p:nvSpPr>
          <p:spPr>
            <a:xfrm flipH="false" flipV="false" rot="0">
              <a:off x="0" y="0"/>
              <a:ext cx="1815804" cy="2518739"/>
            </a:xfrm>
            <a:custGeom>
              <a:avLst/>
              <a:gdLst/>
              <a:ahLst/>
              <a:cxnLst/>
              <a:rect r="r" b="b" t="t" l="l"/>
              <a:pathLst>
                <a:path h="2518739" w="1815804">
                  <a:moveTo>
                    <a:pt x="0" y="0"/>
                  </a:moveTo>
                  <a:lnTo>
                    <a:pt x="1815804" y="0"/>
                  </a:lnTo>
                  <a:lnTo>
                    <a:pt x="1815804" y="2518739"/>
                  </a:lnTo>
                  <a:lnTo>
                    <a:pt x="0" y="2518739"/>
                  </a:lnTo>
                  <a:close/>
                </a:path>
              </a:pathLst>
            </a:custGeom>
            <a:solidFill>
              <a:srgbClr val="13547E"/>
            </a:solidFill>
            <a:ln cap="sq">
              <a:noFill/>
              <a:prstDash val="solid"/>
              <a:miter/>
            </a:ln>
          </p:spPr>
        </p:sp>
        <p:sp>
          <p:nvSpPr>
            <p:cNvPr name="TextBox 4" id="4"/>
            <p:cNvSpPr txBox="true"/>
            <p:nvPr/>
          </p:nvSpPr>
          <p:spPr>
            <a:xfrm>
              <a:off x="0" y="-47625"/>
              <a:ext cx="1815803" cy="2566364"/>
            </a:xfrm>
            <a:prstGeom prst="rect">
              <a:avLst/>
            </a:prstGeom>
          </p:spPr>
          <p:txBody>
            <a:bodyPr anchor="ctr" rtlCol="false" tIns="50800" lIns="50800" bIns="50800" rIns="50800"/>
            <a:lstStyle/>
            <a:p>
              <a:pPr algn="ctr" marL="0" indent="0" lvl="0">
                <a:lnSpc>
                  <a:spcPts val="2768"/>
                </a:lnSpc>
                <a:spcBef>
                  <a:spcPct val="0"/>
                </a:spcBef>
              </a:pPr>
            </a:p>
          </p:txBody>
        </p:sp>
      </p:grpSp>
      <p:sp>
        <p:nvSpPr>
          <p:cNvPr name="TextBox 5" id="5"/>
          <p:cNvSpPr txBox="true"/>
          <p:nvPr/>
        </p:nvSpPr>
        <p:spPr>
          <a:xfrm rot="0">
            <a:off x="719777" y="125916"/>
            <a:ext cx="5216659" cy="5102160"/>
          </a:xfrm>
          <a:prstGeom prst="rect">
            <a:avLst/>
          </a:prstGeom>
        </p:spPr>
        <p:txBody>
          <a:bodyPr anchor="t" rtlCol="false" tIns="0" lIns="0" bIns="0" rIns="0">
            <a:spAutoFit/>
          </a:bodyPr>
          <a:lstStyle/>
          <a:p>
            <a:pPr algn="ctr">
              <a:lnSpc>
                <a:spcPts val="41653"/>
              </a:lnSpc>
            </a:pPr>
            <a:r>
              <a:rPr lang="en-US" sz="29752">
                <a:solidFill>
                  <a:srgbClr val="FFFFFF"/>
                </a:solidFill>
                <a:latin typeface="Open Sans Bold"/>
              </a:rPr>
              <a:t>06</a:t>
            </a:r>
          </a:p>
        </p:txBody>
      </p:sp>
      <p:sp>
        <p:nvSpPr>
          <p:cNvPr name="Freeform 6" id="6"/>
          <p:cNvSpPr/>
          <p:nvPr/>
        </p:nvSpPr>
        <p:spPr>
          <a:xfrm flipH="false" flipV="false" rot="0">
            <a:off x="1224816" y="5228076"/>
            <a:ext cx="4206580" cy="4114800"/>
          </a:xfrm>
          <a:custGeom>
            <a:avLst/>
            <a:gdLst/>
            <a:ahLst/>
            <a:cxnLst/>
            <a:rect r="r" b="b" t="t" l="l"/>
            <a:pathLst>
              <a:path h="4114800" w="4206580">
                <a:moveTo>
                  <a:pt x="0" y="0"/>
                </a:moveTo>
                <a:lnTo>
                  <a:pt x="4206580" y="0"/>
                </a:lnTo>
                <a:lnTo>
                  <a:pt x="42065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6890425" y="3354206"/>
            <a:ext cx="10665179" cy="1674562"/>
          </a:xfrm>
          <a:prstGeom prst="rect">
            <a:avLst/>
          </a:prstGeom>
        </p:spPr>
        <p:txBody>
          <a:bodyPr anchor="t" rtlCol="false" tIns="0" lIns="0" bIns="0" rIns="0">
            <a:spAutoFit/>
          </a:bodyPr>
          <a:lstStyle/>
          <a:p>
            <a:pPr algn="l">
              <a:lnSpc>
                <a:spcPts val="13226"/>
              </a:lnSpc>
            </a:pPr>
            <a:r>
              <a:rPr lang="en-US" sz="9447">
                <a:solidFill>
                  <a:srgbClr val="2E2E2E"/>
                </a:solidFill>
                <a:latin typeface="Montserrat Light Bold"/>
              </a:rPr>
              <a:t>DASH TABLERO.</a:t>
            </a:r>
          </a:p>
        </p:txBody>
      </p:sp>
      <p:sp>
        <p:nvSpPr>
          <p:cNvPr name="TextBox 8" id="8"/>
          <p:cNvSpPr txBox="true"/>
          <p:nvPr/>
        </p:nvSpPr>
        <p:spPr>
          <a:xfrm rot="0">
            <a:off x="9144000" y="6138602"/>
            <a:ext cx="10368875" cy="1384977"/>
          </a:xfrm>
          <a:prstGeom prst="rect">
            <a:avLst/>
          </a:prstGeom>
        </p:spPr>
        <p:txBody>
          <a:bodyPr anchor="t" rtlCol="false" tIns="0" lIns="0" bIns="0" rIns="0">
            <a:spAutoFit/>
          </a:bodyPr>
          <a:lstStyle/>
          <a:p>
            <a:pPr algn="l">
              <a:lnSpc>
                <a:spcPts val="5553"/>
              </a:lnSpc>
            </a:pPr>
            <a:r>
              <a:rPr lang="en-US" sz="3966">
                <a:solidFill>
                  <a:srgbClr val="2E2E2E"/>
                </a:solidFill>
                <a:latin typeface="Montserrat Light"/>
              </a:rPr>
              <a:t>LINK:</a:t>
            </a:r>
          </a:p>
          <a:p>
            <a:pPr algn="l">
              <a:lnSpc>
                <a:spcPts val="5553"/>
              </a:lnSpc>
            </a:pPr>
            <a:r>
              <a:rPr lang="en-US" sz="3966">
                <a:solidFill>
                  <a:srgbClr val="2E2E2E"/>
                </a:solidFill>
                <a:latin typeface="Montserrat Light"/>
              </a:rPr>
              <a:t>HTTP://54.242.234.132:8050/</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957943" y="723664"/>
            <a:ext cx="6894379" cy="9563336"/>
            <a:chOff x="0" y="0"/>
            <a:chExt cx="1815803" cy="2518739"/>
          </a:xfrm>
        </p:grpSpPr>
        <p:sp>
          <p:nvSpPr>
            <p:cNvPr name="Freeform 3" id="3"/>
            <p:cNvSpPr/>
            <p:nvPr/>
          </p:nvSpPr>
          <p:spPr>
            <a:xfrm flipH="false" flipV="false" rot="0">
              <a:off x="0" y="0"/>
              <a:ext cx="1815804" cy="2518739"/>
            </a:xfrm>
            <a:custGeom>
              <a:avLst/>
              <a:gdLst/>
              <a:ahLst/>
              <a:cxnLst/>
              <a:rect r="r" b="b" t="t" l="l"/>
              <a:pathLst>
                <a:path h="2518739" w="1815804">
                  <a:moveTo>
                    <a:pt x="0" y="0"/>
                  </a:moveTo>
                  <a:lnTo>
                    <a:pt x="1815804" y="0"/>
                  </a:lnTo>
                  <a:lnTo>
                    <a:pt x="1815804" y="2518739"/>
                  </a:lnTo>
                  <a:lnTo>
                    <a:pt x="0" y="2518739"/>
                  </a:lnTo>
                  <a:close/>
                </a:path>
              </a:pathLst>
            </a:custGeom>
            <a:solidFill>
              <a:srgbClr val="13547E"/>
            </a:solidFill>
            <a:ln cap="sq">
              <a:noFill/>
              <a:prstDash val="solid"/>
              <a:miter/>
            </a:ln>
          </p:spPr>
        </p:sp>
        <p:sp>
          <p:nvSpPr>
            <p:cNvPr name="TextBox 4" id="4"/>
            <p:cNvSpPr txBox="true"/>
            <p:nvPr/>
          </p:nvSpPr>
          <p:spPr>
            <a:xfrm>
              <a:off x="0" y="-47625"/>
              <a:ext cx="1815803" cy="2566364"/>
            </a:xfrm>
            <a:prstGeom prst="rect">
              <a:avLst/>
            </a:prstGeom>
          </p:spPr>
          <p:txBody>
            <a:bodyPr anchor="ctr" rtlCol="false" tIns="50800" lIns="50800" bIns="50800" rIns="50800"/>
            <a:lstStyle/>
            <a:p>
              <a:pPr algn="ctr" marL="0" indent="0" lvl="0">
                <a:lnSpc>
                  <a:spcPts val="2768"/>
                </a:lnSpc>
                <a:spcBef>
                  <a:spcPct val="0"/>
                </a:spcBef>
              </a:pPr>
            </a:p>
          </p:txBody>
        </p:sp>
      </p:grpSp>
      <p:sp>
        <p:nvSpPr>
          <p:cNvPr name="TextBox 5" id="5"/>
          <p:cNvSpPr txBox="true"/>
          <p:nvPr/>
        </p:nvSpPr>
        <p:spPr>
          <a:xfrm rot="0">
            <a:off x="719777" y="125916"/>
            <a:ext cx="5216659" cy="5102160"/>
          </a:xfrm>
          <a:prstGeom prst="rect">
            <a:avLst/>
          </a:prstGeom>
        </p:spPr>
        <p:txBody>
          <a:bodyPr anchor="t" rtlCol="false" tIns="0" lIns="0" bIns="0" rIns="0">
            <a:spAutoFit/>
          </a:bodyPr>
          <a:lstStyle/>
          <a:p>
            <a:pPr algn="ctr">
              <a:lnSpc>
                <a:spcPts val="41653"/>
              </a:lnSpc>
            </a:pPr>
            <a:r>
              <a:rPr lang="en-US" sz="29752">
                <a:solidFill>
                  <a:srgbClr val="FFFFFF"/>
                </a:solidFill>
                <a:latin typeface="Open Sans Bold"/>
              </a:rPr>
              <a:t>07</a:t>
            </a:r>
          </a:p>
        </p:txBody>
      </p:sp>
      <p:sp>
        <p:nvSpPr>
          <p:cNvPr name="Freeform 6" id="6"/>
          <p:cNvSpPr/>
          <p:nvPr/>
        </p:nvSpPr>
        <p:spPr>
          <a:xfrm flipH="false" flipV="false" rot="0">
            <a:off x="1224816" y="5228076"/>
            <a:ext cx="4206580" cy="4114800"/>
          </a:xfrm>
          <a:custGeom>
            <a:avLst/>
            <a:gdLst/>
            <a:ahLst/>
            <a:cxnLst/>
            <a:rect r="r" b="b" t="t" l="l"/>
            <a:pathLst>
              <a:path h="4114800" w="4206580">
                <a:moveTo>
                  <a:pt x="0" y="0"/>
                </a:moveTo>
                <a:lnTo>
                  <a:pt x="4206580" y="0"/>
                </a:lnTo>
                <a:lnTo>
                  <a:pt x="42065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339087" y="3354206"/>
            <a:ext cx="10216517" cy="1669312"/>
          </a:xfrm>
          <a:prstGeom prst="rect">
            <a:avLst/>
          </a:prstGeom>
        </p:spPr>
        <p:txBody>
          <a:bodyPr anchor="t" rtlCol="false" tIns="0" lIns="0" bIns="0" rIns="0">
            <a:spAutoFit/>
          </a:bodyPr>
          <a:lstStyle/>
          <a:p>
            <a:pPr algn="l">
              <a:lnSpc>
                <a:spcPts val="13226"/>
              </a:lnSpc>
            </a:pPr>
            <a:r>
              <a:rPr lang="en-US" sz="9447">
                <a:solidFill>
                  <a:srgbClr val="2E2E2E"/>
                </a:solidFill>
                <a:latin typeface="Montserrat Light Bold"/>
              </a:rPr>
              <a:t>CONCLUSIONES</a:t>
            </a:r>
          </a:p>
        </p:txBody>
      </p:sp>
    </p:spTree>
  </p:cSld>
  <p:clrMapOvr>
    <a:masterClrMapping/>
  </p:clrMapOvr>
</p:sld>
</file>

<file path=ppt/slides/slide3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0" y="1815956"/>
            <a:ext cx="18288000" cy="1054553"/>
          </a:xfrm>
          <a:prstGeom prst="rect">
            <a:avLst/>
          </a:prstGeom>
        </p:spPr>
        <p:txBody>
          <a:bodyPr anchor="t" rtlCol="false" tIns="0" lIns="0" bIns="0" rIns="0">
            <a:spAutoFit/>
          </a:bodyPr>
          <a:lstStyle/>
          <a:p>
            <a:pPr algn="ctr" marL="625293" indent="-312646" lvl="1">
              <a:lnSpc>
                <a:spcPts val="4054"/>
              </a:lnSpc>
              <a:spcBef>
                <a:spcPct val="0"/>
              </a:spcBef>
              <a:buFont typeface="Arial"/>
              <a:buChar char="•"/>
            </a:pPr>
            <a:r>
              <a:rPr lang="en-US" sz="2896">
                <a:solidFill>
                  <a:srgbClr val="000000"/>
                </a:solidFill>
                <a:latin typeface="Montserrat Light Bold"/>
              </a:rPr>
              <a:t>El modelo no clasifica erróneamente muchas instancias negativas como positivas (bajos FP).</a:t>
            </a:r>
          </a:p>
        </p:txBody>
      </p:sp>
      <p:sp>
        <p:nvSpPr>
          <p:cNvPr name="TextBox 3" id="3"/>
          <p:cNvSpPr txBox="true"/>
          <p:nvPr/>
        </p:nvSpPr>
        <p:spPr>
          <a:xfrm rot="0">
            <a:off x="0" y="3155334"/>
            <a:ext cx="17845168" cy="1054553"/>
          </a:xfrm>
          <a:prstGeom prst="rect">
            <a:avLst/>
          </a:prstGeom>
        </p:spPr>
        <p:txBody>
          <a:bodyPr anchor="t" rtlCol="false" tIns="0" lIns="0" bIns="0" rIns="0">
            <a:spAutoFit/>
          </a:bodyPr>
          <a:lstStyle/>
          <a:p>
            <a:pPr algn="ctr" marL="625293" indent="-312646" lvl="1">
              <a:lnSpc>
                <a:spcPts val="4054"/>
              </a:lnSpc>
              <a:spcBef>
                <a:spcPct val="0"/>
              </a:spcBef>
              <a:buFont typeface="Arial"/>
              <a:buChar char="•"/>
            </a:pPr>
            <a:r>
              <a:rPr lang="en-US" sz="2896">
                <a:solidFill>
                  <a:srgbClr val="000000"/>
                </a:solidFill>
                <a:latin typeface="Montserrat Light Bold"/>
              </a:rPr>
              <a:t>El modelo pierde en gran proporcion instancias positivas y las clasifica erróneamente como negativas (altos FN).</a:t>
            </a:r>
          </a:p>
        </p:txBody>
      </p:sp>
      <p:sp>
        <p:nvSpPr>
          <p:cNvPr name="TextBox 4" id="4"/>
          <p:cNvSpPr txBox="true"/>
          <p:nvPr/>
        </p:nvSpPr>
        <p:spPr>
          <a:xfrm rot="0">
            <a:off x="0" y="4495638"/>
            <a:ext cx="18288000" cy="3729806"/>
          </a:xfrm>
          <a:prstGeom prst="rect">
            <a:avLst/>
          </a:prstGeom>
        </p:spPr>
        <p:txBody>
          <a:bodyPr anchor="t" rtlCol="false" tIns="0" lIns="0" bIns="0" rIns="0">
            <a:spAutoFit/>
          </a:bodyPr>
          <a:lstStyle/>
          <a:p>
            <a:pPr algn="ctr" marL="625293" indent="-312646" lvl="1">
              <a:lnSpc>
                <a:spcPts val="4054"/>
              </a:lnSpc>
              <a:spcBef>
                <a:spcPct val="0"/>
              </a:spcBef>
              <a:buFont typeface="Arial"/>
              <a:buChar char="•"/>
            </a:pPr>
            <a:r>
              <a:rPr lang="en-US" sz="2896">
                <a:solidFill>
                  <a:srgbClr val="000000"/>
                </a:solidFill>
                <a:latin typeface="Montserrat Light Bold"/>
              </a:rPr>
              <a:t>S</a:t>
            </a:r>
            <a:r>
              <a:rPr lang="en-US" sz="2896">
                <a:solidFill>
                  <a:srgbClr val="000000"/>
                </a:solidFill>
                <a:latin typeface="Montserrat Light Bold"/>
              </a:rPr>
              <a:t>e sugiere utilizar este modelo principalmente para clasificar casos negativos, es decir, aquellos que no incumplen los pagos.</a:t>
            </a:r>
          </a:p>
          <a:p>
            <a:pPr algn="ctr">
              <a:lnSpc>
                <a:spcPts val="4054"/>
              </a:lnSpc>
              <a:spcBef>
                <a:spcPct val="0"/>
              </a:spcBef>
            </a:pPr>
          </a:p>
          <a:p>
            <a:pPr algn="ctr" marL="625293" indent="-312646" lvl="1">
              <a:lnSpc>
                <a:spcPts val="4054"/>
              </a:lnSpc>
              <a:spcBef>
                <a:spcPct val="0"/>
              </a:spcBef>
              <a:buFont typeface="Arial"/>
              <a:buChar char="•"/>
            </a:pPr>
            <a:r>
              <a:rPr lang="en-US" sz="2896">
                <a:solidFill>
                  <a:srgbClr val="000000"/>
                </a:solidFill>
                <a:latin typeface="Montserrat Light Bold"/>
              </a:rPr>
              <a:t>En futuras actualizaciones del modelo, se puede trabajar en mejorar su capacidad para capturar correctamente las instancias positivas, es decir, aquellos clientes que incumplen los pagos. Esto podría involucrar ajustes en el algoritmo, la inclusión de más datos de entrenamiento o la optimización de los hiperparámetros del modelo.</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1320569"/>
            <a:ext cx="18288000" cy="532365"/>
            <a:chOff x="0" y="0"/>
            <a:chExt cx="4816593" cy="140211"/>
          </a:xfrm>
        </p:grpSpPr>
        <p:sp>
          <p:nvSpPr>
            <p:cNvPr name="Freeform 3" id="3"/>
            <p:cNvSpPr/>
            <p:nvPr/>
          </p:nvSpPr>
          <p:spPr>
            <a:xfrm flipH="false" flipV="false" rot="0">
              <a:off x="0" y="0"/>
              <a:ext cx="4816592" cy="140211"/>
            </a:xfrm>
            <a:custGeom>
              <a:avLst/>
              <a:gdLst/>
              <a:ahLst/>
              <a:cxnLst/>
              <a:rect r="r" b="b" t="t" l="l"/>
              <a:pathLst>
                <a:path h="140211" w="4816592">
                  <a:moveTo>
                    <a:pt x="0" y="0"/>
                  </a:moveTo>
                  <a:lnTo>
                    <a:pt x="4816592" y="0"/>
                  </a:lnTo>
                  <a:lnTo>
                    <a:pt x="4816592" y="140211"/>
                  </a:lnTo>
                  <a:lnTo>
                    <a:pt x="0" y="140211"/>
                  </a:lnTo>
                  <a:close/>
                </a:path>
              </a:pathLst>
            </a:custGeom>
            <a:solidFill>
              <a:srgbClr val="3D87C7"/>
            </a:solidFill>
          </p:spPr>
        </p:sp>
        <p:sp>
          <p:nvSpPr>
            <p:cNvPr name="TextBox 4" id="4"/>
            <p:cNvSpPr txBox="true"/>
            <p:nvPr/>
          </p:nvSpPr>
          <p:spPr>
            <a:xfrm>
              <a:off x="0" y="-38100"/>
              <a:ext cx="4816593" cy="17831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426074"/>
            <a:ext cx="18288000" cy="2399517"/>
            <a:chOff x="0" y="0"/>
            <a:chExt cx="4816593" cy="631972"/>
          </a:xfrm>
        </p:grpSpPr>
        <p:sp>
          <p:nvSpPr>
            <p:cNvPr name="Freeform 6" id="6"/>
            <p:cNvSpPr/>
            <p:nvPr/>
          </p:nvSpPr>
          <p:spPr>
            <a:xfrm flipH="false" flipV="false" rot="0">
              <a:off x="0" y="0"/>
              <a:ext cx="4816592" cy="631972"/>
            </a:xfrm>
            <a:custGeom>
              <a:avLst/>
              <a:gdLst/>
              <a:ahLst/>
              <a:cxnLst/>
              <a:rect r="r" b="b" t="t" l="l"/>
              <a:pathLst>
                <a:path h="631972" w="4816592">
                  <a:moveTo>
                    <a:pt x="0" y="0"/>
                  </a:moveTo>
                  <a:lnTo>
                    <a:pt x="4816592" y="0"/>
                  </a:lnTo>
                  <a:lnTo>
                    <a:pt x="4816592" y="631972"/>
                  </a:lnTo>
                  <a:lnTo>
                    <a:pt x="0" y="631972"/>
                  </a:lnTo>
                  <a:close/>
                </a:path>
              </a:pathLst>
            </a:custGeom>
            <a:solidFill>
              <a:srgbClr val="073963"/>
            </a:solidFill>
          </p:spPr>
        </p:sp>
        <p:sp>
          <p:nvSpPr>
            <p:cNvPr name="TextBox 7" id="7"/>
            <p:cNvSpPr txBox="true"/>
            <p:nvPr/>
          </p:nvSpPr>
          <p:spPr>
            <a:xfrm>
              <a:off x="0" y="-38100"/>
              <a:ext cx="4816593" cy="67007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214498" y="800100"/>
            <a:ext cx="9859004" cy="1573303"/>
            <a:chOff x="0" y="0"/>
            <a:chExt cx="2546681" cy="406400"/>
          </a:xfrm>
        </p:grpSpPr>
        <p:sp>
          <p:nvSpPr>
            <p:cNvPr name="Freeform 9" id="9"/>
            <p:cNvSpPr/>
            <p:nvPr/>
          </p:nvSpPr>
          <p:spPr>
            <a:xfrm flipH="false" flipV="false" rot="0">
              <a:off x="0" y="0"/>
              <a:ext cx="2546681" cy="406400"/>
            </a:xfrm>
            <a:custGeom>
              <a:avLst/>
              <a:gdLst/>
              <a:ahLst/>
              <a:cxnLst/>
              <a:rect r="r" b="b" t="t" l="l"/>
              <a:pathLst>
                <a:path h="406400" w="2546681">
                  <a:moveTo>
                    <a:pt x="2546681" y="0"/>
                  </a:moveTo>
                  <a:lnTo>
                    <a:pt x="0" y="0"/>
                  </a:lnTo>
                  <a:lnTo>
                    <a:pt x="101600" y="203200"/>
                  </a:lnTo>
                  <a:lnTo>
                    <a:pt x="0" y="406400"/>
                  </a:lnTo>
                  <a:lnTo>
                    <a:pt x="2546681" y="406400"/>
                  </a:lnTo>
                  <a:lnTo>
                    <a:pt x="2445081" y="203200"/>
                  </a:lnTo>
                  <a:lnTo>
                    <a:pt x="2546681" y="0"/>
                  </a:lnTo>
                  <a:close/>
                </a:path>
              </a:pathLst>
            </a:custGeom>
            <a:solidFill>
              <a:srgbClr val="FFFFFF"/>
            </a:solidFill>
          </p:spPr>
        </p:sp>
        <p:sp>
          <p:nvSpPr>
            <p:cNvPr name="TextBox 10" id="10"/>
            <p:cNvSpPr txBox="true"/>
            <p:nvPr/>
          </p:nvSpPr>
          <p:spPr>
            <a:xfrm>
              <a:off x="88900" y="-47625"/>
              <a:ext cx="2368881" cy="454025"/>
            </a:xfrm>
            <a:prstGeom prst="rect">
              <a:avLst/>
            </a:prstGeom>
          </p:spPr>
          <p:txBody>
            <a:bodyPr anchor="ctr" rtlCol="false" tIns="51796" lIns="51796" bIns="51796" rIns="51796"/>
            <a:lstStyle/>
            <a:p>
              <a:pPr algn="ctr">
                <a:lnSpc>
                  <a:spcPts val="2712"/>
                </a:lnSpc>
              </a:pPr>
            </a:p>
          </p:txBody>
        </p:sp>
      </p:grpSp>
      <p:grpSp>
        <p:nvGrpSpPr>
          <p:cNvPr name="Group 11" id="11"/>
          <p:cNvGrpSpPr/>
          <p:nvPr/>
        </p:nvGrpSpPr>
        <p:grpSpPr>
          <a:xfrm rot="0">
            <a:off x="4540395" y="800100"/>
            <a:ext cx="9207210" cy="1573303"/>
            <a:chOff x="0" y="0"/>
            <a:chExt cx="2378316" cy="406400"/>
          </a:xfrm>
        </p:grpSpPr>
        <p:sp>
          <p:nvSpPr>
            <p:cNvPr name="Freeform 12" id="12"/>
            <p:cNvSpPr/>
            <p:nvPr/>
          </p:nvSpPr>
          <p:spPr>
            <a:xfrm flipH="false" flipV="false" rot="0">
              <a:off x="0" y="0"/>
              <a:ext cx="2378316" cy="406400"/>
            </a:xfrm>
            <a:custGeom>
              <a:avLst/>
              <a:gdLst/>
              <a:ahLst/>
              <a:cxnLst/>
              <a:rect r="r" b="b" t="t" l="l"/>
              <a:pathLst>
                <a:path h="406400" w="2378316">
                  <a:moveTo>
                    <a:pt x="2378316" y="0"/>
                  </a:moveTo>
                  <a:lnTo>
                    <a:pt x="0" y="0"/>
                  </a:lnTo>
                  <a:lnTo>
                    <a:pt x="101600" y="203200"/>
                  </a:lnTo>
                  <a:lnTo>
                    <a:pt x="0" y="406400"/>
                  </a:lnTo>
                  <a:lnTo>
                    <a:pt x="2378316" y="406400"/>
                  </a:lnTo>
                  <a:lnTo>
                    <a:pt x="2276716" y="203200"/>
                  </a:lnTo>
                  <a:lnTo>
                    <a:pt x="2378316" y="0"/>
                  </a:lnTo>
                  <a:close/>
                </a:path>
              </a:pathLst>
            </a:custGeom>
            <a:solidFill>
              <a:srgbClr val="073963"/>
            </a:solidFill>
          </p:spPr>
        </p:sp>
        <p:sp>
          <p:nvSpPr>
            <p:cNvPr name="TextBox 13" id="13"/>
            <p:cNvSpPr txBox="true"/>
            <p:nvPr/>
          </p:nvSpPr>
          <p:spPr>
            <a:xfrm>
              <a:off x="88900" y="-47625"/>
              <a:ext cx="2200516" cy="454025"/>
            </a:xfrm>
            <a:prstGeom prst="rect">
              <a:avLst/>
            </a:prstGeom>
          </p:spPr>
          <p:txBody>
            <a:bodyPr anchor="ctr" rtlCol="false" tIns="51796" lIns="51796" bIns="51796" rIns="51796"/>
            <a:lstStyle/>
            <a:p>
              <a:pPr algn="ctr">
                <a:lnSpc>
                  <a:spcPts val="2712"/>
                </a:lnSpc>
              </a:pPr>
            </a:p>
          </p:txBody>
        </p:sp>
      </p:grpSp>
      <p:sp>
        <p:nvSpPr>
          <p:cNvPr name="TextBox 14" id="14"/>
          <p:cNvSpPr txBox="true"/>
          <p:nvPr/>
        </p:nvSpPr>
        <p:spPr>
          <a:xfrm rot="0">
            <a:off x="4945552" y="1010870"/>
            <a:ext cx="8396896" cy="1037408"/>
          </a:xfrm>
          <a:prstGeom prst="rect">
            <a:avLst/>
          </a:prstGeom>
        </p:spPr>
        <p:txBody>
          <a:bodyPr anchor="t" rtlCol="false" tIns="0" lIns="0" bIns="0" rIns="0">
            <a:spAutoFit/>
          </a:bodyPr>
          <a:lstStyle/>
          <a:p>
            <a:pPr algn="ctr">
              <a:lnSpc>
                <a:spcPts val="8534"/>
              </a:lnSpc>
              <a:spcBef>
                <a:spcPct val="0"/>
              </a:spcBef>
            </a:pPr>
            <a:r>
              <a:rPr lang="en-US" sz="6096">
                <a:solidFill>
                  <a:srgbClr val="FFFFFF"/>
                </a:solidFill>
                <a:latin typeface="Garet Bold"/>
              </a:rPr>
              <a:t>OBJETIVOS</a:t>
            </a:r>
          </a:p>
        </p:txBody>
      </p:sp>
      <p:grpSp>
        <p:nvGrpSpPr>
          <p:cNvPr name="Group 15" id="15"/>
          <p:cNvGrpSpPr/>
          <p:nvPr/>
        </p:nvGrpSpPr>
        <p:grpSpPr>
          <a:xfrm rot="-2700000">
            <a:off x="2305223" y="4453722"/>
            <a:ext cx="1126733" cy="112673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1F1F1"/>
            </a:solidFill>
          </p:spPr>
        </p:sp>
        <p:sp>
          <p:nvSpPr>
            <p:cNvPr name="TextBox 17" id="17"/>
            <p:cNvSpPr txBox="true"/>
            <p:nvPr/>
          </p:nvSpPr>
          <p:spPr>
            <a:xfrm>
              <a:off x="0" y="-19050"/>
              <a:ext cx="812800" cy="831850"/>
            </a:xfrm>
            <a:prstGeom prst="rect">
              <a:avLst/>
            </a:prstGeom>
          </p:spPr>
          <p:txBody>
            <a:bodyPr anchor="ctr" rtlCol="false" tIns="23027" lIns="23027" bIns="23027" rIns="23027"/>
            <a:lstStyle/>
            <a:p>
              <a:pPr algn="ctr">
                <a:lnSpc>
                  <a:spcPts val="1205"/>
                </a:lnSpc>
              </a:pPr>
            </a:p>
          </p:txBody>
        </p:sp>
      </p:grpSp>
      <p:grpSp>
        <p:nvGrpSpPr>
          <p:cNvPr name="Group 18" id="18"/>
          <p:cNvGrpSpPr/>
          <p:nvPr/>
        </p:nvGrpSpPr>
        <p:grpSpPr>
          <a:xfrm rot="-2700000">
            <a:off x="2241245" y="4067391"/>
            <a:ext cx="1254687" cy="125468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3D87C7"/>
            </a:solidFill>
          </p:spPr>
        </p:sp>
        <p:sp>
          <p:nvSpPr>
            <p:cNvPr name="TextBox 20" id="20"/>
            <p:cNvSpPr txBox="true"/>
            <p:nvPr/>
          </p:nvSpPr>
          <p:spPr>
            <a:xfrm>
              <a:off x="0" y="-19050"/>
              <a:ext cx="812800" cy="831850"/>
            </a:xfrm>
            <a:prstGeom prst="rect">
              <a:avLst/>
            </a:prstGeom>
          </p:spPr>
          <p:txBody>
            <a:bodyPr anchor="ctr" rtlCol="false" tIns="23027" lIns="23027" bIns="23027" rIns="23027"/>
            <a:lstStyle/>
            <a:p>
              <a:pPr algn="ctr">
                <a:lnSpc>
                  <a:spcPts val="1205"/>
                </a:lnSpc>
              </a:pPr>
            </a:p>
          </p:txBody>
        </p:sp>
      </p:grpSp>
      <p:grpSp>
        <p:nvGrpSpPr>
          <p:cNvPr name="Group 21" id="21"/>
          <p:cNvGrpSpPr/>
          <p:nvPr/>
        </p:nvGrpSpPr>
        <p:grpSpPr>
          <a:xfrm rot="-2700000">
            <a:off x="2345431" y="4171577"/>
            <a:ext cx="1046315" cy="104631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73963"/>
            </a:solidFill>
          </p:spPr>
        </p:sp>
        <p:sp>
          <p:nvSpPr>
            <p:cNvPr name="TextBox 23" id="23"/>
            <p:cNvSpPr txBox="true"/>
            <p:nvPr/>
          </p:nvSpPr>
          <p:spPr>
            <a:xfrm>
              <a:off x="0" y="-19050"/>
              <a:ext cx="812800" cy="831850"/>
            </a:xfrm>
            <a:prstGeom prst="rect">
              <a:avLst/>
            </a:prstGeom>
          </p:spPr>
          <p:txBody>
            <a:bodyPr anchor="ctr" rtlCol="false" tIns="23027" lIns="23027" bIns="23027" rIns="23027"/>
            <a:lstStyle/>
            <a:p>
              <a:pPr algn="ctr">
                <a:lnSpc>
                  <a:spcPts val="1205"/>
                </a:lnSpc>
              </a:pPr>
            </a:p>
          </p:txBody>
        </p:sp>
      </p:grpSp>
      <p:grpSp>
        <p:nvGrpSpPr>
          <p:cNvPr name="Group 24" id="24"/>
          <p:cNvGrpSpPr/>
          <p:nvPr/>
        </p:nvGrpSpPr>
        <p:grpSpPr>
          <a:xfrm rot="-2700000">
            <a:off x="10733732" y="5340920"/>
            <a:ext cx="1126733" cy="1126733"/>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1F1F1"/>
            </a:solidFill>
          </p:spPr>
        </p:sp>
        <p:sp>
          <p:nvSpPr>
            <p:cNvPr name="TextBox 26" id="26"/>
            <p:cNvSpPr txBox="true"/>
            <p:nvPr/>
          </p:nvSpPr>
          <p:spPr>
            <a:xfrm>
              <a:off x="0" y="-19050"/>
              <a:ext cx="812800" cy="831850"/>
            </a:xfrm>
            <a:prstGeom prst="rect">
              <a:avLst/>
            </a:prstGeom>
          </p:spPr>
          <p:txBody>
            <a:bodyPr anchor="ctr" rtlCol="false" tIns="23027" lIns="23027" bIns="23027" rIns="23027"/>
            <a:lstStyle/>
            <a:p>
              <a:pPr algn="ctr">
                <a:lnSpc>
                  <a:spcPts val="1205"/>
                </a:lnSpc>
              </a:pPr>
            </a:p>
          </p:txBody>
        </p:sp>
      </p:grpSp>
      <p:grpSp>
        <p:nvGrpSpPr>
          <p:cNvPr name="Group 27" id="27"/>
          <p:cNvGrpSpPr/>
          <p:nvPr/>
        </p:nvGrpSpPr>
        <p:grpSpPr>
          <a:xfrm rot="-2700000">
            <a:off x="10669755" y="4954589"/>
            <a:ext cx="1254687" cy="125468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3D87C7"/>
            </a:solidFill>
          </p:spPr>
        </p:sp>
        <p:sp>
          <p:nvSpPr>
            <p:cNvPr name="TextBox 29" id="29"/>
            <p:cNvSpPr txBox="true"/>
            <p:nvPr/>
          </p:nvSpPr>
          <p:spPr>
            <a:xfrm>
              <a:off x="0" y="-19050"/>
              <a:ext cx="812800" cy="831850"/>
            </a:xfrm>
            <a:prstGeom prst="rect">
              <a:avLst/>
            </a:prstGeom>
          </p:spPr>
          <p:txBody>
            <a:bodyPr anchor="ctr" rtlCol="false" tIns="23027" lIns="23027" bIns="23027" rIns="23027"/>
            <a:lstStyle/>
            <a:p>
              <a:pPr algn="ctr">
                <a:lnSpc>
                  <a:spcPts val="1205"/>
                </a:lnSpc>
              </a:pPr>
            </a:p>
          </p:txBody>
        </p:sp>
      </p:grpSp>
      <p:grpSp>
        <p:nvGrpSpPr>
          <p:cNvPr name="Group 30" id="30"/>
          <p:cNvGrpSpPr/>
          <p:nvPr/>
        </p:nvGrpSpPr>
        <p:grpSpPr>
          <a:xfrm rot="-2700000">
            <a:off x="10773941" y="5058775"/>
            <a:ext cx="1046315" cy="104631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73963"/>
            </a:solidFill>
          </p:spPr>
        </p:sp>
        <p:sp>
          <p:nvSpPr>
            <p:cNvPr name="TextBox 32" id="32"/>
            <p:cNvSpPr txBox="true"/>
            <p:nvPr/>
          </p:nvSpPr>
          <p:spPr>
            <a:xfrm>
              <a:off x="0" y="-19050"/>
              <a:ext cx="812800" cy="831850"/>
            </a:xfrm>
            <a:prstGeom prst="rect">
              <a:avLst/>
            </a:prstGeom>
          </p:spPr>
          <p:txBody>
            <a:bodyPr anchor="ctr" rtlCol="false" tIns="23027" lIns="23027" bIns="23027" rIns="23027"/>
            <a:lstStyle/>
            <a:p>
              <a:pPr algn="ctr">
                <a:lnSpc>
                  <a:spcPts val="1205"/>
                </a:lnSpc>
              </a:pPr>
            </a:p>
          </p:txBody>
        </p:sp>
      </p:grpSp>
      <p:grpSp>
        <p:nvGrpSpPr>
          <p:cNvPr name="Group 33" id="33"/>
          <p:cNvGrpSpPr/>
          <p:nvPr/>
        </p:nvGrpSpPr>
        <p:grpSpPr>
          <a:xfrm rot="-2700000">
            <a:off x="2305223" y="7023031"/>
            <a:ext cx="1126733" cy="1126733"/>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1F1F1"/>
            </a:solidFill>
          </p:spPr>
        </p:sp>
        <p:sp>
          <p:nvSpPr>
            <p:cNvPr name="TextBox 35" id="35"/>
            <p:cNvSpPr txBox="true"/>
            <p:nvPr/>
          </p:nvSpPr>
          <p:spPr>
            <a:xfrm>
              <a:off x="0" y="-19050"/>
              <a:ext cx="812800" cy="831850"/>
            </a:xfrm>
            <a:prstGeom prst="rect">
              <a:avLst/>
            </a:prstGeom>
          </p:spPr>
          <p:txBody>
            <a:bodyPr anchor="ctr" rtlCol="false" tIns="23027" lIns="23027" bIns="23027" rIns="23027"/>
            <a:lstStyle/>
            <a:p>
              <a:pPr algn="ctr">
                <a:lnSpc>
                  <a:spcPts val="1205"/>
                </a:lnSpc>
              </a:pPr>
            </a:p>
          </p:txBody>
        </p:sp>
      </p:grpSp>
      <p:grpSp>
        <p:nvGrpSpPr>
          <p:cNvPr name="Group 36" id="36"/>
          <p:cNvGrpSpPr/>
          <p:nvPr/>
        </p:nvGrpSpPr>
        <p:grpSpPr>
          <a:xfrm rot="-2700000">
            <a:off x="2241245" y="6636699"/>
            <a:ext cx="1254687" cy="125468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3D87C7"/>
            </a:solidFill>
          </p:spPr>
        </p:sp>
        <p:sp>
          <p:nvSpPr>
            <p:cNvPr name="TextBox 38" id="38"/>
            <p:cNvSpPr txBox="true"/>
            <p:nvPr/>
          </p:nvSpPr>
          <p:spPr>
            <a:xfrm>
              <a:off x="0" y="-19050"/>
              <a:ext cx="812800" cy="831850"/>
            </a:xfrm>
            <a:prstGeom prst="rect">
              <a:avLst/>
            </a:prstGeom>
          </p:spPr>
          <p:txBody>
            <a:bodyPr anchor="ctr" rtlCol="false" tIns="23027" lIns="23027" bIns="23027" rIns="23027"/>
            <a:lstStyle/>
            <a:p>
              <a:pPr algn="ctr">
                <a:lnSpc>
                  <a:spcPts val="1205"/>
                </a:lnSpc>
              </a:pPr>
            </a:p>
          </p:txBody>
        </p:sp>
      </p:grpSp>
      <p:grpSp>
        <p:nvGrpSpPr>
          <p:cNvPr name="Group 39" id="39"/>
          <p:cNvGrpSpPr/>
          <p:nvPr/>
        </p:nvGrpSpPr>
        <p:grpSpPr>
          <a:xfrm rot="-2700000">
            <a:off x="2345431" y="6740885"/>
            <a:ext cx="1046315" cy="104631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73963"/>
            </a:solidFill>
          </p:spPr>
        </p:sp>
        <p:sp>
          <p:nvSpPr>
            <p:cNvPr name="TextBox 41" id="41"/>
            <p:cNvSpPr txBox="true"/>
            <p:nvPr/>
          </p:nvSpPr>
          <p:spPr>
            <a:xfrm>
              <a:off x="0" y="-19050"/>
              <a:ext cx="812800" cy="831850"/>
            </a:xfrm>
            <a:prstGeom prst="rect">
              <a:avLst/>
            </a:prstGeom>
          </p:spPr>
          <p:txBody>
            <a:bodyPr anchor="ctr" rtlCol="false" tIns="23027" lIns="23027" bIns="23027" rIns="23027"/>
            <a:lstStyle/>
            <a:p>
              <a:pPr algn="ctr">
                <a:lnSpc>
                  <a:spcPts val="1205"/>
                </a:lnSpc>
              </a:pPr>
            </a:p>
          </p:txBody>
        </p:sp>
      </p:grpSp>
      <p:grpSp>
        <p:nvGrpSpPr>
          <p:cNvPr name="Group 42" id="42"/>
          <p:cNvGrpSpPr/>
          <p:nvPr/>
        </p:nvGrpSpPr>
        <p:grpSpPr>
          <a:xfrm rot="0">
            <a:off x="16306609" y="-847404"/>
            <a:ext cx="3086100" cy="2700338"/>
            <a:chOff x="0" y="0"/>
            <a:chExt cx="812800" cy="711200"/>
          </a:xfrm>
        </p:grpSpPr>
        <p:sp>
          <p:nvSpPr>
            <p:cNvPr name="Freeform 43" id="43"/>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3D87C7"/>
            </a:solidFill>
          </p:spPr>
        </p:sp>
        <p:sp>
          <p:nvSpPr>
            <p:cNvPr name="TextBox 44" id="44"/>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104709" y="-847404"/>
            <a:ext cx="3086100" cy="2700338"/>
            <a:chOff x="0" y="0"/>
            <a:chExt cx="812800" cy="711200"/>
          </a:xfrm>
        </p:grpSpPr>
        <p:sp>
          <p:nvSpPr>
            <p:cNvPr name="Freeform 46" id="46"/>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3D87C7"/>
            </a:solidFill>
          </p:spPr>
        </p:sp>
        <p:sp>
          <p:nvSpPr>
            <p:cNvPr name="TextBox 47" id="47"/>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TextBox 48" id="48"/>
          <p:cNvSpPr txBox="true"/>
          <p:nvPr/>
        </p:nvSpPr>
        <p:spPr>
          <a:xfrm rot="0">
            <a:off x="3983917" y="3769436"/>
            <a:ext cx="5160083" cy="1837733"/>
          </a:xfrm>
          <a:prstGeom prst="rect">
            <a:avLst/>
          </a:prstGeom>
        </p:spPr>
        <p:txBody>
          <a:bodyPr anchor="t" rtlCol="false" tIns="0" lIns="0" bIns="0" rIns="0">
            <a:spAutoFit/>
          </a:bodyPr>
          <a:lstStyle/>
          <a:p>
            <a:pPr algn="just">
              <a:lnSpc>
                <a:spcPts val="3689"/>
              </a:lnSpc>
              <a:spcBef>
                <a:spcPct val="0"/>
              </a:spcBef>
            </a:pPr>
            <a:r>
              <a:rPr lang="en-US" sz="2635">
                <a:solidFill>
                  <a:srgbClr val="000000"/>
                </a:solidFill>
                <a:latin typeface="Garet Bold"/>
              </a:rPr>
              <a:t>Análisis</a:t>
            </a:r>
            <a:r>
              <a:rPr lang="en-US" sz="2635">
                <a:solidFill>
                  <a:srgbClr val="000000"/>
                </a:solidFill>
                <a:latin typeface="Garet"/>
              </a:rPr>
              <a:t> detallados sobre los </a:t>
            </a:r>
            <a:r>
              <a:rPr lang="en-US" sz="2635">
                <a:solidFill>
                  <a:srgbClr val="000000"/>
                </a:solidFill>
                <a:latin typeface="Garet Bold"/>
              </a:rPr>
              <a:t>factores</a:t>
            </a:r>
            <a:r>
              <a:rPr lang="en-US" sz="2635">
                <a:solidFill>
                  <a:srgbClr val="000000"/>
                </a:solidFill>
                <a:latin typeface="Garet"/>
              </a:rPr>
              <a:t> que influyen en el </a:t>
            </a:r>
            <a:r>
              <a:rPr lang="en-US" sz="2635">
                <a:solidFill>
                  <a:srgbClr val="000000"/>
                </a:solidFill>
                <a:latin typeface="Garet Bold"/>
              </a:rPr>
              <a:t>incumplimiento</a:t>
            </a:r>
            <a:r>
              <a:rPr lang="en-US" sz="2635">
                <a:solidFill>
                  <a:srgbClr val="000000"/>
                </a:solidFill>
                <a:latin typeface="Garet"/>
              </a:rPr>
              <a:t> de </a:t>
            </a:r>
            <a:r>
              <a:rPr lang="en-US" sz="2635">
                <a:solidFill>
                  <a:srgbClr val="000000"/>
                </a:solidFill>
                <a:latin typeface="Garet Bold"/>
              </a:rPr>
              <a:t>pagos</a:t>
            </a:r>
            <a:r>
              <a:rPr lang="en-US" sz="2635">
                <a:solidFill>
                  <a:srgbClr val="000000"/>
                </a:solidFill>
                <a:latin typeface="Garet"/>
              </a:rPr>
              <a:t> por parte de los </a:t>
            </a:r>
            <a:r>
              <a:rPr lang="en-US" sz="2635">
                <a:solidFill>
                  <a:srgbClr val="000000"/>
                </a:solidFill>
                <a:latin typeface="Garet Bold"/>
              </a:rPr>
              <a:t>clientes</a:t>
            </a:r>
          </a:p>
        </p:txBody>
      </p:sp>
      <p:sp>
        <p:nvSpPr>
          <p:cNvPr name="TextBox 49" id="49"/>
          <p:cNvSpPr txBox="true"/>
          <p:nvPr/>
        </p:nvSpPr>
        <p:spPr>
          <a:xfrm rot="0">
            <a:off x="2184222" y="4104277"/>
            <a:ext cx="1354872" cy="1070091"/>
          </a:xfrm>
          <a:prstGeom prst="rect">
            <a:avLst/>
          </a:prstGeom>
        </p:spPr>
        <p:txBody>
          <a:bodyPr anchor="t" rtlCol="false" tIns="0" lIns="0" bIns="0" rIns="0">
            <a:spAutoFit/>
          </a:bodyPr>
          <a:lstStyle/>
          <a:p>
            <a:pPr algn="ctr">
              <a:lnSpc>
                <a:spcPts val="8742"/>
              </a:lnSpc>
              <a:spcBef>
                <a:spcPct val="0"/>
              </a:spcBef>
            </a:pPr>
            <a:r>
              <a:rPr lang="en-US" sz="6244">
                <a:solidFill>
                  <a:srgbClr val="FFFFFF"/>
                </a:solidFill>
                <a:latin typeface="Garet Bold"/>
              </a:rPr>
              <a:t>1</a:t>
            </a:r>
          </a:p>
        </p:txBody>
      </p:sp>
      <p:sp>
        <p:nvSpPr>
          <p:cNvPr name="TextBox 50" id="50"/>
          <p:cNvSpPr txBox="true"/>
          <p:nvPr/>
        </p:nvSpPr>
        <p:spPr>
          <a:xfrm rot="0">
            <a:off x="12412896" y="4803976"/>
            <a:ext cx="4672883" cy="1837733"/>
          </a:xfrm>
          <a:prstGeom prst="rect">
            <a:avLst/>
          </a:prstGeom>
        </p:spPr>
        <p:txBody>
          <a:bodyPr anchor="t" rtlCol="false" tIns="0" lIns="0" bIns="0" rIns="0">
            <a:spAutoFit/>
          </a:bodyPr>
          <a:lstStyle/>
          <a:p>
            <a:pPr algn="just">
              <a:lnSpc>
                <a:spcPts val="3689"/>
              </a:lnSpc>
              <a:spcBef>
                <a:spcPct val="0"/>
              </a:spcBef>
            </a:pPr>
            <a:r>
              <a:rPr lang="en-US" sz="2635">
                <a:solidFill>
                  <a:srgbClr val="000000"/>
                </a:solidFill>
                <a:latin typeface="Garet Bold"/>
              </a:rPr>
              <a:t>Identificar</a:t>
            </a:r>
            <a:r>
              <a:rPr lang="en-US" sz="2635">
                <a:solidFill>
                  <a:srgbClr val="000000"/>
                </a:solidFill>
                <a:latin typeface="Garet"/>
              </a:rPr>
              <a:t> a los </a:t>
            </a:r>
            <a:r>
              <a:rPr lang="en-US" sz="2635">
                <a:solidFill>
                  <a:srgbClr val="000000"/>
                </a:solidFill>
                <a:latin typeface="Garet Bold"/>
              </a:rPr>
              <a:t>clientes</a:t>
            </a:r>
            <a:r>
              <a:rPr lang="en-US" sz="2635">
                <a:solidFill>
                  <a:srgbClr val="000000"/>
                </a:solidFill>
                <a:latin typeface="Garet"/>
              </a:rPr>
              <a:t> con </a:t>
            </a:r>
            <a:r>
              <a:rPr lang="en-US" sz="2635">
                <a:solidFill>
                  <a:srgbClr val="000000"/>
                </a:solidFill>
                <a:latin typeface="Garet Bold"/>
              </a:rPr>
              <a:t>mayor riesgo</a:t>
            </a:r>
            <a:r>
              <a:rPr lang="en-US" sz="2635">
                <a:solidFill>
                  <a:srgbClr val="000000"/>
                </a:solidFill>
                <a:latin typeface="Garet"/>
              </a:rPr>
              <a:t> de i</a:t>
            </a:r>
            <a:r>
              <a:rPr lang="en-US" sz="2635">
                <a:solidFill>
                  <a:srgbClr val="000000"/>
                </a:solidFill>
                <a:latin typeface="Garet Bold"/>
              </a:rPr>
              <a:t>ncumplimiento</a:t>
            </a:r>
            <a:r>
              <a:rPr lang="en-US" sz="2635">
                <a:solidFill>
                  <a:srgbClr val="000000"/>
                </a:solidFill>
                <a:latin typeface="Garet"/>
              </a:rPr>
              <a:t> antes de otorgarles </a:t>
            </a:r>
            <a:r>
              <a:rPr lang="en-US" sz="2635">
                <a:solidFill>
                  <a:srgbClr val="000000"/>
                </a:solidFill>
                <a:latin typeface="Garet Bold"/>
              </a:rPr>
              <a:t>créditos</a:t>
            </a:r>
            <a:r>
              <a:rPr lang="en-US" sz="2635">
                <a:solidFill>
                  <a:srgbClr val="000000"/>
                </a:solidFill>
                <a:latin typeface="Garet"/>
              </a:rPr>
              <a:t>.</a:t>
            </a:r>
          </a:p>
        </p:txBody>
      </p:sp>
      <p:sp>
        <p:nvSpPr>
          <p:cNvPr name="TextBox 51" id="51"/>
          <p:cNvSpPr txBox="true"/>
          <p:nvPr/>
        </p:nvSpPr>
        <p:spPr>
          <a:xfrm rot="0">
            <a:off x="10612731" y="4991475"/>
            <a:ext cx="1354872" cy="1070091"/>
          </a:xfrm>
          <a:prstGeom prst="rect">
            <a:avLst/>
          </a:prstGeom>
        </p:spPr>
        <p:txBody>
          <a:bodyPr anchor="t" rtlCol="false" tIns="0" lIns="0" bIns="0" rIns="0">
            <a:spAutoFit/>
          </a:bodyPr>
          <a:lstStyle/>
          <a:p>
            <a:pPr algn="ctr">
              <a:lnSpc>
                <a:spcPts val="8742"/>
              </a:lnSpc>
              <a:spcBef>
                <a:spcPct val="0"/>
              </a:spcBef>
            </a:pPr>
            <a:r>
              <a:rPr lang="en-US" sz="6244">
                <a:solidFill>
                  <a:srgbClr val="FFFFFF"/>
                </a:solidFill>
                <a:latin typeface="Garet Bold"/>
              </a:rPr>
              <a:t>3</a:t>
            </a:r>
          </a:p>
        </p:txBody>
      </p:sp>
      <p:sp>
        <p:nvSpPr>
          <p:cNvPr name="TextBox 52" id="52"/>
          <p:cNvSpPr txBox="true"/>
          <p:nvPr/>
        </p:nvSpPr>
        <p:spPr>
          <a:xfrm rot="0">
            <a:off x="3983917" y="6662907"/>
            <a:ext cx="4672883" cy="1371089"/>
          </a:xfrm>
          <a:prstGeom prst="rect">
            <a:avLst/>
          </a:prstGeom>
        </p:spPr>
        <p:txBody>
          <a:bodyPr anchor="t" rtlCol="false" tIns="0" lIns="0" bIns="0" rIns="0">
            <a:spAutoFit/>
          </a:bodyPr>
          <a:lstStyle/>
          <a:p>
            <a:pPr algn="just">
              <a:lnSpc>
                <a:spcPts val="3689"/>
              </a:lnSpc>
              <a:spcBef>
                <a:spcPct val="0"/>
              </a:spcBef>
            </a:pPr>
            <a:r>
              <a:rPr lang="en-US" sz="2635">
                <a:solidFill>
                  <a:srgbClr val="000000"/>
                </a:solidFill>
                <a:latin typeface="Garet Bold"/>
              </a:rPr>
              <a:t>Evaluación</a:t>
            </a:r>
            <a:r>
              <a:rPr lang="en-US" sz="2635">
                <a:solidFill>
                  <a:srgbClr val="000000"/>
                </a:solidFill>
                <a:latin typeface="Garet"/>
              </a:rPr>
              <a:t> de una </a:t>
            </a:r>
            <a:r>
              <a:rPr lang="en-US" sz="2635">
                <a:solidFill>
                  <a:srgbClr val="000000"/>
                </a:solidFill>
                <a:latin typeface="Garet Bold"/>
              </a:rPr>
              <a:t>red neural</a:t>
            </a:r>
            <a:r>
              <a:rPr lang="en-US" sz="2635">
                <a:solidFill>
                  <a:srgbClr val="000000"/>
                </a:solidFill>
                <a:latin typeface="Garet"/>
              </a:rPr>
              <a:t> para clasificar </a:t>
            </a:r>
            <a:r>
              <a:rPr lang="en-US" sz="2635">
                <a:solidFill>
                  <a:srgbClr val="000000"/>
                </a:solidFill>
                <a:latin typeface="Garet Bold"/>
              </a:rPr>
              <a:t>cuentas morosas</a:t>
            </a:r>
            <a:r>
              <a:rPr lang="en-US" sz="2635">
                <a:solidFill>
                  <a:srgbClr val="000000"/>
                </a:solidFill>
                <a:latin typeface="Garet"/>
              </a:rPr>
              <a:t>.</a:t>
            </a:r>
          </a:p>
        </p:txBody>
      </p:sp>
      <p:sp>
        <p:nvSpPr>
          <p:cNvPr name="TextBox 53" id="53"/>
          <p:cNvSpPr txBox="true"/>
          <p:nvPr/>
        </p:nvSpPr>
        <p:spPr>
          <a:xfrm rot="0">
            <a:off x="2184222" y="6673586"/>
            <a:ext cx="1354872" cy="1070091"/>
          </a:xfrm>
          <a:prstGeom prst="rect">
            <a:avLst/>
          </a:prstGeom>
        </p:spPr>
        <p:txBody>
          <a:bodyPr anchor="t" rtlCol="false" tIns="0" lIns="0" bIns="0" rIns="0">
            <a:spAutoFit/>
          </a:bodyPr>
          <a:lstStyle/>
          <a:p>
            <a:pPr algn="ctr">
              <a:lnSpc>
                <a:spcPts val="8742"/>
              </a:lnSpc>
              <a:spcBef>
                <a:spcPct val="0"/>
              </a:spcBef>
            </a:pPr>
            <a:r>
              <a:rPr lang="en-US" sz="6244">
                <a:solidFill>
                  <a:srgbClr val="FFFFFF"/>
                </a:solidFill>
                <a:latin typeface="Garet Bold"/>
              </a:rPr>
              <a:t>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957943" y="723664"/>
            <a:ext cx="6894379" cy="9563336"/>
            <a:chOff x="0" y="0"/>
            <a:chExt cx="1815803" cy="2518739"/>
          </a:xfrm>
        </p:grpSpPr>
        <p:sp>
          <p:nvSpPr>
            <p:cNvPr name="Freeform 3" id="3"/>
            <p:cNvSpPr/>
            <p:nvPr/>
          </p:nvSpPr>
          <p:spPr>
            <a:xfrm flipH="false" flipV="false" rot="0">
              <a:off x="0" y="0"/>
              <a:ext cx="1815804" cy="2518739"/>
            </a:xfrm>
            <a:custGeom>
              <a:avLst/>
              <a:gdLst/>
              <a:ahLst/>
              <a:cxnLst/>
              <a:rect r="r" b="b" t="t" l="l"/>
              <a:pathLst>
                <a:path h="2518739" w="1815804">
                  <a:moveTo>
                    <a:pt x="0" y="0"/>
                  </a:moveTo>
                  <a:lnTo>
                    <a:pt x="1815804" y="0"/>
                  </a:lnTo>
                  <a:lnTo>
                    <a:pt x="1815804" y="2518739"/>
                  </a:lnTo>
                  <a:lnTo>
                    <a:pt x="0" y="2518739"/>
                  </a:lnTo>
                  <a:close/>
                </a:path>
              </a:pathLst>
            </a:custGeom>
            <a:solidFill>
              <a:srgbClr val="13547E"/>
            </a:solidFill>
            <a:ln cap="sq">
              <a:noFill/>
              <a:prstDash val="solid"/>
              <a:miter/>
            </a:ln>
          </p:spPr>
        </p:sp>
        <p:sp>
          <p:nvSpPr>
            <p:cNvPr name="TextBox 4" id="4"/>
            <p:cNvSpPr txBox="true"/>
            <p:nvPr/>
          </p:nvSpPr>
          <p:spPr>
            <a:xfrm>
              <a:off x="0" y="-47625"/>
              <a:ext cx="1815803" cy="2566364"/>
            </a:xfrm>
            <a:prstGeom prst="rect">
              <a:avLst/>
            </a:prstGeom>
          </p:spPr>
          <p:txBody>
            <a:bodyPr anchor="ctr" rtlCol="false" tIns="50800" lIns="50800" bIns="50800" rIns="50800"/>
            <a:lstStyle/>
            <a:p>
              <a:pPr algn="ctr" marL="0" indent="0" lvl="0">
                <a:lnSpc>
                  <a:spcPts val="2768"/>
                </a:lnSpc>
                <a:spcBef>
                  <a:spcPct val="0"/>
                </a:spcBef>
              </a:pPr>
            </a:p>
          </p:txBody>
        </p:sp>
      </p:grpSp>
      <p:sp>
        <p:nvSpPr>
          <p:cNvPr name="TextBox 5" id="5"/>
          <p:cNvSpPr txBox="true"/>
          <p:nvPr/>
        </p:nvSpPr>
        <p:spPr>
          <a:xfrm rot="0">
            <a:off x="719777" y="125916"/>
            <a:ext cx="5216659" cy="5102160"/>
          </a:xfrm>
          <a:prstGeom prst="rect">
            <a:avLst/>
          </a:prstGeom>
        </p:spPr>
        <p:txBody>
          <a:bodyPr anchor="t" rtlCol="false" tIns="0" lIns="0" bIns="0" rIns="0">
            <a:spAutoFit/>
          </a:bodyPr>
          <a:lstStyle/>
          <a:p>
            <a:pPr algn="ctr">
              <a:lnSpc>
                <a:spcPts val="41653"/>
              </a:lnSpc>
            </a:pPr>
            <a:r>
              <a:rPr lang="en-US" sz="29752">
                <a:solidFill>
                  <a:srgbClr val="FFFFFF"/>
                </a:solidFill>
                <a:latin typeface="Open Sans Bold"/>
              </a:rPr>
              <a:t>02</a:t>
            </a:r>
          </a:p>
        </p:txBody>
      </p:sp>
      <p:sp>
        <p:nvSpPr>
          <p:cNvPr name="Freeform 6" id="6"/>
          <p:cNvSpPr/>
          <p:nvPr/>
        </p:nvSpPr>
        <p:spPr>
          <a:xfrm flipH="false" flipV="false" rot="0">
            <a:off x="1224816" y="5228076"/>
            <a:ext cx="4206580" cy="4114800"/>
          </a:xfrm>
          <a:custGeom>
            <a:avLst/>
            <a:gdLst/>
            <a:ahLst/>
            <a:cxnLst/>
            <a:rect r="r" b="b" t="t" l="l"/>
            <a:pathLst>
              <a:path h="4114800" w="4206580">
                <a:moveTo>
                  <a:pt x="0" y="0"/>
                </a:moveTo>
                <a:lnTo>
                  <a:pt x="4206580" y="0"/>
                </a:lnTo>
                <a:lnTo>
                  <a:pt x="42065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339087" y="3354206"/>
            <a:ext cx="9381236" cy="3397612"/>
          </a:xfrm>
          <a:prstGeom prst="rect">
            <a:avLst/>
          </a:prstGeom>
        </p:spPr>
        <p:txBody>
          <a:bodyPr anchor="t" rtlCol="false" tIns="0" lIns="0" bIns="0" rIns="0">
            <a:spAutoFit/>
          </a:bodyPr>
          <a:lstStyle/>
          <a:p>
            <a:pPr algn="l">
              <a:lnSpc>
                <a:spcPts val="13226"/>
              </a:lnSpc>
            </a:pPr>
            <a:r>
              <a:rPr lang="en-US" sz="9447">
                <a:solidFill>
                  <a:srgbClr val="2E2E2E"/>
                </a:solidFill>
                <a:latin typeface="Montserrat Light Bold"/>
              </a:rPr>
              <a:t>PREGUNTAS DE NEGOCIO</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3547E"/>
        </a:solidFill>
      </p:bgPr>
    </p:bg>
    <p:spTree>
      <p:nvGrpSpPr>
        <p:cNvPr id="1" name=""/>
        <p:cNvGrpSpPr/>
        <p:nvPr/>
      </p:nvGrpSpPr>
      <p:grpSpPr>
        <a:xfrm>
          <a:off x="0" y="0"/>
          <a:ext cx="0" cy="0"/>
          <a:chOff x="0" y="0"/>
          <a:chExt cx="0" cy="0"/>
        </a:xfrm>
      </p:grpSpPr>
      <p:sp>
        <p:nvSpPr>
          <p:cNvPr name="TextBox 2" id="2"/>
          <p:cNvSpPr txBox="true"/>
          <p:nvPr/>
        </p:nvSpPr>
        <p:spPr>
          <a:xfrm rot="0">
            <a:off x="3303594" y="2766705"/>
            <a:ext cx="11680813" cy="5295359"/>
          </a:xfrm>
          <a:prstGeom prst="rect">
            <a:avLst/>
          </a:prstGeom>
        </p:spPr>
        <p:txBody>
          <a:bodyPr anchor="t" rtlCol="false" tIns="0" lIns="0" bIns="0" rIns="0">
            <a:spAutoFit/>
          </a:bodyPr>
          <a:lstStyle/>
          <a:p>
            <a:pPr algn="ctr">
              <a:lnSpc>
                <a:spcPts val="8400"/>
              </a:lnSpc>
            </a:pPr>
            <a:r>
              <a:rPr lang="en-US" sz="6000">
                <a:solidFill>
                  <a:srgbClr val="FFFFFF"/>
                </a:solidFill>
                <a:latin typeface="Open Sans Light"/>
              </a:rPr>
              <a:t>¿CUÁLES SON LOS FACTORES QUE MÁS INFLUYEN EN EL INCUMPLIMIENTO DE PAGOS POR PARTE DE LOS CLIENTES?</a:t>
            </a:r>
          </a:p>
          <a:p>
            <a:pPr algn="ctr">
              <a:lnSpc>
                <a:spcPts val="8400"/>
              </a:lnSpc>
            </a:pPr>
          </a:p>
        </p:txBody>
      </p:sp>
      <p:sp>
        <p:nvSpPr>
          <p:cNvPr name="AutoShape 3" id="3"/>
          <p:cNvSpPr/>
          <p:nvPr/>
        </p:nvSpPr>
        <p:spPr>
          <a:xfrm rot="5400000">
            <a:off x="7477348" y="637896"/>
            <a:ext cx="3333304" cy="0"/>
          </a:xfrm>
          <a:prstGeom prst="line">
            <a:avLst/>
          </a:prstGeom>
          <a:ln cap="flat" w="47625">
            <a:solidFill>
              <a:srgbClr val="FFFFFF"/>
            </a:solidFill>
            <a:prstDash val="solid"/>
            <a:headEnd type="none" len="sm" w="sm"/>
            <a:tailEnd type="none" len="sm" w="sm"/>
          </a:ln>
        </p:spPr>
      </p:sp>
      <p:sp>
        <p:nvSpPr>
          <p:cNvPr name="AutoShape 4" id="4"/>
          <p:cNvSpPr/>
          <p:nvPr/>
        </p:nvSpPr>
        <p:spPr>
          <a:xfrm>
            <a:off x="9144000" y="7654385"/>
            <a:ext cx="0" cy="5478051"/>
          </a:xfrm>
          <a:prstGeom prst="line">
            <a:avLst/>
          </a:prstGeom>
          <a:ln cap="flat" w="47625">
            <a:solidFill>
              <a:srgbClr val="FFFFFF"/>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13547E"/>
        </a:solidFill>
      </p:bgPr>
    </p:bg>
    <p:spTree>
      <p:nvGrpSpPr>
        <p:cNvPr id="1" name=""/>
        <p:cNvGrpSpPr/>
        <p:nvPr/>
      </p:nvGrpSpPr>
      <p:grpSpPr>
        <a:xfrm>
          <a:off x="0" y="0"/>
          <a:ext cx="0" cy="0"/>
          <a:chOff x="0" y="0"/>
          <a:chExt cx="0" cy="0"/>
        </a:xfrm>
      </p:grpSpPr>
      <p:sp>
        <p:nvSpPr>
          <p:cNvPr name="TextBox 2" id="2"/>
          <p:cNvSpPr txBox="true"/>
          <p:nvPr/>
        </p:nvSpPr>
        <p:spPr>
          <a:xfrm rot="0">
            <a:off x="3303594" y="2766705"/>
            <a:ext cx="12340245" cy="6362051"/>
          </a:xfrm>
          <a:prstGeom prst="rect">
            <a:avLst/>
          </a:prstGeom>
        </p:spPr>
        <p:txBody>
          <a:bodyPr anchor="t" rtlCol="false" tIns="0" lIns="0" bIns="0" rIns="0">
            <a:spAutoFit/>
          </a:bodyPr>
          <a:lstStyle/>
          <a:p>
            <a:pPr algn="ctr">
              <a:lnSpc>
                <a:spcPts val="8400"/>
              </a:lnSpc>
            </a:pPr>
            <a:r>
              <a:rPr lang="en-US" sz="6000">
                <a:solidFill>
                  <a:srgbClr val="FFFFFF"/>
                </a:solidFill>
                <a:latin typeface="Open Sans Light"/>
              </a:rPr>
              <a:t>¿CÓMO PODEMOS IDENTIFICAR A LOS CLIENTES CON MAYOR RIESGO DE INCUMPLIMIENTO DE PAGOS ANTES DE OTORGARLES CRÉDITOS?</a:t>
            </a:r>
          </a:p>
          <a:p>
            <a:pPr algn="ctr">
              <a:lnSpc>
                <a:spcPts val="8400"/>
              </a:lnSpc>
            </a:pPr>
          </a:p>
          <a:p>
            <a:pPr algn="ctr">
              <a:lnSpc>
                <a:spcPts val="8400"/>
              </a:lnSpc>
            </a:pPr>
          </a:p>
        </p:txBody>
      </p:sp>
      <p:sp>
        <p:nvSpPr>
          <p:cNvPr name="AutoShape 3" id="3"/>
          <p:cNvSpPr/>
          <p:nvPr/>
        </p:nvSpPr>
        <p:spPr>
          <a:xfrm rot="5400000">
            <a:off x="7477348" y="637896"/>
            <a:ext cx="3333304" cy="0"/>
          </a:xfrm>
          <a:prstGeom prst="line">
            <a:avLst/>
          </a:prstGeom>
          <a:ln cap="flat" w="47625">
            <a:solidFill>
              <a:srgbClr val="FFFFFF"/>
            </a:solidFill>
            <a:prstDash val="solid"/>
            <a:headEnd type="none" len="sm" w="sm"/>
            <a:tailEnd type="none" len="sm" w="sm"/>
          </a:ln>
        </p:spPr>
      </p:sp>
      <p:sp>
        <p:nvSpPr>
          <p:cNvPr name="AutoShape 4" id="4"/>
          <p:cNvSpPr/>
          <p:nvPr/>
        </p:nvSpPr>
        <p:spPr>
          <a:xfrm>
            <a:off x="9144000" y="7654385"/>
            <a:ext cx="0" cy="5478051"/>
          </a:xfrm>
          <a:prstGeom prst="line">
            <a:avLst/>
          </a:prstGeom>
          <a:ln cap="flat" w="47625">
            <a:solidFill>
              <a:srgbClr val="FFFFFF"/>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957943" y="723664"/>
            <a:ext cx="6894379" cy="9563336"/>
            <a:chOff x="0" y="0"/>
            <a:chExt cx="1815803" cy="2518739"/>
          </a:xfrm>
        </p:grpSpPr>
        <p:sp>
          <p:nvSpPr>
            <p:cNvPr name="Freeform 3" id="3"/>
            <p:cNvSpPr/>
            <p:nvPr/>
          </p:nvSpPr>
          <p:spPr>
            <a:xfrm flipH="false" flipV="false" rot="0">
              <a:off x="0" y="0"/>
              <a:ext cx="1815804" cy="2518739"/>
            </a:xfrm>
            <a:custGeom>
              <a:avLst/>
              <a:gdLst/>
              <a:ahLst/>
              <a:cxnLst/>
              <a:rect r="r" b="b" t="t" l="l"/>
              <a:pathLst>
                <a:path h="2518739" w="1815804">
                  <a:moveTo>
                    <a:pt x="0" y="0"/>
                  </a:moveTo>
                  <a:lnTo>
                    <a:pt x="1815804" y="0"/>
                  </a:lnTo>
                  <a:lnTo>
                    <a:pt x="1815804" y="2518739"/>
                  </a:lnTo>
                  <a:lnTo>
                    <a:pt x="0" y="2518739"/>
                  </a:lnTo>
                  <a:close/>
                </a:path>
              </a:pathLst>
            </a:custGeom>
            <a:solidFill>
              <a:srgbClr val="13547E"/>
            </a:solidFill>
            <a:ln cap="sq">
              <a:noFill/>
              <a:prstDash val="solid"/>
              <a:miter/>
            </a:ln>
          </p:spPr>
        </p:sp>
        <p:sp>
          <p:nvSpPr>
            <p:cNvPr name="TextBox 4" id="4"/>
            <p:cNvSpPr txBox="true"/>
            <p:nvPr/>
          </p:nvSpPr>
          <p:spPr>
            <a:xfrm>
              <a:off x="0" y="-47625"/>
              <a:ext cx="1815803" cy="2566364"/>
            </a:xfrm>
            <a:prstGeom prst="rect">
              <a:avLst/>
            </a:prstGeom>
          </p:spPr>
          <p:txBody>
            <a:bodyPr anchor="ctr" rtlCol="false" tIns="50800" lIns="50800" bIns="50800" rIns="50800"/>
            <a:lstStyle/>
            <a:p>
              <a:pPr algn="ctr" marL="0" indent="0" lvl="0">
                <a:lnSpc>
                  <a:spcPts val="2768"/>
                </a:lnSpc>
                <a:spcBef>
                  <a:spcPct val="0"/>
                </a:spcBef>
              </a:pPr>
            </a:p>
          </p:txBody>
        </p:sp>
      </p:grpSp>
      <p:sp>
        <p:nvSpPr>
          <p:cNvPr name="TextBox 5" id="5"/>
          <p:cNvSpPr txBox="true"/>
          <p:nvPr/>
        </p:nvSpPr>
        <p:spPr>
          <a:xfrm rot="0">
            <a:off x="719777" y="125916"/>
            <a:ext cx="5216659" cy="5102160"/>
          </a:xfrm>
          <a:prstGeom prst="rect">
            <a:avLst/>
          </a:prstGeom>
        </p:spPr>
        <p:txBody>
          <a:bodyPr anchor="t" rtlCol="false" tIns="0" lIns="0" bIns="0" rIns="0">
            <a:spAutoFit/>
          </a:bodyPr>
          <a:lstStyle/>
          <a:p>
            <a:pPr algn="ctr">
              <a:lnSpc>
                <a:spcPts val="41653"/>
              </a:lnSpc>
            </a:pPr>
            <a:r>
              <a:rPr lang="en-US" sz="29752">
                <a:solidFill>
                  <a:srgbClr val="FFFFFF"/>
                </a:solidFill>
                <a:latin typeface="Open Sans Bold"/>
              </a:rPr>
              <a:t>03</a:t>
            </a:r>
          </a:p>
        </p:txBody>
      </p:sp>
      <p:sp>
        <p:nvSpPr>
          <p:cNvPr name="Freeform 6" id="6"/>
          <p:cNvSpPr/>
          <p:nvPr/>
        </p:nvSpPr>
        <p:spPr>
          <a:xfrm flipH="false" flipV="false" rot="0">
            <a:off x="1224816" y="5228076"/>
            <a:ext cx="4206580" cy="4114800"/>
          </a:xfrm>
          <a:custGeom>
            <a:avLst/>
            <a:gdLst/>
            <a:ahLst/>
            <a:cxnLst/>
            <a:rect r="r" b="b" t="t" l="l"/>
            <a:pathLst>
              <a:path h="4114800" w="4206580">
                <a:moveTo>
                  <a:pt x="0" y="0"/>
                </a:moveTo>
                <a:lnTo>
                  <a:pt x="4206580" y="0"/>
                </a:lnTo>
                <a:lnTo>
                  <a:pt x="42065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6954519" y="3354206"/>
            <a:ext cx="10304781" cy="3408112"/>
          </a:xfrm>
          <a:prstGeom prst="rect">
            <a:avLst/>
          </a:prstGeom>
        </p:spPr>
        <p:txBody>
          <a:bodyPr anchor="t" rtlCol="false" tIns="0" lIns="0" bIns="0" rIns="0">
            <a:spAutoFit/>
          </a:bodyPr>
          <a:lstStyle/>
          <a:p>
            <a:pPr algn="l">
              <a:lnSpc>
                <a:spcPts val="13226"/>
              </a:lnSpc>
            </a:pPr>
            <a:r>
              <a:rPr lang="en-US" sz="9447">
                <a:solidFill>
                  <a:srgbClr val="2E2E2E"/>
                </a:solidFill>
                <a:latin typeface="Montserrat Light Bold"/>
              </a:rPr>
              <a:t>ANÁLISIS EXPLORATORIO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560676" y="1110673"/>
            <a:ext cx="897486" cy="2339419"/>
          </a:xfrm>
          <a:custGeom>
            <a:avLst/>
            <a:gdLst/>
            <a:ahLst/>
            <a:cxnLst/>
            <a:rect r="r" b="b" t="t" l="l"/>
            <a:pathLst>
              <a:path h="2339419" w="897486">
                <a:moveTo>
                  <a:pt x="0" y="0"/>
                </a:moveTo>
                <a:lnTo>
                  <a:pt x="897486" y="0"/>
                </a:lnTo>
                <a:lnTo>
                  <a:pt x="897486" y="2339419"/>
                </a:lnTo>
                <a:lnTo>
                  <a:pt x="0" y="23394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447277" y="1028700"/>
            <a:ext cx="902519" cy="2421392"/>
          </a:xfrm>
          <a:custGeom>
            <a:avLst/>
            <a:gdLst/>
            <a:ahLst/>
            <a:cxnLst/>
            <a:rect r="r" b="b" t="t" l="l"/>
            <a:pathLst>
              <a:path h="2421392" w="902519">
                <a:moveTo>
                  <a:pt x="0" y="0"/>
                </a:moveTo>
                <a:lnTo>
                  <a:pt x="902518" y="0"/>
                </a:lnTo>
                <a:lnTo>
                  <a:pt x="902518" y="2421392"/>
                </a:lnTo>
                <a:lnTo>
                  <a:pt x="0" y="24213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41746" y="7101005"/>
            <a:ext cx="2228905" cy="1544023"/>
          </a:xfrm>
          <a:custGeom>
            <a:avLst/>
            <a:gdLst/>
            <a:ahLst/>
            <a:cxnLst/>
            <a:rect r="r" b="b" t="t" l="l"/>
            <a:pathLst>
              <a:path h="1544023" w="2228905">
                <a:moveTo>
                  <a:pt x="0" y="0"/>
                </a:moveTo>
                <a:lnTo>
                  <a:pt x="2228904" y="0"/>
                </a:lnTo>
                <a:lnTo>
                  <a:pt x="2228904" y="1544023"/>
                </a:lnTo>
                <a:lnTo>
                  <a:pt x="0" y="1544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831999" y="6984344"/>
            <a:ext cx="662465" cy="1777345"/>
          </a:xfrm>
          <a:custGeom>
            <a:avLst/>
            <a:gdLst/>
            <a:ahLst/>
            <a:cxnLst/>
            <a:rect r="r" b="b" t="t" l="l"/>
            <a:pathLst>
              <a:path h="1777345" w="662465">
                <a:moveTo>
                  <a:pt x="0" y="0"/>
                </a:moveTo>
                <a:lnTo>
                  <a:pt x="662465" y="0"/>
                </a:lnTo>
                <a:lnTo>
                  <a:pt x="662465" y="1777344"/>
                </a:lnTo>
                <a:lnTo>
                  <a:pt x="0" y="17773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339841" y="6909510"/>
            <a:ext cx="1464904" cy="1852178"/>
          </a:xfrm>
          <a:custGeom>
            <a:avLst/>
            <a:gdLst/>
            <a:ahLst/>
            <a:cxnLst/>
            <a:rect r="r" b="b" t="t" l="l"/>
            <a:pathLst>
              <a:path h="1852178" w="1464904">
                <a:moveTo>
                  <a:pt x="0" y="0"/>
                </a:moveTo>
                <a:lnTo>
                  <a:pt x="1464904" y="0"/>
                </a:lnTo>
                <a:lnTo>
                  <a:pt x="1464904" y="1852178"/>
                </a:lnTo>
                <a:lnTo>
                  <a:pt x="0" y="18521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3100411" y="1944804"/>
            <a:ext cx="2827343" cy="954683"/>
          </a:xfrm>
          <a:prstGeom prst="rect">
            <a:avLst/>
          </a:prstGeom>
        </p:spPr>
        <p:txBody>
          <a:bodyPr anchor="t" rtlCol="false" tIns="0" lIns="0" bIns="0" rIns="0">
            <a:spAutoFit/>
          </a:bodyPr>
          <a:lstStyle/>
          <a:p>
            <a:pPr algn="ctr">
              <a:lnSpc>
                <a:spcPts val="7573"/>
              </a:lnSpc>
            </a:pPr>
            <a:r>
              <a:rPr lang="en-US" sz="5409">
                <a:solidFill>
                  <a:srgbClr val="2E2E2E"/>
                </a:solidFill>
                <a:latin typeface="Montserrat Light Bold"/>
              </a:rPr>
              <a:t>11.746</a:t>
            </a:r>
          </a:p>
        </p:txBody>
      </p:sp>
      <p:sp>
        <p:nvSpPr>
          <p:cNvPr name="TextBox 8" id="8"/>
          <p:cNvSpPr txBox="true"/>
          <p:nvPr/>
        </p:nvSpPr>
        <p:spPr>
          <a:xfrm rot="0">
            <a:off x="8163231" y="1944804"/>
            <a:ext cx="2975594" cy="999248"/>
          </a:xfrm>
          <a:prstGeom prst="rect">
            <a:avLst/>
          </a:prstGeom>
        </p:spPr>
        <p:txBody>
          <a:bodyPr anchor="t" rtlCol="false" tIns="0" lIns="0" bIns="0" rIns="0">
            <a:spAutoFit/>
          </a:bodyPr>
          <a:lstStyle/>
          <a:p>
            <a:pPr algn="ctr">
              <a:lnSpc>
                <a:spcPts val="7970"/>
              </a:lnSpc>
            </a:pPr>
            <a:r>
              <a:rPr lang="en-US" sz="5693">
                <a:solidFill>
                  <a:srgbClr val="2E2E2E"/>
                </a:solidFill>
                <a:latin typeface="Montserrat Light Bold"/>
              </a:rPr>
              <a:t>17.855</a:t>
            </a:r>
          </a:p>
        </p:txBody>
      </p:sp>
      <p:sp>
        <p:nvSpPr>
          <p:cNvPr name="TextBox 9" id="9"/>
          <p:cNvSpPr txBox="true"/>
          <p:nvPr/>
        </p:nvSpPr>
        <p:spPr>
          <a:xfrm rot="0">
            <a:off x="5497312" y="4612129"/>
            <a:ext cx="8307434" cy="957966"/>
          </a:xfrm>
          <a:prstGeom prst="rect">
            <a:avLst/>
          </a:prstGeom>
        </p:spPr>
        <p:txBody>
          <a:bodyPr anchor="t" rtlCol="false" tIns="0" lIns="0" bIns="0" rIns="0">
            <a:spAutoFit/>
          </a:bodyPr>
          <a:lstStyle/>
          <a:p>
            <a:pPr algn="ctr">
              <a:lnSpc>
                <a:spcPts val="7573"/>
              </a:lnSpc>
            </a:pPr>
            <a:r>
              <a:rPr lang="en-US" sz="5409">
                <a:solidFill>
                  <a:srgbClr val="2E2E2E"/>
                </a:solidFill>
                <a:latin typeface="Montserrat Light Bold"/>
              </a:rPr>
              <a:t>POBLACION JOVEN</a:t>
            </a:r>
          </a:p>
        </p:txBody>
      </p:sp>
      <p:sp>
        <p:nvSpPr>
          <p:cNvPr name="TextBox 10" id="10"/>
          <p:cNvSpPr txBox="true"/>
          <p:nvPr/>
        </p:nvSpPr>
        <p:spPr>
          <a:xfrm rot="0">
            <a:off x="12658605" y="4612129"/>
            <a:ext cx="5166797" cy="957966"/>
          </a:xfrm>
          <a:prstGeom prst="rect">
            <a:avLst/>
          </a:prstGeom>
        </p:spPr>
        <p:txBody>
          <a:bodyPr anchor="t" rtlCol="false" tIns="0" lIns="0" bIns="0" rIns="0">
            <a:spAutoFit/>
          </a:bodyPr>
          <a:lstStyle/>
          <a:p>
            <a:pPr algn="ctr">
              <a:lnSpc>
                <a:spcPts val="7573"/>
              </a:lnSpc>
            </a:pPr>
            <a:r>
              <a:rPr lang="en-US" sz="5409">
                <a:solidFill>
                  <a:srgbClr val="13547E"/>
                </a:solidFill>
                <a:latin typeface="Montserrat Light Bold"/>
              </a:rPr>
              <a:t>35 AÑOS</a:t>
            </a:r>
          </a:p>
        </p:txBody>
      </p:sp>
      <p:sp>
        <p:nvSpPr>
          <p:cNvPr name="TextBox 11" id="11"/>
          <p:cNvSpPr txBox="true"/>
          <p:nvPr/>
        </p:nvSpPr>
        <p:spPr>
          <a:xfrm rot="0">
            <a:off x="3870650" y="7187568"/>
            <a:ext cx="2827343" cy="957966"/>
          </a:xfrm>
          <a:prstGeom prst="rect">
            <a:avLst/>
          </a:prstGeom>
        </p:spPr>
        <p:txBody>
          <a:bodyPr anchor="t" rtlCol="false" tIns="0" lIns="0" bIns="0" rIns="0">
            <a:spAutoFit/>
          </a:bodyPr>
          <a:lstStyle/>
          <a:p>
            <a:pPr algn="ctr">
              <a:lnSpc>
                <a:spcPts val="7573"/>
              </a:lnSpc>
            </a:pPr>
            <a:r>
              <a:rPr lang="en-US" sz="5409">
                <a:solidFill>
                  <a:srgbClr val="2E2E2E"/>
                </a:solidFill>
                <a:latin typeface="Montserrat Light Bold"/>
              </a:rPr>
              <a:t>13.477</a:t>
            </a:r>
          </a:p>
        </p:txBody>
      </p:sp>
      <p:sp>
        <p:nvSpPr>
          <p:cNvPr name="TextBox 12" id="12"/>
          <p:cNvSpPr txBox="true"/>
          <p:nvPr/>
        </p:nvSpPr>
        <p:spPr>
          <a:xfrm rot="0">
            <a:off x="8673277" y="7187568"/>
            <a:ext cx="2827343" cy="957966"/>
          </a:xfrm>
          <a:prstGeom prst="rect">
            <a:avLst/>
          </a:prstGeom>
        </p:spPr>
        <p:txBody>
          <a:bodyPr anchor="t" rtlCol="false" tIns="0" lIns="0" bIns="0" rIns="0">
            <a:spAutoFit/>
          </a:bodyPr>
          <a:lstStyle/>
          <a:p>
            <a:pPr algn="ctr">
              <a:lnSpc>
                <a:spcPts val="7573"/>
              </a:lnSpc>
            </a:pPr>
            <a:r>
              <a:rPr lang="en-US" sz="5409">
                <a:solidFill>
                  <a:srgbClr val="2E2E2E"/>
                </a:solidFill>
                <a:latin typeface="Montserrat Light Bold"/>
              </a:rPr>
              <a:t>15.806</a:t>
            </a:r>
          </a:p>
        </p:txBody>
      </p:sp>
      <p:sp>
        <p:nvSpPr>
          <p:cNvPr name="TextBox 13" id="13"/>
          <p:cNvSpPr txBox="true"/>
          <p:nvPr/>
        </p:nvSpPr>
        <p:spPr>
          <a:xfrm rot="0">
            <a:off x="13475904" y="7187568"/>
            <a:ext cx="2827343" cy="957966"/>
          </a:xfrm>
          <a:prstGeom prst="rect">
            <a:avLst/>
          </a:prstGeom>
        </p:spPr>
        <p:txBody>
          <a:bodyPr anchor="t" rtlCol="false" tIns="0" lIns="0" bIns="0" rIns="0">
            <a:spAutoFit/>
          </a:bodyPr>
          <a:lstStyle/>
          <a:p>
            <a:pPr algn="ctr">
              <a:lnSpc>
                <a:spcPts val="7573"/>
              </a:lnSpc>
            </a:pPr>
            <a:r>
              <a:rPr lang="en-US" sz="5409">
                <a:solidFill>
                  <a:srgbClr val="2E2E2E"/>
                </a:solidFill>
                <a:latin typeface="Montserrat Light Bold"/>
              </a:rPr>
              <a:t>318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DAGFTxETR8U</dc:identifier>
  <dcterms:modified xsi:type="dcterms:W3CDTF">2011-08-01T06:04:30Z</dcterms:modified>
  <cp:revision>1</cp:revision>
  <dc:title>Copia de presentacion gratis negocio corporativo azul</dc:title>
</cp:coreProperties>
</file>