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0" r:id="rId4"/>
    <p:sldId id="258" r:id="rId5"/>
    <p:sldId id="272" r:id="rId6"/>
    <p:sldId id="260" r:id="rId7"/>
    <p:sldId id="263" r:id="rId8"/>
    <p:sldId id="271" r:id="rId9"/>
    <p:sldId id="267" r:id="rId10"/>
    <p:sldId id="266" r:id="rId11"/>
    <p:sldId id="269" r:id="rId12"/>
    <p:sldId id="268"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2"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149803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09624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072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06776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5992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282870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113108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955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67431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83581B5-FE3F-45E2-AAB1-48EC4F0DD424}" type="datetimeFigureOut">
              <a:rPr lang="es-CO" smtClean="0"/>
              <a:t>3/10/2020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82506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3581B5-FE3F-45E2-AAB1-48EC4F0DD424}" type="datetimeFigureOut">
              <a:rPr lang="es-CO" smtClean="0"/>
              <a:t>3/10/2020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206136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3581B5-FE3F-45E2-AAB1-48EC4F0DD424}" type="datetimeFigureOut">
              <a:rPr lang="es-CO" smtClean="0"/>
              <a:t>3/10/2020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230684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83581B5-FE3F-45E2-AAB1-48EC4F0DD424}" type="datetimeFigureOut">
              <a:rPr lang="es-CO" smtClean="0"/>
              <a:t>3/10/2020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62922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581B5-FE3F-45E2-AAB1-48EC4F0DD424}" type="datetimeFigureOut">
              <a:rPr lang="es-CO" smtClean="0"/>
              <a:t>3/10/2020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1193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3581B5-FE3F-45E2-AAB1-48EC4F0DD424}" type="datetimeFigureOut">
              <a:rPr lang="es-CO" smtClean="0"/>
              <a:t>3/10/2020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333365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3581B5-FE3F-45E2-AAB1-48EC4F0DD424}" type="datetimeFigureOut">
              <a:rPr lang="es-CO" smtClean="0"/>
              <a:t>3/10/2020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2E40A7-A556-4293-B47A-DA4113676F7D}" type="slidenum">
              <a:rPr lang="es-CO" smtClean="0"/>
              <a:t>‹Nº›</a:t>
            </a:fld>
            <a:endParaRPr lang="es-CO"/>
          </a:p>
        </p:txBody>
      </p:sp>
    </p:spTree>
    <p:extLst>
      <p:ext uri="{BB962C8B-B14F-4D97-AF65-F5344CB8AC3E}">
        <p14:creationId xmlns:p14="http://schemas.microsoft.com/office/powerpoint/2010/main" val="163393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3581B5-FE3F-45E2-AAB1-48EC4F0DD424}" type="datetimeFigureOut">
              <a:rPr lang="es-CO" smtClean="0"/>
              <a:t>3/10/2020</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2E40A7-A556-4293-B47A-DA4113676F7D}" type="slidenum">
              <a:rPr lang="es-CO" smtClean="0"/>
              <a:t>‹Nº›</a:t>
            </a:fld>
            <a:endParaRPr lang="es-CO"/>
          </a:p>
        </p:txBody>
      </p:sp>
    </p:spTree>
    <p:extLst>
      <p:ext uri="{BB962C8B-B14F-4D97-AF65-F5344CB8AC3E}">
        <p14:creationId xmlns:p14="http://schemas.microsoft.com/office/powerpoint/2010/main" val="7432949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4878" y="2975823"/>
            <a:ext cx="8915399" cy="1065190"/>
          </a:xfrm>
        </p:spPr>
        <p:txBody>
          <a:bodyPr/>
          <a:lstStyle/>
          <a:p>
            <a:pPr algn="ctr"/>
            <a:r>
              <a:rPr lang="es-CO" b="1" i="1" dirty="0"/>
              <a:t>GESTION TI</a:t>
            </a:r>
            <a:br>
              <a:rPr lang="es-CO" b="1" i="1" dirty="0"/>
            </a:br>
            <a:r>
              <a:rPr lang="es-CO" b="1" i="1" dirty="0"/>
              <a:t>SEPTIEMBRE 2020</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416" y="456829"/>
            <a:ext cx="33623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536730" y="4512039"/>
            <a:ext cx="1346936" cy="929918"/>
          </a:xfrm>
          <a:prstGeom prst="rect">
            <a:avLst/>
          </a:prstGeom>
        </p:spPr>
      </p:pic>
    </p:spTree>
    <p:extLst>
      <p:ext uri="{BB962C8B-B14F-4D97-AF65-F5344CB8AC3E}">
        <p14:creationId xmlns:p14="http://schemas.microsoft.com/office/powerpoint/2010/main" val="33393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37044" y="79090"/>
            <a:ext cx="5117911" cy="515036"/>
          </a:xfrm>
        </p:spPr>
        <p:txBody>
          <a:bodyPr>
            <a:noAutofit/>
          </a:bodyPr>
          <a:lstStyle/>
          <a:p>
            <a:pPr algn="ctr"/>
            <a:r>
              <a:rPr lang="es-CO" sz="3200" b="1" i="1" dirty="0"/>
              <a:t>Calificación del Servicio</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251" y="79090"/>
            <a:ext cx="2105406" cy="92447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7CFF467-8274-462A-8B39-2F5526967349}"/>
              </a:ext>
            </a:extLst>
          </p:cNvPr>
          <p:cNvPicPr>
            <a:picLocks noChangeAspect="1"/>
          </p:cNvPicPr>
          <p:nvPr/>
        </p:nvPicPr>
        <p:blipFill>
          <a:blip r:embed="rId3"/>
          <a:stretch>
            <a:fillRect/>
          </a:stretch>
        </p:blipFill>
        <p:spPr>
          <a:xfrm>
            <a:off x="120876" y="1119118"/>
            <a:ext cx="11722781" cy="5686425"/>
          </a:xfrm>
          <a:prstGeom prst="rect">
            <a:avLst/>
          </a:prstGeom>
        </p:spPr>
      </p:pic>
    </p:spTree>
    <p:extLst>
      <p:ext uri="{BB962C8B-B14F-4D97-AF65-F5344CB8AC3E}">
        <p14:creationId xmlns:p14="http://schemas.microsoft.com/office/powerpoint/2010/main" val="140105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3725" y="0"/>
            <a:ext cx="2105406" cy="924470"/>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2CAB0D68-51DC-424D-BF1D-16D9A871E91D}"/>
              </a:ext>
            </a:extLst>
          </p:cNvPr>
          <p:cNvSpPr txBox="1">
            <a:spLocks/>
          </p:cNvSpPr>
          <p:nvPr/>
        </p:nvSpPr>
        <p:spPr>
          <a:xfrm>
            <a:off x="740463" y="204717"/>
            <a:ext cx="8534166" cy="5150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200" b="1" i="1" dirty="0"/>
              <a:t>I</a:t>
            </a:r>
            <a:r>
              <a:rPr lang="es-CO" sz="3200" b="1" i="1" dirty="0"/>
              <a:t>información por Técnico Septiembre 2020</a:t>
            </a:r>
          </a:p>
        </p:txBody>
      </p:sp>
      <p:pic>
        <p:nvPicPr>
          <p:cNvPr id="4" name="Imagen 3">
            <a:extLst>
              <a:ext uri="{FF2B5EF4-FFF2-40B4-BE49-F238E27FC236}">
                <a16:creationId xmlns:a16="http://schemas.microsoft.com/office/drawing/2014/main" id="{7A6BA570-403D-43AC-BEC1-E7970739E951}"/>
              </a:ext>
            </a:extLst>
          </p:cNvPr>
          <p:cNvPicPr>
            <a:picLocks noChangeAspect="1"/>
          </p:cNvPicPr>
          <p:nvPr/>
        </p:nvPicPr>
        <p:blipFill>
          <a:blip r:embed="rId3"/>
          <a:stretch>
            <a:fillRect/>
          </a:stretch>
        </p:blipFill>
        <p:spPr>
          <a:xfrm>
            <a:off x="0" y="1000225"/>
            <a:ext cx="12192000" cy="5731366"/>
          </a:xfrm>
          <a:prstGeom prst="rect">
            <a:avLst/>
          </a:prstGeom>
        </p:spPr>
      </p:pic>
    </p:spTree>
    <p:extLst>
      <p:ext uri="{BB962C8B-B14F-4D97-AF65-F5344CB8AC3E}">
        <p14:creationId xmlns:p14="http://schemas.microsoft.com/office/powerpoint/2010/main" val="136737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486" y="194648"/>
            <a:ext cx="2105406" cy="924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muchas gracias tecnolog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059" y="1119119"/>
            <a:ext cx="7810500" cy="440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80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48910" y="104038"/>
            <a:ext cx="5117911" cy="515036"/>
          </a:xfrm>
        </p:spPr>
        <p:txBody>
          <a:bodyPr>
            <a:noAutofit/>
          </a:bodyPr>
          <a:lstStyle/>
          <a:p>
            <a:pPr algn="ctr"/>
            <a:r>
              <a:rPr lang="es-CO" sz="3200" b="1" i="1" dirty="0"/>
              <a:t>Evolución Gestión TI</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060" y="0"/>
            <a:ext cx="1646832" cy="7231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42938" y="632503"/>
            <a:ext cx="8915211" cy="4247317"/>
          </a:xfrm>
          <a:prstGeom prst="rect">
            <a:avLst/>
          </a:prstGeom>
          <a:noFill/>
        </p:spPr>
        <p:txBody>
          <a:bodyPr wrap="square" rtlCol="0">
            <a:spAutoFit/>
          </a:bodyPr>
          <a:lstStyle/>
          <a:p>
            <a:pPr marL="285750" indent="-285750">
              <a:buFont typeface="Wingdings" panose="05000000000000000000" pitchFamily="2" charset="2"/>
              <a:buChar char="ü"/>
            </a:pPr>
            <a:r>
              <a:rPr lang="es-CO" dirty="0"/>
              <a:t>A la fecha se han recibido </a:t>
            </a:r>
            <a:r>
              <a:rPr lang="es-CO" b="1" i="1" dirty="0">
                <a:solidFill>
                  <a:srgbClr val="0070C0"/>
                </a:solidFill>
              </a:rPr>
              <a:t>5013</a:t>
            </a:r>
            <a:r>
              <a:rPr lang="es-CO" dirty="0"/>
              <a:t> casos en la plataforma de Helpy, de los cuales </a:t>
            </a:r>
            <a:r>
              <a:rPr lang="es-CO" b="1" i="1" dirty="0">
                <a:solidFill>
                  <a:srgbClr val="0070C0"/>
                </a:solidFill>
              </a:rPr>
              <a:t>4868</a:t>
            </a:r>
            <a:r>
              <a:rPr lang="es-CO" dirty="0"/>
              <a:t> han sido resueltos de manera satisfactoria. Para un </a:t>
            </a:r>
            <a:r>
              <a:rPr lang="es-CO" i="1" dirty="0">
                <a:solidFill>
                  <a:srgbClr val="0070C0"/>
                </a:solidFill>
              </a:rPr>
              <a:t>99.3%</a:t>
            </a:r>
            <a:r>
              <a:rPr lang="es-CO" dirty="0"/>
              <a:t> de Satisfacción.</a:t>
            </a:r>
          </a:p>
          <a:p>
            <a:pPr marL="285750" indent="-285750">
              <a:buFont typeface="Wingdings" panose="05000000000000000000" pitchFamily="2" charset="2"/>
              <a:buChar char="ü"/>
            </a:pPr>
            <a:r>
              <a:rPr lang="es-CO" dirty="0"/>
              <a:t>En el mes de Agosto se recibieron </a:t>
            </a:r>
            <a:r>
              <a:rPr lang="es-CO" i="1" dirty="0">
                <a:solidFill>
                  <a:srgbClr val="0070C0"/>
                </a:solidFill>
              </a:rPr>
              <a:t>209</a:t>
            </a:r>
            <a:r>
              <a:rPr lang="es-CO" dirty="0"/>
              <a:t> casos en la plataforma de Helpy, de los cuales </a:t>
            </a:r>
            <a:r>
              <a:rPr lang="es-CO" i="1" dirty="0">
                <a:solidFill>
                  <a:srgbClr val="0070C0"/>
                </a:solidFill>
              </a:rPr>
              <a:t>154</a:t>
            </a:r>
            <a:r>
              <a:rPr lang="es-CO" dirty="0"/>
              <a:t> han sido resueltos de manera satisfactoria.</a:t>
            </a:r>
          </a:p>
          <a:p>
            <a:pPr marL="285750" indent="-285750">
              <a:buFont typeface="Wingdings" panose="05000000000000000000" pitchFamily="2" charset="2"/>
              <a:buChar char="ü"/>
            </a:pPr>
            <a:r>
              <a:rPr lang="es-CO" dirty="0"/>
              <a:t>Los casos que han sido cerrados por terminar el proceso encuesta han sido </a:t>
            </a:r>
            <a:r>
              <a:rPr lang="es-CO" i="1" dirty="0">
                <a:solidFill>
                  <a:srgbClr val="0070C0"/>
                </a:solidFill>
              </a:rPr>
              <a:t>149</a:t>
            </a:r>
            <a:r>
              <a:rPr lang="es-CO" dirty="0"/>
              <a:t> casos </a:t>
            </a:r>
          </a:p>
          <a:p>
            <a:pPr marL="285750" indent="-285750">
              <a:buFont typeface="Wingdings" panose="05000000000000000000" pitchFamily="2" charset="2"/>
              <a:buChar char="ü"/>
            </a:pPr>
            <a:r>
              <a:rPr lang="es-CO" dirty="0"/>
              <a:t>En lo corrido del año 2020 tenemos un promedio del </a:t>
            </a:r>
            <a:r>
              <a:rPr lang="es-CO" b="1" i="1" dirty="0">
                <a:solidFill>
                  <a:srgbClr val="0070C0"/>
                </a:solidFill>
              </a:rPr>
              <a:t>99,5% </a:t>
            </a:r>
            <a:r>
              <a:rPr lang="es-CO" dirty="0"/>
              <a:t>de Satisfacción en el servicio.</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endParaRPr lang="es-CO" dirty="0"/>
          </a:p>
          <a:p>
            <a:endParaRPr lang="es-CO" dirty="0"/>
          </a:p>
          <a:p>
            <a:endParaRPr lang="es-CO" dirty="0"/>
          </a:p>
          <a:p>
            <a:endParaRPr lang="es-CO" dirty="0"/>
          </a:p>
        </p:txBody>
      </p:sp>
      <p:pic>
        <p:nvPicPr>
          <p:cNvPr id="8" name="Imagen 7">
            <a:extLst>
              <a:ext uri="{FF2B5EF4-FFF2-40B4-BE49-F238E27FC236}">
                <a16:creationId xmlns:a16="http://schemas.microsoft.com/office/drawing/2014/main" id="{76B8F2FA-FF35-4A65-AE4E-D66F4C7AED57}"/>
              </a:ext>
            </a:extLst>
          </p:cNvPr>
          <p:cNvPicPr>
            <a:picLocks noChangeAspect="1"/>
          </p:cNvPicPr>
          <p:nvPr/>
        </p:nvPicPr>
        <p:blipFill>
          <a:blip r:embed="rId3"/>
          <a:stretch>
            <a:fillRect/>
          </a:stretch>
        </p:blipFill>
        <p:spPr>
          <a:xfrm>
            <a:off x="3289645" y="3233737"/>
            <a:ext cx="3995361" cy="2292420"/>
          </a:xfrm>
          <a:prstGeom prst="rect">
            <a:avLst/>
          </a:prstGeom>
        </p:spPr>
      </p:pic>
    </p:spTree>
    <p:extLst>
      <p:ext uri="{BB962C8B-B14F-4D97-AF65-F5344CB8AC3E}">
        <p14:creationId xmlns:p14="http://schemas.microsoft.com/office/powerpoint/2010/main" val="411356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62162" y="37954"/>
            <a:ext cx="6197525" cy="515036"/>
          </a:xfrm>
        </p:spPr>
        <p:txBody>
          <a:bodyPr>
            <a:noAutofit/>
          </a:bodyPr>
          <a:lstStyle/>
          <a:p>
            <a:pPr algn="ctr"/>
            <a:r>
              <a:rPr lang="es-CO" sz="3200" b="1" i="1" dirty="0"/>
              <a:t>Evolución Gestión TI Año 2020</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4060" y="0"/>
            <a:ext cx="1646832" cy="7231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42938" y="504483"/>
            <a:ext cx="8786900" cy="923330"/>
          </a:xfrm>
          <a:prstGeom prst="rect">
            <a:avLst/>
          </a:prstGeom>
          <a:noFill/>
        </p:spPr>
        <p:txBody>
          <a:bodyPr wrap="square" rtlCol="0">
            <a:spAutoFit/>
          </a:bodyPr>
          <a:lstStyle/>
          <a:p>
            <a:r>
              <a:rPr lang="es-MX" dirty="0"/>
              <a:t>En la siguiente grafica se evidencia el comportamiento de los casos en el año 2020 y en el mes de Septiembre aumento de nuevo el tiempo para gestionar los casos con respecto al mes anterior.</a:t>
            </a:r>
            <a:endParaRPr lang="es-CO" dirty="0"/>
          </a:p>
        </p:txBody>
      </p:sp>
      <p:pic>
        <p:nvPicPr>
          <p:cNvPr id="8" name="Imagen 7">
            <a:extLst>
              <a:ext uri="{FF2B5EF4-FFF2-40B4-BE49-F238E27FC236}">
                <a16:creationId xmlns:a16="http://schemas.microsoft.com/office/drawing/2014/main" id="{844287F3-6D9C-422B-AE9D-7FCB7CEB4BA8}"/>
              </a:ext>
            </a:extLst>
          </p:cNvPr>
          <p:cNvPicPr>
            <a:picLocks noChangeAspect="1"/>
          </p:cNvPicPr>
          <p:nvPr/>
        </p:nvPicPr>
        <p:blipFill>
          <a:blip r:embed="rId3"/>
          <a:stretch>
            <a:fillRect/>
          </a:stretch>
        </p:blipFill>
        <p:spPr>
          <a:xfrm>
            <a:off x="519112" y="1333500"/>
            <a:ext cx="11153775" cy="5524500"/>
          </a:xfrm>
          <a:prstGeom prst="rect">
            <a:avLst/>
          </a:prstGeom>
        </p:spPr>
      </p:pic>
    </p:spTree>
    <p:extLst>
      <p:ext uri="{BB962C8B-B14F-4D97-AF65-F5344CB8AC3E}">
        <p14:creationId xmlns:p14="http://schemas.microsoft.com/office/powerpoint/2010/main" val="36439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8957" y="259210"/>
            <a:ext cx="7739269" cy="515036"/>
          </a:xfrm>
        </p:spPr>
        <p:txBody>
          <a:bodyPr>
            <a:noAutofit/>
          </a:bodyPr>
          <a:lstStyle/>
          <a:p>
            <a:pPr algn="ctr"/>
            <a:r>
              <a:rPr lang="es-CO" sz="3200" b="1" i="1" dirty="0"/>
              <a:t>Evolución Gestión TI Septiembre 2020</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486" y="194648"/>
            <a:ext cx="2105406" cy="92447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71306" y="936783"/>
            <a:ext cx="8902782" cy="1200329"/>
          </a:xfrm>
          <a:prstGeom prst="rect">
            <a:avLst/>
          </a:prstGeom>
          <a:noFill/>
        </p:spPr>
        <p:txBody>
          <a:bodyPr wrap="square" rtlCol="0">
            <a:spAutoFit/>
          </a:bodyPr>
          <a:lstStyle/>
          <a:p>
            <a:r>
              <a:rPr lang="es-CO" dirty="0"/>
              <a:t>En el mes de Septiembre se generaron </a:t>
            </a:r>
            <a:r>
              <a:rPr lang="es-CO" dirty="0">
                <a:solidFill>
                  <a:srgbClr val="0070C0"/>
                </a:solidFill>
              </a:rPr>
              <a:t>211</a:t>
            </a:r>
            <a:r>
              <a:rPr lang="es-CO" dirty="0"/>
              <a:t> casos, de los cuales </a:t>
            </a:r>
            <a:r>
              <a:rPr lang="es-CO" dirty="0">
                <a:solidFill>
                  <a:srgbClr val="0070C0"/>
                </a:solidFill>
              </a:rPr>
              <a:t>60</a:t>
            </a:r>
            <a:r>
              <a:rPr lang="es-CO" dirty="0"/>
              <a:t> son incidencias, </a:t>
            </a:r>
            <a:r>
              <a:rPr lang="es-CO" dirty="0">
                <a:solidFill>
                  <a:srgbClr val="0070C0"/>
                </a:solidFill>
              </a:rPr>
              <a:t>149</a:t>
            </a:r>
            <a:r>
              <a:rPr lang="es-CO" dirty="0"/>
              <a:t> requerimientos y </a:t>
            </a:r>
            <a:r>
              <a:rPr lang="es-CO" dirty="0">
                <a:solidFill>
                  <a:srgbClr val="0070C0"/>
                </a:solidFill>
              </a:rPr>
              <a:t>2</a:t>
            </a:r>
            <a:r>
              <a:rPr lang="es-CO" dirty="0"/>
              <a:t> problemas. Si se compara con los meses anteriores, se muestra un comportamiento positivo en el aumento de requerimientos Vs la disminución de incidencias y se iniciaron 2 problemas. </a:t>
            </a:r>
          </a:p>
        </p:txBody>
      </p:sp>
      <p:pic>
        <p:nvPicPr>
          <p:cNvPr id="4" name="Imagen 3">
            <a:extLst>
              <a:ext uri="{FF2B5EF4-FFF2-40B4-BE49-F238E27FC236}">
                <a16:creationId xmlns:a16="http://schemas.microsoft.com/office/drawing/2014/main" id="{DEA7DFB6-41F4-414E-BE74-DD6E576E0602}"/>
              </a:ext>
            </a:extLst>
          </p:cNvPr>
          <p:cNvPicPr>
            <a:picLocks noChangeAspect="1"/>
          </p:cNvPicPr>
          <p:nvPr/>
        </p:nvPicPr>
        <p:blipFill>
          <a:blip r:embed="rId3"/>
          <a:stretch>
            <a:fillRect/>
          </a:stretch>
        </p:blipFill>
        <p:spPr>
          <a:xfrm>
            <a:off x="120234" y="2485797"/>
            <a:ext cx="11864462" cy="4177556"/>
          </a:xfrm>
          <a:prstGeom prst="rect">
            <a:avLst/>
          </a:prstGeom>
        </p:spPr>
      </p:pic>
    </p:spTree>
    <p:extLst>
      <p:ext uri="{BB962C8B-B14F-4D97-AF65-F5344CB8AC3E}">
        <p14:creationId xmlns:p14="http://schemas.microsoft.com/office/powerpoint/2010/main" val="73114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1773" y="194648"/>
            <a:ext cx="7997372" cy="515036"/>
          </a:xfrm>
        </p:spPr>
        <p:txBody>
          <a:bodyPr>
            <a:noAutofit/>
          </a:bodyPr>
          <a:lstStyle/>
          <a:p>
            <a:pPr algn="ctr"/>
            <a:r>
              <a:rPr lang="es-MX" sz="3200" b="1" i="1" dirty="0"/>
              <a:t>T</a:t>
            </a:r>
            <a:r>
              <a:rPr lang="es-CO" sz="3200" b="1" i="1" dirty="0" err="1"/>
              <a:t>op</a:t>
            </a:r>
            <a:r>
              <a:rPr lang="es-CO" sz="3200" b="1" i="1" dirty="0"/>
              <a:t> 14 áreas con mayor registro Casos</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524" y="113525"/>
            <a:ext cx="2105406" cy="51503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836256E-B758-4BEC-BADF-7B516F54CD8F}"/>
              </a:ext>
            </a:extLst>
          </p:cNvPr>
          <p:cNvPicPr>
            <a:picLocks noChangeAspect="1"/>
          </p:cNvPicPr>
          <p:nvPr/>
        </p:nvPicPr>
        <p:blipFill>
          <a:blip r:embed="rId3"/>
          <a:stretch>
            <a:fillRect/>
          </a:stretch>
        </p:blipFill>
        <p:spPr>
          <a:xfrm>
            <a:off x="123825" y="862627"/>
            <a:ext cx="11944350" cy="5800725"/>
          </a:xfrm>
          <a:prstGeom prst="rect">
            <a:avLst/>
          </a:prstGeom>
        </p:spPr>
      </p:pic>
    </p:spTree>
    <p:extLst>
      <p:ext uri="{BB962C8B-B14F-4D97-AF65-F5344CB8AC3E}">
        <p14:creationId xmlns:p14="http://schemas.microsoft.com/office/powerpoint/2010/main" val="315635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21898" y="203238"/>
            <a:ext cx="5117911" cy="515036"/>
          </a:xfrm>
        </p:spPr>
        <p:txBody>
          <a:bodyPr>
            <a:noAutofit/>
          </a:bodyPr>
          <a:lstStyle/>
          <a:p>
            <a:pPr algn="ctr"/>
            <a:r>
              <a:rPr lang="es-CO" sz="3200" b="1" i="1" dirty="0"/>
              <a:t>TOP 10 SLA Año 2020</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840" y="10552"/>
            <a:ext cx="2105406" cy="64633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317457" y="656883"/>
            <a:ext cx="8126794" cy="646331"/>
          </a:xfrm>
          <a:prstGeom prst="rect">
            <a:avLst/>
          </a:prstGeom>
          <a:noFill/>
        </p:spPr>
        <p:txBody>
          <a:bodyPr wrap="square" rtlCol="0">
            <a:spAutoFit/>
          </a:bodyPr>
          <a:lstStyle/>
          <a:p>
            <a:endParaRPr lang="es-CO" dirty="0"/>
          </a:p>
          <a:p>
            <a:endParaRPr lang="es-CO" dirty="0"/>
          </a:p>
        </p:txBody>
      </p:sp>
      <p:pic>
        <p:nvPicPr>
          <p:cNvPr id="4" name="Imagen 3">
            <a:extLst>
              <a:ext uri="{FF2B5EF4-FFF2-40B4-BE49-F238E27FC236}">
                <a16:creationId xmlns:a16="http://schemas.microsoft.com/office/drawing/2014/main" id="{8960633C-8522-40CB-A866-99555FBA6D29}"/>
              </a:ext>
            </a:extLst>
          </p:cNvPr>
          <p:cNvPicPr>
            <a:picLocks noChangeAspect="1"/>
          </p:cNvPicPr>
          <p:nvPr/>
        </p:nvPicPr>
        <p:blipFill>
          <a:blip r:embed="rId3"/>
          <a:stretch>
            <a:fillRect/>
          </a:stretch>
        </p:blipFill>
        <p:spPr>
          <a:xfrm>
            <a:off x="104775" y="672792"/>
            <a:ext cx="11982450" cy="5990560"/>
          </a:xfrm>
          <a:prstGeom prst="rect">
            <a:avLst/>
          </a:prstGeom>
        </p:spPr>
      </p:pic>
    </p:spTree>
    <p:extLst>
      <p:ext uri="{BB962C8B-B14F-4D97-AF65-F5344CB8AC3E}">
        <p14:creationId xmlns:p14="http://schemas.microsoft.com/office/powerpoint/2010/main" val="128511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2048" y="0"/>
            <a:ext cx="5117911" cy="515036"/>
          </a:xfrm>
        </p:spPr>
        <p:txBody>
          <a:bodyPr>
            <a:noAutofit/>
          </a:bodyPr>
          <a:lstStyle/>
          <a:p>
            <a:pPr algn="ctr"/>
            <a:r>
              <a:rPr lang="es-CO" sz="3200" b="1" i="1" dirty="0"/>
              <a:t>Planes de Acción</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486" y="194648"/>
            <a:ext cx="2105406" cy="9244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19600" y="690879"/>
            <a:ext cx="9067739" cy="6740307"/>
          </a:xfrm>
          <a:prstGeom prst="rect">
            <a:avLst/>
          </a:prstGeom>
          <a:noFill/>
        </p:spPr>
        <p:txBody>
          <a:bodyPr wrap="square" rtlCol="0">
            <a:spAutoFit/>
          </a:bodyPr>
          <a:lstStyle/>
          <a:p>
            <a:pPr algn="just"/>
            <a:r>
              <a:rPr lang="es-CO" dirty="0"/>
              <a:t>El comportamiento de las ordenes de servicio donde se han implementado nuevas tecnologías y además se evidencia el proceso de migración de los servicios al nuevo data center y se destaca lo siguiente con su respectivo plan de acción:</a:t>
            </a:r>
          </a:p>
          <a:p>
            <a:pPr algn="just"/>
            <a:endParaRPr lang="es-CO" dirty="0"/>
          </a:p>
          <a:p>
            <a:pPr marL="285750" indent="-285750" algn="just">
              <a:buFont typeface="Arial" panose="020B0604020202020204" pitchFamily="34" charset="0"/>
              <a:buChar char="•"/>
            </a:pPr>
            <a:r>
              <a:rPr lang="es-CO" dirty="0"/>
              <a:t>Correo Office 365: La implementación en este año de esta nueva plataforma genero un comportamiento nuevo debió a que se debía ajustar la plataforma a las necesidades de Sucroal, lo cual se logro con mejores practicas en la implementación de las nuevas licencias de Office 365 y mejores configuraciones a nivel de correo electrónico para garantizar seguridad y fluidez, aun nos encontramos realizando el proceso de cambio de licencias en los clientes.</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Equipos de computo: En el proceso que se ha llevado con los nuevo equipos de marca Lenovo se han presentado muchos problemas a nivel de hardware y sincronía con drivers este problema se escalo con el fabricante para mitigar los problemas pero aun continúan los errores que afectan los procesos y herramientas, por lo tanto para el nuevo leasing se además en este proceso se han incluido la modalidad de rentar equipos con el proveedor </a:t>
            </a:r>
            <a:r>
              <a:rPr lang="es-CO" dirty="0" err="1"/>
              <a:t>Milienium</a:t>
            </a:r>
            <a:r>
              <a:rPr lang="es-CO" dirty="0"/>
              <a:t> PC y podemos decir que se aumentaron la cantidad de equipos dentro de la compañía pero además se decidió cambiar la marca de los nuevo equipos por Dell y con los equipos Lenovo estamos aplicando las ultimas actualizaciones que envía el fabricante y solicitando constantes garantías.</a:t>
            </a:r>
          </a:p>
          <a:p>
            <a:pPr marL="285750" indent="-285750" algn="just">
              <a:buFont typeface="Arial" panose="020B0604020202020204" pitchFamily="34" charset="0"/>
              <a:buChar char="•"/>
            </a:pPr>
            <a:endParaRPr lang="es-CO" dirty="0"/>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68292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2048" y="0"/>
            <a:ext cx="5117911" cy="515036"/>
          </a:xfrm>
        </p:spPr>
        <p:txBody>
          <a:bodyPr>
            <a:noAutofit/>
          </a:bodyPr>
          <a:lstStyle/>
          <a:p>
            <a:pPr algn="ctr"/>
            <a:r>
              <a:rPr lang="es-CO" sz="3200" b="1" i="1" dirty="0"/>
              <a:t>Planes de Acción</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486" y="194648"/>
            <a:ext cx="2105406" cy="9244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19600" y="690879"/>
            <a:ext cx="9225886" cy="6463308"/>
          </a:xfrm>
          <a:prstGeom prst="rect">
            <a:avLst/>
          </a:prstGeom>
          <a:noFill/>
        </p:spPr>
        <p:txBody>
          <a:bodyPr wrap="square" rtlCol="0">
            <a:spAutoFit/>
          </a:bodyPr>
          <a:lstStyle/>
          <a:p>
            <a:pPr marL="285750" indent="-285750" algn="just">
              <a:buFont typeface="Arial" panose="020B0604020202020204" pitchFamily="34" charset="0"/>
              <a:buChar char="•"/>
            </a:pPr>
            <a:r>
              <a:rPr lang="es-CO" dirty="0"/>
              <a:t>Herramientas Ofimáticas: Se están presentando problemas de 2 indoles, por problemas de </a:t>
            </a:r>
            <a:r>
              <a:rPr lang="es-CO" dirty="0" err="1"/>
              <a:t>versionamiento</a:t>
            </a:r>
            <a:r>
              <a:rPr lang="es-CO" dirty="0"/>
              <a:t> ya que Microsoft esta terminando el mantenimiento de las versiones 2010 y 2013, ara ello estamos en el proceso de cambio a la nueva versión de Office 365.</a:t>
            </a:r>
          </a:p>
          <a:p>
            <a:pPr algn="just"/>
            <a:endParaRPr lang="es-CO" dirty="0"/>
          </a:p>
          <a:p>
            <a:pPr marL="285750" indent="-285750" algn="just">
              <a:buFont typeface="Arial" panose="020B0604020202020204" pitchFamily="34" charset="0"/>
              <a:buChar char="•"/>
            </a:pPr>
            <a:r>
              <a:rPr lang="es-CO" dirty="0"/>
              <a:t>Telefonía: Debido a la pandemia 3CX se convirtió en unas de las herramientas mas explotadas para el trabajo remoto, se han generado sin numero de problemas los cuales se han mitigado, ya que esta solución depende de los siguientes elementos: Buen canal de internet del usuario en casa, el equipo debe tener bien ajustado su hardware y drivers y aquí se han presentado mucho problemas porque la marca Lenovo libero equipos son fallas de integración (Problemas entre hardware y drivers) Como el micrófono, la cámara, el audio y esto afecta la operación. Pero además el fabricante de 3CX ha mejorado su plataforma generando actualizaciones mas permanentes.</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Configuración de perfiles: Estos problemas se han presentado porque Microsoft en este año a liberado muchos paquetes que afectan el desempeño de los equipo y es necesario crear de nuevo los perfiles y en su defecto volver a instalar maquinas, para esto se propuso la adquisición el próximo año de una herramienta que vamos a probar para la actualización controlada de paquetes de Microsoft.</a:t>
            </a:r>
          </a:p>
          <a:p>
            <a:pPr marL="285750" indent="-285750" algn="just">
              <a:buFont typeface="Arial" panose="020B0604020202020204" pitchFamily="34" charset="0"/>
              <a:buChar char="•"/>
            </a:pPr>
            <a:endParaRPr lang="es-CO" dirty="0"/>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65520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2048" y="0"/>
            <a:ext cx="5117911" cy="515036"/>
          </a:xfrm>
        </p:spPr>
        <p:txBody>
          <a:bodyPr>
            <a:noAutofit/>
          </a:bodyPr>
          <a:lstStyle/>
          <a:p>
            <a:pPr algn="ctr"/>
            <a:r>
              <a:rPr lang="es-CO" sz="3200" b="1" i="1" dirty="0"/>
              <a:t>Planes de Acción</a:t>
            </a:r>
          </a:p>
        </p:txBody>
      </p:sp>
      <p:pic>
        <p:nvPicPr>
          <p:cNvPr id="1026" name="Picture 2" descr="Resultado de imagen para logo sucro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486" y="194648"/>
            <a:ext cx="2105406" cy="9244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99678" y="656883"/>
            <a:ext cx="9225886" cy="2585323"/>
          </a:xfrm>
          <a:prstGeom prst="rect">
            <a:avLst/>
          </a:prstGeom>
          <a:noFill/>
        </p:spPr>
        <p:txBody>
          <a:bodyPr wrap="square" rtlCol="0">
            <a:spAutoFit/>
          </a:bodyPr>
          <a:lstStyle/>
          <a:p>
            <a:pPr marL="285750" indent="-285750" algn="just">
              <a:buFont typeface="Arial" panose="020B0604020202020204" pitchFamily="34" charset="0"/>
              <a:buChar char="•"/>
            </a:pPr>
            <a:r>
              <a:rPr lang="es-CO" dirty="0"/>
              <a:t>Impresoras: Se han presentado problemas de manejo de las impresoras y se han reforzado las capacitaciones, además se implemento la impresión bloqueada. Se programaran nuevas capacitaciones para el buen manejo de las impresoras, además se aplico un mantenimiento preventivo a todas las impresoras lo cual a disminuido los fallos en el atasco de papel. </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Propuestas del equipo de TI</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80945122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674</TotalTime>
  <Words>762</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Trebuchet MS</vt:lpstr>
      <vt:lpstr>Wingdings</vt:lpstr>
      <vt:lpstr>Wingdings 3</vt:lpstr>
      <vt:lpstr>Faceta</vt:lpstr>
      <vt:lpstr>GESTION TI SEPTIEMBRE 2020</vt:lpstr>
      <vt:lpstr>Evolución Gestión TI</vt:lpstr>
      <vt:lpstr>Evolución Gestión TI Año 2020</vt:lpstr>
      <vt:lpstr>Evolución Gestión TI Septiembre 2020</vt:lpstr>
      <vt:lpstr>Top 14 áreas con mayor registro Casos</vt:lpstr>
      <vt:lpstr>TOP 10 SLA Año 2020</vt:lpstr>
      <vt:lpstr>Planes de Acción</vt:lpstr>
      <vt:lpstr>Planes de Acción</vt:lpstr>
      <vt:lpstr>Planes de Acción</vt:lpstr>
      <vt:lpstr>Calificación del Servicio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TI</dc:title>
  <dc:creator>SOLINF SAS</dc:creator>
  <cp:lastModifiedBy>Paul Enrique Mejia</cp:lastModifiedBy>
  <cp:revision>96</cp:revision>
  <dcterms:created xsi:type="dcterms:W3CDTF">2019-04-03T10:58:10Z</dcterms:created>
  <dcterms:modified xsi:type="dcterms:W3CDTF">2020-10-03T22:44:37Z</dcterms:modified>
</cp:coreProperties>
</file>