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aleway"/>
      <p:regular r:id="rId25"/>
      <p:bold r:id="rId26"/>
      <p:italic r:id="rId27"/>
      <p:boldItalic r:id="rId28"/>
    </p:embeddedFont>
    <p:embeddedFont>
      <p:font typeface="Nunit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1F9268A-7F99-42F2-8174-4F2CFAEA603C}">
  <a:tblStyle styleId="{B1F9268A-7F99-42F2-8174-4F2CFAEA60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bold.fntdata"/><Relationship Id="rId25" Type="http://schemas.openxmlformats.org/officeDocument/2006/relationships/font" Target="fonts/Raleway-regular.fntdata"/><Relationship Id="rId28" Type="http://schemas.openxmlformats.org/officeDocument/2006/relationships/font" Target="fonts/Raleway-boldItalic.fntdata"/><Relationship Id="rId27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-italic.fntdata"/><Relationship Id="rId30" Type="http://schemas.openxmlformats.org/officeDocument/2006/relationships/font" Target="fonts/Nunit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Nunit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1117b65f2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1117b65f2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1117b65f2b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1117b65f2b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0fe376b37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0fe376b37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510c6b64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510c6b64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510c6b6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510c6b6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15175259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15175259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15175259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115175259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51752596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51752596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51752596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151752596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fe376b377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0fe376b377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1117b65f2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1117b65f2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117b65f2b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1117b65f2b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117b65f2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117b65f2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17b65f2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17b65f2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1117b65f2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1117b65f2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117b65f2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1117b65f2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1117b65f2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1117b65f2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117b65f2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117b65f2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Binary Search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Design and Analysis of Algorithms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Divide and Conquer Strategy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(step: 4)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8" name="Google Shape;158;p22"/>
          <p:cNvGraphicFramePr/>
          <p:nvPr/>
        </p:nvGraphicFramePr>
        <p:xfrm>
          <a:off x="1909650" y="136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422275"/>
                <a:gridCol w="422275"/>
              </a:tblGrid>
              <a:tr h="407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02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22"/>
          <p:cNvSpPr txBox="1"/>
          <p:nvPr/>
        </p:nvSpPr>
        <p:spPr>
          <a:xfrm>
            <a:off x="3100975" y="1214475"/>
            <a:ext cx="434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3259900" y="1459225"/>
            <a:ext cx="3659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Just normally search between these two numbers and locate position.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754200" y="268332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62" name="Google Shape;162;p22"/>
          <p:cNvCxnSpPr>
            <a:stCxn id="161" idx="1"/>
          </p:cNvCxnSpPr>
          <p:nvPr/>
        </p:nvCxnSpPr>
        <p:spPr>
          <a:xfrm rot="10800000">
            <a:off x="2350700" y="1789025"/>
            <a:ext cx="403500" cy="10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Search: Complexity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8" name="Google Shape;16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443550" y="125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939950"/>
                <a:gridCol w="1375425"/>
                <a:gridCol w="192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Linear Search 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Binary Search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70" name="Google Shape;170;p23"/>
          <p:cNvSpPr/>
          <p:nvPr/>
        </p:nvSpPr>
        <p:spPr>
          <a:xfrm>
            <a:off x="4999350" y="375650"/>
            <a:ext cx="2587200" cy="12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If we are asked Q times, then in worst cases,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Q * N &gt;= Q * 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(|N|)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=&gt; Q * 13 &gt;= Q * 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log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(13)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=&gt; Q * 13 &gt;= Q * 3</a:t>
            </a:r>
            <a:r>
              <a:rPr baseline="30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+</a:t>
            </a:r>
            <a:endParaRPr baseline="300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1" name="Google Shape;171;p23"/>
          <p:cNvSpPr/>
          <p:nvPr/>
        </p:nvSpPr>
        <p:spPr>
          <a:xfrm>
            <a:off x="2095925" y="3727800"/>
            <a:ext cx="25872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Big O Complexity: O(log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6179700" y="2042675"/>
            <a:ext cx="16494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m1&lt;-[low, high]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3" name="Google Shape;173;p23"/>
          <p:cNvSpPr/>
          <p:nvPr/>
        </p:nvSpPr>
        <p:spPr>
          <a:xfrm>
            <a:off x="5309988" y="2957075"/>
            <a:ext cx="16275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m2&lt;-[low, m1-1]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4" name="Google Shape;174;p23"/>
          <p:cNvSpPr/>
          <p:nvPr/>
        </p:nvSpPr>
        <p:spPr>
          <a:xfrm>
            <a:off x="7187250" y="2957075"/>
            <a:ext cx="1390200" cy="57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m3&lt;-[m1,high]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5" name="Google Shape;175;p23"/>
          <p:cNvSpPr/>
          <p:nvPr/>
        </p:nvSpPr>
        <p:spPr>
          <a:xfrm>
            <a:off x="5174625" y="3830250"/>
            <a:ext cx="3777000" cy="53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 each step, we are nullifying half(n/2), and a number can be halved 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 times.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176" name="Google Shape;176;p23"/>
          <p:cNvCxnSpPr>
            <a:stCxn id="172" idx="2"/>
            <a:endCxn id="173" idx="0"/>
          </p:cNvCxnSpPr>
          <p:nvPr/>
        </p:nvCxnSpPr>
        <p:spPr>
          <a:xfrm flipH="1">
            <a:off x="6123600" y="2615375"/>
            <a:ext cx="8808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3"/>
          <p:cNvCxnSpPr>
            <a:stCxn id="172" idx="2"/>
            <a:endCxn id="174" idx="0"/>
          </p:cNvCxnSpPr>
          <p:nvPr/>
        </p:nvCxnSpPr>
        <p:spPr>
          <a:xfrm>
            <a:off x="7004400" y="2615375"/>
            <a:ext cx="878100" cy="34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3"/>
          <p:cNvSpPr/>
          <p:nvPr/>
        </p:nvSpPr>
        <p:spPr>
          <a:xfrm>
            <a:off x="4820275" y="3230450"/>
            <a:ext cx="217200" cy="15066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3"/>
          <p:cNvSpPr/>
          <p:nvPr/>
        </p:nvSpPr>
        <p:spPr>
          <a:xfrm>
            <a:off x="5185550" y="4498800"/>
            <a:ext cx="34548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N, N/2, N/4, …, N/log</a:t>
            </a:r>
            <a:r>
              <a:rPr baseline="-25000" lang="en-GB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(N)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0" name="Google Shape;180;p23"/>
          <p:cNvSpPr/>
          <p:nvPr/>
        </p:nvSpPr>
        <p:spPr>
          <a:xfrm>
            <a:off x="2095925" y="4413600"/>
            <a:ext cx="2587200" cy="432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N/log</a:t>
            </a:r>
            <a:r>
              <a:rPr baseline="-25000"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-GB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(N) ≈ 1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Search: Properties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6" name="Google Shape;18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Falls under the umbrella of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Divide and conquer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strategy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Problem’s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characteristics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need to support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monotonically increasing/ decreasing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  property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-&gt; otherwise we can not discard half search space, E.g, unsorted array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87" name="Google Shape;18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 Search: Issues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311700" y="1017725"/>
            <a:ext cx="8709300" cy="36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Partition System: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mid] [mid+1, high]  vs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mid-1][mid, high]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vs </a:t>
            </a:r>
            <a:r>
              <a:rPr lang="en-GB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mid-1][mid+1, high]</a:t>
            </a:r>
            <a:endParaRPr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Depends on problem specification how we need to divide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The intuition of searching space remains same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Corner Case of Adjacent Indexes, high = low+1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4" name="Google Shape;19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5" name="Google Shape;195;p25"/>
          <p:cNvSpPr txBox="1"/>
          <p:nvPr/>
        </p:nvSpPr>
        <p:spPr>
          <a:xfrm>
            <a:off x="1149225" y="2403575"/>
            <a:ext cx="2634900" cy="16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(low ==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[low, mid-1] [mid, high]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4502025" y="2403575"/>
            <a:ext cx="2634900" cy="1662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If (low == high) {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(low+high+1)/2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[low, mid-1] [mid, high]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7" name="Google Shape;197;p25"/>
          <p:cNvSpPr txBox="1"/>
          <p:nvPr/>
        </p:nvSpPr>
        <p:spPr>
          <a:xfrm>
            <a:off x="1149225" y="4156175"/>
            <a:ext cx="2634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low = 3, high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 = (3+4)/2 = 3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[3, 2] 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[3, 4] -&gt; Loop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502025" y="4156175"/>
            <a:ext cx="2634900" cy="831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low = 3, high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 = (3+4+1)/2 = 4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[3, 3] </a:t>
            </a:r>
            <a:r>
              <a:rPr b="1" lang="en-GB">
                <a:latin typeface="Raleway"/>
                <a:ea typeface="Raleway"/>
                <a:cs typeface="Raleway"/>
                <a:sym typeface="Raleway"/>
              </a:rPr>
              <a:t>[4, 4] -&gt; No Loop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917925" y="617525"/>
            <a:ext cx="5003100" cy="4002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mic Sans MS"/>
                <a:ea typeface="Comic Sans MS"/>
                <a:cs typeface="Comic Sans MS"/>
                <a:sym typeface="Comic Sans MS"/>
              </a:rPr>
              <a:t>Need to understand what to include in each divided group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6921450" y="1376300"/>
            <a:ext cx="1910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=(low+high)/2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 (low+high+1)/2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Mid = low+(high-low)/2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omic Sans MS"/>
                <a:ea typeface="Comic Sans MS"/>
                <a:cs typeface="Comic Sans MS"/>
                <a:sym typeface="Comic Sans MS"/>
              </a:rPr>
              <a:t>.</a:t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 Search: Floating Point Cases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6" name="Google Shape;2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-"/>
            </a:pPr>
            <a:r>
              <a:rPr lang="en-GB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Binary search can be used to solve problems having floating point values also. E.g, find (√x)  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7" name="Google Shape;20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08" name="Google Shape;208;p26"/>
          <p:cNvSpPr txBox="1"/>
          <p:nvPr/>
        </p:nvSpPr>
        <p:spPr>
          <a:xfrm>
            <a:off x="756800" y="1906450"/>
            <a:ext cx="3543000" cy="258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While (low &lt;=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(low == high) {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…..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	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mid = (low+high)/2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 (abs(mid*mid -x)&lt;=10</a:t>
            </a:r>
            <a:r>
              <a:rPr baseline="30000" lang="en-GB" sz="1200">
                <a:latin typeface="Raleway"/>
                <a:ea typeface="Raleway"/>
                <a:cs typeface="Raleway"/>
                <a:sym typeface="Raleway"/>
              </a:rPr>
              <a:t>-9 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) break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If (mid*mid &gt; x) high=mid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	Else if (mid * mid &lt; x) low = mid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}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[low, mid] [mid, high]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5742200" y="1614850"/>
            <a:ext cx="2901000" cy="923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(0+8)/2 = 4; 4 * 4 &gt; 8; [0, 4]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(0+4)/2 = 2; 2 * 2 &lt; 8 [2, 4]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(2+4)/2 = 3; 3 * 3 &gt; 8; [2, 3]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………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>
            <a:off x="5681925" y="2637300"/>
            <a:ext cx="29010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What is the stopping condition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lang="en-GB" sz="1200">
                <a:latin typeface="Raleway"/>
                <a:ea typeface="Raleway"/>
                <a:cs typeface="Raleway"/>
                <a:sym typeface="Raleway"/>
              </a:rPr>
              <a:t>Desired precision gap:</a:t>
            </a: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 abs (found ans - desired ans) &lt;= some defined small value. E.g,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(mid * mid - result) &lt;= 10</a:t>
            </a:r>
            <a:r>
              <a:rPr baseline="30000" lang="en-GB" sz="1200">
                <a:latin typeface="Raleway"/>
                <a:ea typeface="Raleway"/>
                <a:cs typeface="Raleway"/>
                <a:sym typeface="Raleway"/>
              </a:rPr>
              <a:t>(-9)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aleway"/>
                <a:ea typeface="Raleway"/>
                <a:cs typeface="Raleway"/>
                <a:sym typeface="Raleway"/>
              </a:rPr>
              <a:t>- Add precision flexibility with your comparison constraint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11" name="Google Shape;211;p26"/>
          <p:cNvCxnSpPr>
            <a:stCxn id="210" idx="1"/>
          </p:cNvCxnSpPr>
          <p:nvPr/>
        </p:nvCxnSpPr>
        <p:spPr>
          <a:xfrm rot="10800000">
            <a:off x="3576225" y="3234750"/>
            <a:ext cx="2105700" cy="14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8" name="Google Shape;218;p27"/>
          <p:cNvSpPr/>
          <p:nvPr/>
        </p:nvSpPr>
        <p:spPr>
          <a:xfrm>
            <a:off x="1016075" y="1184275"/>
            <a:ext cx="1751875" cy="2410575"/>
          </a:xfrm>
          <a:custGeom>
            <a:rect b="b" l="l" r="r" t="t"/>
            <a:pathLst>
              <a:path extrusionOk="0" h="96423" w="70075">
                <a:moveTo>
                  <a:pt x="0" y="96423"/>
                </a:moveTo>
                <a:cubicBezTo>
                  <a:pt x="7148" y="92779"/>
                  <a:pt x="32982" y="85164"/>
                  <a:pt x="42886" y="74559"/>
                </a:cubicBezTo>
                <a:cubicBezTo>
                  <a:pt x="52790" y="63954"/>
                  <a:pt x="54893" y="45222"/>
                  <a:pt x="59424" y="32795"/>
                </a:cubicBezTo>
                <a:cubicBezTo>
                  <a:pt x="63956" y="20369"/>
                  <a:pt x="68300" y="5466"/>
                  <a:pt x="7007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9" name="Google Shape;219;p27"/>
          <p:cNvSpPr/>
          <p:nvPr/>
        </p:nvSpPr>
        <p:spPr>
          <a:xfrm>
            <a:off x="5556950" y="2191890"/>
            <a:ext cx="2634800" cy="1192725"/>
          </a:xfrm>
          <a:custGeom>
            <a:rect b="b" l="l" r="r" t="t"/>
            <a:pathLst>
              <a:path extrusionOk="0" h="47709" w="105392">
                <a:moveTo>
                  <a:pt x="0" y="47709"/>
                </a:moveTo>
                <a:cubicBezTo>
                  <a:pt x="1261" y="42617"/>
                  <a:pt x="-93" y="25098"/>
                  <a:pt x="7568" y="17156"/>
                </a:cubicBezTo>
                <a:cubicBezTo>
                  <a:pt x="15230" y="9214"/>
                  <a:pt x="32094" y="525"/>
                  <a:pt x="45969" y="58"/>
                </a:cubicBezTo>
                <a:cubicBezTo>
                  <a:pt x="59844" y="-409"/>
                  <a:pt x="80913" y="6458"/>
                  <a:pt x="90817" y="14353"/>
                </a:cubicBezTo>
                <a:cubicBezTo>
                  <a:pt x="100721" y="22248"/>
                  <a:pt x="102963" y="41916"/>
                  <a:pt x="105392" y="4742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27"/>
          <p:cNvSpPr txBox="1"/>
          <p:nvPr/>
        </p:nvSpPr>
        <p:spPr>
          <a:xfrm>
            <a:off x="588625" y="37614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x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1" name="Google Shape;221;p27"/>
          <p:cNvSpPr txBox="1"/>
          <p:nvPr/>
        </p:nvSpPr>
        <p:spPr>
          <a:xfrm>
            <a:off x="5846425" y="36852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x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2" name="Google Shape;222;p27"/>
          <p:cNvCxnSpPr/>
          <p:nvPr/>
        </p:nvCxnSpPr>
        <p:spPr>
          <a:xfrm flipH="1" rot="10800000">
            <a:off x="812875" y="4302525"/>
            <a:ext cx="1779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7"/>
          <p:cNvCxnSpPr/>
          <p:nvPr/>
        </p:nvCxnSpPr>
        <p:spPr>
          <a:xfrm flipH="1" rot="10800000">
            <a:off x="6070675" y="4226325"/>
            <a:ext cx="1779900" cy="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" name="Google Shape;224;p27"/>
          <p:cNvSpPr txBox="1"/>
          <p:nvPr/>
        </p:nvSpPr>
        <p:spPr>
          <a:xfrm>
            <a:off x="512425" y="23898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27"/>
          <p:cNvSpPr txBox="1"/>
          <p:nvPr/>
        </p:nvSpPr>
        <p:spPr>
          <a:xfrm>
            <a:off x="3789025" y="25422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increasing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6" name="Google Shape;226;p27"/>
          <p:cNvSpPr txBox="1"/>
          <p:nvPr/>
        </p:nvSpPr>
        <p:spPr>
          <a:xfrm>
            <a:off x="7218025" y="1932600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decreasing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27" name="Google Shape;227;p27"/>
          <p:cNvCxnSpPr/>
          <p:nvPr/>
        </p:nvCxnSpPr>
        <p:spPr>
          <a:xfrm>
            <a:off x="6369800" y="1489450"/>
            <a:ext cx="16200" cy="21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7"/>
          <p:cNvCxnSpPr/>
          <p:nvPr/>
        </p:nvCxnSpPr>
        <p:spPr>
          <a:xfrm>
            <a:off x="7524275" y="1519050"/>
            <a:ext cx="16200" cy="210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" name="Google Shape;229;p27"/>
          <p:cNvSpPr txBox="1"/>
          <p:nvPr/>
        </p:nvSpPr>
        <p:spPr>
          <a:xfrm>
            <a:off x="5811325" y="1297000"/>
            <a:ext cx="2298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f(x)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unchanged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5765400" y="4509425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 Property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583800" y="4433225"/>
            <a:ext cx="2298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Binary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Search Property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2946000" y="3366425"/>
            <a:ext cx="22986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Vice Versa situations are also same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38" name="Google Shape;23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770300" y="1512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  <a:gridCol w="723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mid1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mid2</a:t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0" name="Google Shape;240;p28"/>
          <p:cNvSpPr txBox="1"/>
          <p:nvPr/>
        </p:nvSpPr>
        <p:spPr>
          <a:xfrm>
            <a:off x="777825" y="2242400"/>
            <a:ext cx="36648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Mid1 = low + (high-low)/3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Mid2 = high - (high-low)/3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241" name="Google Shape;241;p28"/>
          <p:cNvCxnSpPr/>
          <p:nvPr/>
        </p:nvCxnSpPr>
        <p:spPr>
          <a:xfrm>
            <a:off x="3791050" y="1338425"/>
            <a:ext cx="735900" cy="7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" name="Google Shape;242;p28"/>
          <p:cNvCxnSpPr/>
          <p:nvPr/>
        </p:nvCxnSpPr>
        <p:spPr>
          <a:xfrm flipH="1">
            <a:off x="3615750" y="1240325"/>
            <a:ext cx="637800" cy="84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28"/>
          <p:cNvSpPr txBox="1"/>
          <p:nvPr/>
        </p:nvSpPr>
        <p:spPr>
          <a:xfrm>
            <a:off x="4816425" y="2242400"/>
            <a:ext cx="27657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Search value &gt;= mid1: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[mid1, high]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Search value &lt;= mid2: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-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[low, mid2]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0" name="Google Shape;250;p29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29"/>
          <p:cNvSpPr txBox="1"/>
          <p:nvPr/>
        </p:nvSpPr>
        <p:spPr>
          <a:xfrm>
            <a:off x="574625" y="2487650"/>
            <a:ext cx="464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Let's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assume, these values denote 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coordinates</a:t>
            </a:r>
            <a:r>
              <a:rPr lang="en-GB">
                <a:latin typeface="Raleway"/>
                <a:ea typeface="Raleway"/>
                <a:cs typeface="Raleway"/>
                <a:sym typeface="Raleway"/>
              </a:rPr>
              <a:t> of n points. Need to find the point from which the summation of distance of each point gets minimized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Ternary Search</a:t>
            </a:r>
            <a:endParaRPr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58" name="Google Shape;258;p30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distance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659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611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..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465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….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…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8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1245</a:t>
                      </a:r>
                      <a:endParaRPr sz="8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9" name="Google Shape;259;p30"/>
          <p:cNvSpPr txBox="1"/>
          <p:nvPr/>
        </p:nvSpPr>
        <p:spPr>
          <a:xfrm>
            <a:off x="525575" y="3307525"/>
            <a:ext cx="2354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Mid1 = 0+(13-0)/3 = 4,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Mid2 = 13 - (13-0)/3 = 9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0" name="Google Shape;260;p30"/>
          <p:cNvSpPr/>
          <p:nvPr/>
        </p:nvSpPr>
        <p:spPr>
          <a:xfrm>
            <a:off x="3048675" y="3104225"/>
            <a:ext cx="2787132" cy="1280196"/>
          </a:xfrm>
          <a:custGeom>
            <a:rect b="b" l="l" r="r" t="t"/>
            <a:pathLst>
              <a:path extrusionOk="0" h="49847" w="111933">
                <a:moveTo>
                  <a:pt x="0" y="4079"/>
                </a:moveTo>
                <a:cubicBezTo>
                  <a:pt x="4230" y="10650"/>
                  <a:pt x="11027" y="36632"/>
                  <a:pt x="25377" y="43505"/>
                </a:cubicBezTo>
                <a:cubicBezTo>
                  <a:pt x="39727" y="50378"/>
                  <a:pt x="71676" y="52568"/>
                  <a:pt x="86102" y="45317"/>
                </a:cubicBezTo>
                <a:cubicBezTo>
                  <a:pt x="100528" y="38066"/>
                  <a:pt x="107628" y="7553"/>
                  <a:pt x="111933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1" name="Google Shape;261;p30"/>
          <p:cNvSpPr txBox="1"/>
          <p:nvPr/>
        </p:nvSpPr>
        <p:spPr>
          <a:xfrm>
            <a:off x="5892325" y="3138225"/>
            <a:ext cx="278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If Distance [mid1] &lt; Distance [mid2]: [low,mid1]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AutoNum type="arabicPeriod"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Else [mid2, high]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2" name="Google Shape;262;p30"/>
          <p:cNvSpPr txBox="1"/>
          <p:nvPr/>
        </p:nvSpPr>
        <p:spPr>
          <a:xfrm>
            <a:off x="3795325" y="749750"/>
            <a:ext cx="423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aleway"/>
                <a:ea typeface="Raleway"/>
                <a:cs typeface="Raleway"/>
                <a:sym typeface="Raleway"/>
              </a:rPr>
              <a:t>First decrease, then increase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Thank you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8" name="Google Shape;26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269" name="Google Shape;269;p31"/>
          <p:cNvGraphicFramePr/>
          <p:nvPr/>
        </p:nvGraphicFramePr>
        <p:xfrm>
          <a:off x="619850" y="1343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619850" y="8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3" name="Google Shape;63;p14"/>
          <p:cNvSpPr txBox="1"/>
          <p:nvPr/>
        </p:nvSpPr>
        <p:spPr>
          <a:xfrm>
            <a:off x="1136925" y="2306325"/>
            <a:ext cx="2686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sorted array of numbers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without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repetition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 rot="10800000">
            <a:off x="1382400" y="1670750"/>
            <a:ext cx="8574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2276750" y="1618850"/>
            <a:ext cx="1923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3045525" y="3067700"/>
            <a:ext cx="29052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b="1" sz="3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231525" y="2291550"/>
            <a:ext cx="23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6647750" y="2782725"/>
            <a:ext cx="1988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You are given a number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you have to say after which position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will be put in the sorted array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5805050" y="2387650"/>
            <a:ext cx="680100" cy="215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Problem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>
                <a:latin typeface="Nunito"/>
                <a:ea typeface="Nunito"/>
                <a:cs typeface="Nunito"/>
                <a:sym typeface="Nunito"/>
              </a:rPr>
              <a:t>‹#›</a:t>
            </a:fld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619850" y="886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636775"/>
                <a:gridCol w="664800"/>
                <a:gridCol w="594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" name="Google Shape;77;p15"/>
          <p:cNvSpPr txBox="1"/>
          <p:nvPr/>
        </p:nvSpPr>
        <p:spPr>
          <a:xfrm>
            <a:off x="1136925" y="2306325"/>
            <a:ext cx="268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sorted array of numbers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8" name="Google Shape;78;p15"/>
          <p:cNvCxnSpPr/>
          <p:nvPr/>
        </p:nvCxnSpPr>
        <p:spPr>
          <a:xfrm rot="10800000">
            <a:off x="1382400" y="1670750"/>
            <a:ext cx="857400" cy="60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" name="Google Shape;79;p15"/>
          <p:cNvCxnSpPr/>
          <p:nvPr/>
        </p:nvCxnSpPr>
        <p:spPr>
          <a:xfrm flipH="1" rot="10800000">
            <a:off x="2276750" y="1618850"/>
            <a:ext cx="192300" cy="65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5"/>
          <p:cNvSpPr txBox="1"/>
          <p:nvPr/>
        </p:nvSpPr>
        <p:spPr>
          <a:xfrm>
            <a:off x="3045525" y="3067700"/>
            <a:ext cx="2905200" cy="646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endParaRPr b="1" sz="3000">
              <a:solidFill>
                <a:srgbClr val="FF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6231525" y="2291550"/>
            <a:ext cx="237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6647750" y="2782725"/>
            <a:ext cx="1988400" cy="1262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You are given a number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you have to say after which position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will be put in the sorted array ?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5805050" y="2387650"/>
            <a:ext cx="680100" cy="2158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3599950" y="2173125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=12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5" name="Google Shape;85;p15"/>
          <p:cNvCxnSpPr>
            <a:stCxn id="84" idx="0"/>
          </p:cNvCxnSpPr>
          <p:nvPr/>
        </p:nvCxnSpPr>
        <p:spPr>
          <a:xfrm rot="10800000">
            <a:off x="3053050" y="1596825"/>
            <a:ext cx="8943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5"/>
          <p:cNvSpPr txBox="1"/>
          <p:nvPr/>
        </p:nvSpPr>
        <p:spPr>
          <a:xfrm>
            <a:off x="4666750" y="2020725"/>
            <a:ext cx="69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=48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7" name="Google Shape;87;p15"/>
          <p:cNvCxnSpPr>
            <a:stCxn id="86" idx="0"/>
          </p:cNvCxnSpPr>
          <p:nvPr/>
        </p:nvCxnSpPr>
        <p:spPr>
          <a:xfrm rot="10800000">
            <a:off x="4893550" y="1559625"/>
            <a:ext cx="120600" cy="4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How we can solve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 Linear Search: Iterate one by one and find the position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95" name="Google Shape;95;p16"/>
          <p:cNvGraphicFramePr/>
          <p:nvPr/>
        </p:nvGraphicFramePr>
        <p:xfrm>
          <a:off x="619850" y="1267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734875"/>
                <a:gridCol w="762875"/>
                <a:gridCol w="720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6"/>
          <p:cNvGraphicFramePr/>
          <p:nvPr/>
        </p:nvGraphicFramePr>
        <p:xfrm>
          <a:off x="495300" y="260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706900"/>
                <a:gridCol w="3538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rgbClr val="FF0000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X</a:t>
                      </a:r>
                      <a:endParaRPr b="1">
                        <a:solidFill>
                          <a:srgbClr val="FF0000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How many index need to be traversed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6"/>
          <p:cNvSpPr/>
          <p:nvPr/>
        </p:nvSpPr>
        <p:spPr>
          <a:xfrm>
            <a:off x="5277950" y="2438600"/>
            <a:ext cx="3614700" cy="960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In worst cases, we have to traverse |N| element each time.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|N| = array size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277950" y="3580100"/>
            <a:ext cx="3614700" cy="1038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What if we were asked about </a:t>
            </a:r>
            <a:r>
              <a:rPr b="1"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multiple times ? ≈ |N| * |N| * ….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Can we solve this faster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Nunito"/>
              <a:buChar char="●"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Yes ! Binary Search !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1522750" y="2380250"/>
            <a:ext cx="1249200" cy="7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= 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3940000" y="2191675"/>
            <a:ext cx="4183800" cy="1338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Binary search is a searching technique, where we divide our problem’s search space into </a:t>
            </a:r>
            <a:r>
              <a:rPr b="1" lang="en-GB">
                <a:latin typeface="Nunito"/>
                <a:ea typeface="Nunito"/>
                <a:cs typeface="Nunito"/>
                <a:sym typeface="Nunito"/>
              </a:rPr>
              <a:t>2 separate parts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and then search our solution.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2886625" y="2571750"/>
            <a:ext cx="938700" cy="325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 txBox="1"/>
          <p:nvPr/>
        </p:nvSpPr>
        <p:spPr>
          <a:xfrm>
            <a:off x="3737075" y="1470125"/>
            <a:ext cx="45306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approach under Divide and Conquer Strategy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16" name="Google Shape;116;p18"/>
          <p:cNvGraphicFramePr/>
          <p:nvPr/>
        </p:nvGraphicFramePr>
        <p:xfrm>
          <a:off x="560725" y="102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517625"/>
                <a:gridCol w="594725"/>
                <a:gridCol w="6998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7" name="Google Shape;117;p18"/>
          <p:cNvSpPr/>
          <p:nvPr/>
        </p:nvSpPr>
        <p:spPr>
          <a:xfrm>
            <a:off x="3835450" y="2419350"/>
            <a:ext cx="4575600" cy="1820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Algorithm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1. Find Middle element (M) of search space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2. If </a:t>
            </a: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&lt; M, we will search in left subarray/sub space [st,en=mid-1]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3. Else, we will search in right subarray/sub space [st=mid, en]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4. If remained with two numbers just normally search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963350" y="2570550"/>
            <a:ext cx="2148900" cy="1020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 = floor((st+en)/2)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 = array[mid]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Search(step: 1)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4" name="Google Shape;12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1159500" y="73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582350"/>
                <a:gridCol w="38285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idx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value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29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19"/>
          <p:cNvSpPr txBox="1"/>
          <p:nvPr/>
        </p:nvSpPr>
        <p:spPr>
          <a:xfrm>
            <a:off x="6404500" y="16262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2032825" y="1606125"/>
            <a:ext cx="2718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st=0, en=1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52 ≮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35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st=mid=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en=13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8" name="Google Shape;128;p19"/>
          <p:cNvGraphicFramePr/>
          <p:nvPr/>
        </p:nvGraphicFramePr>
        <p:xfrm>
          <a:off x="4969500" y="233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9" name="Google Shape;129;p19"/>
          <p:cNvSpPr/>
          <p:nvPr/>
        </p:nvSpPr>
        <p:spPr>
          <a:xfrm>
            <a:off x="6349800" y="1599225"/>
            <a:ext cx="436200" cy="629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5" name="Google Shape;135;p20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(step: 2)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2777325" y="786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6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8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35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49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7" name="Google Shape;137;p20"/>
          <p:cNvSpPr txBox="1"/>
          <p:nvPr/>
        </p:nvSpPr>
        <p:spPr>
          <a:xfrm>
            <a:off x="1429625" y="1820500"/>
            <a:ext cx="29814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6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en=13,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X=52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≮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5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mid=9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13 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38" name="Google Shape;138;p20"/>
          <p:cNvGraphicFramePr/>
          <p:nvPr/>
        </p:nvGraphicFramePr>
        <p:xfrm>
          <a:off x="4677125" y="220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9" name="Google Shape;139;p20"/>
          <p:cNvSpPr txBox="1"/>
          <p:nvPr/>
        </p:nvSpPr>
        <p:spPr>
          <a:xfrm>
            <a:off x="5370563" y="296475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0"/>
          <p:cNvSpPr/>
          <p:nvPr/>
        </p:nvSpPr>
        <p:spPr>
          <a:xfrm rot="-1960713">
            <a:off x="5184114" y="1681565"/>
            <a:ext cx="273371" cy="393617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Applying Binary Search (step: 3)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7" name="Google Shape;147;p21"/>
          <p:cNvGraphicFramePr/>
          <p:nvPr/>
        </p:nvGraphicFramePr>
        <p:xfrm>
          <a:off x="3176550" y="1284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422275"/>
                <a:gridCol w="422275"/>
                <a:gridCol w="422275"/>
                <a:gridCol w="422275"/>
                <a:gridCol w="42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125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137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21"/>
          <p:cNvSpPr txBox="1"/>
          <p:nvPr/>
        </p:nvSpPr>
        <p:spPr>
          <a:xfrm>
            <a:off x="4572000" y="2308500"/>
            <a:ext cx="3150300" cy="1046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13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mid=(st+en)/2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 =&gt; 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M=Array[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] =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107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X=52 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&lt; 107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Nunito"/>
                <a:ea typeface="Nunito"/>
                <a:cs typeface="Nunito"/>
                <a:sym typeface="Nunito"/>
              </a:rPr>
              <a:t>st=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9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, en=mid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-1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10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49" name="Google Shape;149;p21"/>
          <p:cNvGraphicFramePr/>
          <p:nvPr/>
        </p:nvGraphicFramePr>
        <p:xfrm>
          <a:off x="3176550" y="27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{B1F9268A-7F99-42F2-8174-4F2CFAEA603C}</a:tableStyleId>
              </a:tblPr>
              <a:tblGrid>
                <a:gridCol w="422275"/>
                <a:gridCol w="422275"/>
              </a:tblGrid>
              <a:tr h="40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9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10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8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51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latin typeface="Nunito"/>
                          <a:ea typeface="Nunito"/>
                          <a:cs typeface="Nunito"/>
                          <a:sym typeface="Nunito"/>
                        </a:rPr>
                        <a:t>53</a:t>
                      </a:r>
                      <a:endParaRPr sz="1000"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21"/>
          <p:cNvSpPr txBox="1"/>
          <p:nvPr/>
        </p:nvSpPr>
        <p:spPr>
          <a:xfrm>
            <a:off x="3236575" y="755350"/>
            <a:ext cx="7245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  <a:latin typeface="Nunito"/>
                <a:ea typeface="Nunito"/>
                <a:cs typeface="Nunito"/>
                <a:sym typeface="Nunito"/>
              </a:rPr>
              <a:t>X</a:t>
            </a:r>
            <a:r>
              <a:rPr lang="en-GB">
                <a:latin typeface="Nunito"/>
                <a:ea typeface="Nunito"/>
                <a:cs typeface="Nunito"/>
                <a:sym typeface="Nunito"/>
              </a:rPr>
              <a:t>=52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1"/>
          <p:cNvSpPr/>
          <p:nvPr/>
        </p:nvSpPr>
        <p:spPr>
          <a:xfrm rot="999995">
            <a:off x="3472773" y="2158183"/>
            <a:ext cx="252090" cy="44855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