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73" r:id="rId16"/>
    <p:sldId id="274" r:id="rId17"/>
    <p:sldId id="275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ha Afrin" initials="SA" lastIdx="2" clrIdx="0">
    <p:extLst>
      <p:ext uri="{19B8F6BF-5375-455C-9EA6-DF929625EA0E}">
        <p15:presenceInfo xmlns:p15="http://schemas.microsoft.com/office/powerpoint/2012/main" userId="7a94146e385214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1" autoAdjust="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05120FE-CFC3-F23A-9DAF-AE33AB20D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5B42A6C-9612-2313-5382-C8466AA19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1F4A-9E9C-482B-BBE4-3BDBC5D71D49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DB16C8-1F0E-22AD-D8D6-F4C0911E8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2C4F78-A345-C7E9-219D-11CEC579D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AC6BE-3782-4A78-90A7-4F7DED84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219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24E73-D82F-429E-BD4B-C4F4E852B4E1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89D4-096C-4A39-8014-362FA020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17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224E73-D82F-429E-BD4B-C4F4E852B4E1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A89D4-096C-4A39-8014-362FA020FB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0B2D1-445A-5F1C-48F7-0AD64510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76D79B-DAEA-B06D-6732-79F30CC1D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3C824C-BBFA-2AAC-51DC-BBB98E0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11D6-CC5F-4506-B575-492C963D2A20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52C72A-FC3E-E0DB-F82C-61C27A49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911047-7A4C-2CC0-5B60-8AB83741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A9BFA-34CA-4EA1-4B93-385378D2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58161F-D82F-9FA1-7463-F6101CE0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6A81AB-0D30-2609-12DF-1EAB980D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55D3-359C-4B30-8D12-59FE7AEEA159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A9155-A41A-B4C6-21B6-801918EB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57428A-D90C-4DDA-2A21-03E4D47A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5E796B-98BB-31A8-7160-3C14DED62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4CBD4F-D510-7969-DF1A-D0FC92AFD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8F362A-C92B-ED7B-BE4D-EC0D4E8F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2AD8-0D1D-40A6-B89F-4876D831A609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F1F9E9-F26B-DA2A-B291-3E5AB37B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FCB7F3-DD68-B841-0D8E-5D719047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4D547-B8CD-AA44-DB6D-1D29EA7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A7628-B02C-B39E-6849-A6786902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160EEE-19C4-8645-62A0-1FFCA90F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578-3547-4538-BC3D-30E3A8D4C6DB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14A691-F89F-DFE4-D022-980B1132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33A4D-12F2-641E-18D7-4B3FF216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8A6D0-2E92-BF49-C284-C2D0ED03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1369C0-0966-A953-638B-00F7F647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137AC-3754-59E1-C8E2-EEF46487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AF1D-F0B9-4C1C-A082-8D05680DB7CC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252298-96BA-F516-76D0-2039D1A4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4D6AB8-F6B3-7ED2-817D-2E37F84C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A30E7-D8B3-9961-ADBA-B07DA9E4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41F463-312A-332B-E721-0D16B9BD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BC7A64-D9AF-2947-1CAC-B0ACD65D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D7E1B8-0133-6B36-FE45-8B22D8C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35A1-43E5-4552-B45E-55702A06598B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33BE9D-FCF0-4F3D-B565-7764311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3B863D-BE26-3849-9BB1-E4DA3425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989EA-D26C-62B2-7E4C-DDC97AA5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7D79E2-C278-F7B9-A602-10FE666F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CAC270-AD2F-37F7-AEA5-FAF4BAD2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1A2885-0C51-2DDE-B6A4-9BB7A167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F2DB44-C7F4-CCF4-7DA0-6D8931B92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785377-302E-436C-8972-8A4F9F51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A822-DFAC-49D3-87B6-7359FD76E9C8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34F1550-37F2-E10C-D226-BDCDEFA8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821183D-282D-418A-D5F9-42AD0121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BA5CD-25BF-17EC-8439-BD212F7E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16F00E-9E8F-1822-1B0B-F67090F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B61D-614A-4196-A05C-625EA1F2ABB0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BDF34A-8635-4D44-28DB-51F3B2BE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1D1C2A-C13A-CB88-A5A2-ED7C1F2E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1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B34A81-5B6D-4074-0268-162B921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1E9C-6B73-4E30-BF84-CD0672A80E83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00F905A-E44D-165D-AF7F-5A94D3BA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A44A05-79BA-8B29-FA05-22C73991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7360A-74F7-CD2D-9655-96CB1137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3D528D-4A8A-4EC7-9AA7-C92C073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1E972-A659-8763-2D1F-95201AD4A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FAE3F9-D9B8-F8E8-4077-4BC14281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442-80C3-441E-ABD2-EDE9F21E1897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6EA6A-6DB9-4DFF-373D-A34816FB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518F9C-6612-6F9D-EAF0-6E96903F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9BD36-60ED-71B8-D60F-A4956FF0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11466C-2AEB-E9CA-EE44-5D15FCA78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543EB5-5386-D4E8-26A2-F47CA13E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22A7E2-3959-42C1-A482-6D5F82F9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1084-FD77-4922-80E2-30A3FF0368C0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BAC92F-6403-ACDE-2DE3-569177B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D82995-D03D-3412-4928-2154F168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DBA632-6B2F-434C-6ABF-CCD487E6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677F2C-D61D-D65B-19DA-F4E322BA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A806-FEEC-E0E1-AF68-69C9CB7C9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D2BA-C82C-4C0C-8964-FF8A05396CF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B87324-19C6-CB99-C431-6E40E7EC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1946ED-0B9F-3C90-8B66-EAD12F8A2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E7D3-C2A2-460E-A9B9-C6692B19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4F7BDA9-01B3-7246-DBAC-FF07FB25D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762" y="1557761"/>
            <a:ext cx="6600445" cy="6153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Presentation on: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0E420D9A-81E1-C045-9090-EE085EAB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808" y="5029196"/>
            <a:ext cx="5368359" cy="2713563"/>
          </a:xfrm>
        </p:spPr>
        <p:txBody>
          <a:bodyPr wrap="square" anchor="ctr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Mohsin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Uddin</a:t>
            </a:r>
            <a:r>
              <a:rPr lang="en-US" sz="2000" b="1" i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Senior Lecturer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Computer Science and Engineering.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xmlns="" id="{8A4CC3CF-489E-29EF-2ABC-618C3DA11335}"/>
              </a:ext>
            </a:extLst>
          </p:cNvPr>
          <p:cNvSpPr/>
          <p:nvPr/>
        </p:nvSpPr>
        <p:spPr>
          <a:xfrm rot="10800000">
            <a:off x="9615948" y="4262627"/>
            <a:ext cx="2576049" cy="2595373"/>
          </a:xfrm>
          <a:prstGeom prst="homePlate">
            <a:avLst/>
          </a:prstGeom>
          <a:blipFill dpi="0" rotWithShape="1">
            <a:blip r:embed="rId2">
              <a:alphaModFix amt="85000"/>
            </a:blip>
            <a:srcRect/>
            <a:stretch>
              <a:fillRect l="-12767" t="-1041" r="2" b="-104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7EC982F-BD95-E21C-3B49-BFB27447A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26" y="-821435"/>
            <a:ext cx="5624622" cy="32503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5" name="Title 4">
            <a:extLst>
              <a:ext uri="{FF2B5EF4-FFF2-40B4-BE49-F238E27FC236}">
                <a16:creationId xmlns:a16="http://schemas.microsoft.com/office/drawing/2014/main" xmlns="" id="{9C9DCF41-BFAB-C1FD-8391-653304CAC05A}"/>
              </a:ext>
            </a:extLst>
          </p:cNvPr>
          <p:cNvSpPr txBox="1">
            <a:spLocks/>
          </p:cNvSpPr>
          <p:nvPr/>
        </p:nvSpPr>
        <p:spPr>
          <a:xfrm>
            <a:off x="2175793" y="2089504"/>
            <a:ext cx="8280390" cy="85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N-Queen Problem</a:t>
            </a:r>
          </a:p>
        </p:txBody>
      </p:sp>
      <p:sp>
        <p:nvSpPr>
          <p:cNvPr id="26" name="Subtitle 5">
            <a:extLst>
              <a:ext uri="{FF2B5EF4-FFF2-40B4-BE49-F238E27FC236}">
                <a16:creationId xmlns:a16="http://schemas.microsoft.com/office/drawing/2014/main" xmlns="" id="{42149382-5348-55C1-5DE2-EC206BDD6926}"/>
              </a:ext>
            </a:extLst>
          </p:cNvPr>
          <p:cNvSpPr txBox="1">
            <a:spLocks/>
          </p:cNvSpPr>
          <p:nvPr/>
        </p:nvSpPr>
        <p:spPr>
          <a:xfrm>
            <a:off x="-431094" y="3417230"/>
            <a:ext cx="4872185" cy="14568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/>
            </a:r>
            <a:br>
              <a:rPr lang="en-US" sz="2000" dirty="0"/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Jubaer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Ahmed: 2021-2-60-139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Mobashhira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Jahan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2020-1-60-282  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xmlns="" id="{07BCB250-5EB2-C90F-20AC-C3937555BE32}"/>
              </a:ext>
            </a:extLst>
          </p:cNvPr>
          <p:cNvSpPr/>
          <p:nvPr/>
        </p:nvSpPr>
        <p:spPr>
          <a:xfrm>
            <a:off x="2" y="-1"/>
            <a:ext cx="2575525" cy="2694040"/>
          </a:xfrm>
          <a:prstGeom prst="homePlate">
            <a:avLst/>
          </a:prstGeom>
          <a:blipFill dpi="0" rotWithShape="1">
            <a:blip r:embed="rId2">
              <a:alphaModFix amt="85000"/>
            </a:blip>
            <a:srcRect/>
            <a:stretch>
              <a:fillRect l="-12767" t="-1041" r="2" b="-104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1A226A-A920-6783-BC18-6E1D0AA25BF8}"/>
              </a:ext>
            </a:extLst>
          </p:cNvPr>
          <p:cNvSpPr txBox="1"/>
          <p:nvPr/>
        </p:nvSpPr>
        <p:spPr>
          <a:xfrm>
            <a:off x="4827640" y="3092750"/>
            <a:ext cx="299455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Algorithms</a:t>
            </a: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CSE246</a:t>
            </a: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Section:02 </a:t>
            </a: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10</a:t>
            </a:r>
          </a:p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604D42-0597-F59B-472D-13E62F73EF55}"/>
              </a:ext>
            </a:extLst>
          </p:cNvPr>
          <p:cNvSpPr txBox="1"/>
          <p:nvPr/>
        </p:nvSpPr>
        <p:spPr>
          <a:xfrm>
            <a:off x="471948" y="5709147"/>
            <a:ext cx="29438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August,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340EB0B6-BEAF-EAF4-5096-C943006F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14" y="367042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Problem Work?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893557FF-3150-CF0A-48F0-DBE40A6E0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83750"/>
              </p:ext>
            </p:extLst>
          </p:nvPr>
        </p:nvGraphicFramePr>
        <p:xfrm>
          <a:off x="5523558" y="3215811"/>
          <a:ext cx="2659202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BD1DD709-C0E3-8873-6E92-5F1AAC1C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275E35C-1A12-EE7D-0390-09D27CC96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77041"/>
              </p:ext>
            </p:extLst>
          </p:nvPr>
        </p:nvGraphicFramePr>
        <p:xfrm>
          <a:off x="1909181" y="3215811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1C1C5D9-0642-4E30-CB29-5D711CFA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17154"/>
              </p:ext>
            </p:extLst>
          </p:nvPr>
        </p:nvGraphicFramePr>
        <p:xfrm>
          <a:off x="9137935" y="3215811"/>
          <a:ext cx="2659202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A5CE19-01ED-A703-EFD4-A0A7DFFC6517}"/>
              </a:ext>
            </a:extLst>
          </p:cNvPr>
          <p:cNvSpPr txBox="1"/>
          <p:nvPr/>
        </p:nvSpPr>
        <p:spPr>
          <a:xfrm>
            <a:off x="1958200" y="2470934"/>
            <a:ext cx="62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backtracking until finding a safe place for queen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E1FF95-42F6-B49F-1CA8-73B462D384DE}"/>
              </a:ext>
            </a:extLst>
          </p:cNvPr>
          <p:cNvSpPr txBox="1"/>
          <p:nvPr/>
        </p:nvSpPr>
        <p:spPr>
          <a:xfrm>
            <a:off x="9066672" y="2470934"/>
            <a:ext cx="280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found a safe place for queen in second row.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2287192-A42D-8D3E-0C3A-D0730D4B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14" y="359781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Problem Work?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B13302A-B08F-536A-83B1-26E34366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7349"/>
              </p:ext>
            </p:extLst>
          </p:nvPr>
        </p:nvGraphicFramePr>
        <p:xfrm>
          <a:off x="6856396" y="4304371"/>
          <a:ext cx="2190567" cy="208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3454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56237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56237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56237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35B247D-8E29-B76E-9315-597A3F6C7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98344"/>
              </p:ext>
            </p:extLst>
          </p:nvPr>
        </p:nvGraphicFramePr>
        <p:xfrm>
          <a:off x="3244387" y="4270938"/>
          <a:ext cx="2380116" cy="208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017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11033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11033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11033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679CCE8-6DDB-0776-7E11-DDF309A1F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12959"/>
              </p:ext>
            </p:extLst>
          </p:nvPr>
        </p:nvGraphicFramePr>
        <p:xfrm>
          <a:off x="6856396" y="1718626"/>
          <a:ext cx="2181665" cy="1993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407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9BF1F44-BAF0-AC98-80C8-1D5113CF9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95557"/>
              </p:ext>
            </p:extLst>
          </p:nvPr>
        </p:nvGraphicFramePr>
        <p:xfrm>
          <a:off x="3247163" y="1718626"/>
          <a:ext cx="2380116" cy="1993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017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11033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11033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11033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498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3ADC13-7988-C166-885D-4C801AA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8" y="719961"/>
            <a:ext cx="8840130" cy="10677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solutions for 4x4 chessboard: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B13302A-B08F-536A-83B1-26E343661D0A}"/>
              </a:ext>
            </a:extLst>
          </p:cNvPr>
          <p:cNvGraphicFramePr>
            <a:graphicFrameLocks noGrp="1"/>
          </p:cNvGraphicFramePr>
          <p:nvPr/>
        </p:nvGraphicFramePr>
        <p:xfrm>
          <a:off x="3155050" y="2937910"/>
          <a:ext cx="2659202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24B2265-BE9F-74B7-ED0D-223F98683B0B}"/>
              </a:ext>
            </a:extLst>
          </p:cNvPr>
          <p:cNvGraphicFramePr>
            <a:graphicFrameLocks noGrp="1"/>
          </p:cNvGraphicFramePr>
          <p:nvPr/>
        </p:nvGraphicFramePr>
        <p:xfrm>
          <a:off x="7122343" y="2937910"/>
          <a:ext cx="2659202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07DF53-397A-64A2-3EF5-73C1A2D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8" y="719961"/>
            <a:ext cx="8840130" cy="10677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Sample Outputs: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07DF53-397A-64A2-3EF5-73C1A2DD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0C1D97-F642-F872-51C9-2FCF29BF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58" y="2116937"/>
            <a:ext cx="2318706" cy="3926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A1A1E6-D297-1EB1-88B7-59F6E0F8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718" y="2116936"/>
            <a:ext cx="2318706" cy="3926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ABDDCF6-28B2-256E-CDAF-E31132B8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07" y="2132937"/>
            <a:ext cx="2461921" cy="39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32" y="93757"/>
            <a:ext cx="8840130" cy="10677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N-Queen Problem: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FF2DA0-3DE5-817B-2874-BADDB0B4AED0}"/>
              </a:ext>
            </a:extLst>
          </p:cNvPr>
          <p:cNvSpPr txBox="1"/>
          <p:nvPr/>
        </p:nvSpPr>
        <p:spPr>
          <a:xfrm>
            <a:off x="6940173" y="2322418"/>
            <a:ext cx="11330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O(N)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7B0068-4E17-3A41-50E6-0BEBC464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68" y="1947129"/>
            <a:ext cx="4516079" cy="3358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D1136F-2201-20D1-DEDA-CDDCDE825E15}"/>
              </a:ext>
            </a:extLst>
          </p:cNvPr>
          <p:cNvSpPr txBox="1"/>
          <p:nvPr/>
        </p:nvSpPr>
        <p:spPr>
          <a:xfrm>
            <a:off x="1699165" y="5826119"/>
            <a:ext cx="871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Total complexity O(N) + O(N) + O(N) = O(N).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22005D-5894-0B25-A73F-0D2A539B0D65}"/>
              </a:ext>
            </a:extLst>
          </p:cNvPr>
          <p:cNvSpPr txBox="1"/>
          <p:nvPr/>
        </p:nvSpPr>
        <p:spPr>
          <a:xfrm>
            <a:off x="3330764" y="980687"/>
            <a:ext cx="5044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O(N)’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602CA55D-8C3D-C460-EE64-08167443681C}"/>
              </a:ext>
            </a:extLst>
          </p:cNvPr>
          <p:cNvSpPr/>
          <p:nvPr/>
        </p:nvSpPr>
        <p:spPr>
          <a:xfrm>
            <a:off x="4689987" y="2470934"/>
            <a:ext cx="227333" cy="7448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3948188-7045-294E-2078-A7178CA74F71}"/>
              </a:ext>
            </a:extLst>
          </p:cNvPr>
          <p:cNvCxnSpPr>
            <a:cxnSpLocks/>
          </p:cNvCxnSpPr>
          <p:nvPr/>
        </p:nvCxnSpPr>
        <p:spPr>
          <a:xfrm>
            <a:off x="5418409" y="2825545"/>
            <a:ext cx="135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xmlns="" id="{F9300E48-7E44-8570-2B27-D540C656B152}"/>
              </a:ext>
            </a:extLst>
          </p:cNvPr>
          <p:cNvSpPr/>
          <p:nvPr/>
        </p:nvSpPr>
        <p:spPr>
          <a:xfrm>
            <a:off x="5734797" y="3513823"/>
            <a:ext cx="235975" cy="8529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468989A-E3F7-654F-EE3C-FBCF327EA900}"/>
              </a:ext>
            </a:extLst>
          </p:cNvPr>
          <p:cNvCxnSpPr>
            <a:cxnSpLocks/>
          </p:cNvCxnSpPr>
          <p:nvPr/>
        </p:nvCxnSpPr>
        <p:spPr>
          <a:xfrm>
            <a:off x="6449126" y="3940297"/>
            <a:ext cx="648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23A07A-CD5E-219B-2351-598ED45AF811}"/>
              </a:ext>
            </a:extLst>
          </p:cNvPr>
          <p:cNvSpPr txBox="1"/>
          <p:nvPr/>
        </p:nvSpPr>
        <p:spPr>
          <a:xfrm>
            <a:off x="7389252" y="3443441"/>
            <a:ext cx="11330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O(N)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xmlns="" id="{22AA243B-705B-F984-1444-86449E4776CE}"/>
              </a:ext>
            </a:extLst>
          </p:cNvPr>
          <p:cNvSpPr/>
          <p:nvPr/>
        </p:nvSpPr>
        <p:spPr>
          <a:xfrm>
            <a:off x="5740848" y="4509256"/>
            <a:ext cx="227333" cy="7448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06EA14B-539C-4316-5002-CC5CF97F331F}"/>
              </a:ext>
            </a:extLst>
          </p:cNvPr>
          <p:cNvCxnSpPr>
            <a:cxnSpLocks/>
          </p:cNvCxnSpPr>
          <p:nvPr/>
        </p:nvCxnSpPr>
        <p:spPr>
          <a:xfrm>
            <a:off x="6380300" y="4859676"/>
            <a:ext cx="805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B1C595C-3260-D3BB-AA6B-5FD35DB2BE38}"/>
              </a:ext>
            </a:extLst>
          </p:cNvPr>
          <p:cNvSpPr txBox="1"/>
          <p:nvPr/>
        </p:nvSpPr>
        <p:spPr>
          <a:xfrm>
            <a:off x="7478437" y="4322068"/>
            <a:ext cx="11330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O(N)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650645-32FC-640D-FFD1-0F94C686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15" y="82193"/>
            <a:ext cx="8840130" cy="10677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N-Queen Problem: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FF2DA0-3DE5-817B-2874-BADDB0B4AED0}"/>
              </a:ext>
            </a:extLst>
          </p:cNvPr>
          <p:cNvSpPr txBox="1"/>
          <p:nvPr/>
        </p:nvSpPr>
        <p:spPr>
          <a:xfrm>
            <a:off x="8183857" y="4525017"/>
            <a:ext cx="3609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nn-NO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x (N-2) x (N-4) x ... X 1 = N!</a:t>
            </a:r>
            <a:endParaRPr lang="nn-NO" sz="24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1A59E9-97BC-3BFF-B17D-665C3F3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10" y="1537255"/>
            <a:ext cx="6896387" cy="40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BD9658-3905-AEF6-2528-D458DE652B5C}"/>
              </a:ext>
            </a:extLst>
          </p:cNvPr>
          <p:cNvSpPr txBox="1"/>
          <p:nvPr/>
        </p:nvSpPr>
        <p:spPr>
          <a:xfrm>
            <a:off x="5211373" y="3789901"/>
            <a:ext cx="127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>
                <a:solidFill>
                  <a:srgbClr val="002060"/>
                </a:solidFill>
              </a:rPr>
              <a:t>O(N)</a:t>
            </a:r>
          </a:p>
          <a:p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8EA9F0C-725D-F146-CE63-77EB234D5691}"/>
              </a:ext>
            </a:extLst>
          </p:cNvPr>
          <p:cNvCxnSpPr>
            <a:cxnSpLocks/>
          </p:cNvCxnSpPr>
          <p:nvPr/>
        </p:nvCxnSpPr>
        <p:spPr>
          <a:xfrm>
            <a:off x="3824748" y="402139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C81C24F-2325-66B2-51E6-CCCCAA63155C}"/>
              </a:ext>
            </a:extLst>
          </p:cNvPr>
          <p:cNvCxnSpPr/>
          <p:nvPr/>
        </p:nvCxnSpPr>
        <p:spPr>
          <a:xfrm>
            <a:off x="4013751" y="4264296"/>
            <a:ext cx="2900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40DD85E-65E3-6FAC-43E6-8625A846093D}"/>
              </a:ext>
            </a:extLst>
          </p:cNvPr>
          <p:cNvSpPr txBox="1"/>
          <p:nvPr/>
        </p:nvSpPr>
        <p:spPr>
          <a:xfrm>
            <a:off x="6992333" y="4021394"/>
            <a:ext cx="127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>
                <a:solidFill>
                  <a:srgbClr val="002060"/>
                </a:solidFill>
              </a:rPr>
              <a:t>O(N)</a:t>
            </a:r>
          </a:p>
          <a:p>
            <a:endParaRPr lang="en-US" sz="24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xmlns="" id="{23471163-17DB-072E-483F-63C28AA47413}"/>
              </a:ext>
            </a:extLst>
          </p:cNvPr>
          <p:cNvSpPr/>
          <p:nvPr/>
        </p:nvSpPr>
        <p:spPr>
          <a:xfrm>
            <a:off x="7816645" y="3612361"/>
            <a:ext cx="176093" cy="10085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B2DF0C7-3224-4F15-D61D-1DAA1D146A65}"/>
              </a:ext>
            </a:extLst>
          </p:cNvPr>
          <p:cNvSpPr txBox="1"/>
          <p:nvPr/>
        </p:nvSpPr>
        <p:spPr>
          <a:xfrm>
            <a:off x="8169074" y="3836727"/>
            <a:ext cx="185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>
                <a:solidFill>
                  <a:srgbClr val="002060"/>
                </a:solidFill>
              </a:rPr>
              <a:t>O(N^2)</a:t>
            </a:r>
          </a:p>
          <a:p>
            <a:endParaRPr lang="nn-NO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508065-A64C-CA6D-F5C5-16C17C1BCB40}"/>
              </a:ext>
            </a:extLst>
          </p:cNvPr>
          <p:cNvSpPr txBox="1"/>
          <p:nvPr/>
        </p:nvSpPr>
        <p:spPr>
          <a:xfrm>
            <a:off x="2084439" y="5910012"/>
            <a:ext cx="7659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Total complexity O(N!)</a:t>
            </a:r>
            <a:endParaRPr lang="en-US" sz="3600" dirty="0">
              <a:solidFill>
                <a:srgbClr val="002060"/>
              </a:solidFill>
            </a:endParaRPr>
          </a:p>
          <a:p>
            <a:pPr algn="ctr"/>
            <a:endParaRPr 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83E301-BE21-700C-1A6C-FC8035AA794C}"/>
              </a:ext>
            </a:extLst>
          </p:cNvPr>
          <p:cNvSpPr txBox="1"/>
          <p:nvPr/>
        </p:nvSpPr>
        <p:spPr>
          <a:xfrm>
            <a:off x="4401929" y="1014035"/>
            <a:ext cx="469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‘</a:t>
            </a:r>
            <a:r>
              <a:rPr lang="en-US" sz="2800" b="1" dirty="0" err="1">
                <a:solidFill>
                  <a:srgbClr val="002060"/>
                </a:solidFill>
              </a:rPr>
              <a:t>solveNQueen</a:t>
            </a:r>
            <a:r>
              <a:rPr lang="en-US" sz="2800" b="1" dirty="0">
                <a:solidFill>
                  <a:srgbClr val="002060"/>
                </a:solidFill>
              </a:rPr>
              <a:t>() = O(N!)’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7DEF6A-92AA-DCF1-D3D7-05E48EE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14" y="325892"/>
            <a:ext cx="8840130" cy="10677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N-Queen Problem: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0E63BC-8979-A283-7538-613F84B2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94" y="2234878"/>
            <a:ext cx="4541482" cy="3229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ED139F-2648-C699-B99F-58835320A864}"/>
              </a:ext>
            </a:extLst>
          </p:cNvPr>
          <p:cNvSpPr txBox="1"/>
          <p:nvPr/>
        </p:nvSpPr>
        <p:spPr>
          <a:xfrm>
            <a:off x="762000" y="5351080"/>
            <a:ext cx="11120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002060"/>
              </a:solidFill>
            </a:endParaRPr>
          </a:p>
          <a:p>
            <a:pPr algn="ctr"/>
            <a:r>
              <a:rPr lang="en-US" sz="3600" b="1" dirty="0">
                <a:solidFill>
                  <a:srgbClr val="002060"/>
                </a:solidFill>
              </a:rPr>
              <a:t>Total Time Complexity of N-Queen problem is O(N!).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3A31F6-FE77-2160-69AC-D00A0A76E6B6}"/>
              </a:ext>
            </a:extLst>
          </p:cNvPr>
          <p:cNvSpPr txBox="1"/>
          <p:nvPr/>
        </p:nvSpPr>
        <p:spPr>
          <a:xfrm>
            <a:off x="4471988" y="1427607"/>
            <a:ext cx="311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‘main() = O(S*N^2)’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A8BF40B-D096-5850-5988-6C8948CD5CA6}"/>
              </a:ext>
            </a:extLst>
          </p:cNvPr>
          <p:cNvCxnSpPr/>
          <p:nvPr/>
        </p:nvCxnSpPr>
        <p:spPr>
          <a:xfrm>
            <a:off x="6096000" y="2920181"/>
            <a:ext cx="686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084AF7-AD76-6FC2-0D88-AEB36832FBEB}"/>
              </a:ext>
            </a:extLst>
          </p:cNvPr>
          <p:cNvSpPr txBox="1"/>
          <p:nvPr/>
        </p:nvSpPr>
        <p:spPr>
          <a:xfrm>
            <a:off x="6824710" y="2697906"/>
            <a:ext cx="92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O(N!)</a:t>
            </a:r>
          </a:p>
          <a:p>
            <a:endParaRPr lang="en-US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EC449806-2482-330E-F1D4-D2AAFC12DC3F}"/>
              </a:ext>
            </a:extLst>
          </p:cNvPr>
          <p:cNvCxnSpPr/>
          <p:nvPr/>
        </p:nvCxnSpPr>
        <p:spPr>
          <a:xfrm>
            <a:off x="5456903" y="3113404"/>
            <a:ext cx="1325666" cy="29247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77547E-B965-BF86-3845-020F859DF3BD}"/>
              </a:ext>
            </a:extLst>
          </p:cNvPr>
          <p:cNvSpPr txBox="1"/>
          <p:nvPr/>
        </p:nvSpPr>
        <p:spPr>
          <a:xfrm>
            <a:off x="6826723" y="3178152"/>
            <a:ext cx="92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O(S)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xmlns="" id="{4FB1CBBA-1D2C-1B0C-D431-A376BCC57205}"/>
              </a:ext>
            </a:extLst>
          </p:cNvPr>
          <p:cNvSpPr/>
          <p:nvPr/>
        </p:nvSpPr>
        <p:spPr>
          <a:xfrm>
            <a:off x="5452296" y="3484172"/>
            <a:ext cx="432620" cy="7309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84AC50D-BCB6-A11E-E064-4CE0F341486E}"/>
              </a:ext>
            </a:extLst>
          </p:cNvPr>
          <p:cNvCxnSpPr/>
          <p:nvPr/>
        </p:nvCxnSpPr>
        <p:spPr>
          <a:xfrm>
            <a:off x="5993176" y="3849622"/>
            <a:ext cx="789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19ADDA-EE26-196D-DB91-93940218536F}"/>
              </a:ext>
            </a:extLst>
          </p:cNvPr>
          <p:cNvSpPr txBox="1"/>
          <p:nvPr/>
        </p:nvSpPr>
        <p:spPr>
          <a:xfrm>
            <a:off x="6817932" y="3614907"/>
            <a:ext cx="122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O(N^2)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xmlns="" id="{5AFDEBBA-86FE-59A5-B5BE-CC230EDE37A6}"/>
              </a:ext>
            </a:extLst>
          </p:cNvPr>
          <p:cNvSpPr/>
          <p:nvPr/>
        </p:nvSpPr>
        <p:spPr>
          <a:xfrm>
            <a:off x="8045487" y="3259643"/>
            <a:ext cx="361094" cy="7617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B3E5BB5-9B4C-299F-20FE-E2AFD8D37D6C}"/>
              </a:ext>
            </a:extLst>
          </p:cNvPr>
          <p:cNvSpPr txBox="1"/>
          <p:nvPr/>
        </p:nvSpPr>
        <p:spPr>
          <a:xfrm>
            <a:off x="8622506" y="3400022"/>
            <a:ext cx="19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O(S*N^2)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390F2A3-640D-6C17-3A24-C17F94D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16</a:t>
            </a:fld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995C93A2-E34A-0195-D711-196289C2654F}"/>
              </a:ext>
            </a:extLst>
          </p:cNvPr>
          <p:cNvSpPr/>
          <p:nvPr/>
        </p:nvSpPr>
        <p:spPr>
          <a:xfrm>
            <a:off x="7770038" y="4626089"/>
            <a:ext cx="1227555" cy="914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20BFD15-3248-5466-E7BF-2019DD1CF963}"/>
              </a:ext>
            </a:extLst>
          </p:cNvPr>
          <p:cNvSpPr txBox="1"/>
          <p:nvPr/>
        </p:nvSpPr>
        <p:spPr>
          <a:xfrm>
            <a:off x="7815568" y="4772123"/>
            <a:ext cx="118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O(N!)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9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7" grpId="0" animBg="1"/>
      <p:bldP spid="18" grpId="0"/>
      <p:bldP spid="28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15" y="400472"/>
            <a:ext cx="8840130" cy="10677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N-Queen Problem: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FF2DA0-3DE5-817B-2874-BADDB0B4AED0}"/>
              </a:ext>
            </a:extLst>
          </p:cNvPr>
          <p:cNvSpPr txBox="1"/>
          <p:nvPr/>
        </p:nvSpPr>
        <p:spPr>
          <a:xfrm>
            <a:off x="3238947" y="1649002"/>
            <a:ext cx="58657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Memory Complexity:</a:t>
            </a:r>
          </a:p>
          <a:p>
            <a:pPr algn="ctr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 N*N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</a:p>
          <a:p>
            <a:pPr algn="ctr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O(S*N^2)</a:t>
            </a:r>
          </a:p>
          <a:p>
            <a:pPr algn="ctr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Stack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Possible complexity</a:t>
            </a: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O(S * N^2 + N^2 + N)</a:t>
            </a:r>
          </a:p>
          <a:p>
            <a:pPr algn="ctr"/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5CC9EB-A346-4C00-4E04-E6E0616832AA}"/>
              </a:ext>
            </a:extLst>
          </p:cNvPr>
          <p:cNvSpPr txBox="1"/>
          <p:nvPr/>
        </p:nvSpPr>
        <p:spPr>
          <a:xfrm>
            <a:off x="1617486" y="5526987"/>
            <a:ext cx="910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Total Approximate Complexity O(S*N^2).</a:t>
            </a:r>
            <a:endParaRPr lang="en-US" sz="3600" dirty="0">
              <a:solidFill>
                <a:srgbClr val="002060"/>
              </a:solidFill>
            </a:endParaRPr>
          </a:p>
          <a:p>
            <a:pPr algn="ctr"/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7FF95C-42CA-FA73-E591-EE0AE4A1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8" y="515267"/>
            <a:ext cx="8840130" cy="10677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N-Queen Problem in real life: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97B554-7ACB-838B-7A07-97EC350295C1}"/>
              </a:ext>
            </a:extLst>
          </p:cNvPr>
          <p:cNvSpPr txBox="1"/>
          <p:nvPr/>
        </p:nvSpPr>
        <p:spPr>
          <a:xfrm>
            <a:off x="1292698" y="2292481"/>
            <a:ext cx="10053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some real-life uses of this N-queen's problem, which may not cover all the aspects but it might work generally to establish the same goal as this problem. Some relatable application we considered are: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4851161-BB3A-179C-7893-A0D682395047}"/>
              </a:ext>
            </a:extLst>
          </p:cNvPr>
          <p:cNvSpPr txBox="1"/>
          <p:nvPr/>
        </p:nvSpPr>
        <p:spPr>
          <a:xfrm>
            <a:off x="1292698" y="3290015"/>
            <a:ext cx="492128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Course scheduling in universities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Library bookshelf arrangement               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Task scheduling in parallel computing</a:t>
            </a:r>
            <a:endParaRPr lang="en-US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A001D-AC2A-8476-8488-F3C03056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32" y="522718"/>
            <a:ext cx="8840130" cy="10677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N-Queen Problem in real life(course scheduling):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E8D85A-C24F-6993-C814-7E00AB81A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57" y="2468078"/>
            <a:ext cx="3209524" cy="33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30DAAE-86A5-4F5C-11F5-8DEE7BD2D562}"/>
              </a:ext>
            </a:extLst>
          </p:cNvPr>
          <p:cNvSpPr txBox="1"/>
          <p:nvPr/>
        </p:nvSpPr>
        <p:spPr>
          <a:xfrm>
            <a:off x="1444451" y="2703583"/>
            <a:ext cx="4737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course as queen and time slot as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NxN grid model, where N is number of courses.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ssign each course (queen) to a time slot (row) such that no two courses with a significant overlap occurs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A4BB9F-B226-A6C9-3E5F-13F49953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8" y="719961"/>
            <a:ext cx="3521149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xmlns="" id="{62E358AC-FBED-EDAD-A4B0-702B8EFF8A45}"/>
              </a:ext>
            </a:extLst>
          </p:cNvPr>
          <p:cNvSpPr/>
          <p:nvPr/>
        </p:nvSpPr>
        <p:spPr>
          <a:xfrm rot="10800000">
            <a:off x="6519184" y="685"/>
            <a:ext cx="5713911" cy="6858000"/>
          </a:xfrm>
          <a:prstGeom prst="homePlate">
            <a:avLst/>
          </a:prstGeom>
          <a:blipFill dpi="0" rotWithShape="1">
            <a:blip r:embed="rId2"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</a14:imgLayer>
                  </a14:imgProps>
                </a:ext>
              </a:extLst>
            </a:blip>
            <a:srcRect/>
            <a:stretch>
              <a:fillRect l="-12767" t="-1041" r="2" b="-1041"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xmlns="" id="{5A05650D-A855-E8E1-3FA5-B270E0F147A0}"/>
              </a:ext>
            </a:extLst>
          </p:cNvPr>
          <p:cNvSpPr/>
          <p:nvPr/>
        </p:nvSpPr>
        <p:spPr>
          <a:xfrm rot="10800000">
            <a:off x="6606281" y="-23119"/>
            <a:ext cx="5626813" cy="6857999"/>
          </a:xfrm>
          <a:prstGeom prst="homePlate">
            <a:avLst/>
          </a:prstGeom>
          <a:solidFill>
            <a:srgbClr val="002060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219866F-26A3-5685-8E35-F0BFC0BDF235}"/>
              </a:ext>
            </a:extLst>
          </p:cNvPr>
          <p:cNvSpPr txBox="1"/>
          <p:nvPr/>
        </p:nvSpPr>
        <p:spPr>
          <a:xfrm>
            <a:off x="1388656" y="1812688"/>
            <a:ext cx="4101469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N-Queen problem?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this problem?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Backtracking and its use in N-Queen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complexity does it hold?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scenario regarding N-queen problem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04DCB8-4093-0A6A-9827-1829C365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8" y="444540"/>
            <a:ext cx="8840130" cy="10677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D8D51-469A-3DF5-2F96-4DA67029786A}"/>
              </a:ext>
            </a:extLst>
          </p:cNvPr>
          <p:cNvSpPr txBox="1"/>
          <p:nvPr/>
        </p:nvSpPr>
        <p:spPr>
          <a:xfrm>
            <a:off x="1674563" y="1718631"/>
            <a:ext cx="9337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faced an issue with the column handling in  recursive algorithm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faced an issue with minimizing  complexity of the program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 implement a solution to the N-Queen problem, we needed to understand and then apply the backtracking algorithm to solve the problem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09D3F1-A9C6-DE58-4447-515BB94D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063" y="2872012"/>
            <a:ext cx="8840130" cy="10677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3B4DA4-63EF-1180-C3C4-670E5ACF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8" y="719961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N-Queen Problem: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3903FC-9319-CE73-C502-F5F2CED7E3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t="13207" r="10378" b="20754"/>
          <a:stretch/>
        </p:blipFill>
        <p:spPr>
          <a:xfrm>
            <a:off x="2141644" y="3886200"/>
            <a:ext cx="3870056" cy="2709039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57ED1A2-8AF8-865B-CE66-935F75BEEA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t="3888" r="7708" b="4980"/>
          <a:stretch/>
        </p:blipFill>
        <p:spPr>
          <a:xfrm>
            <a:off x="7315200" y="4023360"/>
            <a:ext cx="2560320" cy="2468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F9920D-715C-5983-EDCF-7EF984626C4A}"/>
              </a:ext>
            </a:extLst>
          </p:cNvPr>
          <p:cNvSpPr txBox="1"/>
          <p:nvPr/>
        </p:nvSpPr>
        <p:spPr>
          <a:xfrm>
            <a:off x="1510301" y="1948699"/>
            <a:ext cx="9835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N-Queen problem involves placing N chess queens on an NxN chessboard without any two queens attacking each other.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999C93-0AC2-9F7E-53A3-B48A886D6419}"/>
              </a:ext>
            </a:extLst>
          </p:cNvPr>
          <p:cNvSpPr txBox="1"/>
          <p:nvPr/>
        </p:nvSpPr>
        <p:spPr>
          <a:xfrm>
            <a:off x="1510301" y="2998113"/>
            <a:ext cx="6205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8-Queen problem: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5CDC12-8360-FD48-9772-D347B628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14" y="609725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Problem Work?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893557FF-3150-CF0A-48F0-DBE40A6E0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98278"/>
              </p:ext>
            </p:extLst>
          </p:nvPr>
        </p:nvGraphicFramePr>
        <p:xfrm>
          <a:off x="1640271" y="4294745"/>
          <a:ext cx="2548387" cy="235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691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54232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568084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740380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589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589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589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589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BD1DD709-C0E3-8873-6E92-5F1AAC1C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F8DDA577-6A30-762F-EC0B-69E5FEF9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5348"/>
              </p:ext>
            </p:extLst>
          </p:nvPr>
        </p:nvGraphicFramePr>
        <p:xfrm>
          <a:off x="4926655" y="2613671"/>
          <a:ext cx="1934240" cy="1805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542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496566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496566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496566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451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451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451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451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599E7CD6-DE3E-FB92-437F-CA19746E0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13"/>
              </p:ext>
            </p:extLst>
          </p:nvPr>
        </p:nvGraphicFramePr>
        <p:xfrm>
          <a:off x="7334294" y="4272189"/>
          <a:ext cx="2548387" cy="2439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691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54232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54232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54232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BA96F97-DD08-F085-30FC-8A1540F76036}"/>
              </a:ext>
            </a:extLst>
          </p:cNvPr>
          <p:cNvSpPr txBox="1"/>
          <p:nvPr/>
        </p:nvSpPr>
        <p:spPr>
          <a:xfrm>
            <a:off x="1207214" y="1845763"/>
            <a:ext cx="9095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will find the N-Queen solution for 4x4 chessboard: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E8DEB5-E822-6B38-5D83-C398599682D4}"/>
              </a:ext>
            </a:extLst>
          </p:cNvPr>
          <p:cNvSpPr txBox="1"/>
          <p:nvPr/>
        </p:nvSpPr>
        <p:spPr>
          <a:xfrm>
            <a:off x="4632247" y="5211045"/>
            <a:ext cx="225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we move to column + 1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A9725F-5A29-BD8C-AF93-0B3138C8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14" y="556872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Problem Work?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893557FF-3150-CF0A-48F0-DBE40A6E0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5982"/>
              </p:ext>
            </p:extLst>
          </p:nvPr>
        </p:nvGraphicFramePr>
        <p:xfrm>
          <a:off x="9048199" y="3862067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BD1DD709-C0E3-8873-6E92-5F1AAC1C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1D42E3E-7EAC-718E-FB46-367E2F01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85532"/>
              </p:ext>
            </p:extLst>
          </p:nvPr>
        </p:nvGraphicFramePr>
        <p:xfrm>
          <a:off x="5388007" y="3875928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E6C5F1F-3E89-7887-C82A-66B8CC51C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13334"/>
              </p:ext>
            </p:extLst>
          </p:nvPr>
        </p:nvGraphicFramePr>
        <p:xfrm>
          <a:off x="1727816" y="3875928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A28BCE-6F5B-E504-44BB-342D0DC827BA}"/>
              </a:ext>
            </a:extLst>
          </p:cNvPr>
          <p:cNvSpPr txBox="1"/>
          <p:nvPr/>
        </p:nvSpPr>
        <p:spPr>
          <a:xfrm>
            <a:off x="1795332" y="2821583"/>
            <a:ext cx="252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no safe place found in the next column, move to row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DD7626-C033-0BEA-4178-D19FC6A1682F}"/>
              </a:ext>
            </a:extLst>
          </p:cNvPr>
          <p:cNvSpPr txBox="1"/>
          <p:nvPr/>
        </p:nvSpPr>
        <p:spPr>
          <a:xfrm>
            <a:off x="9183233" y="2267585"/>
            <a:ext cx="2524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queen in the next safe spot and again move to column + 1 from the first placed queen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1908BA3-F8C2-F41C-19F9-B9CD8EFA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604" y="529109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Problem Work?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BD1DD709-C0E3-8873-6E92-5F1AAC1C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57A4E23-BBF9-2334-3933-B18B9BE7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76878"/>
              </p:ext>
            </p:extLst>
          </p:nvPr>
        </p:nvGraphicFramePr>
        <p:xfrm>
          <a:off x="4926655" y="3647044"/>
          <a:ext cx="2628575" cy="2425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121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74818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74818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74818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07C65A-E58D-2402-6695-E5206375DA6E}"/>
              </a:ext>
            </a:extLst>
          </p:cNvPr>
          <p:cNvSpPr txBox="1"/>
          <p:nvPr/>
        </p:nvSpPr>
        <p:spPr>
          <a:xfrm>
            <a:off x="1748790" y="2147768"/>
            <a:ext cx="948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for the next queen placement, there is no safe place in the column to place the queen. So we will backtrack.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9F8D21-BD86-2415-85AD-ECE9F691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31" y="516517"/>
            <a:ext cx="8840130" cy="708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Backtracking?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BD1DD709-C0E3-8873-6E92-5F1AAC1C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B33C363-AEFB-0E2E-72E4-D3F7B6467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26060"/>
              </p:ext>
            </p:extLst>
          </p:nvPr>
        </p:nvGraphicFramePr>
        <p:xfrm>
          <a:off x="8724760" y="1319713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9E3AF26-7E3C-4A1A-26F9-A587F7ECC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02552"/>
              </p:ext>
            </p:extLst>
          </p:nvPr>
        </p:nvGraphicFramePr>
        <p:xfrm>
          <a:off x="2192001" y="4193728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579D260-2502-F90E-AB91-8EF3B389C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61519"/>
              </p:ext>
            </p:extLst>
          </p:nvPr>
        </p:nvGraphicFramePr>
        <p:xfrm>
          <a:off x="7483672" y="4193728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8CE275-1CA3-84E1-CAA6-4D36437F03CF}"/>
              </a:ext>
            </a:extLst>
          </p:cNvPr>
          <p:cNvSpPr txBox="1"/>
          <p:nvPr/>
        </p:nvSpPr>
        <p:spPr>
          <a:xfrm>
            <a:off x="1463040" y="1611630"/>
            <a:ext cx="670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a concept where recursive calling is used to find a valid solution step by step by increasing values with time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1D99392-388A-27B0-438F-CB6F897E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14" y="436325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Problem Work?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BD1DD709-C0E3-8873-6E92-5F1AAC1C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163FE09-37B1-73D6-4DA7-FFAE5754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27198"/>
              </p:ext>
            </p:extLst>
          </p:nvPr>
        </p:nvGraphicFramePr>
        <p:xfrm>
          <a:off x="2693633" y="3215811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CB248FB-9FDD-32F6-3051-8FFA59E41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56929"/>
              </p:ext>
            </p:extLst>
          </p:nvPr>
        </p:nvGraphicFramePr>
        <p:xfrm>
          <a:off x="6617564" y="3287713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3319C2-246A-DD8C-2116-EDF71BD9FE5A}"/>
              </a:ext>
            </a:extLst>
          </p:cNvPr>
          <p:cNvSpPr txBox="1"/>
          <p:nvPr/>
        </p:nvSpPr>
        <p:spPr>
          <a:xfrm>
            <a:off x="2693633" y="1977390"/>
            <a:ext cx="667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finding a valid place for the queen, place the queen and again do column + 1 from the first placed queen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BD9D85-95C0-6A3A-F882-9E27C9C2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01410-69DE-BCBD-87C1-A447A40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14" y="436325"/>
            <a:ext cx="8840130" cy="708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Problem Work?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CD4084D-C04D-BB0E-0B6B-6B7CAB922120}"/>
              </a:ext>
            </a:extLst>
          </p:cNvPr>
          <p:cNvSpPr/>
          <p:nvPr/>
        </p:nvSpPr>
        <p:spPr>
          <a:xfrm>
            <a:off x="123290" y="82193"/>
            <a:ext cx="277402" cy="66473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1DB4B792-943E-FC5B-33EC-C1F6C4A711E8}"/>
              </a:ext>
            </a:extLst>
          </p:cNvPr>
          <p:cNvSpPr/>
          <p:nvPr/>
        </p:nvSpPr>
        <p:spPr>
          <a:xfrm>
            <a:off x="484598" y="82193"/>
            <a:ext cx="277402" cy="4777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DCB2367B-BC3D-79C1-AF84-F2E6F79A5EC0}"/>
              </a:ext>
            </a:extLst>
          </p:cNvPr>
          <p:cNvSpPr/>
          <p:nvPr/>
        </p:nvSpPr>
        <p:spPr>
          <a:xfrm>
            <a:off x="845906" y="82193"/>
            <a:ext cx="277402" cy="31336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BD1DD709-C0E3-8873-6E92-5F1AAC1C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83F350-0391-1A7F-C1FE-C951CB97F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33091"/>
              </p:ext>
            </p:extLst>
          </p:nvPr>
        </p:nvGraphicFramePr>
        <p:xfrm>
          <a:off x="1730293" y="3215811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E77C5C9-781F-1B93-F7D3-B77DD563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98396"/>
              </p:ext>
            </p:extLst>
          </p:nvPr>
        </p:nvGraphicFramePr>
        <p:xfrm>
          <a:off x="5041067" y="3221832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93CB5FA-A65C-18E7-0406-60E27392F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82817"/>
              </p:ext>
            </p:extLst>
          </p:nvPr>
        </p:nvGraphicFramePr>
        <p:xfrm>
          <a:off x="8351842" y="3287713"/>
          <a:ext cx="2659203" cy="242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160">
                  <a:extLst>
                    <a:ext uri="{9D8B030D-6E8A-4147-A177-3AD203B41FA5}">
                      <a16:colId xmlns:a16="http://schemas.microsoft.com/office/drawing/2014/main" xmlns="" val="4139657196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36906885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864523584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xmlns="" val="3485130241"/>
                    </a:ext>
                  </a:extLst>
                </a:gridCol>
              </a:tblGrid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 dpi="0" rotWithShape="1">
                      <a:blip r:embed="rId2"/>
                      <a:srcRect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752752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2011689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39223"/>
                  </a:ext>
                </a:extLst>
              </a:tr>
              <a:tr h="606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blipFill>
                      <a:blip r:embed="rId2"/>
                      <a:stretch>
                        <a:fillRect l="-12767" t="-1041" r="2" b="-104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62225" algn="l"/>
                        </a:tabLs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58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B15D72-5493-4F11-B4FF-008642BB3B31}"/>
              </a:ext>
            </a:extLst>
          </p:cNvPr>
          <p:cNvSpPr txBox="1"/>
          <p:nvPr/>
        </p:nvSpPr>
        <p:spPr>
          <a:xfrm>
            <a:off x="2221783" y="2101602"/>
            <a:ext cx="72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 safe place found in that column, keep backtracking.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54DFC75-BC00-CA69-7160-0D177E01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E7D3-C2A2-460E-A9B9-C6692B199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671</Words>
  <Application>Microsoft Office PowerPoint</Application>
  <PresentationFormat>Widescreen</PresentationFormat>
  <Paragraphs>159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Times New Roman</vt:lpstr>
      <vt:lpstr>Vrinda</vt:lpstr>
      <vt:lpstr>Office Theme</vt:lpstr>
      <vt:lpstr>Presentation on:</vt:lpstr>
      <vt:lpstr>Objectives :</vt:lpstr>
      <vt:lpstr>Description of N-Queen Problem:</vt:lpstr>
      <vt:lpstr>How Does This Problem Work?</vt:lpstr>
      <vt:lpstr>How Does This Problem Work?</vt:lpstr>
      <vt:lpstr>How Does This Problem Work?</vt:lpstr>
      <vt:lpstr>What is Backtracking?</vt:lpstr>
      <vt:lpstr>How Does This Problem Work?</vt:lpstr>
      <vt:lpstr>How Does This Problem Work?</vt:lpstr>
      <vt:lpstr>How Does This Problem Work?</vt:lpstr>
      <vt:lpstr>How Does This Problem Work?</vt:lpstr>
      <vt:lpstr>The Possible solutions for 4x4 chessboard:</vt:lpstr>
      <vt:lpstr>The Sample Outputs: </vt:lpstr>
      <vt:lpstr>Complexity of N-Queen Problem:</vt:lpstr>
      <vt:lpstr>Complexity of N-Queen Problem:</vt:lpstr>
      <vt:lpstr>Complexity of N-Queen Problem:</vt:lpstr>
      <vt:lpstr>Complexity of N-Queen Problem:</vt:lpstr>
      <vt:lpstr>Application of N-Queen Problem in real life:</vt:lpstr>
      <vt:lpstr>Application of N-Queen Problem in real life(course scheduling):</vt:lpstr>
      <vt:lpstr>Conclusion: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Samiha Afrin</dc:creator>
  <cp:lastModifiedBy>hp</cp:lastModifiedBy>
  <cp:revision>46</cp:revision>
  <dcterms:created xsi:type="dcterms:W3CDTF">2023-05-05T17:32:36Z</dcterms:created>
  <dcterms:modified xsi:type="dcterms:W3CDTF">2023-08-29T16:33:01Z</dcterms:modified>
</cp:coreProperties>
</file>