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73" r:id="rId3"/>
    <p:sldId id="281" r:id="rId4"/>
    <p:sldId id="282" r:id="rId5"/>
    <p:sldId id="308" r:id="rId6"/>
    <p:sldId id="288" r:id="rId7"/>
    <p:sldId id="310" r:id="rId8"/>
    <p:sldId id="293" r:id="rId9"/>
    <p:sldId id="294" r:id="rId10"/>
    <p:sldId id="295" r:id="rId11"/>
    <p:sldId id="314" r:id="rId12"/>
    <p:sldId id="316" r:id="rId13"/>
    <p:sldId id="317" r:id="rId14"/>
    <p:sldId id="318" r:id="rId15"/>
    <p:sldId id="319" r:id="rId16"/>
    <p:sldId id="315" r:id="rId17"/>
    <p:sldId id="299" r:id="rId18"/>
    <p:sldId id="311" r:id="rId19"/>
    <p:sldId id="32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2" autoAdjust="0"/>
    <p:restoredTop sz="94660"/>
  </p:normalViewPr>
  <p:slideViewPr>
    <p:cSldViewPr snapToGrid="0">
      <p:cViewPr varScale="1">
        <p:scale>
          <a:sx n="68" d="100"/>
          <a:sy n="68" d="100"/>
        </p:scale>
        <p:origin x="-738"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76A02-D501-4629-AFC1-9DB23F85857C}" type="doc">
      <dgm:prSet loTypeId="urn:microsoft.com/office/officeart/2005/8/layout/pyramid3" loCatId="pyramid" qsTypeId="urn:microsoft.com/office/officeart/2005/8/quickstyle/3d3" qsCatId="3D" csTypeId="urn:microsoft.com/office/officeart/2005/8/colors/accent1_1" csCatId="accent1" phldr="1"/>
      <dgm:spPr/>
    </dgm:pt>
    <dgm:pt modelId="{82B7B67C-D447-4D4E-A7B0-CEDD60777705}">
      <dgm:prSet phldrT="[Text]" phldr="0"/>
      <dgm:spPr/>
      <dgm:t>
        <a:bodyPr/>
        <a:lstStyle/>
        <a:p>
          <a:pPr algn="l"/>
          <a:r>
            <a:rPr lang="en-US">
              <a:latin typeface="Calibri"/>
              <a:ea typeface="Calibri"/>
              <a:cs typeface="Calibri"/>
            </a:rPr>
            <a:t>Data Analysis.</a:t>
          </a:r>
        </a:p>
      </dgm:t>
    </dgm:pt>
    <dgm:pt modelId="{47A4B300-18AB-492F-927D-9765E5D29F53}" type="parTrans" cxnId="{6D713A92-FB44-47EF-BC80-BECE2B5653F6}">
      <dgm:prSet/>
      <dgm:spPr/>
      <dgm:t>
        <a:bodyPr/>
        <a:lstStyle/>
        <a:p>
          <a:endParaRPr lang="en-US"/>
        </a:p>
      </dgm:t>
    </dgm:pt>
    <dgm:pt modelId="{F8EB8C69-0861-4B7A-AAEA-1BAFB8665DDA}" type="sibTrans" cxnId="{6D713A92-FB44-47EF-BC80-BECE2B5653F6}">
      <dgm:prSet/>
      <dgm:spPr/>
      <dgm:t>
        <a:bodyPr/>
        <a:lstStyle/>
        <a:p>
          <a:endParaRPr lang="en-US"/>
        </a:p>
      </dgm:t>
    </dgm:pt>
    <dgm:pt modelId="{00DD4E58-E071-460E-B74F-BB02094E763F}">
      <dgm:prSet phldrT="[Text]" phldr="0"/>
      <dgm:spPr/>
      <dgm:t>
        <a:bodyPr/>
        <a:lstStyle/>
        <a:p>
          <a:pPr algn="l" rtl="0"/>
          <a:r>
            <a:rPr lang="en-US">
              <a:latin typeface="Calibri"/>
              <a:ea typeface="Calibri"/>
              <a:cs typeface="Calibri"/>
            </a:rPr>
            <a:t>Data Pre-processing</a:t>
          </a:r>
        </a:p>
      </dgm:t>
    </dgm:pt>
    <dgm:pt modelId="{CE928F6D-9C5D-41BB-A9B2-67D93CA8324C}" type="parTrans" cxnId="{907C580A-FF6E-43E6-8890-DA64E20235E1}">
      <dgm:prSet/>
      <dgm:spPr/>
      <dgm:t>
        <a:bodyPr/>
        <a:lstStyle/>
        <a:p>
          <a:endParaRPr lang="en-US"/>
        </a:p>
      </dgm:t>
    </dgm:pt>
    <dgm:pt modelId="{EE9206BE-2E48-4B98-8574-71668312DDC6}" type="sibTrans" cxnId="{907C580A-FF6E-43E6-8890-DA64E20235E1}">
      <dgm:prSet/>
      <dgm:spPr/>
      <dgm:t>
        <a:bodyPr/>
        <a:lstStyle/>
        <a:p>
          <a:endParaRPr lang="en-US"/>
        </a:p>
      </dgm:t>
    </dgm:pt>
    <dgm:pt modelId="{FFE12EDB-FBC0-4A8C-AC6C-14153A25D164}">
      <dgm:prSet phldr="0"/>
      <dgm:spPr/>
      <dgm:t>
        <a:bodyPr/>
        <a:lstStyle/>
        <a:p>
          <a:pPr algn="l" rtl="0"/>
          <a:r>
            <a:rPr lang="en-US">
              <a:latin typeface="Calibri"/>
              <a:ea typeface="Calibri"/>
              <a:cs typeface="Calibri"/>
            </a:rPr>
            <a:t>    Data Visualization.</a:t>
          </a:r>
        </a:p>
      </dgm:t>
    </dgm:pt>
    <dgm:pt modelId="{FB50EE91-A088-41AE-BADF-40517EBDCDD7}" type="parTrans" cxnId="{65C93CD1-3D85-42C5-8383-1734D60F2C02}">
      <dgm:prSet/>
      <dgm:spPr/>
      <dgm:t>
        <a:bodyPr/>
        <a:lstStyle/>
        <a:p>
          <a:endParaRPr lang="en-US"/>
        </a:p>
      </dgm:t>
    </dgm:pt>
    <dgm:pt modelId="{7340DA45-4D76-49F9-BCA7-DAD1B2DD2055}" type="sibTrans" cxnId="{65C93CD1-3D85-42C5-8383-1734D60F2C02}">
      <dgm:prSet/>
      <dgm:spPr/>
      <dgm:t>
        <a:bodyPr/>
        <a:lstStyle/>
        <a:p>
          <a:endParaRPr lang="en-US"/>
        </a:p>
      </dgm:t>
    </dgm:pt>
    <dgm:pt modelId="{4C8066DB-D0FA-4222-A518-3C2C3297B9A3}">
      <dgm:prSet phldr="0"/>
      <dgm:spPr/>
      <dgm:t>
        <a:bodyPr/>
        <a:lstStyle/>
        <a:p>
          <a:pPr algn="l" rtl="0"/>
          <a:r>
            <a:rPr lang="en-US">
              <a:latin typeface="Calibri"/>
              <a:ea typeface="Calibri"/>
              <a:cs typeface="Calibri"/>
            </a:rPr>
            <a:t>            Process Model</a:t>
          </a:r>
        </a:p>
      </dgm:t>
    </dgm:pt>
    <dgm:pt modelId="{EF9696B1-560F-422F-9FE6-5A5DAC60D4ED}" type="parTrans" cxnId="{7FD52E8B-F6E7-48BA-8175-1CE3312D364D}">
      <dgm:prSet/>
      <dgm:spPr/>
      <dgm:t>
        <a:bodyPr/>
        <a:lstStyle/>
        <a:p>
          <a:endParaRPr lang="en-US"/>
        </a:p>
      </dgm:t>
    </dgm:pt>
    <dgm:pt modelId="{986C6805-40D7-4B58-BA04-25ED02AEBF88}" type="sibTrans" cxnId="{7FD52E8B-F6E7-48BA-8175-1CE3312D364D}">
      <dgm:prSet/>
      <dgm:spPr/>
      <dgm:t>
        <a:bodyPr/>
        <a:lstStyle/>
        <a:p>
          <a:endParaRPr lang="en-US"/>
        </a:p>
      </dgm:t>
    </dgm:pt>
    <dgm:pt modelId="{18C4E02E-B493-4230-824A-9802AFFACDB0}" type="pres">
      <dgm:prSet presAssocID="{EC076A02-D501-4629-AFC1-9DB23F85857C}" presName="Name0" presStyleCnt="0">
        <dgm:presLayoutVars>
          <dgm:dir/>
          <dgm:animLvl val="lvl"/>
          <dgm:resizeHandles val="exact"/>
        </dgm:presLayoutVars>
      </dgm:prSet>
      <dgm:spPr/>
    </dgm:pt>
    <dgm:pt modelId="{F498DCC3-E1C8-4E4D-8D85-F52C8C088ED8}" type="pres">
      <dgm:prSet presAssocID="{4C8066DB-D0FA-4222-A518-3C2C3297B9A3}" presName="Name8" presStyleCnt="0"/>
      <dgm:spPr/>
    </dgm:pt>
    <dgm:pt modelId="{4B856F29-8259-47FD-9CCB-94D27E98D113}" type="pres">
      <dgm:prSet presAssocID="{4C8066DB-D0FA-4222-A518-3C2C3297B9A3}" presName="level" presStyleLbl="node1" presStyleIdx="0" presStyleCnt="4">
        <dgm:presLayoutVars>
          <dgm:chMax val="1"/>
          <dgm:bulletEnabled val="1"/>
        </dgm:presLayoutVars>
      </dgm:prSet>
      <dgm:spPr/>
      <dgm:t>
        <a:bodyPr/>
        <a:lstStyle/>
        <a:p>
          <a:endParaRPr lang="en-US"/>
        </a:p>
      </dgm:t>
    </dgm:pt>
    <dgm:pt modelId="{252F1865-08EA-4C4F-9986-042E0E294291}" type="pres">
      <dgm:prSet presAssocID="{4C8066DB-D0FA-4222-A518-3C2C3297B9A3}" presName="levelTx" presStyleLbl="revTx" presStyleIdx="0" presStyleCnt="0">
        <dgm:presLayoutVars>
          <dgm:chMax val="1"/>
          <dgm:bulletEnabled val="1"/>
        </dgm:presLayoutVars>
      </dgm:prSet>
      <dgm:spPr/>
      <dgm:t>
        <a:bodyPr/>
        <a:lstStyle/>
        <a:p>
          <a:endParaRPr lang="en-US"/>
        </a:p>
      </dgm:t>
    </dgm:pt>
    <dgm:pt modelId="{BF388296-E7A6-495F-97AC-69D5B6CE31A8}" type="pres">
      <dgm:prSet presAssocID="{FFE12EDB-FBC0-4A8C-AC6C-14153A25D164}" presName="Name8" presStyleCnt="0"/>
      <dgm:spPr/>
    </dgm:pt>
    <dgm:pt modelId="{BA118897-3FAF-4D3B-84DC-356FDF73E480}" type="pres">
      <dgm:prSet presAssocID="{FFE12EDB-FBC0-4A8C-AC6C-14153A25D164}" presName="level" presStyleLbl="node1" presStyleIdx="1" presStyleCnt="4">
        <dgm:presLayoutVars>
          <dgm:chMax val="1"/>
          <dgm:bulletEnabled val="1"/>
        </dgm:presLayoutVars>
      </dgm:prSet>
      <dgm:spPr/>
      <dgm:t>
        <a:bodyPr/>
        <a:lstStyle/>
        <a:p>
          <a:endParaRPr lang="en-US"/>
        </a:p>
      </dgm:t>
    </dgm:pt>
    <dgm:pt modelId="{A5D17A45-2664-4068-99A8-1EDA3A59DDAF}" type="pres">
      <dgm:prSet presAssocID="{FFE12EDB-FBC0-4A8C-AC6C-14153A25D164}" presName="levelTx" presStyleLbl="revTx" presStyleIdx="0" presStyleCnt="0">
        <dgm:presLayoutVars>
          <dgm:chMax val="1"/>
          <dgm:bulletEnabled val="1"/>
        </dgm:presLayoutVars>
      </dgm:prSet>
      <dgm:spPr/>
      <dgm:t>
        <a:bodyPr/>
        <a:lstStyle/>
        <a:p>
          <a:endParaRPr lang="en-US"/>
        </a:p>
      </dgm:t>
    </dgm:pt>
    <dgm:pt modelId="{8A64715E-53CC-4A09-B854-E8C46BCA07CA}" type="pres">
      <dgm:prSet presAssocID="{82B7B67C-D447-4D4E-A7B0-CEDD60777705}" presName="Name8" presStyleCnt="0"/>
      <dgm:spPr/>
    </dgm:pt>
    <dgm:pt modelId="{5DADF08F-9664-4272-B4A1-115FC03B3705}" type="pres">
      <dgm:prSet presAssocID="{82B7B67C-D447-4D4E-A7B0-CEDD60777705}" presName="level" presStyleLbl="node1" presStyleIdx="2" presStyleCnt="4">
        <dgm:presLayoutVars>
          <dgm:chMax val="1"/>
          <dgm:bulletEnabled val="1"/>
        </dgm:presLayoutVars>
      </dgm:prSet>
      <dgm:spPr/>
      <dgm:t>
        <a:bodyPr/>
        <a:lstStyle/>
        <a:p>
          <a:endParaRPr lang="en-US"/>
        </a:p>
      </dgm:t>
    </dgm:pt>
    <dgm:pt modelId="{3D499584-D0CB-4A81-9F43-84D017DEB8DE}" type="pres">
      <dgm:prSet presAssocID="{82B7B67C-D447-4D4E-A7B0-CEDD60777705}" presName="levelTx" presStyleLbl="revTx" presStyleIdx="0" presStyleCnt="0">
        <dgm:presLayoutVars>
          <dgm:chMax val="1"/>
          <dgm:bulletEnabled val="1"/>
        </dgm:presLayoutVars>
      </dgm:prSet>
      <dgm:spPr/>
      <dgm:t>
        <a:bodyPr/>
        <a:lstStyle/>
        <a:p>
          <a:endParaRPr lang="en-US"/>
        </a:p>
      </dgm:t>
    </dgm:pt>
    <dgm:pt modelId="{923CD43E-BE48-4B02-AD16-90347A58F245}" type="pres">
      <dgm:prSet presAssocID="{00DD4E58-E071-460E-B74F-BB02094E763F}" presName="Name8" presStyleCnt="0"/>
      <dgm:spPr/>
    </dgm:pt>
    <dgm:pt modelId="{B5343F4B-15F6-4F15-887E-35AE397BEE66}" type="pres">
      <dgm:prSet presAssocID="{00DD4E58-E071-460E-B74F-BB02094E763F}" presName="level" presStyleLbl="node1" presStyleIdx="3" presStyleCnt="4">
        <dgm:presLayoutVars>
          <dgm:chMax val="1"/>
          <dgm:bulletEnabled val="1"/>
        </dgm:presLayoutVars>
      </dgm:prSet>
      <dgm:spPr/>
      <dgm:t>
        <a:bodyPr/>
        <a:lstStyle/>
        <a:p>
          <a:endParaRPr lang="en-US"/>
        </a:p>
      </dgm:t>
    </dgm:pt>
    <dgm:pt modelId="{C5EFD47B-70CA-4731-915A-50CFA037322B}" type="pres">
      <dgm:prSet presAssocID="{00DD4E58-E071-460E-B74F-BB02094E763F}" presName="levelTx" presStyleLbl="revTx" presStyleIdx="0" presStyleCnt="0">
        <dgm:presLayoutVars>
          <dgm:chMax val="1"/>
          <dgm:bulletEnabled val="1"/>
        </dgm:presLayoutVars>
      </dgm:prSet>
      <dgm:spPr/>
      <dgm:t>
        <a:bodyPr/>
        <a:lstStyle/>
        <a:p>
          <a:endParaRPr lang="en-US"/>
        </a:p>
      </dgm:t>
    </dgm:pt>
  </dgm:ptLst>
  <dgm:cxnLst>
    <dgm:cxn modelId="{B3FBD790-B82C-4097-805B-1BD50F5D1BD1}" type="presOf" srcId="{FFE12EDB-FBC0-4A8C-AC6C-14153A25D164}" destId="{A5D17A45-2664-4068-99A8-1EDA3A59DDAF}" srcOrd="1" destOrd="0" presId="urn:microsoft.com/office/officeart/2005/8/layout/pyramid3"/>
    <dgm:cxn modelId="{343830B7-DD9E-4B09-82E7-88EA1E8EECF4}" type="presOf" srcId="{EC076A02-D501-4629-AFC1-9DB23F85857C}" destId="{18C4E02E-B493-4230-824A-9802AFFACDB0}" srcOrd="0" destOrd="0" presId="urn:microsoft.com/office/officeart/2005/8/layout/pyramid3"/>
    <dgm:cxn modelId="{9EB40EA3-81F5-4C08-B2BF-655CC8ECFA0E}" type="presOf" srcId="{4C8066DB-D0FA-4222-A518-3C2C3297B9A3}" destId="{252F1865-08EA-4C4F-9986-042E0E294291}" srcOrd="1" destOrd="0" presId="urn:microsoft.com/office/officeart/2005/8/layout/pyramid3"/>
    <dgm:cxn modelId="{A2492883-09B7-4F81-B817-5C4120878CB3}" type="presOf" srcId="{00DD4E58-E071-460E-B74F-BB02094E763F}" destId="{C5EFD47B-70CA-4731-915A-50CFA037322B}" srcOrd="1" destOrd="0" presId="urn:microsoft.com/office/officeart/2005/8/layout/pyramid3"/>
    <dgm:cxn modelId="{907C580A-FF6E-43E6-8890-DA64E20235E1}" srcId="{EC076A02-D501-4629-AFC1-9DB23F85857C}" destId="{00DD4E58-E071-460E-B74F-BB02094E763F}" srcOrd="3" destOrd="0" parTransId="{CE928F6D-9C5D-41BB-A9B2-67D93CA8324C}" sibTransId="{EE9206BE-2E48-4B98-8574-71668312DDC6}"/>
    <dgm:cxn modelId="{65C93CD1-3D85-42C5-8383-1734D60F2C02}" srcId="{EC076A02-D501-4629-AFC1-9DB23F85857C}" destId="{FFE12EDB-FBC0-4A8C-AC6C-14153A25D164}" srcOrd="1" destOrd="0" parTransId="{FB50EE91-A088-41AE-BADF-40517EBDCDD7}" sibTransId="{7340DA45-4D76-49F9-BCA7-DAD1B2DD2055}"/>
    <dgm:cxn modelId="{9E1F80A1-C847-4FF9-B739-C2872CD54B02}" type="presOf" srcId="{00DD4E58-E071-460E-B74F-BB02094E763F}" destId="{B5343F4B-15F6-4F15-887E-35AE397BEE66}" srcOrd="0" destOrd="0" presId="urn:microsoft.com/office/officeart/2005/8/layout/pyramid3"/>
    <dgm:cxn modelId="{474193DD-7662-4A41-9846-97D598E5E35E}" type="presOf" srcId="{FFE12EDB-FBC0-4A8C-AC6C-14153A25D164}" destId="{BA118897-3FAF-4D3B-84DC-356FDF73E480}" srcOrd="0" destOrd="0" presId="urn:microsoft.com/office/officeart/2005/8/layout/pyramid3"/>
    <dgm:cxn modelId="{003296CF-0CEB-43F6-BCEB-DC6BA6A12364}" type="presOf" srcId="{82B7B67C-D447-4D4E-A7B0-CEDD60777705}" destId="{3D499584-D0CB-4A81-9F43-84D017DEB8DE}" srcOrd="1" destOrd="0" presId="urn:microsoft.com/office/officeart/2005/8/layout/pyramid3"/>
    <dgm:cxn modelId="{7FD52E8B-F6E7-48BA-8175-1CE3312D364D}" srcId="{EC076A02-D501-4629-AFC1-9DB23F85857C}" destId="{4C8066DB-D0FA-4222-A518-3C2C3297B9A3}" srcOrd="0" destOrd="0" parTransId="{EF9696B1-560F-422F-9FE6-5A5DAC60D4ED}" sibTransId="{986C6805-40D7-4B58-BA04-25ED02AEBF88}"/>
    <dgm:cxn modelId="{6D713A92-FB44-47EF-BC80-BECE2B5653F6}" srcId="{EC076A02-D501-4629-AFC1-9DB23F85857C}" destId="{82B7B67C-D447-4D4E-A7B0-CEDD60777705}" srcOrd="2" destOrd="0" parTransId="{47A4B300-18AB-492F-927D-9765E5D29F53}" sibTransId="{F8EB8C69-0861-4B7A-AAEA-1BAFB8665DDA}"/>
    <dgm:cxn modelId="{051A4148-224B-4BA5-ADCD-2A492667731F}" type="presOf" srcId="{82B7B67C-D447-4D4E-A7B0-CEDD60777705}" destId="{5DADF08F-9664-4272-B4A1-115FC03B3705}" srcOrd="0" destOrd="0" presId="urn:microsoft.com/office/officeart/2005/8/layout/pyramid3"/>
    <dgm:cxn modelId="{8D9B0BFF-9911-406B-83C2-A24117741EA7}" type="presOf" srcId="{4C8066DB-D0FA-4222-A518-3C2C3297B9A3}" destId="{4B856F29-8259-47FD-9CCB-94D27E98D113}" srcOrd="0" destOrd="0" presId="urn:microsoft.com/office/officeart/2005/8/layout/pyramid3"/>
    <dgm:cxn modelId="{903DFEC5-D446-4557-9B0E-BA1A9D783636}" type="presParOf" srcId="{18C4E02E-B493-4230-824A-9802AFFACDB0}" destId="{F498DCC3-E1C8-4E4D-8D85-F52C8C088ED8}" srcOrd="0" destOrd="0" presId="urn:microsoft.com/office/officeart/2005/8/layout/pyramid3"/>
    <dgm:cxn modelId="{9C8FB3F5-7EFB-4151-9527-C59E9851A4BA}" type="presParOf" srcId="{F498DCC3-E1C8-4E4D-8D85-F52C8C088ED8}" destId="{4B856F29-8259-47FD-9CCB-94D27E98D113}" srcOrd="0" destOrd="0" presId="urn:microsoft.com/office/officeart/2005/8/layout/pyramid3"/>
    <dgm:cxn modelId="{E41D8486-A1BF-4035-B770-AC256E5CE189}" type="presParOf" srcId="{F498DCC3-E1C8-4E4D-8D85-F52C8C088ED8}" destId="{252F1865-08EA-4C4F-9986-042E0E294291}" srcOrd="1" destOrd="0" presId="urn:microsoft.com/office/officeart/2005/8/layout/pyramid3"/>
    <dgm:cxn modelId="{A321A70D-F109-4D75-B265-37F16A8D80E3}" type="presParOf" srcId="{18C4E02E-B493-4230-824A-9802AFFACDB0}" destId="{BF388296-E7A6-495F-97AC-69D5B6CE31A8}" srcOrd="1" destOrd="0" presId="urn:microsoft.com/office/officeart/2005/8/layout/pyramid3"/>
    <dgm:cxn modelId="{61109566-2CB0-499C-B44D-CC0E9421C589}" type="presParOf" srcId="{BF388296-E7A6-495F-97AC-69D5B6CE31A8}" destId="{BA118897-3FAF-4D3B-84DC-356FDF73E480}" srcOrd="0" destOrd="0" presId="urn:microsoft.com/office/officeart/2005/8/layout/pyramid3"/>
    <dgm:cxn modelId="{79DB0789-67E2-4465-9656-71F66258177B}" type="presParOf" srcId="{BF388296-E7A6-495F-97AC-69D5B6CE31A8}" destId="{A5D17A45-2664-4068-99A8-1EDA3A59DDAF}" srcOrd="1" destOrd="0" presId="urn:microsoft.com/office/officeart/2005/8/layout/pyramid3"/>
    <dgm:cxn modelId="{B87B0FAB-1C19-4A95-B266-7ACB55754E2D}" type="presParOf" srcId="{18C4E02E-B493-4230-824A-9802AFFACDB0}" destId="{8A64715E-53CC-4A09-B854-E8C46BCA07CA}" srcOrd="2" destOrd="0" presId="urn:microsoft.com/office/officeart/2005/8/layout/pyramid3"/>
    <dgm:cxn modelId="{D1894B59-DA03-4133-9463-EA0C86E0695E}" type="presParOf" srcId="{8A64715E-53CC-4A09-B854-E8C46BCA07CA}" destId="{5DADF08F-9664-4272-B4A1-115FC03B3705}" srcOrd="0" destOrd="0" presId="urn:microsoft.com/office/officeart/2005/8/layout/pyramid3"/>
    <dgm:cxn modelId="{770040B1-2975-4008-B89C-19648276EBAC}" type="presParOf" srcId="{8A64715E-53CC-4A09-B854-E8C46BCA07CA}" destId="{3D499584-D0CB-4A81-9F43-84D017DEB8DE}" srcOrd="1" destOrd="0" presId="urn:microsoft.com/office/officeart/2005/8/layout/pyramid3"/>
    <dgm:cxn modelId="{16E69AE8-8197-429C-BABD-72403663E2A5}" type="presParOf" srcId="{18C4E02E-B493-4230-824A-9802AFFACDB0}" destId="{923CD43E-BE48-4B02-AD16-90347A58F245}" srcOrd="3" destOrd="0" presId="urn:microsoft.com/office/officeart/2005/8/layout/pyramid3"/>
    <dgm:cxn modelId="{BBFDD642-A291-440F-BDFC-2DC0CFF9CE99}" type="presParOf" srcId="{923CD43E-BE48-4B02-AD16-90347A58F245}" destId="{B5343F4B-15F6-4F15-887E-35AE397BEE66}" srcOrd="0" destOrd="0" presId="urn:microsoft.com/office/officeart/2005/8/layout/pyramid3"/>
    <dgm:cxn modelId="{568E07A2-272B-4EDE-AC98-28C6E0019508}" type="presParOf" srcId="{923CD43E-BE48-4B02-AD16-90347A58F245}" destId="{C5EFD47B-70CA-4731-915A-50CFA037322B}" srcOrd="1" destOrd="0" presId="urn:microsoft.com/office/officeart/2005/8/layout/pyramid3"/>
  </dgm:cxnLst>
  <dgm:bg/>
  <dgm:whole/>
</dgm:dataModel>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process mining virtual internship</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13-09-2023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process mining virtual internship</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xmlns="" val="154508702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IN" smtClean="0"/>
              <a:t>process mining virtual internship</a:t>
            </a:r>
            <a:endParaRPr lang="en-IN"/>
          </a:p>
        </p:txBody>
      </p:sp>
      <p:sp>
        <p:nvSpPr>
          <p:cNvPr id="5" name="Slide Number Placeholder 4"/>
          <p:cNvSpPr>
            <a:spLocks noGrp="1"/>
          </p:cNvSpPr>
          <p:nvPr>
            <p:ph type="sldNum" sz="quarter" idx="11"/>
          </p:nvPr>
        </p:nvSpPr>
        <p:spPr/>
        <p:txBody>
          <a:bodyPr/>
          <a:lstStyle/>
          <a:p>
            <a:fld id="{41FFBC11-2ED2-450E-A0CC-CEA7380C613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smtClean="0">
                <a:solidFill>
                  <a:schemeClr val="bg1"/>
                </a:solidFill>
                <a:latin typeface="Times New Roman" panose="02020603050405020304" pitchFamily="18" charset="0"/>
                <a:cs typeface="Times New Roman" panose="02020603050405020304" pitchFamily="18" charset="0"/>
              </a:rPr>
              <a:t>DEPT. OF CSE(AI&amp;ML)</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smtClean="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3B33429-4F74-49E2-AEE6-1F2E35CD8983}" type="slidenum">
              <a:rPr lang="en-IN" sz="12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2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smtClean="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smtClean="0">
                <a:solidFill>
                  <a:schemeClr val="bg1"/>
                </a:solidFill>
                <a:latin typeface="Times New Roman" panose="02020603050405020304" pitchFamily="18" charset="0"/>
                <a:cs typeface="Times New Roman" panose="02020603050405020304" pitchFamily="18" charset="0"/>
              </a:rPr>
              <a:t>3349</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DEPT. OF CSE(AI&amp;ML)</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307B911-4DDE-44E2-8642-141096B902D6}" type="slidenum">
              <a:rPr lang="en-IN"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smtClean="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 </a:t>
            </a:r>
            <a:r>
              <a:rPr lang="en-US" sz="1600" b="0" cap="small" baseline="0" smtClean="0">
                <a:solidFill>
                  <a:schemeClr val="bg1"/>
                </a:solidFill>
                <a:latin typeface="Times New Roman" panose="02020603050405020304" pitchFamily="18" charset="0"/>
                <a:cs typeface="Times New Roman" panose="02020603050405020304" pitchFamily="18" charset="0"/>
              </a:rPr>
              <a:t>3349</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ableau.com/data-insights/reference-library/visual-analyt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ableau.com/learn/articles/data-visualization" TargetMode="External"/><Relationship Id="rId2" Type="http://schemas.openxmlformats.org/officeDocument/2006/relationships/hyperlink" Target="https://www.educative.io/blog/software-process-model-types" TargetMode="External"/><Relationship Id="rId1" Type="http://schemas.openxmlformats.org/officeDocument/2006/relationships/slideLayout" Target="../slideLayouts/slideLayout2.xml"/><Relationship Id="rId6" Type="http://schemas.openxmlformats.org/officeDocument/2006/relationships/hyperlink" Target="https://www.informatec.com/en/process-mining-optimize-your-processes" TargetMode="External"/><Relationship Id="rId5" Type="http://schemas.openxmlformats.org/officeDocument/2006/relationships/hyperlink" Target="https://research.aimultiple.com/predictive-process-mining/" TargetMode="External"/><Relationship Id="rId4" Type="http://schemas.openxmlformats.org/officeDocument/2006/relationships/hyperlink" Target="https://www.sydle.com/blog/what-is-process-optimization-6126ac39b060f57604039a57"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a:effectLst>
                  <a:outerShdw blurRad="38100" dist="38100" dir="2700000" algn="tl">
                    <a:srgbClr val="000000">
                      <a:alpha val="43137"/>
                    </a:srgbClr>
                  </a:outerShdw>
                </a:effectLst>
              </a:rPr>
              <a:t>Department of Computer Science and Engineering (AI&amp;ML)     </a:t>
            </a:r>
          </a:p>
          <a:p>
            <a:pPr>
              <a:spcBef>
                <a:spcPts val="500"/>
              </a:spcBef>
            </a:pPr>
            <a:r>
              <a:rPr lang="en-US" sz="6500" b="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a:effectLst/>
                <a:ea typeface="Times New Roman" panose="02020603050405020304" pitchFamily="18" charset="0"/>
              </a:rPr>
              <a:t>Autonomous</a:t>
            </a:r>
            <a:endParaRPr lang="en-US" sz="2100" b="0"/>
          </a:p>
          <a:p>
            <a:pPr>
              <a:spcBef>
                <a:spcPts val="300"/>
              </a:spcBef>
            </a:pPr>
            <a:r>
              <a:rPr lang="en-US" sz="2300" err="1"/>
              <a:t>Rotarypuram</a:t>
            </a:r>
            <a:r>
              <a:rPr lang="en-US" sz="2300"/>
              <a:t> Village, B K </a:t>
            </a:r>
            <a:r>
              <a:rPr lang="en-US" sz="2300" err="1"/>
              <a:t>Samudram</a:t>
            </a:r>
            <a:r>
              <a:rPr lang="en-US" sz="2300"/>
              <a:t> Mandal, </a:t>
            </a:r>
            <a:r>
              <a:rPr lang="en-US" sz="2300" err="1"/>
              <a:t>Ananthapuramu</a:t>
            </a:r>
            <a:r>
              <a:rPr lang="en-US" sz="2300"/>
              <a:t> – 515701.</a:t>
            </a:r>
          </a:p>
          <a:p>
            <a:pPr>
              <a:spcAft>
                <a:spcPts val="100"/>
              </a:spcAft>
            </a:pPr>
            <a:r>
              <a:rPr lang="en-US" sz="2500">
                <a:solidFill>
                  <a:schemeClr val="accent1">
                    <a:lumMod val="50000"/>
                  </a:schemeClr>
                </a:solidFill>
              </a:rPr>
              <a:t>2023-2024</a:t>
            </a:r>
            <a:endParaRPr lang="en-US" sz="2500" b="0"/>
          </a:p>
          <a:p>
            <a:endParaRPr lang="en-IN" b="0"/>
          </a:p>
        </p:txBody>
      </p:sp>
      <p:sp>
        <p:nvSpPr>
          <p:cNvPr id="12" name="Subtitle 11"/>
          <p:cNvSpPr txBox="1"/>
          <p:nvPr/>
        </p:nvSpPr>
        <p:spPr>
          <a:xfrm>
            <a:off x="4785257" y="2342035"/>
            <a:ext cx="3073282" cy="69271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smtClean="0">
                <a:effectLst>
                  <a:outerShdw blurRad="38100" dist="38100" dir="2700000" algn="tl">
                    <a:srgbClr val="000000">
                      <a:alpha val="43137"/>
                    </a:srgbClr>
                  </a:outerShdw>
                </a:effectLst>
              </a:rPr>
              <a:t>MAHABUBBASHA S </a:t>
            </a:r>
            <a:endParaRPr lang="en-US" sz="2600" b="0">
              <a:effectLst>
                <a:outerShdw blurRad="38100" dist="38100" dir="2700000" algn="tl">
                  <a:srgbClr val="000000">
                    <a:alpha val="43137"/>
                  </a:srgbClr>
                </a:outerShdw>
              </a:effectLst>
            </a:endParaRPr>
          </a:p>
          <a:p>
            <a:pPr>
              <a:spcBef>
                <a:spcPts val="300"/>
              </a:spcBef>
            </a:pPr>
            <a:r>
              <a:rPr lang="en-US" sz="1300" b="0"/>
              <a:t>Roll No : </a:t>
            </a:r>
            <a:r>
              <a:rPr lang="en-US" sz="1300" b="0" smtClean="0"/>
              <a:t>214G1A3349</a:t>
            </a:r>
            <a:endParaRPr lang="en-US" sz="1300" b="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Process Mining Virtual </a:t>
            </a:r>
            <a:r>
              <a:rPr lang="en-US"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Internship</a:t>
            </a:r>
            <a:endParaRPr lang="en-IN"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56"/>
            <a:ext cx="12192000" cy="714892"/>
          </a:xfrm>
        </p:spPr>
        <p:txBody>
          <a:bodyPr/>
          <a:lstStyle/>
          <a:p>
            <a:r>
              <a:rPr lang="en-US" sz="4000" smtClean="0">
                <a:latin typeface="Times New Roman"/>
                <a:ea typeface="Calibri"/>
                <a:cs typeface="Calibri"/>
              </a:rPr>
              <a:t>Module -1</a:t>
            </a:r>
            <a:r>
              <a:rPr lang="en-US" sz="3200" smtClean="0">
                <a:latin typeface="Times New Roman"/>
                <a:ea typeface="Calibri"/>
                <a:cs typeface="Calibri"/>
              </a:rPr>
              <a:t> (FUNDAMENTALS OF PROCESS MINING) </a:t>
            </a:r>
            <a:r>
              <a:rPr lang="en-US" smtClean="0">
                <a:latin typeface="Times New Roman"/>
                <a:ea typeface="Calibri"/>
                <a:cs typeface="Calibri"/>
              </a:rPr>
              <a:t/>
            </a:r>
            <a:br>
              <a:rPr lang="en-US" smtClean="0">
                <a:latin typeface="Times New Roman"/>
                <a:ea typeface="Calibri"/>
                <a:cs typeface="Calibri"/>
              </a:rPr>
            </a:br>
            <a:endParaRPr lang="en-US"/>
          </a:p>
        </p:txBody>
      </p:sp>
      <p:sp>
        <p:nvSpPr>
          <p:cNvPr id="3" name="Content Placeholder 2"/>
          <p:cNvSpPr>
            <a:spLocks noGrp="1"/>
          </p:cNvSpPr>
          <p:nvPr>
            <p:ph idx="1"/>
          </p:nvPr>
        </p:nvSpPr>
        <p:spPr>
          <a:xfrm>
            <a:off x="206430" y="1110158"/>
            <a:ext cx="11779135" cy="5394960"/>
          </a:xfrm>
        </p:spPr>
        <p:txBody>
          <a:bodyPr>
            <a:noAutofit/>
          </a:bodyPr>
          <a:lstStyle/>
          <a:p>
            <a:pPr marL="0" indent="0">
              <a:buNone/>
            </a:pPr>
            <a:endParaRPr lang="en-IN" sz="2600" smtClean="0"/>
          </a:p>
          <a:p>
            <a:pPr marL="0" indent="0">
              <a:buNone/>
            </a:pPr>
            <a:endParaRPr lang="en-IN" sz="2600" smtClean="0"/>
          </a:p>
          <a:p>
            <a:pPr marL="0" indent="0">
              <a:buNone/>
            </a:pPr>
            <a:endParaRPr lang="en-IN" sz="2600" smtClean="0"/>
          </a:p>
          <a:p>
            <a:pPr marL="0" indent="0">
              <a:buNone/>
            </a:pPr>
            <a:endParaRPr lang="en-IN" sz="2600" smtClean="0"/>
          </a:p>
          <a:p>
            <a:pPr marL="0" indent="0">
              <a:buNone/>
            </a:pPr>
            <a:endParaRPr lang="en-IN" sz="2600" smtClean="0"/>
          </a:p>
          <a:p>
            <a:pPr marL="0" indent="0">
              <a:buNone/>
            </a:pPr>
            <a:endParaRPr lang="en-IN" sz="2600" smtClean="0"/>
          </a:p>
          <a:p>
            <a:pPr marL="0" indent="0">
              <a:buNone/>
            </a:pPr>
            <a:endParaRPr lang="en-IN" sz="2600"/>
          </a:p>
        </p:txBody>
      </p:sp>
      <p:sp>
        <p:nvSpPr>
          <p:cNvPr id="4" name="TextBox 3">
            <a:extLst>
              <a:ext uri="{FF2B5EF4-FFF2-40B4-BE49-F238E27FC236}">
                <a16:creationId xmlns="" xmlns:a16="http://schemas.microsoft.com/office/drawing/2014/main" id="{C44B4A6A-C070-D104-432D-F7B280E9FAEE}"/>
              </a:ext>
            </a:extLst>
          </p:cNvPr>
          <p:cNvSpPr txBox="1"/>
          <p:nvPr/>
        </p:nvSpPr>
        <p:spPr>
          <a:xfrm>
            <a:off x="0" y="1139484"/>
            <a:ext cx="11448197" cy="96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smtClean="0">
                <a:latin typeface="Times New Roman"/>
                <a:cs typeface="Times New Roman"/>
              </a:rPr>
              <a:t>Set of techniques used for obtaining </a:t>
            </a:r>
            <a:r>
              <a:rPr lang="en-US" sz="2000" dirty="0">
                <a:latin typeface="Times New Roman"/>
                <a:cs typeface="Times New Roman"/>
              </a:rPr>
              <a:t>Knowledge and extracting insights from processes by means of analyzing the event data generated during </a:t>
            </a:r>
            <a:r>
              <a:rPr lang="en-US" sz="2000">
                <a:latin typeface="Times New Roman"/>
                <a:cs typeface="Times New Roman"/>
              </a:rPr>
              <a:t>the </a:t>
            </a:r>
            <a:r>
              <a:rPr lang="en-US" sz="2000" smtClean="0">
                <a:latin typeface="Times New Roman"/>
                <a:cs typeface="Times New Roman"/>
              </a:rPr>
              <a:t>execution </a:t>
            </a:r>
            <a:r>
              <a:rPr lang="en-US" sz="2000" dirty="0">
                <a:latin typeface="Times New Roman"/>
                <a:cs typeface="Times New Roman"/>
              </a:rPr>
              <a:t>of process.</a:t>
            </a:r>
            <a:endParaRPr lang="en-US" sz="2000" dirty="0">
              <a:solidFill>
                <a:srgbClr val="212529"/>
              </a:solidFill>
              <a:latin typeface="Times New Roman"/>
              <a:cs typeface="Times New Roman"/>
            </a:endParaRPr>
          </a:p>
        </p:txBody>
      </p:sp>
      <p:sp>
        <p:nvSpPr>
          <p:cNvPr id="5" name="TextBox 4">
            <a:extLst>
              <a:ext uri="{FF2B5EF4-FFF2-40B4-BE49-F238E27FC236}">
                <a16:creationId xmlns="" xmlns:a16="http://schemas.microsoft.com/office/drawing/2014/main" id="{31FA42A4-7EF4-A7D5-F8E9-4D852E86098E}"/>
              </a:ext>
            </a:extLst>
          </p:cNvPr>
          <p:cNvSpPr txBox="1"/>
          <p:nvPr/>
        </p:nvSpPr>
        <p:spPr>
          <a:xfrm>
            <a:off x="0" y="2163346"/>
            <a:ext cx="11228223"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pitchFamily="18" charset="0"/>
                <a:ea typeface="Calibri"/>
                <a:cs typeface="Times New Roman" pitchFamily="18" charset="0"/>
              </a:rPr>
              <a:t>Main Stages Involved in Process Mining </a:t>
            </a:r>
            <a:r>
              <a:rPr lang="en-US" sz="2000" b="1">
                <a:ea typeface="Calibri"/>
                <a:cs typeface="Calibri"/>
              </a:rPr>
              <a:t>:</a:t>
            </a:r>
          </a:p>
          <a:p>
            <a:endParaRPr lang="en-US">
              <a:solidFill>
                <a:srgbClr val="000000"/>
              </a:solidFill>
              <a:latin typeface="Calibri"/>
              <a:ea typeface="Calibri"/>
              <a:cs typeface="Calibri"/>
            </a:endParaRPr>
          </a:p>
          <a:p>
            <a:pPr marL="171450" indent="-171450">
              <a:lnSpc>
                <a:spcPct val="150000"/>
              </a:lnSpc>
              <a:buFont typeface="Arial"/>
              <a:buChar char="•"/>
            </a:pPr>
            <a:r>
              <a:rPr lang="en-US">
                <a:solidFill>
                  <a:srgbClr val="444444"/>
                </a:solidFill>
                <a:latin typeface="Times New Roman"/>
                <a:ea typeface="Calibri"/>
                <a:cs typeface="Calibri"/>
              </a:rPr>
              <a:t>  </a:t>
            </a:r>
            <a:r>
              <a:rPr lang="en-US" sz="2000">
                <a:solidFill>
                  <a:srgbClr val="444444"/>
                </a:solidFill>
                <a:latin typeface="Times New Roman"/>
                <a:ea typeface="Calibri"/>
                <a:cs typeface="Calibri"/>
              </a:rPr>
              <a:t>Process Model</a:t>
            </a:r>
          </a:p>
          <a:p>
            <a:pPr marL="285750" indent="-285750">
              <a:lnSpc>
                <a:spcPct val="150000"/>
              </a:lnSpc>
              <a:buFont typeface="Arial"/>
              <a:buChar char="•"/>
            </a:pPr>
            <a:r>
              <a:rPr lang="en-US" sz="2000">
                <a:solidFill>
                  <a:srgbClr val="444444"/>
                </a:solidFill>
                <a:latin typeface="Times New Roman"/>
                <a:ea typeface="Calibri"/>
                <a:cs typeface="Calibri"/>
              </a:rPr>
              <a:t>Data Visualization.</a:t>
            </a:r>
          </a:p>
          <a:p>
            <a:pPr marL="285750" indent="-285750">
              <a:lnSpc>
                <a:spcPct val="150000"/>
              </a:lnSpc>
              <a:buFont typeface="Arial"/>
              <a:buChar char="•"/>
            </a:pPr>
            <a:r>
              <a:rPr lang="en-US" sz="2000">
                <a:solidFill>
                  <a:srgbClr val="444444"/>
                </a:solidFill>
                <a:latin typeface="Times New Roman"/>
                <a:ea typeface="Calibri"/>
                <a:cs typeface="Calibri"/>
              </a:rPr>
              <a:t>Data Analysis.</a:t>
            </a:r>
          </a:p>
          <a:p>
            <a:pPr marL="285750" indent="-285750">
              <a:lnSpc>
                <a:spcPct val="150000"/>
              </a:lnSpc>
              <a:buFont typeface="Arial"/>
              <a:buChar char="•"/>
            </a:pPr>
            <a:r>
              <a:rPr lang="en-US" sz="2000">
                <a:solidFill>
                  <a:srgbClr val="444444"/>
                </a:solidFill>
                <a:latin typeface="Times New Roman"/>
                <a:ea typeface="Calibri"/>
                <a:cs typeface="Calibri"/>
              </a:rPr>
              <a:t>Data Pre-processing</a:t>
            </a:r>
          </a:p>
          <a:p>
            <a:pPr marL="285750" indent="-285750">
              <a:buFont typeface="Arial"/>
              <a:buChar char="•"/>
            </a:pPr>
            <a:endParaRPr lang="en-US">
              <a:ea typeface="Calibri"/>
              <a:cs typeface="Calibri"/>
            </a:endParaRPr>
          </a:p>
        </p:txBody>
      </p:sp>
      <p:graphicFrame>
        <p:nvGraphicFramePr>
          <p:cNvPr id="6" name="Diagram 5">
            <a:extLst>
              <a:ext uri="{FF2B5EF4-FFF2-40B4-BE49-F238E27FC236}">
                <a16:creationId xmlns="" xmlns:a16="http://schemas.microsoft.com/office/drawing/2014/main" id="{CACAF9C6-C60C-A1AA-ACF2-91102083014A}"/>
              </a:ext>
            </a:extLst>
          </p:cNvPr>
          <p:cNvGraphicFramePr/>
          <p:nvPr>
            <p:extLst>
              <p:ext uri="{D42A27DB-BD31-4B8C-83A1-F6EECF244321}">
                <p14:modId xmlns="" xmlns:p14="http://schemas.microsoft.com/office/powerpoint/2010/main" val="1435130362"/>
              </p:ext>
            </p:extLst>
          </p:nvPr>
        </p:nvGraphicFramePr>
        <p:xfrm>
          <a:off x="6482367" y="2222679"/>
          <a:ext cx="4657859" cy="3593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57591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827"/>
            <a:ext cx="12192000" cy="714892"/>
          </a:xfrm>
        </p:spPr>
        <p:txBody>
          <a:bodyPr/>
          <a:lstStyle/>
          <a:p>
            <a:r>
              <a:rPr lang="en-US" sz="3200" smtClean="0">
                <a:latin typeface="Times New Roman"/>
                <a:ea typeface="Calibri"/>
                <a:cs typeface="Calibri"/>
              </a:rPr>
              <a:t>FUNDAMENTALS OF PROCESS MINING</a:t>
            </a:r>
            <a:r>
              <a:rPr lang="en-US" smtClean="0">
                <a:latin typeface="Times New Roman"/>
                <a:ea typeface="Calibri"/>
                <a:cs typeface="Calibri"/>
              </a:rPr>
              <a:t/>
            </a:r>
            <a:br>
              <a:rPr lang="en-US" smtClean="0">
                <a:latin typeface="Times New Roman"/>
                <a:ea typeface="Calibri"/>
                <a:cs typeface="Calibri"/>
              </a:rPr>
            </a:br>
            <a:endParaRPr lang="en-IN"/>
          </a:p>
        </p:txBody>
      </p:sp>
      <p:sp>
        <p:nvSpPr>
          <p:cNvPr id="3" name="Content Placeholder 2"/>
          <p:cNvSpPr>
            <a:spLocks noGrp="1"/>
          </p:cNvSpPr>
          <p:nvPr>
            <p:ph idx="1"/>
          </p:nvPr>
        </p:nvSpPr>
        <p:spPr/>
        <p:txBody>
          <a:bodyPr>
            <a:normAutofit/>
          </a:bodyPr>
          <a:lstStyle/>
          <a:p>
            <a:pPr marL="0" lvl="8" indent="0">
              <a:buNone/>
            </a:pPr>
            <a:endParaRPr lang="en-IN" smtClean="0"/>
          </a:p>
          <a:p>
            <a:pPr marL="0" lvl="8" indent="0">
              <a:buNone/>
            </a:pPr>
            <a:endParaRPr lang="en-IN" smtClean="0"/>
          </a:p>
          <a:p>
            <a:pPr marL="0" lvl="8" indent="0">
              <a:buNone/>
            </a:pPr>
            <a:endParaRPr lang="en-IN" smtClean="0"/>
          </a:p>
          <a:p>
            <a:pPr marL="0" lvl="8" indent="0">
              <a:buNone/>
            </a:pPr>
            <a:endParaRPr lang="en-IN" smtClean="0"/>
          </a:p>
          <a:p>
            <a:pPr marL="0" lvl="8" indent="0">
              <a:buNone/>
            </a:pPr>
            <a:endParaRPr lang="en-IN"/>
          </a:p>
        </p:txBody>
      </p:sp>
      <p:sp>
        <p:nvSpPr>
          <p:cNvPr id="4" name="TextBox 3">
            <a:extLst>
              <a:ext uri="{FF2B5EF4-FFF2-40B4-BE49-F238E27FC236}">
                <a16:creationId xmlns="" xmlns:a16="http://schemas.microsoft.com/office/drawing/2014/main" id="{3B6FDF9A-C6A2-7DE2-0F45-AC48453D00CF}"/>
              </a:ext>
            </a:extLst>
          </p:cNvPr>
          <p:cNvSpPr txBox="1"/>
          <p:nvPr/>
        </p:nvSpPr>
        <p:spPr>
          <a:xfrm>
            <a:off x="168812" y="1397359"/>
            <a:ext cx="1157771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73239"/>
                </a:solidFill>
                <a:latin typeface="Times New Roman"/>
                <a:cs typeface="Times New Roman"/>
              </a:rPr>
              <a:t>Data Pre-Processing</a:t>
            </a:r>
          </a:p>
          <a:p>
            <a:endParaRPr lang="en-US">
              <a:solidFill>
                <a:srgbClr val="273239"/>
              </a:solidFill>
              <a:latin typeface="Nunito"/>
              <a:cs typeface="Times New Roman"/>
            </a:endParaRPr>
          </a:p>
          <a:p>
            <a:pPr algn="just">
              <a:lnSpc>
                <a:spcPct val="150000"/>
              </a:lnSpc>
            </a:pPr>
            <a:r>
              <a:rPr lang="en-US">
                <a:solidFill>
                  <a:srgbClr val="273239"/>
                </a:solidFill>
                <a:latin typeface="Times New Roman"/>
                <a:cs typeface="Times New Roman"/>
              </a:rPr>
              <a:t> </a:t>
            </a:r>
            <a:r>
              <a:rPr lang="en-US" sz="2000" smtClean="0">
                <a:solidFill>
                  <a:srgbClr val="273239"/>
                </a:solidFill>
                <a:latin typeface="Times New Roman"/>
                <a:cs typeface="Times New Roman"/>
              </a:rPr>
              <a:t>It </a:t>
            </a:r>
            <a:r>
              <a:rPr lang="en-US" sz="2000">
                <a:solidFill>
                  <a:srgbClr val="273239"/>
                </a:solidFill>
                <a:latin typeface="Times New Roman"/>
                <a:cs typeface="Times New Roman"/>
              </a:rPr>
              <a:t>refers to the cleaning, transforming, and integrating of data in order to make it ready for analysis. The goal of data preprocessing is to improve the quality of the data and to make it more suitable for the specific data mining task</a:t>
            </a:r>
            <a:r>
              <a:rPr lang="en-US" sz="2000" smtClean="0">
                <a:solidFill>
                  <a:srgbClr val="273239"/>
                </a:solidFill>
                <a:latin typeface="Times New Roman"/>
                <a:cs typeface="Times New Roman"/>
              </a:rPr>
              <a:t>.</a:t>
            </a:r>
          </a:p>
          <a:p>
            <a:pPr>
              <a:lnSpc>
                <a:spcPct val="150000"/>
              </a:lnSpc>
            </a:pPr>
            <a:endParaRPr lang="en-IN" sz="2000" smtClean="0">
              <a:solidFill>
                <a:srgbClr val="273239"/>
              </a:solidFill>
              <a:latin typeface="Times New Roman"/>
              <a:cs typeface="Times New Roman"/>
            </a:endParaRPr>
          </a:p>
          <a:p>
            <a:pPr>
              <a:lnSpc>
                <a:spcPct val="150000"/>
              </a:lnSpc>
            </a:pPr>
            <a:endParaRPr lang="en-IN" sz="2000" smtClean="0">
              <a:latin typeface="Times New Roman"/>
              <a:cs typeface="Times New Roman"/>
            </a:endParaRPr>
          </a:p>
          <a:p>
            <a:pPr>
              <a:lnSpc>
                <a:spcPct val="150000"/>
              </a:lnSpc>
            </a:pPr>
            <a:endParaRPr lang="en-IN" sz="2000" smtClean="0">
              <a:latin typeface="Times New Roman"/>
              <a:cs typeface="Times New Roman"/>
            </a:endParaRPr>
          </a:p>
          <a:p>
            <a:pPr>
              <a:lnSpc>
                <a:spcPct val="150000"/>
              </a:lnSpc>
            </a:pPr>
            <a:endParaRPr lang="en-IN" sz="2000" smtClean="0">
              <a:latin typeface="Times New Roman"/>
              <a:cs typeface="Times New Roman"/>
            </a:endParaRPr>
          </a:p>
          <a:p>
            <a:pPr>
              <a:lnSpc>
                <a:spcPct val="150000"/>
              </a:lnSpc>
            </a:pPr>
            <a:endParaRPr lang="en-IN" sz="2000" smtClean="0">
              <a:latin typeface="Times New Roman"/>
              <a:cs typeface="Times New Roman"/>
            </a:endParaRPr>
          </a:p>
          <a:p>
            <a:pPr>
              <a:lnSpc>
                <a:spcPct val="150000"/>
              </a:lnSpc>
            </a:pPr>
            <a:endParaRPr lang="en-IN" sz="2000" smtClean="0">
              <a:latin typeface="Times New Roman"/>
              <a:cs typeface="Times New Roman"/>
            </a:endParaRPr>
          </a:p>
          <a:p>
            <a:pPr>
              <a:lnSpc>
                <a:spcPct val="150000"/>
              </a:lnSpc>
            </a:pPr>
            <a:endParaRPr lang="en-US" sz="2000">
              <a:latin typeface="Times New Roman"/>
              <a:cs typeface="Times New Roman"/>
            </a:endParaRPr>
          </a:p>
        </p:txBody>
      </p:sp>
      <p:sp>
        <p:nvSpPr>
          <p:cNvPr id="5" name="TextBox 4">
            <a:extLst>
              <a:ext uri="{FF2B5EF4-FFF2-40B4-BE49-F238E27FC236}">
                <a16:creationId xmlns="" xmlns:a16="http://schemas.microsoft.com/office/drawing/2014/main" id="{6DFD7C95-FBDF-65BA-287B-C3B3CD3FEF2C}"/>
              </a:ext>
            </a:extLst>
          </p:cNvPr>
          <p:cNvSpPr txBox="1"/>
          <p:nvPr/>
        </p:nvSpPr>
        <p:spPr>
          <a:xfrm>
            <a:off x="253218" y="3425780"/>
            <a:ext cx="11437034" cy="34624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02124"/>
                </a:solidFill>
                <a:latin typeface="Times New Roman"/>
                <a:cs typeface="Times New Roman"/>
              </a:rPr>
              <a:t>Data Analysis  </a:t>
            </a:r>
            <a:endParaRPr lang="en-US" sz="2400" b="1" u="sng">
              <a:solidFill>
                <a:srgbClr val="000000"/>
              </a:solidFill>
              <a:latin typeface="Times New Roman"/>
              <a:ea typeface="Calibri" panose="020F0502020204030204"/>
              <a:cs typeface="Times New Roman"/>
            </a:endParaRPr>
          </a:p>
          <a:p>
            <a:pPr algn="just">
              <a:lnSpc>
                <a:spcPct val="150000"/>
              </a:lnSpc>
            </a:pPr>
            <a:r>
              <a:rPr lang="en-US" smtClean="0">
                <a:solidFill>
                  <a:srgbClr val="202124"/>
                </a:solidFill>
                <a:latin typeface="Google Sans"/>
              </a:rPr>
              <a:t> </a:t>
            </a:r>
            <a:r>
              <a:rPr lang="en-US" sz="2000" smtClean="0">
                <a:solidFill>
                  <a:srgbClr val="202124"/>
                </a:solidFill>
                <a:latin typeface="Times New Roman"/>
                <a:cs typeface="Times New Roman"/>
              </a:rPr>
              <a:t>Data </a:t>
            </a:r>
            <a:r>
              <a:rPr lang="en-US" sz="2000">
                <a:solidFill>
                  <a:srgbClr val="202124"/>
                </a:solidFill>
                <a:latin typeface="Times New Roman"/>
                <a:cs typeface="Times New Roman"/>
              </a:rPr>
              <a:t>analysis refers to </a:t>
            </a:r>
            <a:r>
              <a:rPr lang="en-US" sz="2000">
                <a:solidFill>
                  <a:srgbClr val="040C28"/>
                </a:solidFill>
                <a:latin typeface="Times New Roman"/>
                <a:cs typeface="Times New Roman"/>
              </a:rPr>
              <a:t>the process of inspecting, cleaning, transforming, and interpreting data to discover valuable insights, draw conclusions, and support decision-making</a:t>
            </a:r>
            <a:r>
              <a:rPr lang="en-US" smtClean="0">
                <a:solidFill>
                  <a:srgbClr val="202124"/>
                </a:solidFill>
                <a:latin typeface="Times New Roman"/>
                <a:cs typeface="Times New Roman"/>
              </a:rPr>
              <a:t>.</a:t>
            </a:r>
          </a:p>
          <a:p>
            <a:pPr algn="just">
              <a:lnSpc>
                <a:spcPct val="150000"/>
              </a:lnSpc>
            </a:pPr>
            <a:endParaRPr lang="en-IN" smtClean="0">
              <a:solidFill>
                <a:srgbClr val="202124"/>
              </a:solidFill>
              <a:latin typeface="Times New Roman"/>
              <a:ea typeface="Calibri"/>
              <a:cs typeface="Times New Roman"/>
            </a:endParaRPr>
          </a:p>
          <a:p>
            <a:pPr algn="just">
              <a:lnSpc>
                <a:spcPct val="150000"/>
              </a:lnSpc>
            </a:pPr>
            <a:endParaRPr lang="en-IN" smtClean="0">
              <a:solidFill>
                <a:srgbClr val="202124"/>
              </a:solidFill>
              <a:latin typeface="Times New Roman"/>
              <a:ea typeface="Calibri"/>
              <a:cs typeface="Times New Roman"/>
            </a:endParaRPr>
          </a:p>
          <a:p>
            <a:pPr algn="just">
              <a:lnSpc>
                <a:spcPct val="150000"/>
              </a:lnSpc>
            </a:pPr>
            <a:endParaRPr lang="en-IN" smtClean="0">
              <a:solidFill>
                <a:srgbClr val="202124"/>
              </a:solidFill>
              <a:latin typeface="Times New Roman"/>
              <a:ea typeface="Calibri"/>
              <a:cs typeface="Times New Roman"/>
            </a:endParaRPr>
          </a:p>
          <a:p>
            <a:pPr algn="just">
              <a:lnSpc>
                <a:spcPct val="150000"/>
              </a:lnSpc>
            </a:pPr>
            <a:endParaRPr lang="en-IN" smtClean="0">
              <a:solidFill>
                <a:srgbClr val="202124"/>
              </a:solidFill>
              <a:latin typeface="Times New Roman"/>
              <a:ea typeface="Calibri"/>
              <a:cs typeface="Times New Roman"/>
            </a:endParaRPr>
          </a:p>
          <a:p>
            <a:pPr algn="just">
              <a:lnSpc>
                <a:spcPct val="150000"/>
              </a:lnSpc>
            </a:pPr>
            <a:endParaRPr lang="en-US">
              <a:latin typeface="Times New Roman"/>
              <a:ea typeface="Calibri"/>
              <a:cs typeface="Times New Roman"/>
            </a:endParaRPr>
          </a:p>
        </p:txBody>
      </p:sp>
      <p:sp>
        <p:nvSpPr>
          <p:cNvPr id="6" name="TextBox 5">
            <a:extLst>
              <a:ext uri="{FF2B5EF4-FFF2-40B4-BE49-F238E27FC236}">
                <a16:creationId xmlns="" xmlns:a16="http://schemas.microsoft.com/office/drawing/2014/main" id="{DEA9147B-4BDB-2CF9-09D4-F5E85481E70B}"/>
              </a:ext>
            </a:extLst>
          </p:cNvPr>
          <p:cNvSpPr txBox="1"/>
          <p:nvPr/>
        </p:nvSpPr>
        <p:spPr>
          <a:xfrm>
            <a:off x="253218" y="4874653"/>
            <a:ext cx="1031604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333333"/>
                </a:solidFill>
                <a:latin typeface="Times New Roman"/>
                <a:cs typeface="Times New Roman"/>
              </a:rPr>
              <a:t>Data visualization</a:t>
            </a:r>
            <a:endParaRPr lang="en-US" sz="2400" b="1" u="sng">
              <a:solidFill>
                <a:srgbClr val="000000"/>
              </a:solidFill>
              <a:latin typeface="Times New Roman"/>
              <a:ea typeface="Calibri" panose="020F0502020204030204"/>
              <a:cs typeface="Times New Roman"/>
            </a:endParaRPr>
          </a:p>
          <a:p>
            <a:pPr>
              <a:lnSpc>
                <a:spcPct val="150000"/>
              </a:lnSpc>
            </a:pPr>
            <a:r>
              <a:rPr lang="en-US">
                <a:solidFill>
                  <a:srgbClr val="333333"/>
                </a:solidFill>
                <a:latin typeface="Salesforce Sans"/>
              </a:rPr>
              <a:t> </a:t>
            </a:r>
            <a:r>
              <a:rPr lang="en-US" smtClean="0">
                <a:latin typeface="Times New Roman"/>
                <a:cs typeface="Times New Roman"/>
              </a:rPr>
              <a:t> </a:t>
            </a:r>
            <a:r>
              <a:rPr lang="en-US" sz="2000">
                <a:latin typeface="Times New Roman"/>
                <a:cs typeface="Times New Roman"/>
              </a:rPr>
              <a:t>It is the graphical representation of information and data. By using v</a:t>
            </a:r>
            <a:r>
              <a:rPr lang="en-US" sz="2000">
                <a:latin typeface="Times New Roman"/>
                <a:cs typeface="Times New Roman"/>
                <a:hlinkClick r:id="rId2">
                  <a:extLst>
                    <a:ext uri="{A12FA001-AC4F-418D-AE19-62706E023703}">
                      <ahyp:hlinkClr xmlns="" xmlns:ahyp="http://schemas.microsoft.com/office/drawing/2018/hyperlinkcolor" val="tx"/>
                    </a:ext>
                  </a:extLst>
                </a:hlinkClick>
              </a:rPr>
              <a:t>isual elements like charts, graphs, and maps</a:t>
            </a:r>
            <a:r>
              <a:rPr lang="en-US" sz="2000">
                <a:latin typeface="Times New Roman"/>
                <a:cs typeface="Times New Roman"/>
              </a:rPr>
              <a:t>, data visualization tools provide an accessible way to see and understand trends, outliers, and patterns in data.</a:t>
            </a:r>
            <a:endParaRPr lang="en-US">
              <a:latin typeface="Times New Roman"/>
              <a:ea typeface="Calibri"/>
              <a:cs typeface="Times New Roman"/>
            </a:endParaRPr>
          </a:p>
        </p:txBody>
      </p:sp>
    </p:spTree>
    <p:extLst>
      <p:ext uri="{BB962C8B-B14F-4D97-AF65-F5344CB8AC3E}">
        <p14:creationId xmlns:p14="http://schemas.microsoft.com/office/powerpoint/2010/main" xmlns="" val="210061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FUNDAMENTALS OF PROCESS MINING</a:t>
            </a:r>
            <a:r>
              <a:rPr lang="en-US" smtClean="0">
                <a:latin typeface="Times New Roman"/>
                <a:ea typeface="Calibri"/>
                <a:cs typeface="Calibri"/>
              </a:rPr>
              <a:t/>
            </a:r>
            <a:br>
              <a:rPr lang="en-US" smtClean="0">
                <a:latin typeface="Times New Roman"/>
                <a:ea typeface="Calibri"/>
                <a:cs typeface="Calibri"/>
              </a:rPr>
            </a:br>
            <a:endParaRPr lang="en-IN"/>
          </a:p>
        </p:txBody>
      </p:sp>
      <p:sp>
        <p:nvSpPr>
          <p:cNvPr id="3" name="Content Placeholder 2"/>
          <p:cNvSpPr>
            <a:spLocks noGrp="1"/>
          </p:cNvSpPr>
          <p:nvPr>
            <p:ph idx="1"/>
          </p:nvPr>
        </p:nvSpPr>
        <p:spPr/>
        <p:txBody>
          <a:bodyPr/>
          <a:lstStyle/>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smtClean="0"/>
          </a:p>
          <a:p>
            <a:pPr marL="0" indent="0">
              <a:buNone/>
            </a:pPr>
            <a:endParaRPr lang="en-IN"/>
          </a:p>
        </p:txBody>
      </p:sp>
      <p:sp>
        <p:nvSpPr>
          <p:cNvPr id="4" name="TextBox 3">
            <a:extLst>
              <a:ext uri="{FF2B5EF4-FFF2-40B4-BE49-F238E27FC236}">
                <a16:creationId xmlns="" xmlns:a16="http://schemas.microsoft.com/office/drawing/2014/main" id="{46840EF4-1614-15BF-B5E8-3DE58593FA11}"/>
              </a:ext>
            </a:extLst>
          </p:cNvPr>
          <p:cNvSpPr txBox="1"/>
          <p:nvPr/>
        </p:nvSpPr>
        <p:spPr>
          <a:xfrm>
            <a:off x="196948" y="1195755"/>
            <a:ext cx="1006107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3D3D4E"/>
                </a:solidFill>
                <a:latin typeface="Times New Roman"/>
                <a:cs typeface="Times New Roman"/>
              </a:rPr>
              <a:t>Process Model</a:t>
            </a:r>
          </a:p>
          <a:p>
            <a:pPr algn="just">
              <a:lnSpc>
                <a:spcPct val="150000"/>
              </a:lnSpc>
            </a:pPr>
            <a:r>
              <a:rPr lang="en-US">
                <a:solidFill>
                  <a:srgbClr val="3D3D4E"/>
                </a:solidFill>
                <a:latin typeface="Droid Serif"/>
              </a:rPr>
              <a:t>                           </a:t>
            </a:r>
            <a:r>
              <a:rPr lang="en-US" sz="2000">
                <a:solidFill>
                  <a:srgbClr val="3D3D4E"/>
                </a:solidFill>
                <a:latin typeface="Times New Roman"/>
                <a:cs typeface="Times New Roman"/>
              </a:rPr>
              <a:t>A software process model is an abstraction of the software development process. The models specify the stages and order of a process</a:t>
            </a:r>
            <a:r>
              <a:rPr lang="en-US">
                <a:solidFill>
                  <a:srgbClr val="3D3D4E"/>
                </a:solidFill>
                <a:latin typeface="Times New Roman"/>
                <a:cs typeface="Times New Roman"/>
              </a:rPr>
              <a:t>.</a:t>
            </a:r>
            <a:endParaRPr lang="en-US">
              <a:latin typeface="Times New Roman"/>
              <a:ea typeface="Calibri"/>
              <a:cs typeface="Times New Roman"/>
            </a:endParaRPr>
          </a:p>
        </p:txBody>
      </p:sp>
      <p:sp>
        <p:nvSpPr>
          <p:cNvPr id="5" name="TextBox 4">
            <a:extLst>
              <a:ext uri="{FF2B5EF4-FFF2-40B4-BE49-F238E27FC236}">
                <a16:creationId xmlns="" xmlns:a16="http://schemas.microsoft.com/office/drawing/2014/main" id="{AEFAD33D-F65E-B585-0A28-BA6E909CA9AB}"/>
              </a:ext>
            </a:extLst>
          </p:cNvPr>
          <p:cNvSpPr txBox="1"/>
          <p:nvPr/>
        </p:nvSpPr>
        <p:spPr>
          <a:xfrm>
            <a:off x="225083" y="3080825"/>
            <a:ext cx="7403503"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3D3D4E"/>
                </a:solidFill>
                <a:latin typeface="Times New Roman"/>
                <a:cs typeface="Times New Roman"/>
              </a:rPr>
              <a:t>A model will define the following:</a:t>
            </a:r>
          </a:p>
          <a:p>
            <a:endParaRPr lang="en-US" sz="2000" b="1">
              <a:solidFill>
                <a:srgbClr val="3D3D4E"/>
              </a:solidFill>
              <a:latin typeface="Times New Roman"/>
              <a:cs typeface="Times New Roman"/>
            </a:endParaRPr>
          </a:p>
          <a:p>
            <a:pPr>
              <a:buChar char="•"/>
            </a:pPr>
            <a:r>
              <a:rPr lang="en-US" sz="2000">
                <a:solidFill>
                  <a:srgbClr val="3D3D4E"/>
                </a:solidFill>
                <a:latin typeface="Times New Roman"/>
                <a:cs typeface="Times New Roman"/>
              </a:rPr>
              <a:t>The tasks to be performed</a:t>
            </a:r>
          </a:p>
          <a:p>
            <a:pPr>
              <a:buChar char="•"/>
            </a:pPr>
            <a:r>
              <a:rPr lang="en-US" sz="2000">
                <a:solidFill>
                  <a:srgbClr val="3D3D4E"/>
                </a:solidFill>
                <a:latin typeface="Times New Roman"/>
                <a:cs typeface="Times New Roman"/>
              </a:rPr>
              <a:t>The input and output of each task</a:t>
            </a:r>
          </a:p>
          <a:p>
            <a:pPr>
              <a:buChar char="•"/>
            </a:pPr>
            <a:r>
              <a:rPr lang="en-US" sz="2000">
                <a:solidFill>
                  <a:srgbClr val="3D3D4E"/>
                </a:solidFill>
                <a:latin typeface="Times New Roman"/>
                <a:cs typeface="Times New Roman"/>
              </a:rPr>
              <a:t>The pre and post-conditions for each task</a:t>
            </a:r>
          </a:p>
          <a:p>
            <a:pPr>
              <a:buChar char="•"/>
            </a:pPr>
            <a:r>
              <a:rPr lang="en-US" sz="2000">
                <a:solidFill>
                  <a:srgbClr val="3D3D4E"/>
                </a:solidFill>
                <a:latin typeface="Times New Roman"/>
                <a:cs typeface="Times New Roman"/>
              </a:rPr>
              <a:t>The flow and sequence of each task</a:t>
            </a:r>
          </a:p>
        </p:txBody>
      </p:sp>
      <p:sp>
        <p:nvSpPr>
          <p:cNvPr id="6" name="TextBox 5">
            <a:extLst>
              <a:ext uri="{FF2B5EF4-FFF2-40B4-BE49-F238E27FC236}">
                <a16:creationId xmlns="" xmlns:a16="http://schemas.microsoft.com/office/drawing/2014/main" id="{6544A760-ED1C-F023-721D-D89FCF1B692C}"/>
              </a:ext>
            </a:extLst>
          </p:cNvPr>
          <p:cNvSpPr txBox="1"/>
          <p:nvPr/>
        </p:nvSpPr>
        <p:spPr>
          <a:xfrm>
            <a:off x="309490" y="5598942"/>
            <a:ext cx="97696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3D3D4E"/>
                </a:solidFill>
                <a:latin typeface="Times New Roman"/>
                <a:cs typeface="Times New Roman"/>
              </a:rPr>
              <a:t>              The goal of a software process model is to provide guidance for controlling and coordinating the tasks to achieve the end product and objectives as effectively as possible.</a:t>
            </a:r>
            <a:endParaRPr lang="en-US">
              <a:latin typeface="Times New Roman"/>
              <a:cs typeface="Times New Roman"/>
            </a:endParaRPr>
          </a:p>
        </p:txBody>
      </p:sp>
    </p:spTree>
    <p:extLst>
      <p:ext uri="{BB962C8B-B14F-4D97-AF65-F5344CB8AC3E}">
        <p14:creationId xmlns:p14="http://schemas.microsoft.com/office/powerpoint/2010/main" xmlns="" val="260135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Module-2 </a:t>
            </a:r>
            <a:r>
              <a:rPr lang="en-US" sz="3200" b="1" smtClean="0"/>
              <a:t>(GET DATA INTO THE EMS)</a:t>
            </a:r>
            <a:endParaRPr lang="en-US" sz="3200"/>
          </a:p>
        </p:txBody>
      </p:sp>
      <p:sp>
        <p:nvSpPr>
          <p:cNvPr id="3" name="Content Placeholder 2"/>
          <p:cNvSpPr>
            <a:spLocks noGrp="1"/>
          </p:cNvSpPr>
          <p:nvPr>
            <p:ph idx="1"/>
          </p:nvPr>
        </p:nvSpPr>
        <p:spPr/>
        <p:txBody>
          <a:bodyPr/>
          <a:lstStyle/>
          <a:p>
            <a:pPr marL="0" indent="0">
              <a:lnSpc>
                <a:spcPct val="150000"/>
              </a:lnSpc>
              <a:buNone/>
            </a:pPr>
            <a:r>
              <a:rPr lang="en-US" sz="2400" b="1" smtClean="0"/>
              <a:t>Data Extraction: </a:t>
            </a:r>
            <a:r>
              <a:rPr lang="en-US" sz="2000" smtClean="0"/>
              <a:t>Data extraction is the process of obtaining raw data from a    source and replicating that data somewhere else. The raw data can come from various sources, such as a database, Excel spreadsheet, an SaaS platform, web scraping, or others. It can then be replicated to a destination, such as a data warehouse, designed to support online analytical processing (OLAP). This can include unstructured data, disparate types of data, or simply data that is poorly organized. Once the data has been consolidated, processed, and refined, it can be stored in a central location on-site, in cloud storage, or a hybrid of both to await transformation or further processing.</a:t>
            </a:r>
          </a:p>
          <a:p>
            <a:pPr marL="0" indent="0">
              <a:lnSpc>
                <a:spcPct val="150000"/>
              </a:lnSpc>
              <a:buNone/>
            </a:pPr>
            <a:endParaRPr lang="en-IN" sz="2000" smtClean="0"/>
          </a:p>
          <a:p>
            <a:pPr marL="0" indent="0">
              <a:lnSpc>
                <a:spcPct val="150000"/>
              </a:lnSpc>
              <a:buNone/>
            </a:pPr>
            <a:endParaRPr lang="en-US" sz="2000"/>
          </a:p>
        </p:txBody>
      </p:sp>
      <p:pic>
        <p:nvPicPr>
          <p:cNvPr id="4" name="Picture 3" descr="ELT.png"/>
          <p:cNvPicPr>
            <a:picLocks noChangeAspect="1"/>
          </p:cNvPicPr>
          <p:nvPr/>
        </p:nvPicPr>
        <p:blipFill>
          <a:blip r:embed="rId2" cstate="print"/>
          <a:stretch>
            <a:fillRect/>
          </a:stretch>
        </p:blipFill>
        <p:spPr>
          <a:xfrm>
            <a:off x="2583032" y="4220308"/>
            <a:ext cx="6492938" cy="230109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t>GET DATA INTO THE EMS</a:t>
            </a:r>
            <a:endParaRPr lang="en-US" sz="3200"/>
          </a:p>
        </p:txBody>
      </p:sp>
      <p:sp>
        <p:nvSpPr>
          <p:cNvPr id="3" name="Content Placeholder 2"/>
          <p:cNvSpPr>
            <a:spLocks noGrp="1"/>
          </p:cNvSpPr>
          <p:nvPr>
            <p:ph idx="1"/>
          </p:nvPr>
        </p:nvSpPr>
        <p:spPr/>
        <p:txBody>
          <a:bodyPr/>
          <a:lstStyle/>
          <a:p>
            <a:pPr>
              <a:lnSpc>
                <a:spcPct val="100000"/>
              </a:lnSpc>
              <a:buNone/>
            </a:pPr>
            <a:r>
              <a:rPr lang="en-US" b="1" smtClean="0"/>
              <a:t> </a:t>
            </a:r>
            <a:r>
              <a:rPr lang="en-US" sz="2400" b="1" smtClean="0"/>
              <a:t>Data Transformation: </a:t>
            </a:r>
            <a:r>
              <a:rPr lang="en-US" sz="2000" smtClean="0"/>
              <a:t>Data transformation is used when data needs to be converted to match that of the destination system. This can occur at two places of the data pipeline. First, organizations with on-site data storage use an extract, transform, load, with the data transformation taking place during the middle ‘transform’ step. Organizations today mostly use cloud-based data warehouses because they can scale their computing and storage resources in seconds. Cloud based organizations, with this huge scalability available, can skip the ETL process. Instead, they use a transformation process that converts the data as the raw data is uploaded, a process called extract, load, and transform. The process of data transformation can be handled manually, automated or a combination of both</a:t>
            </a:r>
          </a:p>
          <a:p>
            <a:pPr>
              <a:lnSpc>
                <a:spcPct val="100000"/>
              </a:lnSpc>
              <a:buNone/>
            </a:pPr>
            <a:endParaRPr lang="en-IN" sz="2000" smtClean="0"/>
          </a:p>
          <a:p>
            <a:pPr>
              <a:lnSpc>
                <a:spcPct val="100000"/>
              </a:lnSpc>
              <a:buNone/>
            </a:pPr>
            <a:endParaRPr lang="en-IN" sz="2000" smtClean="0"/>
          </a:p>
          <a:p>
            <a:pPr>
              <a:lnSpc>
                <a:spcPct val="100000"/>
              </a:lnSpc>
              <a:buNone/>
            </a:pPr>
            <a:endParaRPr lang="en-IN" sz="2000" smtClean="0"/>
          </a:p>
          <a:p>
            <a:pPr>
              <a:lnSpc>
                <a:spcPct val="100000"/>
              </a:lnSpc>
              <a:buNone/>
            </a:pPr>
            <a:endParaRPr lang="en-US" sz="2000"/>
          </a:p>
        </p:txBody>
      </p:sp>
      <p:pic>
        <p:nvPicPr>
          <p:cNvPr id="4" name="Picture 3" descr="1673596015435.png"/>
          <p:cNvPicPr>
            <a:picLocks noChangeAspect="1"/>
          </p:cNvPicPr>
          <p:nvPr/>
        </p:nvPicPr>
        <p:blipFill>
          <a:blip r:embed="rId2"/>
          <a:stretch>
            <a:fillRect/>
          </a:stretch>
        </p:blipFill>
        <p:spPr>
          <a:xfrm>
            <a:off x="3235570" y="3732416"/>
            <a:ext cx="6921304" cy="251573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t>GET DATA INTO THE EMS</a:t>
            </a:r>
            <a:endParaRPr lang="en-US" sz="3200"/>
          </a:p>
        </p:txBody>
      </p:sp>
      <p:sp>
        <p:nvSpPr>
          <p:cNvPr id="3" name="Content Placeholder 2"/>
          <p:cNvSpPr>
            <a:spLocks noGrp="1"/>
          </p:cNvSpPr>
          <p:nvPr>
            <p:ph idx="1"/>
          </p:nvPr>
        </p:nvSpPr>
        <p:spPr/>
        <p:txBody>
          <a:bodyPr>
            <a:normAutofit/>
          </a:bodyPr>
          <a:lstStyle/>
          <a:p>
            <a:pPr>
              <a:buNone/>
            </a:pPr>
            <a:r>
              <a:rPr lang="en-US" sz="3200" b="1" smtClean="0"/>
              <a:t>Data Integration</a:t>
            </a:r>
            <a:r>
              <a:rPr lang="en-US" b="1" smtClean="0"/>
              <a:t>: </a:t>
            </a:r>
            <a:r>
              <a:rPr lang="en-US" sz="2200" smtClean="0"/>
              <a:t>Data integration is the process of bringing data from disparate sources together to provide users with a unified view. The premise of data integration is to make data more freely available and easier to consume and process by systems and users. Data integration done right can reduce IT costs, free-up resources, improve data quality, and foster innovation all without sweeping changes to existing applications or data structures. And though IT organizations have always had to integrate, the payoff for doing so has potentially never been as great as it is right now</a:t>
            </a:r>
          </a:p>
          <a:p>
            <a:pPr>
              <a:buNone/>
            </a:pPr>
            <a:endParaRPr lang="en-US" sz="2200" smtClean="0"/>
          </a:p>
          <a:p>
            <a:pPr>
              <a:buNone/>
            </a:pPr>
            <a:r>
              <a:rPr lang="en-US" sz="3200" b="1" smtClean="0"/>
              <a:t>Data Loading</a:t>
            </a:r>
            <a:r>
              <a:rPr lang="en-US" b="1" smtClean="0"/>
              <a:t>: </a:t>
            </a:r>
            <a:r>
              <a:rPr lang="en-US" sz="2000" smtClean="0"/>
              <a:t>Data loading defines the LOAD component of the ETL process. ETL stands for Extraction, Transformation, and Load. Extraction deals with the retrieval and combining of data from multiple sources. Transformation deals with cleaning and formatting of the Extracted Data. Data Loading deals with data getting loaded into a storage system, such as a cloud data warehouse. ETL aids in the data integration process that standardizes diverse data types to make them available for querying, manipulation, or reporting for many different individuals and teams. Because today’s organizations are increasingly dependent upon their own data to make smarter, faster business decisions, ETL needs to be scalable and streamlined to provide the most benefit.</a:t>
            </a:r>
            <a:endParaRPr lang="en-US" smtClean="0"/>
          </a:p>
          <a:p>
            <a:pPr>
              <a:buNone/>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APPLICATIONS</a:t>
            </a:r>
            <a:br>
              <a:rPr lang="en-US" sz="3200" smtClean="0">
                <a:latin typeface="Times New Roman"/>
                <a:ea typeface="Calibri"/>
                <a:cs typeface="Calibri"/>
              </a:rPr>
            </a:br>
            <a:endParaRPr lang="en-IN" sz="3200"/>
          </a:p>
        </p:txBody>
      </p:sp>
      <p:sp>
        <p:nvSpPr>
          <p:cNvPr id="4" name="Content Placeholder 3">
            <a:extLst>
              <a:ext uri="{FF2B5EF4-FFF2-40B4-BE49-F238E27FC236}">
                <a16:creationId xmlns="" xmlns:a16="http://schemas.microsoft.com/office/drawing/2014/main" id="{2B2A19B1-8B1E-03B1-5EF6-4F3F7CBA9A41}"/>
              </a:ext>
            </a:extLst>
          </p:cNvPr>
          <p:cNvSpPr txBox="1">
            <a:spLocks noGrp="1"/>
          </p:cNvSpPr>
          <p:nvPr>
            <p:ph idx="1"/>
          </p:nvPr>
        </p:nvSpPr>
        <p:spPr>
          <a:xfrm>
            <a:off x="199505" y="1097279"/>
            <a:ext cx="11779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2">
              <a:spcBef>
                <a:spcPts val="1000"/>
              </a:spcBef>
              <a:buNone/>
            </a:pPr>
            <a:r>
              <a:rPr lang="en-US">
                <a:latin typeface="Times New Roman"/>
                <a:ea typeface="roboto"/>
                <a:cs typeface="roboto"/>
              </a:rPr>
              <a:t> </a:t>
            </a:r>
            <a:endParaRPr lang="en-US" u="sng">
              <a:latin typeface="Times New Roman"/>
              <a:ea typeface="roboto"/>
              <a:cs typeface="roboto"/>
            </a:endParaRPr>
          </a:p>
        </p:txBody>
      </p:sp>
      <p:sp>
        <p:nvSpPr>
          <p:cNvPr id="5" name="TextBox 4">
            <a:extLst>
              <a:ext uri="{FF2B5EF4-FFF2-40B4-BE49-F238E27FC236}">
                <a16:creationId xmlns="" xmlns:a16="http://schemas.microsoft.com/office/drawing/2014/main" id="{2B2A19B1-8B1E-03B1-5EF6-4F3F7CBA9A41}"/>
              </a:ext>
            </a:extLst>
          </p:cNvPr>
          <p:cNvSpPr txBox="1"/>
          <p:nvPr/>
        </p:nvSpPr>
        <p:spPr>
          <a:xfrm>
            <a:off x="0" y="1096850"/>
            <a:ext cx="1219200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roboto"/>
              <a:ea typeface="roboto"/>
              <a:cs typeface="roboto"/>
            </a:endParaRPr>
          </a:p>
          <a:p>
            <a:pPr>
              <a:lnSpc>
                <a:spcPct val="150000"/>
              </a:lnSpc>
            </a:pPr>
            <a:r>
              <a:rPr lang="en-US">
                <a:latin typeface="Times New Roman"/>
                <a:ea typeface="roboto"/>
                <a:cs typeface="roboto"/>
              </a:rPr>
              <a:t>                          </a:t>
            </a:r>
            <a:r>
              <a:rPr lang="en-US" sz="2000">
                <a:latin typeface="Times New Roman"/>
                <a:ea typeface="roboto"/>
                <a:cs typeface="roboto"/>
              </a:rPr>
              <a:t>   </a:t>
            </a:r>
            <a:endParaRPr lang="en-US"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IN" sz="2000" smtClean="0">
              <a:latin typeface="Times New Roman"/>
              <a:ea typeface="roboto"/>
              <a:cs typeface="roboto"/>
            </a:endParaRPr>
          </a:p>
          <a:p>
            <a:pPr>
              <a:lnSpc>
                <a:spcPct val="150000"/>
              </a:lnSpc>
            </a:pPr>
            <a:endParaRPr lang="en-US" sz="2000">
              <a:latin typeface="Times New Roman"/>
              <a:ea typeface="roboto"/>
              <a:cs typeface="roboto"/>
            </a:endParaRPr>
          </a:p>
        </p:txBody>
      </p:sp>
      <p:sp>
        <p:nvSpPr>
          <p:cNvPr id="6" name="TextBox 5">
            <a:extLst>
              <a:ext uri="{FF2B5EF4-FFF2-40B4-BE49-F238E27FC236}">
                <a16:creationId xmlns="" xmlns:a16="http://schemas.microsoft.com/office/drawing/2014/main" id="{2B2A19B1-8B1E-03B1-5EF6-4F3F7CBA9A41}"/>
              </a:ext>
            </a:extLst>
          </p:cNvPr>
          <p:cNvSpPr txBox="1"/>
          <p:nvPr/>
        </p:nvSpPr>
        <p:spPr>
          <a:xfrm>
            <a:off x="196948" y="1096850"/>
            <a:ext cx="10898201"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sz="2400" b="1">
                <a:latin typeface="Times New Roman"/>
                <a:ea typeface="roboto"/>
                <a:cs typeface="roboto"/>
              </a:rPr>
              <a:t>Financial Services: </a:t>
            </a:r>
            <a:endParaRPr lang="en-US">
              <a:latin typeface="roboto"/>
              <a:ea typeface="roboto"/>
              <a:cs typeface="roboto"/>
            </a:endParaRPr>
          </a:p>
          <a:p>
            <a:r>
              <a:rPr lang="en-US">
                <a:latin typeface="Times New Roman"/>
                <a:ea typeface="roboto"/>
                <a:cs typeface="roboto"/>
              </a:rPr>
              <a:t>                              </a:t>
            </a:r>
            <a:r>
              <a:rPr lang="en-US" sz="2000">
                <a:latin typeface="Times New Roman"/>
                <a:ea typeface="roboto"/>
                <a:cs typeface="roboto"/>
              </a:rPr>
              <a:t> Because of the rise in transaction volume and the digitization of more industries, aberrant activity is harder to detect using manual methods. Companies in the financial services sector have the chance to continually and thoroughly identify issues within high-volume processes thanks to process mining, which is a solution to the increased regulatory and audit requirements</a:t>
            </a:r>
            <a:r>
              <a:rPr lang="en-US" sz="2000" smtClean="0">
                <a:latin typeface="Times New Roman"/>
                <a:ea typeface="roboto"/>
                <a:cs typeface="roboto"/>
              </a:rPr>
              <a:t>.</a:t>
            </a:r>
          </a:p>
          <a:p>
            <a:pPr>
              <a:lnSpc>
                <a:spcPct val="150000"/>
              </a:lnSpc>
            </a:pPr>
            <a:endParaRPr lang="en-US" sz="200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IN" smtClean="0">
              <a:latin typeface="Times New Roman"/>
              <a:ea typeface="roboto"/>
              <a:cs typeface="roboto"/>
            </a:endParaRPr>
          </a:p>
          <a:p>
            <a:endParaRPr lang="en-US">
              <a:latin typeface="Times New Roman"/>
              <a:ea typeface="roboto"/>
              <a:cs typeface="roboto"/>
            </a:endParaRPr>
          </a:p>
        </p:txBody>
      </p:sp>
      <p:sp>
        <p:nvSpPr>
          <p:cNvPr id="7" name="TextBox 6">
            <a:extLst>
              <a:ext uri="{FF2B5EF4-FFF2-40B4-BE49-F238E27FC236}">
                <a16:creationId xmlns="" xmlns:a16="http://schemas.microsoft.com/office/drawing/2014/main" id="{BB7CAB9A-F95E-189D-6ED9-9E752DE71203}"/>
              </a:ext>
            </a:extLst>
          </p:cNvPr>
          <p:cNvSpPr txBox="1"/>
          <p:nvPr/>
        </p:nvSpPr>
        <p:spPr>
          <a:xfrm>
            <a:off x="168812" y="2785403"/>
            <a:ext cx="10743886"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roboto"/>
                <a:cs typeface="roboto"/>
              </a:rPr>
              <a:t>2.Healthcare: </a:t>
            </a:r>
            <a:endParaRPr lang="en-US">
              <a:latin typeface="roboto"/>
              <a:ea typeface="roboto"/>
              <a:cs typeface="roboto"/>
            </a:endParaRPr>
          </a:p>
          <a:p>
            <a:r>
              <a:rPr lang="en-US">
                <a:latin typeface="Times New Roman"/>
                <a:ea typeface="roboto"/>
                <a:cs typeface="roboto"/>
              </a:rPr>
              <a:t>                             </a:t>
            </a:r>
            <a:r>
              <a:rPr lang="en-US" sz="2000">
                <a:latin typeface="Times New Roman"/>
                <a:ea typeface="roboto"/>
                <a:cs typeface="roboto"/>
              </a:rPr>
              <a:t>Process mining supports the delivery of effective and high-quality end-to-end patient journeys for healthcare organizations dealing with the exponential growth of </a:t>
            </a:r>
            <a:r>
              <a:rPr lang="en-US" sz="2000" smtClean="0">
                <a:latin typeface="Times New Roman"/>
                <a:ea typeface="roboto"/>
                <a:cs typeface="roboto"/>
              </a:rPr>
              <a:t>data</a:t>
            </a:r>
            <a:r>
              <a:rPr lang="en-US" sz="2000">
                <a:latin typeface="Times New Roman"/>
                <a:ea typeface="roboto"/>
                <a:cs typeface="roboto"/>
              </a:rPr>
              <a:t>, from before a first doctor appointment through treatment regimens to closed treatment cases</a:t>
            </a:r>
            <a:r>
              <a:rPr lang="en-US" sz="2000" smtClean="0">
                <a:latin typeface="Times New Roman"/>
                <a:ea typeface="roboto"/>
                <a:cs typeface="roboto"/>
              </a:rPr>
              <a:t>.</a:t>
            </a:r>
          </a:p>
          <a:p>
            <a:endParaRPr lang="en-IN" sz="2000" smtClean="0">
              <a:latin typeface="Times New Roman"/>
              <a:ea typeface="roboto"/>
              <a:cs typeface="roboto"/>
            </a:endParaRPr>
          </a:p>
          <a:p>
            <a:r>
              <a:rPr lang="en-IN" sz="2400" b="1" smtClean="0">
                <a:latin typeface="Times New Roman"/>
                <a:ea typeface="roboto"/>
                <a:cs typeface="roboto"/>
              </a:rPr>
              <a:t>3.Customer Support Process</a:t>
            </a:r>
            <a:r>
              <a:rPr lang="en-IN" sz="2000" smtClean="0">
                <a:latin typeface="Times New Roman"/>
                <a:ea typeface="roboto"/>
                <a:cs typeface="roboto"/>
              </a:rPr>
              <a:t>:</a:t>
            </a:r>
          </a:p>
          <a:p>
            <a:pPr>
              <a:tabLst>
                <a:tab pos="10226675" algn="l"/>
              </a:tabLst>
            </a:pPr>
            <a:r>
              <a:rPr lang="en-IN" sz="2000" smtClean="0">
                <a:latin typeface="Times New Roman"/>
                <a:ea typeface="roboto"/>
                <a:cs typeface="roboto"/>
              </a:rPr>
              <a:t> Process mining can be employed to analyze real –time data for customer interactions.By understanding</a:t>
            </a:r>
          </a:p>
          <a:p>
            <a:pPr>
              <a:tabLst>
                <a:tab pos="10226675" algn="l"/>
              </a:tabLst>
            </a:pPr>
            <a:r>
              <a:rPr lang="en-IN" sz="2000" smtClean="0">
                <a:latin typeface="Times New Roman"/>
                <a:ea typeface="roboto"/>
                <a:cs typeface="roboto"/>
              </a:rPr>
              <a:t>How support requests are handled,businesses can improve response times,agent performance , and customer satisfaction.</a:t>
            </a:r>
          </a:p>
          <a:p>
            <a:endParaRPr lang="en-US" sz="2000" smtClean="0">
              <a:latin typeface="Times New Roman"/>
              <a:ea typeface="roboto"/>
              <a:cs typeface="roboto"/>
            </a:endParaRPr>
          </a:p>
          <a:p>
            <a:endParaRPr lang="en-US" sz="2000">
              <a:latin typeface="Times New Roman"/>
              <a:ea typeface="roboto"/>
              <a:cs typeface="roboto"/>
            </a:endParaRPr>
          </a:p>
        </p:txBody>
      </p:sp>
    </p:spTree>
    <p:extLst>
      <p:ext uri="{BB962C8B-B14F-4D97-AF65-F5344CB8AC3E}">
        <p14:creationId xmlns:p14="http://schemas.microsoft.com/office/powerpoint/2010/main" xmlns="" val="4043333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CONCLUSION</a:t>
            </a:r>
            <a:endParaRPr lang="en-US" sz="3200">
              <a:latin typeface="Times New Roman"/>
              <a:ea typeface="Calibri"/>
              <a:cs typeface="Calibri"/>
            </a:endParaRPr>
          </a:p>
        </p:txBody>
      </p:sp>
      <p:sp>
        <p:nvSpPr>
          <p:cNvPr id="7" name="Content Placeholder 6"/>
          <p:cNvSpPr>
            <a:spLocks noGrp="1"/>
          </p:cNvSpPr>
          <p:nvPr>
            <p:ph idx="1"/>
          </p:nvPr>
        </p:nvSpPr>
        <p:spPr/>
        <p:txBody>
          <a:bodyPr/>
          <a:lstStyle/>
          <a:p>
            <a:pPr>
              <a:buNone/>
            </a:pPr>
            <a:endParaRPr lang="en-IN" smtClean="0"/>
          </a:p>
          <a:p>
            <a:pPr>
              <a:buNone/>
            </a:pPr>
            <a:endParaRPr lang="en-IN" smtClean="0"/>
          </a:p>
          <a:p>
            <a:pPr>
              <a:buNone/>
            </a:pPr>
            <a:endParaRPr lang="en-IN" smtClean="0"/>
          </a:p>
          <a:p>
            <a:pPr>
              <a:buNone/>
            </a:pPr>
            <a:endParaRPr lang="en-IN" smtClean="0"/>
          </a:p>
          <a:p>
            <a:pPr>
              <a:buNone/>
            </a:pPr>
            <a:endParaRPr lang="en-IN" smtClean="0"/>
          </a:p>
          <a:p>
            <a:pPr>
              <a:buNone/>
            </a:pPr>
            <a:endParaRPr lang="en-US"/>
          </a:p>
        </p:txBody>
      </p:sp>
      <p:sp>
        <p:nvSpPr>
          <p:cNvPr id="8" name="TextBox 7">
            <a:extLst>
              <a:ext uri="{FF2B5EF4-FFF2-40B4-BE49-F238E27FC236}">
                <a16:creationId xmlns="" xmlns:a16="http://schemas.microsoft.com/office/drawing/2014/main" id="{C44B4A6A-C070-D104-432D-F7B280E9FAEE}"/>
              </a:ext>
            </a:extLst>
          </p:cNvPr>
          <p:cNvSpPr txBox="1"/>
          <p:nvPr/>
        </p:nvSpPr>
        <p:spPr>
          <a:xfrm>
            <a:off x="196949" y="1139483"/>
            <a:ext cx="119950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212529"/>
                </a:solidFill>
                <a:latin typeface="Times New Roman"/>
                <a:cs typeface="Times New Roman"/>
              </a:rPr>
              <a:t>In Conclusion, I concluded that,</a:t>
            </a:r>
          </a:p>
        </p:txBody>
      </p:sp>
      <p:sp>
        <p:nvSpPr>
          <p:cNvPr id="9" name="TextBox 8">
            <a:extLst>
              <a:ext uri="{FF2B5EF4-FFF2-40B4-BE49-F238E27FC236}">
                <a16:creationId xmlns="" xmlns:a16="http://schemas.microsoft.com/office/drawing/2014/main" id="{432BF564-3F42-29C9-BE60-124B3E2C53D4}"/>
              </a:ext>
            </a:extLst>
          </p:cNvPr>
          <p:cNvSpPr txBox="1"/>
          <p:nvPr/>
        </p:nvSpPr>
        <p:spPr>
          <a:xfrm>
            <a:off x="211015" y="1716258"/>
            <a:ext cx="110030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323232"/>
                </a:solidFill>
                <a:latin typeface="Times New Roman"/>
                <a:cs typeface="Times New Roman"/>
              </a:rPr>
              <a:t>Process mining can </a:t>
            </a:r>
            <a:r>
              <a:rPr lang="en-US" sz="2000" smtClean="0">
                <a:solidFill>
                  <a:srgbClr val="323232"/>
                </a:solidFill>
                <a:latin typeface="Times New Roman"/>
                <a:cs typeface="Times New Roman"/>
              </a:rPr>
              <a:t> </a:t>
            </a:r>
            <a:r>
              <a:rPr lang="en-US" sz="2000">
                <a:solidFill>
                  <a:srgbClr val="323232"/>
                </a:solidFill>
                <a:latin typeface="Times New Roman"/>
                <a:cs typeface="Times New Roman"/>
              </a:rPr>
              <a:t>identify the root causes of bottlenecks in real-time, optimize their resources and scale with full productivity and confidence.</a:t>
            </a:r>
            <a:endParaRPr lang="en-US" sz="2000">
              <a:latin typeface="Times New Roman"/>
              <a:ea typeface="Calibri" panose="020F0502020204030204"/>
              <a:cs typeface="Times New Roman"/>
            </a:endParaRPr>
          </a:p>
        </p:txBody>
      </p:sp>
      <p:sp>
        <p:nvSpPr>
          <p:cNvPr id="10" name="TextBox 9">
            <a:extLst>
              <a:ext uri="{FF2B5EF4-FFF2-40B4-BE49-F238E27FC236}">
                <a16:creationId xmlns="" xmlns:a16="http://schemas.microsoft.com/office/drawing/2014/main" id="{6D42A753-92D4-7297-4237-55239832C746}"/>
              </a:ext>
            </a:extLst>
          </p:cNvPr>
          <p:cNvSpPr txBox="1"/>
          <p:nvPr/>
        </p:nvSpPr>
        <p:spPr>
          <a:xfrm>
            <a:off x="239151" y="2588455"/>
            <a:ext cx="1051986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rgbClr val="323232"/>
                </a:solidFill>
                <a:latin typeface="Times New Roman"/>
                <a:cs typeface="Times New Roman"/>
              </a:rPr>
              <a:t>It helps to track weaknesses in their business processes and find low-risk paths to</a:t>
            </a:r>
            <a:r>
              <a:rPr lang="en-US" sz="2000" b="1" dirty="0">
                <a:solidFill>
                  <a:srgbClr val="323232"/>
                </a:solidFill>
                <a:latin typeface="Times New Roman"/>
                <a:cs typeface="Times New Roman"/>
              </a:rPr>
              <a:t> </a:t>
            </a:r>
            <a:r>
              <a:rPr lang="en-US" sz="2000" dirty="0">
                <a:solidFill>
                  <a:srgbClr val="323232"/>
                </a:solidFill>
                <a:latin typeface="Times New Roman"/>
                <a:cs typeface="Times New Roman"/>
              </a:rPr>
              <a:t>enhancement, making them more agile and competitive in the marketplace</a:t>
            </a:r>
            <a:r>
              <a:rPr lang="en-US" sz="2000" dirty="0">
                <a:solidFill>
                  <a:srgbClr val="323232"/>
                </a:solidFill>
                <a:latin typeface="IBM Plex Sans"/>
              </a:rPr>
              <a:t>.</a:t>
            </a:r>
          </a:p>
          <a:p>
            <a:pPr marL="285750" indent="-285750">
              <a:buFont typeface="Arial"/>
              <a:buChar char="•"/>
            </a:pPr>
            <a:endParaRPr lang="en-US" sz="2000" dirty="0">
              <a:solidFill>
                <a:srgbClr val="323232"/>
              </a:solidFill>
              <a:latin typeface="IBM Plex Sans"/>
              <a:ea typeface="Calibri" panose="020F0502020204030204"/>
              <a:cs typeface="Calibri" panose="020F0502020204030204"/>
            </a:endParaRPr>
          </a:p>
          <a:p>
            <a:pPr marL="285750" indent="-285750">
              <a:buFont typeface="Arial"/>
              <a:buChar char="•"/>
            </a:pPr>
            <a:r>
              <a:rPr lang="en-US" sz="2000" dirty="0">
                <a:solidFill>
                  <a:srgbClr val="323232"/>
                </a:solidFill>
                <a:latin typeface="Times New Roman"/>
                <a:ea typeface="Calibri" panose="020F0502020204030204"/>
                <a:cs typeface="Calibri" panose="020F0502020204030204"/>
              </a:rPr>
              <a:t>It helps the organization to improve their work efficiency and makes the organization as a leading one in the market. </a:t>
            </a:r>
          </a:p>
          <a:p>
            <a:pPr marL="285750" indent="-285750">
              <a:buFont typeface="Arial"/>
              <a:buChar char="•"/>
            </a:pPr>
            <a:endParaRPr lang="en-US" sz="2000" dirty="0">
              <a:solidFill>
                <a:srgbClr val="323232"/>
              </a:solidFill>
              <a:latin typeface="Times New Roman"/>
              <a:ea typeface="Calibri" panose="020F0502020204030204"/>
              <a:cs typeface="Calibri" panose="020F0502020204030204"/>
            </a:endParaRPr>
          </a:p>
          <a:p>
            <a:pPr marL="285750" indent="-285750">
              <a:buFont typeface="Arial"/>
              <a:buChar char="•"/>
            </a:pPr>
            <a:r>
              <a:rPr lang="en-US" sz="2000" dirty="0">
                <a:solidFill>
                  <a:srgbClr val="323232"/>
                </a:solidFill>
                <a:latin typeface="Times New Roman"/>
                <a:ea typeface="Calibri" panose="020F0502020204030204"/>
                <a:cs typeface="Calibri" panose="020F0502020204030204"/>
              </a:rPr>
              <a:t>It allows the organization for making quick decisions according to the development in the certain wing of that organization using event data .</a:t>
            </a:r>
          </a:p>
        </p:txBody>
      </p:sp>
    </p:spTree>
    <p:extLst>
      <p:ext uri="{BB962C8B-B14F-4D97-AF65-F5344CB8AC3E}">
        <p14:creationId xmlns:p14="http://schemas.microsoft.com/office/powerpoint/2010/main" xmlns="" val="21488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REFERENCES</a:t>
            </a:r>
            <a:endParaRPr lang="en-US" sz="3200">
              <a:latin typeface="Times New Roman"/>
              <a:ea typeface="Calibri"/>
              <a:cs typeface="Calibri"/>
            </a:endParaRPr>
          </a:p>
        </p:txBody>
      </p:sp>
      <p:sp>
        <p:nvSpPr>
          <p:cNvPr id="5" name="Content Placeholder 4">
            <a:extLst>
              <a:ext uri="{FF2B5EF4-FFF2-40B4-BE49-F238E27FC236}">
                <a16:creationId xmlns="" xmlns:a16="http://schemas.microsoft.com/office/drawing/2014/main" id="{B8B23695-6B67-D6D4-2E02-0381D8859B05}"/>
              </a:ext>
            </a:extLst>
          </p:cNvPr>
          <p:cNvSpPr txBox="1">
            <a:spLocks noGrp="1"/>
          </p:cNvSpPr>
          <p:nvPr>
            <p:ph idx="1"/>
          </p:nvPr>
        </p:nvSpPr>
        <p:spPr>
          <a:xfrm>
            <a:off x="337625" y="1097280"/>
            <a:ext cx="11854375" cy="4760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00000"/>
              </a:lnSpc>
              <a:buAutoNum type="arabicPeriod"/>
            </a:pPr>
            <a:r>
              <a:rPr lang="en-US" sz="2000">
                <a:hlinkClick r:id="rId2"/>
              </a:rPr>
              <a:t>https://</a:t>
            </a:r>
            <a:r>
              <a:rPr lang="en-US" sz="2000" smtClean="0">
                <a:hlinkClick r:id="rId2"/>
              </a:rPr>
              <a:t>www.educative.io/blog/software-process-model-types</a:t>
            </a:r>
            <a:endParaRPr lang="en-US" sz="2000" smtClean="0"/>
          </a:p>
          <a:p>
            <a:pPr marL="342900" indent="-342900">
              <a:lnSpc>
                <a:spcPct val="100000"/>
              </a:lnSpc>
              <a:buNone/>
            </a:pPr>
            <a:endParaRPr lang="en-US" sz="2000">
              <a:ea typeface="Calibri"/>
              <a:cs typeface="Calibri"/>
            </a:endParaRPr>
          </a:p>
          <a:p>
            <a:pPr marL="342900" indent="-342900">
              <a:lnSpc>
                <a:spcPct val="100000"/>
              </a:lnSpc>
              <a:buAutoNum type="arabicPeriod"/>
            </a:pPr>
            <a:r>
              <a:rPr lang="en-US" sz="2000" smtClean="0">
                <a:ea typeface="Calibri"/>
                <a:cs typeface="Calibri"/>
                <a:hlinkClick r:id="rId3"/>
              </a:rPr>
              <a:t>https</a:t>
            </a:r>
            <a:r>
              <a:rPr lang="en-US" sz="2000">
                <a:ea typeface="Calibri"/>
                <a:cs typeface="Calibri"/>
                <a:hlinkClick r:id="rId3"/>
              </a:rPr>
              <a:t>://www.tableau.com/learn/articles/data-visualization</a:t>
            </a:r>
          </a:p>
          <a:p>
            <a:pPr marL="342900" indent="-342900">
              <a:lnSpc>
                <a:spcPct val="100000"/>
              </a:lnSpc>
              <a:buAutoNum type="arabicPeriod"/>
            </a:pPr>
            <a:endParaRPr lang="en-US" sz="2000">
              <a:ea typeface="Calibri"/>
              <a:cs typeface="Calibri"/>
            </a:endParaRPr>
          </a:p>
          <a:p>
            <a:pPr marL="342900" indent="-342900">
              <a:lnSpc>
                <a:spcPct val="100000"/>
              </a:lnSpc>
              <a:buAutoNum type="arabicPeriod"/>
            </a:pPr>
            <a:r>
              <a:rPr lang="en-US" sz="2000" smtClean="0">
                <a:ea typeface="+mn-lt"/>
                <a:cs typeface="+mn-lt"/>
                <a:hlinkClick r:id="rId4"/>
              </a:rPr>
              <a:t>https://www.sydle.com/blog/what-is-process-optimization-</a:t>
            </a:r>
            <a:endParaRPr lang="en-US" sz="2000" smtClean="0">
              <a:ea typeface="+mn-lt"/>
              <a:cs typeface="+mn-lt"/>
            </a:endParaRPr>
          </a:p>
          <a:p>
            <a:pPr marL="342900" indent="-342900">
              <a:lnSpc>
                <a:spcPct val="100000"/>
              </a:lnSpc>
              <a:buAutoNum type="arabicPeriod"/>
            </a:pPr>
            <a:endParaRPr lang="en-US" sz="2000">
              <a:ea typeface="Calibri"/>
              <a:cs typeface="Calibri"/>
            </a:endParaRPr>
          </a:p>
          <a:p>
            <a:pPr marL="342900" indent="-342900">
              <a:lnSpc>
                <a:spcPct val="100000"/>
              </a:lnSpc>
              <a:buAutoNum type="arabicPeriod"/>
            </a:pPr>
            <a:r>
              <a:rPr lang="en-US" sz="2000" smtClean="0">
                <a:ea typeface="+mn-lt"/>
                <a:cs typeface="+mn-lt"/>
                <a:hlinkClick r:id="rId5"/>
              </a:rPr>
              <a:t>https</a:t>
            </a:r>
            <a:r>
              <a:rPr lang="en-US" sz="2000">
                <a:ea typeface="+mn-lt"/>
                <a:cs typeface="+mn-lt"/>
                <a:hlinkClick r:id="rId5"/>
              </a:rPr>
              <a:t>://research.aimultiple.com/predictive-process-mining/</a:t>
            </a:r>
            <a:endParaRPr lang="en-US" sz="2000">
              <a:ea typeface="Calibri"/>
              <a:cs typeface="Calibri"/>
            </a:endParaRPr>
          </a:p>
          <a:p>
            <a:pPr marL="342900" indent="-342900">
              <a:lnSpc>
                <a:spcPct val="100000"/>
              </a:lnSpc>
              <a:buAutoNum type="arabicPeriod"/>
            </a:pPr>
            <a:endParaRPr lang="en-US" sz="2000">
              <a:ea typeface="Calibri"/>
              <a:cs typeface="Calibri"/>
            </a:endParaRPr>
          </a:p>
          <a:p>
            <a:pPr marL="342900" indent="-342900">
              <a:lnSpc>
                <a:spcPct val="100000"/>
              </a:lnSpc>
              <a:buAutoNum type="arabicPeriod"/>
            </a:pPr>
            <a:r>
              <a:rPr lang="en-US" sz="2000">
                <a:ea typeface="+mn-lt"/>
                <a:cs typeface="+mn-lt"/>
                <a:hlinkClick r:id="rId6"/>
              </a:rPr>
              <a:t>https://www.informatec.com/en/process-mining-optimize-your-processes</a:t>
            </a:r>
            <a:endParaRPr lang="en-US" sz="2000">
              <a:ea typeface="Calibri"/>
              <a:cs typeface="Calibri"/>
            </a:endParaRPr>
          </a:p>
          <a:p>
            <a:pPr marL="342900" indent="-342900">
              <a:lnSpc>
                <a:spcPct val="100000"/>
              </a:lnSpc>
              <a:buAutoNum type="arabicPeriod"/>
            </a:pPr>
            <a:endParaRPr lang="en-US" sz="2000">
              <a:ea typeface="Calibri"/>
              <a:cs typeface="Calibri"/>
            </a:endParaRPr>
          </a:p>
          <a:p>
            <a:pPr marL="342900" indent="-342900">
              <a:lnSpc>
                <a:spcPct val="100000"/>
              </a:lnSpc>
              <a:buAutoNum type="arabicPeriod"/>
            </a:pPr>
            <a:endParaRPr lang="en-US" sz="2000">
              <a:ea typeface="Calibri"/>
              <a:cs typeface="Calibri"/>
            </a:endParaRPr>
          </a:p>
        </p:txBody>
      </p:sp>
    </p:spTree>
    <p:extLst>
      <p:ext uri="{BB962C8B-B14F-4D97-AF65-F5344CB8AC3E}">
        <p14:creationId xmlns:p14="http://schemas.microsoft.com/office/powerpoint/2010/main" xmlns="" val="3317047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smtClean="0"/>
              <a:t>INTERNSHIP CERTIFICATE</a:t>
            </a:r>
            <a:endParaRPr lang="en-US" sz="3200"/>
          </a:p>
        </p:txBody>
      </p:sp>
      <p:pic>
        <p:nvPicPr>
          <p:cNvPr id="4" name="Content Placeholder 3" descr="jpeg intern.png"/>
          <p:cNvPicPr>
            <a:picLocks noGrp="1" noChangeAspect="1"/>
          </p:cNvPicPr>
          <p:nvPr>
            <p:ph idx="1"/>
          </p:nvPr>
        </p:nvPicPr>
        <p:blipFill>
          <a:blip r:embed="rId2"/>
          <a:stretch>
            <a:fillRect/>
          </a:stretch>
        </p:blipFill>
        <p:spPr>
          <a:xfrm>
            <a:off x="4276578" y="1118392"/>
            <a:ext cx="3699803" cy="524855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Preface</a:t>
            </a:r>
            <a:endParaRPr lang="en-IN"/>
          </a:p>
        </p:txBody>
      </p:sp>
      <p:sp>
        <p:nvSpPr>
          <p:cNvPr id="3" name="Content Placeholder 2"/>
          <p:cNvSpPr>
            <a:spLocks noGrp="1"/>
          </p:cNvSpPr>
          <p:nvPr>
            <p:ph idx="1"/>
          </p:nvPr>
        </p:nvSpPr>
        <p:spPr/>
        <p:txBody>
          <a:bodyPr>
            <a:noAutofit/>
          </a:bodyPr>
          <a:lstStyle/>
          <a:p>
            <a:pPr marL="462280" indent="-462280">
              <a:lnSpc>
                <a:spcPct val="150000"/>
              </a:lnSpc>
              <a:buBlip>
                <a:blip r:embed="rId2">
                  <a:extLst>
                    <a:ext uri="{96DAC541-7B7A-43D3-8B79-37D633B846F1}">
                      <asvg:svgBlip xmlns:asvg="http://schemas.microsoft.com/office/drawing/2016/SVG/main" xmlns="" r:embed="rId3"/>
                    </a:ext>
                  </a:extLst>
                </a:blip>
              </a:buBlip>
            </a:pPr>
            <a:r>
              <a:rPr lang="en-US" sz="2000" smtClean="0">
                <a:latin typeface="Times New Roman"/>
                <a:cs typeface="Times New Roman"/>
              </a:rPr>
              <a:t>The Process Mining Virtual Internship was Provided by </a:t>
            </a:r>
            <a:r>
              <a:rPr lang="en-US" sz="2000" err="1" smtClean="0">
                <a:latin typeface="Times New Roman"/>
                <a:cs typeface="Times New Roman"/>
              </a:rPr>
              <a:t>EduSkills</a:t>
            </a:r>
            <a:r>
              <a:rPr lang="en-US" sz="2000" smtClean="0">
                <a:latin typeface="Times New Roman"/>
                <a:cs typeface="Times New Roman"/>
              </a:rPr>
              <a:t> &amp; AICTE  in association with </a:t>
            </a:r>
            <a:r>
              <a:rPr lang="en-US" sz="2000" err="1" smtClean="0">
                <a:latin typeface="Times New Roman"/>
                <a:cs typeface="Times New Roman"/>
              </a:rPr>
              <a:t>Celonis</a:t>
            </a:r>
            <a:r>
              <a:rPr lang="en-US" sz="2000" smtClean="0">
                <a:latin typeface="Times New Roman"/>
                <a:cs typeface="Times New Roman"/>
              </a:rPr>
              <a:t> Foundation</a:t>
            </a:r>
            <a:endParaRPr lang="en-US" sz="2000" smtClean="0"/>
          </a:p>
          <a:p>
            <a:pPr marL="462280" indent="-462280">
              <a:lnSpc>
                <a:spcPct val="150000"/>
              </a:lnSpc>
              <a:buBlip>
                <a:blip r:embed="rId2">
                  <a:extLst>
                    <a:ext uri="{96DAC541-7B7A-43D3-8B79-37D633B846F1}">
                      <asvg:svgBlip xmlns:asvg="http://schemas.microsoft.com/office/drawing/2016/SVG/main" xmlns="" r:embed="rId3"/>
                    </a:ext>
                  </a:extLst>
                </a:blip>
              </a:buBlip>
            </a:pPr>
            <a:r>
              <a:rPr lang="en-US" sz="2000" smtClean="0">
                <a:latin typeface="Times New Roman"/>
                <a:cs typeface="Times New Roman"/>
              </a:rPr>
              <a:t>All India Council for Technical Education (AICTE) has initiated various activities for providing Industrial Internships at graduation level for grooming the skills</a:t>
            </a:r>
          </a:p>
          <a:p>
            <a:pPr marL="462280" indent="-462280">
              <a:lnSpc>
                <a:spcPct val="150000"/>
              </a:lnSpc>
              <a:buBlip>
                <a:blip r:embed="rId2">
                  <a:extLst>
                    <a:ext uri="{96DAC541-7B7A-43D3-8B79-37D633B846F1}">
                      <asvg:svgBlip xmlns:asvg="http://schemas.microsoft.com/office/drawing/2016/SVG/main" xmlns="" r:embed="rId3"/>
                    </a:ext>
                  </a:extLst>
                </a:blip>
              </a:buBlip>
            </a:pPr>
            <a:r>
              <a:rPr lang="en-US" sz="2000" smtClean="0">
                <a:solidFill>
                  <a:srgbClr val="111111"/>
                </a:solidFill>
                <a:latin typeface="Times New Roman"/>
                <a:ea typeface="Roboto"/>
                <a:cs typeface="Roboto"/>
              </a:rPr>
              <a:t>Eduskills is working relentlessly to create next-gen talent pools and future trainers by bridging academic-industry gap through leveraging partnership, collaborations and connect programmes</a:t>
            </a:r>
          </a:p>
          <a:p>
            <a:pPr marL="462280" indent="-462280">
              <a:lnSpc>
                <a:spcPct val="150000"/>
              </a:lnSpc>
              <a:buBlip>
                <a:blip r:embed="rId2">
                  <a:extLst>
                    <a:ext uri="{96DAC541-7B7A-43D3-8B79-37D633B846F1}">
                      <asvg:svgBlip xmlns:asvg="http://schemas.microsoft.com/office/drawing/2016/SVG/main" xmlns="" r:embed="rId3"/>
                    </a:ext>
                  </a:extLst>
                </a:blip>
              </a:buBlip>
            </a:pPr>
            <a:r>
              <a:rPr lang="en-US" sz="2000" smtClean="0">
                <a:latin typeface="Times New Roman"/>
                <a:cs typeface="Arial"/>
              </a:rPr>
              <a:t>Celonis is a  German data processing company that offers Software as a service (SaaS) to improve business processes</a:t>
            </a:r>
            <a:r>
              <a:rPr lang="en-US" sz="2400" smtClean="0">
                <a:latin typeface="Times New Roman"/>
                <a:cs typeface="Arial"/>
              </a:rPr>
              <a:t>.</a:t>
            </a:r>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smtClean="0"/>
              <a:t>Contents</a:t>
            </a:r>
            <a:r>
              <a:rPr lang="en-IN" smtClean="0"/>
              <a:t>: </a:t>
            </a:r>
            <a:endParaRPr lang="en-US"/>
          </a:p>
        </p:txBody>
      </p:sp>
      <p:sp>
        <p:nvSpPr>
          <p:cNvPr id="3" name="Content Placeholder 2"/>
          <p:cNvSpPr>
            <a:spLocks noGrp="1"/>
          </p:cNvSpPr>
          <p:nvPr>
            <p:ph idx="1"/>
          </p:nvPr>
        </p:nvSpPr>
        <p:spPr/>
        <p:txBody>
          <a:bodyPr>
            <a:normAutofit fontScale="92500" lnSpcReduction="10000"/>
          </a:bodyPr>
          <a:lstStyle/>
          <a:p>
            <a:pPr marL="266700" indent="-266700">
              <a:lnSpc>
                <a:spcPct val="150000"/>
              </a:lnSpc>
              <a:buNone/>
            </a:pPr>
            <a:r>
              <a:rPr lang="en-US" sz="2400" smtClean="0">
                <a:latin typeface="Times New Roman"/>
                <a:cs typeface="Times New Roman"/>
              </a:rPr>
              <a:t>1.  Introduction</a:t>
            </a:r>
            <a:endParaRPr lang="en-US" sz="2400" smtClean="0">
              <a:latin typeface="Times New Roman"/>
              <a:ea typeface="Calibri" panose="020F0502020204030204"/>
              <a:cs typeface="Calibri" panose="020F0502020204030204"/>
            </a:endParaRPr>
          </a:p>
          <a:p>
            <a:pPr marL="342900" indent="-342900">
              <a:lnSpc>
                <a:spcPct val="150000"/>
              </a:lnSpc>
              <a:buNone/>
            </a:pPr>
            <a:r>
              <a:rPr lang="en-IN" sz="2400" smtClean="0">
                <a:latin typeface="Times New Roman"/>
                <a:ea typeface="Calibri" panose="020F0502020204030204"/>
                <a:cs typeface="Times New Roman"/>
              </a:rPr>
              <a:t>2.</a:t>
            </a:r>
            <a:r>
              <a:rPr lang="en-US" sz="2400" smtClean="0">
                <a:latin typeface="Times New Roman"/>
                <a:ea typeface="Calibri" panose="020F0502020204030204"/>
                <a:cs typeface="Times New Roman"/>
              </a:rPr>
              <a:t> Event log Data</a:t>
            </a:r>
          </a:p>
          <a:p>
            <a:pPr marL="342900" indent="-342900">
              <a:lnSpc>
                <a:spcPct val="150000"/>
              </a:lnSpc>
              <a:buNone/>
            </a:pPr>
            <a:r>
              <a:rPr lang="en-US" sz="2400" smtClean="0">
                <a:latin typeface="Times New Roman"/>
                <a:ea typeface="Calibri" panose="020F0502020204030204"/>
                <a:cs typeface="Times New Roman"/>
              </a:rPr>
              <a:t>3.Phases of  Process Mining</a:t>
            </a:r>
          </a:p>
          <a:p>
            <a:pPr marL="342900" indent="-342900">
              <a:lnSpc>
                <a:spcPct val="150000"/>
              </a:lnSpc>
              <a:buNone/>
            </a:pPr>
            <a:r>
              <a:rPr lang="en-IN" sz="2400" smtClean="0">
                <a:latin typeface="Times New Roman"/>
                <a:ea typeface="Calibri" panose="020F0502020204030204"/>
                <a:cs typeface="Times New Roman"/>
              </a:rPr>
              <a:t>4.Modules:</a:t>
            </a:r>
            <a:endParaRPr lang="en-US" sz="2400" smtClean="0">
              <a:latin typeface="Times New Roman"/>
              <a:ea typeface="Calibri" panose="020F0502020204030204"/>
              <a:cs typeface="Times New Roman"/>
            </a:endParaRPr>
          </a:p>
          <a:p>
            <a:pPr marL="342900" indent="192088">
              <a:lnSpc>
                <a:spcPct val="150000"/>
              </a:lnSpc>
              <a:buFont typeface="Arial" pitchFamily="34" charset="0"/>
              <a:buChar char="•"/>
            </a:pPr>
            <a:r>
              <a:rPr lang="en-US" sz="2400" smtClean="0">
                <a:latin typeface="Times New Roman"/>
                <a:ea typeface="Calibri" panose="020F0502020204030204"/>
                <a:cs typeface="Times New Roman"/>
              </a:rPr>
              <a:t> Process Mining Fundamentals</a:t>
            </a:r>
          </a:p>
          <a:p>
            <a:pPr marL="342900" indent="22225">
              <a:lnSpc>
                <a:spcPct val="150000"/>
              </a:lnSpc>
              <a:buFont typeface="Arial" pitchFamily="34" charset="0"/>
              <a:buChar char="•"/>
            </a:pPr>
            <a:r>
              <a:rPr lang="en-IN" sz="2400" smtClean="0">
                <a:latin typeface="Times New Roman"/>
                <a:ea typeface="Calibri" panose="020F0502020204030204"/>
                <a:cs typeface="Times New Roman"/>
              </a:rPr>
              <a:t>   Get Data into EMS</a:t>
            </a:r>
            <a:endParaRPr lang="en-US" sz="2400" smtClean="0">
              <a:latin typeface="Times New Roman"/>
              <a:ea typeface="Calibri" panose="020F0502020204030204"/>
              <a:cs typeface="Times New Roman"/>
            </a:endParaRPr>
          </a:p>
          <a:p>
            <a:pPr marL="342900" indent="-342900">
              <a:lnSpc>
                <a:spcPct val="150000"/>
              </a:lnSpc>
              <a:buNone/>
            </a:pPr>
            <a:r>
              <a:rPr lang="en-US" sz="2400" smtClean="0">
                <a:latin typeface="Times New Roman"/>
                <a:ea typeface="Calibri" panose="020F0502020204030204"/>
                <a:cs typeface="Times New Roman"/>
              </a:rPr>
              <a:t>5.Applications</a:t>
            </a:r>
          </a:p>
          <a:p>
            <a:pPr marL="342900" indent="-342900">
              <a:lnSpc>
                <a:spcPct val="150000"/>
              </a:lnSpc>
              <a:buNone/>
            </a:pPr>
            <a:r>
              <a:rPr lang="en-US" sz="2400" smtClean="0">
                <a:latin typeface="Times New Roman"/>
                <a:ea typeface="Calibri" panose="020F0502020204030204"/>
                <a:cs typeface="Times New Roman"/>
              </a:rPr>
              <a:t>6.Conclusion</a:t>
            </a:r>
          </a:p>
          <a:p>
            <a:pPr marL="342900" indent="-342900">
              <a:lnSpc>
                <a:spcPct val="150000"/>
              </a:lnSpc>
              <a:buNone/>
            </a:pPr>
            <a:r>
              <a:rPr lang="en-US" sz="2400" smtClean="0">
                <a:latin typeface="Times New Roman"/>
                <a:ea typeface="Calibri" panose="020F0502020204030204"/>
                <a:cs typeface="Times New Roman"/>
              </a:rPr>
              <a:t>7.References</a:t>
            </a:r>
          </a:p>
          <a:p>
            <a:pPr marL="0" indent="0">
              <a:lnSpc>
                <a:spcPct val="150000"/>
              </a:lnSpc>
              <a:buNone/>
            </a:pPr>
            <a:endParaRPr lang="en-US" sz="2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a:sym typeface="+mn-ea"/>
              </a:rPr>
              <a:t> </a:t>
            </a:r>
            <a:r>
              <a:rPr lang="en-US">
                <a:sym typeface="+mn-ea"/>
              </a:rPr>
              <a:t> </a:t>
            </a:r>
            <a:r>
              <a:rPr lang="en-US" sz="3200" smtClean="0">
                <a:latin typeface="Times New Roman"/>
                <a:ea typeface="Calibri"/>
                <a:cs typeface="Calibri"/>
              </a:rPr>
              <a:t>INTRODUCTION</a:t>
            </a:r>
            <a:r>
              <a:rPr lang="en-US" sz="3200" smtClean="0">
                <a:latin typeface="Times New Roman"/>
              </a:rPr>
              <a:t/>
            </a:r>
            <a:br>
              <a:rPr lang="en-US" sz="3200" smtClean="0">
                <a:latin typeface="Times New Roman"/>
              </a:rPr>
            </a:br>
            <a:endParaRPr lang="en-US"/>
          </a:p>
        </p:txBody>
      </p:sp>
      <p:sp>
        <p:nvSpPr>
          <p:cNvPr id="3" name="Content Placeholder 2"/>
          <p:cNvSpPr>
            <a:spLocks noGrp="1"/>
          </p:cNvSpPr>
          <p:nvPr>
            <p:ph idx="1"/>
          </p:nvPr>
        </p:nvSpPr>
        <p:spPr>
          <a:xfrm>
            <a:off x="199505" y="1097279"/>
            <a:ext cx="11992495" cy="5489052"/>
          </a:xfrm>
        </p:spPr>
        <p:txBody>
          <a:bodyPr>
            <a:normAutofit/>
          </a:bodyPr>
          <a:lstStyle/>
          <a:p>
            <a:pPr marL="285750" indent="-285750">
              <a:lnSpc>
                <a:spcPct val="100000"/>
              </a:lnSpc>
              <a:buFont typeface="Arial"/>
              <a:buChar char="•"/>
            </a:pPr>
            <a:r>
              <a:rPr lang="en-US" sz="2000" smtClean="0">
                <a:latin typeface="Times New Roman"/>
                <a:cs typeface="Times New Roman"/>
              </a:rPr>
              <a:t>Process mining is a technique designed to discover, monitor and improve real processes by extracting readily available knowledge from the event logs of information systems</a:t>
            </a:r>
            <a:r>
              <a:rPr lang="en-US" sz="4400" smtClean="0">
                <a:latin typeface="Times New Roman"/>
                <a:cs typeface="Times New Roman"/>
              </a:rPr>
              <a:t>.</a:t>
            </a:r>
          </a:p>
          <a:p>
            <a:pPr marL="285750" indent="-285750">
              <a:lnSpc>
                <a:spcPct val="150000"/>
              </a:lnSpc>
              <a:buFont typeface="Arial"/>
              <a:buChar char="•"/>
            </a:pPr>
            <a:r>
              <a:rPr lang="en-US" sz="2000" smtClean="0">
                <a:latin typeface="Times New Roman"/>
                <a:cs typeface="Times New Roman"/>
              </a:rPr>
              <a:t>Process mining is mainly the combination of two disciplines: Data Science and Business Process Management, Process mining essentially uses Data Science techniques such as Big data and AI .</a:t>
            </a:r>
          </a:p>
          <a:p>
            <a:pPr marL="285750" indent="-285750">
              <a:lnSpc>
                <a:spcPct val="150000"/>
              </a:lnSpc>
              <a:buFont typeface="Arial"/>
              <a:buChar char="•"/>
            </a:pPr>
            <a:r>
              <a:rPr lang="en-US" sz="2000" smtClean="0">
                <a:solidFill>
                  <a:srgbClr val="202122"/>
                </a:solidFill>
                <a:latin typeface="Times New Roman"/>
                <a:cs typeface="Arial"/>
              </a:rPr>
              <a:t>The goal of process mining is to turn event data into insights and actions.</a:t>
            </a:r>
            <a:endParaRPr lang="en-US" sz="2000" smtClean="0">
              <a:latin typeface="Times New Roman"/>
              <a:ea typeface="Calibri" panose="020F0502020204030204"/>
              <a:cs typeface="Calibri" panose="020F0502020204030204"/>
            </a:endParaRPr>
          </a:p>
          <a:p>
            <a:pPr marL="285750" indent="-285750">
              <a:lnSpc>
                <a:spcPct val="150000"/>
              </a:lnSpc>
              <a:buFont typeface="Arial"/>
              <a:buChar char="•"/>
            </a:pPr>
            <a:endParaRPr lang="en-US" sz="2400" smtClean="0">
              <a:latin typeface="Times New Roman"/>
              <a:cs typeface="Times New Roman"/>
            </a:endParaRPr>
          </a:p>
          <a:p>
            <a:pPr marL="285750" indent="-285750">
              <a:lnSpc>
                <a:spcPct val="100000"/>
              </a:lnSpc>
              <a:buFont typeface="Arial"/>
              <a:buChar char="•"/>
            </a:pPr>
            <a:endParaRPr lang="en-US" sz="2400" smtClean="0">
              <a:latin typeface="Times New Roman"/>
              <a:cs typeface="Times New Roman"/>
            </a:endParaRPr>
          </a:p>
          <a:p>
            <a:pPr marL="0" indent="0">
              <a:buNone/>
            </a:pPr>
            <a:endParaRPr lang="en-US" sz="4500"/>
          </a:p>
        </p:txBody>
      </p:sp>
      <p:pic>
        <p:nvPicPr>
          <p:cNvPr id="4" name="Picture 3">
            <a:extLst>
              <a:ext uri="{FF2B5EF4-FFF2-40B4-BE49-F238E27FC236}">
                <a16:creationId xmlns="" xmlns:a16="http://schemas.microsoft.com/office/drawing/2014/main" id="{DD1F9AA2-927D-E92D-9359-1C429F33D4FE}"/>
              </a:ext>
            </a:extLst>
          </p:cNvPr>
          <p:cNvPicPr>
            <a:picLocks noChangeAspect="1"/>
          </p:cNvPicPr>
          <p:nvPr/>
        </p:nvPicPr>
        <p:blipFill>
          <a:blip r:embed="rId2" cstate="print"/>
          <a:stretch>
            <a:fillRect/>
          </a:stretch>
        </p:blipFill>
        <p:spPr>
          <a:xfrm>
            <a:off x="2597426" y="3843130"/>
            <a:ext cx="5790981" cy="243304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a:ea typeface="Calibri"/>
                <a:cs typeface="Calibri"/>
              </a:rPr>
              <a:t>  </a:t>
            </a:r>
            <a:r>
              <a:rPr lang="en-US" sz="3200" smtClean="0">
                <a:latin typeface="Times New Roman"/>
                <a:ea typeface="Calibri"/>
                <a:cs typeface="Calibri"/>
              </a:rPr>
              <a:t>INTRODUCTION</a:t>
            </a:r>
            <a:r>
              <a:rPr lang="en-US" sz="3200" smtClean="0">
                <a:latin typeface="Times New Roman"/>
              </a:rPr>
              <a:t/>
            </a:r>
            <a:br>
              <a:rPr lang="en-US" sz="3200" smtClean="0">
                <a:latin typeface="Times New Roman"/>
              </a:rPr>
            </a:br>
            <a:r>
              <a:rPr lang="en-US" sz="3200" smtClean="0">
                <a:latin typeface="Times New Roman"/>
              </a:rPr>
              <a:t> </a:t>
            </a:r>
            <a:endParaRPr lang="en-IN"/>
          </a:p>
        </p:txBody>
      </p:sp>
      <p:sp>
        <p:nvSpPr>
          <p:cNvPr id="3" name="Content Placeholder 2"/>
          <p:cNvSpPr>
            <a:spLocks noGrp="1"/>
          </p:cNvSpPr>
          <p:nvPr>
            <p:ph idx="1"/>
          </p:nvPr>
        </p:nvSpPr>
        <p:spPr/>
        <p:txBody>
          <a:bodyPr/>
          <a:lstStyle/>
          <a:p>
            <a:pPr marL="182563" indent="-182563">
              <a:lnSpc>
                <a:spcPct val="150000"/>
              </a:lnSpc>
              <a:buFont typeface="Arial" pitchFamily="34" charset="0"/>
              <a:buChar char="•"/>
            </a:pPr>
            <a:r>
              <a:rPr lang="en-US" sz="2000" smtClean="0">
                <a:latin typeface="Times New Roman"/>
                <a:cs typeface="Times New Roman"/>
              </a:rPr>
              <a:t>Process Mining helps the organizations to identify where their plans went haywire or flawed to begin with and    how to get things not just back on track but also in fast lane.</a:t>
            </a:r>
            <a:endParaRPr lang="en-US" sz="2000" smtClean="0"/>
          </a:p>
          <a:p>
            <a:pPr marL="84138" indent="-84138">
              <a:lnSpc>
                <a:spcPct val="150000"/>
              </a:lnSpc>
              <a:buFont typeface="Arial" pitchFamily="34" charset="0"/>
              <a:buChar char="•"/>
            </a:pPr>
            <a:r>
              <a:rPr lang="en-US" sz="2000" smtClean="0">
                <a:latin typeface="Times New Roman"/>
                <a:cs typeface="Times New Roman"/>
              </a:rPr>
              <a:t> Log data is the records of all the events occurring in a system, in an application, or on a network device</a:t>
            </a:r>
            <a:r>
              <a:rPr lang="en-US" smtClean="0">
                <a:latin typeface="Times New Roman"/>
                <a:cs typeface="Times New Roman"/>
              </a:rPr>
              <a:t>. </a:t>
            </a:r>
          </a:p>
          <a:p>
            <a:pPr marL="84138" indent="-84138">
              <a:lnSpc>
                <a:spcPct val="150000"/>
              </a:lnSpc>
              <a:buNone/>
            </a:pPr>
            <a:endParaRPr lang="en-IN" smtClean="0">
              <a:latin typeface="Times New Roman"/>
              <a:cs typeface="Times New Roman"/>
            </a:endParaRPr>
          </a:p>
          <a:p>
            <a:pPr marL="84138" indent="-84138">
              <a:lnSpc>
                <a:spcPct val="150000"/>
              </a:lnSpc>
              <a:buNone/>
            </a:pPr>
            <a:endParaRPr lang="en-IN" smtClean="0">
              <a:latin typeface="Times New Roman"/>
              <a:cs typeface="Times New Roman"/>
            </a:endParaRPr>
          </a:p>
          <a:p>
            <a:pPr marL="84138" indent="-84138">
              <a:lnSpc>
                <a:spcPct val="150000"/>
              </a:lnSpc>
              <a:buNone/>
            </a:pPr>
            <a:endParaRPr lang="en-US" smtClean="0"/>
          </a:p>
          <a:p>
            <a:pPr>
              <a:lnSpc>
                <a:spcPct val="150000"/>
              </a:lnSpc>
              <a:buNone/>
            </a:pPr>
            <a:endParaRPr lang="en-IN"/>
          </a:p>
        </p:txBody>
      </p:sp>
      <p:pic>
        <p:nvPicPr>
          <p:cNvPr id="4" name="Picture 3">
            <a:extLst>
              <a:ext uri="{FF2B5EF4-FFF2-40B4-BE49-F238E27FC236}">
                <a16:creationId xmlns="" xmlns:a16="http://schemas.microsoft.com/office/drawing/2014/main" id="{2387C3F0-2BCB-ED9C-9416-9421D1F5231E}"/>
              </a:ext>
            </a:extLst>
          </p:cNvPr>
          <p:cNvPicPr>
            <a:picLocks noChangeAspect="1"/>
          </p:cNvPicPr>
          <p:nvPr/>
        </p:nvPicPr>
        <p:blipFill>
          <a:blip r:embed="rId2"/>
          <a:stretch>
            <a:fillRect/>
          </a:stretch>
        </p:blipFill>
        <p:spPr>
          <a:xfrm>
            <a:off x="3137095" y="2906136"/>
            <a:ext cx="5176911" cy="3342609"/>
          </a:xfrm>
          <a:prstGeom prst="rect">
            <a:avLst/>
          </a:prstGeom>
        </p:spPr>
      </p:pic>
    </p:spTree>
    <p:extLst>
      <p:ext uri="{BB962C8B-B14F-4D97-AF65-F5344CB8AC3E}">
        <p14:creationId xmlns:p14="http://schemas.microsoft.com/office/powerpoint/2010/main" xmlns="" val="1941359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033D2-EE23-1FCB-6E54-9CE6C0D5E165}"/>
              </a:ext>
            </a:extLst>
          </p:cNvPr>
          <p:cNvSpPr>
            <a:spLocks noGrp="1"/>
          </p:cNvSpPr>
          <p:nvPr>
            <p:ph type="title"/>
          </p:nvPr>
        </p:nvSpPr>
        <p:spPr/>
        <p:txBody>
          <a:bodyPr/>
          <a:lstStyle/>
          <a:p>
            <a:r>
              <a:rPr lang="en-US" sz="3200" smtClean="0">
                <a:latin typeface="Times New Roman"/>
                <a:ea typeface="Calibri"/>
                <a:cs typeface="Calibri"/>
              </a:rPr>
              <a:t>EVENT LOG DATA</a:t>
            </a:r>
            <a:br>
              <a:rPr lang="en-US" sz="3200" smtClean="0">
                <a:latin typeface="Times New Roman"/>
                <a:ea typeface="Calibri"/>
                <a:cs typeface="Calibri"/>
              </a:rPr>
            </a:br>
            <a:endParaRPr lang="en-IN" sz="3200"/>
          </a:p>
        </p:txBody>
      </p:sp>
      <p:sp>
        <p:nvSpPr>
          <p:cNvPr id="3" name="Content Placeholder 2">
            <a:extLst>
              <a:ext uri="{FF2B5EF4-FFF2-40B4-BE49-F238E27FC236}">
                <a16:creationId xmlns:a16="http://schemas.microsoft.com/office/drawing/2014/main" xmlns="" id="{AA11EE8A-B72C-0ED9-27DC-BB0A67952F50}"/>
              </a:ext>
            </a:extLst>
          </p:cNvPr>
          <p:cNvSpPr>
            <a:spLocks noGrp="1"/>
          </p:cNvSpPr>
          <p:nvPr>
            <p:ph idx="1"/>
          </p:nvPr>
        </p:nvSpPr>
        <p:spPr>
          <a:xfrm>
            <a:off x="199505" y="1097279"/>
            <a:ext cx="11992495" cy="1041010"/>
          </a:xfrm>
        </p:spPr>
        <p:txBody>
          <a:bodyPr>
            <a:normAutofit fontScale="32500" lnSpcReduction="20000"/>
          </a:bodyPr>
          <a:lstStyle/>
          <a:p>
            <a:pPr marL="0" indent="0" algn="l">
              <a:buNone/>
            </a:pPr>
            <a:endParaRPr lang="en-US" sz="2000" smtClean="0"/>
          </a:p>
          <a:p>
            <a:pPr marL="0" indent="0" algn="l">
              <a:buNone/>
            </a:pPr>
            <a:endParaRPr lang="en-US" sz="2400" b="1" smtClean="0">
              <a:latin typeface="Times New Roman"/>
              <a:cs typeface="Times New Roman"/>
            </a:endParaRPr>
          </a:p>
          <a:p>
            <a:pPr marL="0" indent="0" algn="l">
              <a:buNone/>
            </a:pPr>
            <a:endParaRPr lang="en-IN" sz="2400" b="1" smtClean="0">
              <a:latin typeface="Times New Roman"/>
              <a:cs typeface="Times New Roman"/>
            </a:endParaRPr>
          </a:p>
          <a:p>
            <a:pPr marL="0" indent="0" algn="l">
              <a:buNone/>
            </a:pPr>
            <a:endParaRPr lang="en-US" sz="2400" b="1" smtClean="0">
              <a:latin typeface="Times New Roman"/>
              <a:cs typeface="Times New Roman"/>
            </a:endParaRPr>
          </a:p>
          <a:p>
            <a:pPr marL="0" indent="0" algn="l">
              <a:buNone/>
            </a:pPr>
            <a:r>
              <a:rPr lang="en-IN" smtClean="0"/>
              <a:t>          </a:t>
            </a:r>
          </a:p>
          <a:p>
            <a:pPr marL="0" indent="0" algn="l">
              <a:buNone/>
            </a:pPr>
            <a:endParaRPr lang="en-IN" smtClean="0"/>
          </a:p>
          <a:p>
            <a:pPr marL="0" indent="0" algn="l">
              <a:buNone/>
            </a:pPr>
            <a:endParaRPr lang="en-IN" smtClean="0"/>
          </a:p>
          <a:p>
            <a:pPr marL="0" indent="0" algn="l">
              <a:buNone/>
            </a:pPr>
            <a:endParaRPr lang="en-US"/>
          </a:p>
        </p:txBody>
      </p:sp>
      <p:sp>
        <p:nvSpPr>
          <p:cNvPr id="4" name="TextBox 3">
            <a:extLst>
              <a:ext uri="{FF2B5EF4-FFF2-40B4-BE49-F238E27FC236}">
                <a16:creationId xmlns="" xmlns:a16="http://schemas.microsoft.com/office/drawing/2014/main" id="{78C15DC6-4578-4543-96DC-2BB3F238980B}"/>
              </a:ext>
            </a:extLst>
          </p:cNvPr>
          <p:cNvSpPr txBox="1"/>
          <p:nvPr/>
        </p:nvSpPr>
        <p:spPr>
          <a:xfrm>
            <a:off x="182880" y="1066133"/>
            <a:ext cx="1177465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smtClean="0">
                <a:solidFill>
                  <a:srgbClr val="111111"/>
                </a:solidFill>
                <a:latin typeface="Times New Roman"/>
                <a:ea typeface="+mn-lt"/>
                <a:cs typeface="+mn-lt"/>
              </a:rPr>
              <a:t>An event is any significant action or occurrence that’s recognized by a software system</a:t>
            </a:r>
          </a:p>
          <a:p>
            <a:pPr marL="285750" indent="-285750"/>
            <a:endParaRPr lang="en-US" sz="2000" smtClean="0">
              <a:solidFill>
                <a:srgbClr val="111111"/>
              </a:solidFill>
              <a:latin typeface="Times New Roman"/>
              <a:ea typeface="+mn-lt"/>
              <a:cs typeface="+mn-lt"/>
            </a:endParaRPr>
          </a:p>
          <a:p>
            <a:pPr marL="285750" indent="-285750">
              <a:buFont typeface="Arial"/>
              <a:buChar char="•"/>
            </a:pPr>
            <a:r>
              <a:rPr lang="en-US" sz="2000" smtClean="0">
                <a:latin typeface="Times New Roman"/>
                <a:cs typeface="Times New Roman"/>
              </a:rPr>
              <a:t>An event log can be seen as collection of cases whereas a case can be defined as a sequence of events</a:t>
            </a:r>
            <a:endParaRPr lang="en-US" sz="2000" smtClean="0"/>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r>
              <a:rPr lang="en-US" sz="2000" b="1" smtClean="0">
                <a:latin typeface="Times New Roman"/>
                <a:cs typeface="Times New Roman"/>
              </a:rPr>
              <a:t>SOURCE OF EVENT DATA</a:t>
            </a: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IN" sz="2000" smtClean="0">
              <a:latin typeface="Times New Roman"/>
            </a:endParaRPr>
          </a:p>
          <a:p>
            <a:pPr marL="285750" indent="-285750">
              <a:buFont typeface="Arial"/>
              <a:buChar char="•"/>
            </a:pPr>
            <a:endParaRPr lang="en-US" sz="2000">
              <a:latin typeface="Times New Roman"/>
            </a:endParaRPr>
          </a:p>
        </p:txBody>
      </p:sp>
      <p:sp>
        <p:nvSpPr>
          <p:cNvPr id="5" name="TextBox 4">
            <a:extLst>
              <a:ext uri="{FF2B5EF4-FFF2-40B4-BE49-F238E27FC236}">
                <a16:creationId xmlns="" xmlns:a16="http://schemas.microsoft.com/office/drawing/2014/main" id="{B9BB3C83-BF71-35FA-826F-D3C42DE0D6FB}"/>
              </a:ext>
            </a:extLst>
          </p:cNvPr>
          <p:cNvSpPr txBox="1"/>
          <p:nvPr/>
        </p:nvSpPr>
        <p:spPr>
          <a:xfrm>
            <a:off x="1930400" y="3020484"/>
            <a:ext cx="6913033"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a database system (e.g., patient data in a hospital),</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 comma-separated values (CSV) file or spreadsheet,</a:t>
            </a:r>
          </a:p>
          <a:p>
            <a:pPr marL="285750" indent="-285750">
              <a:buFont typeface="Arial"/>
              <a:buChar char="•"/>
            </a:pPr>
            <a:endParaRPr lang="en-US" i="1">
              <a:latin typeface="Times New Roman"/>
              <a:cs typeface="Times New Roman"/>
            </a:endParaRPr>
          </a:p>
          <a:p>
            <a:pPr marL="285750" indent="-285750">
              <a:buFont typeface="Arial"/>
              <a:buChar char="•"/>
            </a:pPr>
            <a:r>
              <a:rPr lang="en-US">
                <a:latin typeface="Times New Roman"/>
                <a:cs typeface="Times New Roman"/>
              </a:rPr>
              <a:t>a transaction log (e.g., a trading system)</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 message log (e.g., from IBM middleware).</a:t>
            </a:r>
            <a:endParaRPr lang="en-US">
              <a:latin typeface="Times New Roman"/>
              <a:ea typeface="Calibri" panose="020F0502020204030204"/>
              <a:cs typeface="Calibri" panose="020F0502020204030204"/>
            </a:endParaRP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an open API providing data from websites or social media .</a:t>
            </a:r>
            <a:endParaRPr lang="en-US" sz="1200">
              <a:latin typeface="Times New Roman"/>
              <a:cs typeface="Times New Roman"/>
            </a:endParaRPr>
          </a:p>
          <a:p>
            <a:pPr marL="285750" indent="-285750">
              <a:buFont typeface="Arial"/>
              <a:buChar char="•"/>
            </a:pPr>
            <a:endParaRPr lang="en-US" sz="1200">
              <a:latin typeface="Times New Roman"/>
              <a:cs typeface="Times New Roman"/>
            </a:endParaRPr>
          </a:p>
        </p:txBody>
      </p:sp>
    </p:spTree>
    <p:extLst>
      <p:ext uri="{BB962C8B-B14F-4D97-AF65-F5344CB8AC3E}">
        <p14:creationId xmlns:p14="http://schemas.microsoft.com/office/powerpoint/2010/main" xmlns="" val="152032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smtClean="0"/>
              <a:t>EVENT LOG DATA</a:t>
            </a:r>
            <a:endParaRPr lang="en-IN" sz="3200"/>
          </a:p>
        </p:txBody>
      </p:sp>
      <p:pic>
        <p:nvPicPr>
          <p:cNvPr id="4" name="Content Placeholder 3">
            <a:extLst>
              <a:ext uri="{FF2B5EF4-FFF2-40B4-BE49-F238E27FC236}">
                <a16:creationId xmlns="" xmlns:a16="http://schemas.microsoft.com/office/drawing/2014/main" id="{3266EDBF-1A16-BD71-5EB5-DD6C14DC6FE6}"/>
              </a:ext>
            </a:extLst>
          </p:cNvPr>
          <p:cNvPicPr>
            <a:picLocks noGrp="1" noChangeAspect="1"/>
          </p:cNvPicPr>
          <p:nvPr>
            <p:ph idx="1"/>
          </p:nvPr>
        </p:nvPicPr>
        <p:blipFill>
          <a:blip r:embed="rId2" cstate="print"/>
          <a:stretch>
            <a:fillRect/>
          </a:stretch>
        </p:blipFill>
        <p:spPr>
          <a:xfrm>
            <a:off x="2152183" y="1116540"/>
            <a:ext cx="6949614" cy="3817101"/>
          </a:xfrm>
          <a:prstGeom prst="rect">
            <a:avLst/>
          </a:prstGeom>
        </p:spPr>
      </p:pic>
      <p:sp>
        <p:nvSpPr>
          <p:cNvPr id="6" name="TextBox 5"/>
          <p:cNvSpPr txBox="1"/>
          <p:nvPr/>
        </p:nvSpPr>
        <p:spPr>
          <a:xfrm>
            <a:off x="1125416" y="5162844"/>
            <a:ext cx="9847384" cy="1477328"/>
          </a:xfrm>
          <a:prstGeom prst="rect">
            <a:avLst/>
          </a:prstGeom>
          <a:noFill/>
        </p:spPr>
        <p:txBody>
          <a:bodyPr wrap="square" rtlCol="0">
            <a:spAutoFit/>
          </a:bodyPr>
          <a:lstStyle/>
          <a:p>
            <a:pPr algn="just">
              <a:lnSpc>
                <a:spcPct val="150000"/>
              </a:lnSpc>
            </a:pPr>
            <a:r>
              <a:rPr lang="en-US" sz="2000" smtClean="0">
                <a:solidFill>
                  <a:srgbClr val="242424"/>
                </a:solidFill>
                <a:latin typeface="Times New Roman"/>
                <a:cs typeface="Times New Roman"/>
              </a:rPr>
              <a:t>The event log data structure mainly shows activities, each activity’s ID,  and the timestamp.  Therefore, process mining brings visibility to the execution of a process by showing steps taken, duration of activities or deviations that occur.</a:t>
            </a:r>
            <a:endParaRPr lang="en-US" sz="2000"/>
          </a:p>
        </p:txBody>
      </p:sp>
    </p:spTree>
    <p:extLst>
      <p:ext uri="{BB962C8B-B14F-4D97-AF65-F5344CB8AC3E}">
        <p14:creationId xmlns:p14="http://schemas.microsoft.com/office/powerpoint/2010/main" xmlns="" val="123093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PHASES OF PROCESS MINING</a:t>
            </a:r>
            <a:br>
              <a:rPr lang="en-US" sz="3200" smtClean="0">
                <a:latin typeface="Times New Roman"/>
                <a:ea typeface="Calibri"/>
                <a:cs typeface="Calibri"/>
              </a:rPr>
            </a:br>
            <a:endParaRPr lang="en-IN" sz="3200"/>
          </a:p>
        </p:txBody>
      </p:sp>
      <p:sp>
        <p:nvSpPr>
          <p:cNvPr id="3" name="Content Placeholder 2"/>
          <p:cNvSpPr>
            <a:spLocks noGrp="1"/>
          </p:cNvSpPr>
          <p:nvPr>
            <p:ph idx="1"/>
          </p:nvPr>
        </p:nvSpPr>
        <p:spPr/>
        <p:txBody>
          <a:bodyPr>
            <a:normAutofit/>
          </a:bodyPr>
          <a:lstStyle/>
          <a:p>
            <a:pPr marL="0" indent="0">
              <a:buNone/>
            </a:pPr>
            <a:endParaRPr lang="en-US" sz="3100" smtClean="0"/>
          </a:p>
          <a:p>
            <a:pPr marL="0" indent="0">
              <a:buNone/>
            </a:pPr>
            <a:endParaRPr lang="en-US" smtClean="0"/>
          </a:p>
          <a:p>
            <a:pPr marL="0" indent="0">
              <a:buNone/>
            </a:pPr>
            <a:endParaRPr lang="en-US" smtClean="0"/>
          </a:p>
          <a:p>
            <a:pPr marL="0" indent="0">
              <a:buNone/>
            </a:pPr>
            <a:endParaRPr lang="en-IN"/>
          </a:p>
        </p:txBody>
      </p:sp>
      <p:sp>
        <p:nvSpPr>
          <p:cNvPr id="5" name="TextBox 4">
            <a:extLst>
              <a:ext uri="{FF2B5EF4-FFF2-40B4-BE49-F238E27FC236}">
                <a16:creationId xmlns="" xmlns:a16="http://schemas.microsoft.com/office/drawing/2014/main" id="{C44B4A6A-C070-D104-432D-F7B280E9FAEE}"/>
              </a:ext>
            </a:extLst>
          </p:cNvPr>
          <p:cNvSpPr txBox="1"/>
          <p:nvPr/>
        </p:nvSpPr>
        <p:spPr>
          <a:xfrm>
            <a:off x="173292" y="1167618"/>
            <a:ext cx="1037457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Process Mining mainly divided into three phases as follows : </a:t>
            </a:r>
          </a:p>
          <a:p>
            <a:r>
              <a:rPr lang="en-US" sz="2000"/>
              <a:t>                                                                                                               </a:t>
            </a:r>
            <a:r>
              <a:rPr lang="en-US" sz="2000">
                <a:latin typeface="Times New Roman"/>
                <a:cs typeface="Times New Roman"/>
              </a:rPr>
              <a:t> 1. Discovery.</a:t>
            </a:r>
          </a:p>
          <a:p>
            <a:r>
              <a:rPr lang="en-US" sz="2000">
                <a:latin typeface="Times New Roman"/>
                <a:cs typeface="Times New Roman"/>
              </a:rPr>
              <a:t>                                                                                                      2. Monitoring.</a:t>
            </a:r>
            <a:endParaRPr lang="en-US" sz="2000">
              <a:latin typeface="Times New Roman"/>
              <a:ea typeface="Calibri"/>
              <a:cs typeface="Times New Roman"/>
            </a:endParaRPr>
          </a:p>
          <a:p>
            <a:r>
              <a:rPr lang="en-US" sz="2000">
                <a:latin typeface="Times New Roman"/>
                <a:cs typeface="Times New Roman"/>
              </a:rPr>
              <a:t>                                                                                                      3. Optimization</a:t>
            </a:r>
            <a:r>
              <a:rPr lang="en-US" smtClean="0">
                <a:latin typeface="Times New Roman"/>
                <a:cs typeface="Times New Roman"/>
              </a:rPr>
              <a:t>.</a:t>
            </a:r>
          </a:p>
        </p:txBody>
      </p:sp>
      <p:sp>
        <p:nvSpPr>
          <p:cNvPr id="6" name="TextBox 5">
            <a:extLst>
              <a:ext uri="{FF2B5EF4-FFF2-40B4-BE49-F238E27FC236}">
                <a16:creationId xmlns="" xmlns:a16="http://schemas.microsoft.com/office/drawing/2014/main" id="{D95A58D4-057A-AC76-5251-AB8560E40B4E}"/>
              </a:ext>
            </a:extLst>
          </p:cNvPr>
          <p:cNvSpPr txBox="1"/>
          <p:nvPr/>
        </p:nvSpPr>
        <p:spPr>
          <a:xfrm>
            <a:off x="211015" y="2771336"/>
            <a:ext cx="1054800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smtClean="0">
                <a:latin typeface="Times New Roman"/>
                <a:cs typeface="Times New Roman"/>
              </a:rPr>
              <a:t>Discovery:</a:t>
            </a:r>
            <a:endParaRPr lang="en-US" sz="2400" b="1" u="sng">
              <a:latin typeface="Times New Roman"/>
              <a:cs typeface="Times New Roman"/>
            </a:endParaRPr>
          </a:p>
          <a:p>
            <a:pPr algn="just">
              <a:lnSpc>
                <a:spcPct val="150000"/>
              </a:lnSpc>
            </a:pPr>
            <a:r>
              <a:rPr lang="en-US"/>
              <a:t>      </a:t>
            </a:r>
            <a:r>
              <a:rPr lang="en-US" sz="2000" smtClean="0">
                <a:latin typeface="Times New Roman"/>
                <a:cs typeface="Times New Roman"/>
              </a:rPr>
              <a:t>Discovery </a:t>
            </a:r>
            <a:r>
              <a:rPr lang="en-US" sz="2000">
                <a:latin typeface="Times New Roman"/>
                <a:cs typeface="Times New Roman"/>
              </a:rPr>
              <a:t>mainly solves the major problems for organization . It searches for hidden impediments that could be impacting customer relationships ,cost,and ultimately, a business bottom line</a:t>
            </a:r>
            <a:r>
              <a:rPr lang="en-US" sz="2000" smtClean="0">
                <a:latin typeface="Times New Roman"/>
                <a:cs typeface="Times New Roman"/>
              </a:rPr>
              <a:t>.</a:t>
            </a:r>
            <a:endParaRPr lang="en-US" smtClean="0">
              <a:latin typeface="Times New Roman"/>
              <a:cs typeface="Times New Roman"/>
            </a:endParaRPr>
          </a:p>
          <a:p>
            <a:pPr algn="just">
              <a:lnSpc>
                <a:spcPct val="150000"/>
              </a:lnSpc>
            </a:pPr>
            <a:endParaRPr lang="en-IN" smtClean="0">
              <a:latin typeface="Times New Roman"/>
              <a:cs typeface="Times New Roman"/>
            </a:endParaRPr>
          </a:p>
          <a:p>
            <a:pPr algn="just">
              <a:lnSpc>
                <a:spcPct val="150000"/>
              </a:lnSpc>
            </a:pPr>
            <a:endParaRPr lang="en-US" smtClean="0">
              <a:latin typeface="Times New Roman"/>
              <a:cs typeface="Times New Roman"/>
            </a:endParaRPr>
          </a:p>
          <a:p>
            <a:pPr algn="just">
              <a:lnSpc>
                <a:spcPct val="150000"/>
              </a:lnSpc>
            </a:pPr>
            <a:endParaRPr lang="en-IN" smtClean="0">
              <a:latin typeface="Times New Roman"/>
              <a:ea typeface="Calibri"/>
              <a:cs typeface="Times New Roman"/>
            </a:endParaRPr>
          </a:p>
          <a:p>
            <a:pPr algn="just">
              <a:lnSpc>
                <a:spcPct val="150000"/>
              </a:lnSpc>
            </a:pPr>
            <a:endParaRPr lang="en-IN" smtClean="0">
              <a:latin typeface="Times New Roman"/>
              <a:ea typeface="Calibri"/>
              <a:cs typeface="Times New Roman"/>
            </a:endParaRPr>
          </a:p>
          <a:p>
            <a:pPr algn="just">
              <a:lnSpc>
                <a:spcPct val="150000"/>
              </a:lnSpc>
            </a:pPr>
            <a:endParaRPr lang="en-IN" smtClean="0">
              <a:latin typeface="Times New Roman"/>
              <a:ea typeface="Calibri"/>
              <a:cs typeface="Times New Roman"/>
            </a:endParaRPr>
          </a:p>
          <a:p>
            <a:pPr algn="just">
              <a:lnSpc>
                <a:spcPct val="150000"/>
              </a:lnSpc>
            </a:pPr>
            <a:endParaRPr lang="en-IN" smtClean="0">
              <a:latin typeface="Times New Roman"/>
              <a:ea typeface="Calibri"/>
              <a:cs typeface="Times New Roman"/>
            </a:endParaRPr>
          </a:p>
          <a:p>
            <a:pPr algn="just"/>
            <a:endParaRPr lang="en-IN" smtClean="0">
              <a:latin typeface="Times New Roman"/>
              <a:ea typeface="Calibri"/>
              <a:cs typeface="Times New Roman"/>
            </a:endParaRPr>
          </a:p>
          <a:p>
            <a:pPr algn="just"/>
            <a:endParaRPr lang="en-IN" smtClean="0">
              <a:latin typeface="Times New Roman"/>
              <a:ea typeface="Calibri"/>
              <a:cs typeface="Times New Roman"/>
            </a:endParaRPr>
          </a:p>
          <a:p>
            <a:pPr algn="just"/>
            <a:endParaRPr lang="en-IN" smtClean="0">
              <a:latin typeface="Times New Roman"/>
              <a:ea typeface="Calibri"/>
              <a:cs typeface="Times New Roman"/>
            </a:endParaRPr>
          </a:p>
          <a:p>
            <a:pPr algn="just"/>
            <a:endParaRPr lang="en-IN" smtClean="0">
              <a:latin typeface="Times New Roman"/>
              <a:ea typeface="Calibri"/>
              <a:cs typeface="Times New Roman"/>
            </a:endParaRPr>
          </a:p>
          <a:p>
            <a:pPr algn="just"/>
            <a:endParaRPr lang="en-US">
              <a:latin typeface="Times New Roman"/>
              <a:ea typeface="Calibri"/>
              <a:cs typeface="Times New Roman"/>
            </a:endParaRPr>
          </a:p>
        </p:txBody>
      </p:sp>
      <p:sp>
        <p:nvSpPr>
          <p:cNvPr id="7" name="TextBox 6">
            <a:extLst>
              <a:ext uri="{FF2B5EF4-FFF2-40B4-BE49-F238E27FC236}">
                <a16:creationId xmlns="" xmlns:a16="http://schemas.microsoft.com/office/drawing/2014/main" id="{A69E5E43-8628-14C9-21B6-CE21744BDECA}"/>
              </a:ext>
            </a:extLst>
          </p:cNvPr>
          <p:cNvSpPr txBox="1"/>
          <p:nvPr/>
        </p:nvSpPr>
        <p:spPr>
          <a:xfrm>
            <a:off x="281354" y="4206239"/>
            <a:ext cx="10477661" cy="1883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smtClean="0">
              <a:solidFill>
                <a:srgbClr val="212529"/>
              </a:solidFill>
              <a:latin typeface="Times New Roman"/>
              <a:cs typeface="Times New Roman"/>
            </a:endParaRPr>
          </a:p>
          <a:p>
            <a:pPr algn="just">
              <a:lnSpc>
                <a:spcPct val="150000"/>
              </a:lnSpc>
            </a:pPr>
            <a:r>
              <a:rPr lang="en-US" sz="2000" smtClean="0">
                <a:solidFill>
                  <a:srgbClr val="212529"/>
                </a:solidFill>
                <a:latin typeface="Times New Roman"/>
                <a:cs typeface="Times New Roman"/>
              </a:rPr>
              <a:t>Discovery is a technique to understand and document everything about the organization’s current business processes</a:t>
            </a:r>
            <a:r>
              <a:rPr lang="en-US" sz="2000" smtClean="0">
                <a:solidFill>
                  <a:srgbClr val="212529"/>
                </a:solidFill>
                <a:latin typeface="system-ui"/>
              </a:rPr>
              <a:t>.</a:t>
            </a:r>
            <a:r>
              <a:rPr lang="en-US" sz="2000" smtClean="0">
                <a:solidFill>
                  <a:srgbClr val="212529"/>
                </a:solidFill>
                <a:latin typeface="system-ui"/>
                <a:cs typeface="Times New Roman"/>
              </a:rPr>
              <a:t> </a:t>
            </a:r>
            <a:r>
              <a:rPr lang="en-US" sz="2000" smtClean="0">
                <a:solidFill>
                  <a:srgbClr val="212529"/>
                </a:solidFill>
                <a:latin typeface="Times New Roman"/>
                <a:cs typeface="Times New Roman"/>
              </a:rPr>
              <a:t>This technique can be performed to construct a representation of an organizations' current business processes and its major process variations.</a:t>
            </a:r>
            <a:endParaRPr lang="en-US" sz="2000">
              <a:latin typeface="Times New Roman"/>
              <a:cs typeface="Times New Roman"/>
            </a:endParaRPr>
          </a:p>
        </p:txBody>
      </p:sp>
    </p:spTree>
    <p:extLst>
      <p:ext uri="{BB962C8B-B14F-4D97-AF65-F5344CB8AC3E}">
        <p14:creationId xmlns:p14="http://schemas.microsoft.com/office/powerpoint/2010/main" xmlns="" val="2850950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latin typeface="Times New Roman"/>
                <a:ea typeface="Calibri"/>
                <a:cs typeface="Calibri"/>
              </a:rPr>
              <a:t>PHASES OF PROCESS MINING</a:t>
            </a:r>
            <a:r>
              <a:rPr lang="en-US" smtClean="0">
                <a:latin typeface="Times New Roman"/>
                <a:ea typeface="Calibri"/>
                <a:cs typeface="Calibri"/>
              </a:rPr>
              <a:t/>
            </a:r>
            <a:br>
              <a:rPr lang="en-US" smtClean="0">
                <a:latin typeface="Times New Roman"/>
                <a:ea typeface="Calibri"/>
                <a:cs typeface="Calibri"/>
              </a:rPr>
            </a:br>
            <a:endParaRPr lang="en-IN"/>
          </a:p>
        </p:txBody>
      </p:sp>
      <p:sp>
        <p:nvSpPr>
          <p:cNvPr id="6" name="Content Placeholder 5"/>
          <p:cNvSpPr>
            <a:spLocks noGrp="1"/>
          </p:cNvSpPr>
          <p:nvPr>
            <p:ph idx="1"/>
          </p:nvPr>
        </p:nvSpPr>
        <p:spPr/>
        <p:txBody>
          <a:bodyPr/>
          <a:lstStyle/>
          <a:p>
            <a:pPr>
              <a:buNone/>
            </a:pPr>
            <a:r>
              <a:rPr lang="en-IN" smtClean="0"/>
              <a:t>    </a:t>
            </a:r>
          </a:p>
          <a:p>
            <a:pPr>
              <a:buNone/>
            </a:pPr>
            <a:endParaRPr lang="en-IN" smtClean="0"/>
          </a:p>
          <a:p>
            <a:pPr>
              <a:buNone/>
            </a:pPr>
            <a:endParaRPr lang="en-IN" smtClean="0"/>
          </a:p>
          <a:p>
            <a:pPr>
              <a:buNone/>
            </a:pPr>
            <a:endParaRPr lang="en-US"/>
          </a:p>
        </p:txBody>
      </p:sp>
      <p:sp>
        <p:nvSpPr>
          <p:cNvPr id="7" name="TextBox 6">
            <a:extLst>
              <a:ext uri="{FF2B5EF4-FFF2-40B4-BE49-F238E27FC236}">
                <a16:creationId xmlns="" xmlns:a16="http://schemas.microsoft.com/office/drawing/2014/main" id="{A30AF999-97B7-0B71-B805-AAEFF0A392DB}"/>
              </a:ext>
            </a:extLst>
          </p:cNvPr>
          <p:cNvSpPr txBox="1"/>
          <p:nvPr/>
        </p:nvSpPr>
        <p:spPr>
          <a:xfrm>
            <a:off x="239151" y="1097281"/>
            <a:ext cx="10823801"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42424"/>
                </a:solidFill>
                <a:latin typeface="Times New Roman"/>
                <a:cs typeface="Times New Roman"/>
              </a:rPr>
              <a:t>Monitoring</a:t>
            </a:r>
          </a:p>
          <a:p>
            <a:r>
              <a:rPr lang="en-US">
                <a:solidFill>
                  <a:srgbClr val="242424"/>
                </a:solidFill>
                <a:latin typeface="Times New Roman"/>
                <a:cs typeface="Times New Roman"/>
              </a:rPr>
              <a:t>                       </a:t>
            </a:r>
            <a:r>
              <a:rPr lang="en-US" sz="2000">
                <a:solidFill>
                  <a:srgbClr val="242424"/>
                </a:solidFill>
                <a:latin typeface="Times New Roman"/>
                <a:cs typeface="Times New Roman"/>
              </a:rPr>
              <a:t>   It is also known as predictive process monitoring, is a</a:t>
            </a:r>
            <a:r>
              <a:rPr lang="en-US" sz="2000">
                <a:latin typeface="Times New Roman"/>
                <a:cs typeface="Times New Roman"/>
              </a:rPr>
              <a:t> process mining</a:t>
            </a:r>
            <a:r>
              <a:rPr lang="en-US" sz="2000">
                <a:solidFill>
                  <a:srgbClr val="242424"/>
                </a:solidFill>
                <a:latin typeface="Times New Roman"/>
                <a:cs typeface="Times New Roman"/>
              </a:rPr>
              <a:t> method that combines predictive analytics with process mining to predict the time and outcomes of ongoing cases by analyzing historical data.</a:t>
            </a:r>
            <a:endParaRPr lang="en-US" sz="2000">
              <a:solidFill>
                <a:srgbClr val="000000"/>
              </a:solidFill>
              <a:latin typeface="Times New Roman"/>
              <a:cs typeface="Times New Roman"/>
            </a:endParaRPr>
          </a:p>
          <a:p>
            <a:endParaRPr lang="en-US" sz="2000">
              <a:solidFill>
                <a:srgbClr val="242424"/>
              </a:solidFill>
              <a:latin typeface="Times New Roman"/>
              <a:cs typeface="Times New Roman"/>
            </a:endParaRPr>
          </a:p>
          <a:p>
            <a:r>
              <a:rPr lang="en-US" sz="2000">
                <a:solidFill>
                  <a:srgbClr val="242424"/>
                </a:solidFill>
                <a:latin typeface="Times New Roman"/>
                <a:cs typeface="Times New Roman"/>
              </a:rPr>
              <a:t>   For example, in continuous sales processes, the result would be either finalizing the purchase or not.</a:t>
            </a:r>
            <a:r>
              <a:rPr lang="en-US" sz="2000">
                <a:solidFill>
                  <a:srgbClr val="242424"/>
                </a:solidFill>
                <a:latin typeface="Times New Roman"/>
                <a:ea typeface="+mn-lt"/>
                <a:cs typeface="Calibri"/>
              </a:rPr>
              <a:t>.</a:t>
            </a:r>
            <a:endParaRPr lang="en-US" sz="2000">
              <a:latin typeface="Times New Roman"/>
              <a:cs typeface="Times New Roman"/>
            </a:endParaRPr>
          </a:p>
          <a:p>
            <a:endParaRPr lang="en-US">
              <a:solidFill>
                <a:srgbClr val="242424"/>
              </a:solidFill>
              <a:latin typeface="Times New Roman"/>
              <a:ea typeface="Calibri"/>
              <a:cs typeface="Times New Roman"/>
            </a:endParaRPr>
          </a:p>
        </p:txBody>
      </p:sp>
      <p:sp>
        <p:nvSpPr>
          <p:cNvPr id="8" name="TextBox 7">
            <a:extLst>
              <a:ext uri="{FF2B5EF4-FFF2-40B4-BE49-F238E27FC236}">
                <a16:creationId xmlns="" xmlns:a16="http://schemas.microsoft.com/office/drawing/2014/main" id="{10959CB5-449E-EEF0-E9A6-C0E5B0EC7B10}"/>
              </a:ext>
            </a:extLst>
          </p:cNvPr>
          <p:cNvSpPr txBox="1"/>
          <p:nvPr/>
        </p:nvSpPr>
        <p:spPr>
          <a:xfrm>
            <a:off x="182880" y="3320715"/>
            <a:ext cx="10944325"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ea typeface="Open Sans"/>
                <a:cs typeface="Open Sans"/>
              </a:rPr>
              <a:t>Optimization</a:t>
            </a:r>
          </a:p>
          <a:p>
            <a:endParaRPr lang="en-US" sz="2000" b="1" dirty="0">
              <a:latin typeface="Times New Roman"/>
              <a:ea typeface="Open Sans"/>
              <a:cs typeface="Open Sans"/>
            </a:endParaRPr>
          </a:p>
          <a:p>
            <a:r>
              <a:rPr lang="en-US" dirty="0">
                <a:latin typeface="Open Sans"/>
                <a:ea typeface="Open Sans"/>
                <a:cs typeface="Open Sans"/>
              </a:rPr>
              <a:t>                    </a:t>
            </a:r>
            <a:r>
              <a:rPr lang="en-US">
                <a:latin typeface="Open Sans"/>
                <a:ea typeface="Open Sans"/>
                <a:cs typeface="Open Sans"/>
              </a:rPr>
              <a:t> </a:t>
            </a:r>
            <a:r>
              <a:rPr lang="en-US" smtClean="0">
                <a:latin typeface="Open Sans"/>
                <a:ea typeface="Open Sans"/>
                <a:cs typeface="Open Sans"/>
              </a:rPr>
              <a:t>  </a:t>
            </a:r>
            <a:r>
              <a:rPr lang="en-US" sz="2000" dirty="0">
                <a:latin typeface="Times New Roman"/>
                <a:ea typeface="Open Sans"/>
                <a:cs typeface="Open Sans"/>
              </a:rPr>
              <a:t>  Process optimization is the discipline of continuously adapting processes to improve them. </a:t>
            </a:r>
            <a:r>
              <a:rPr lang="en-US" sz="2000" dirty="0">
                <a:latin typeface="Times New Roman"/>
                <a:ea typeface="+mn-lt"/>
                <a:cs typeface="+mn-lt"/>
              </a:rPr>
              <a:t>The goal of business process optimization is to </a:t>
            </a:r>
            <a:r>
              <a:rPr lang="en-US" sz="2000" b="1" dirty="0">
                <a:latin typeface="Times New Roman"/>
                <a:ea typeface="+mn-lt"/>
                <a:cs typeface="+mn-lt"/>
              </a:rPr>
              <a:t>increase efficiency by improving processes through better resource use</a:t>
            </a:r>
            <a:r>
              <a:rPr lang="en-US" sz="2000" dirty="0">
                <a:latin typeface="Times New Roman"/>
                <a:ea typeface="+mn-lt"/>
                <a:cs typeface="+mn-lt"/>
              </a:rPr>
              <a:t>.</a:t>
            </a:r>
          </a:p>
          <a:p>
            <a:endParaRPr lang="en-US" sz="2000" dirty="0">
              <a:latin typeface="Times New Roman"/>
              <a:ea typeface="Calibri"/>
              <a:cs typeface="Calibri"/>
            </a:endParaRPr>
          </a:p>
          <a:p>
            <a:r>
              <a:rPr lang="en-US" sz="2000" dirty="0">
                <a:latin typeface="Times New Roman"/>
                <a:ea typeface="Calibri"/>
                <a:cs typeface="Calibri"/>
              </a:rPr>
              <a:t>                </a:t>
            </a:r>
            <a:r>
              <a:rPr lang="en-US" sz="2000" dirty="0">
                <a:latin typeface="Times New Roman"/>
                <a:ea typeface="+mn-lt"/>
                <a:cs typeface="+mn-lt"/>
              </a:rPr>
              <a:t>Generally, the objective is to minimize costs and maximize performance, productivity, and efficiency</a:t>
            </a:r>
            <a:r>
              <a:rPr lang="en-US" dirty="0">
                <a:latin typeface="Times New Roman"/>
                <a:ea typeface="+mn-lt"/>
                <a:cs typeface="+mn-lt"/>
              </a:rPr>
              <a:t>.</a:t>
            </a:r>
          </a:p>
        </p:txBody>
      </p:sp>
    </p:spTree>
    <p:extLst>
      <p:ext uri="{BB962C8B-B14F-4D97-AF65-F5344CB8AC3E}">
        <p14:creationId xmlns:p14="http://schemas.microsoft.com/office/powerpoint/2010/main" xmlns="" val="1765981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1013</Words>
  <Application>Microsoft Office PowerPoint</Application>
  <PresentationFormat>Custom</PresentationFormat>
  <Paragraphs>219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 Design</vt:lpstr>
      <vt:lpstr>Slide 1</vt:lpstr>
      <vt:lpstr>Preface</vt:lpstr>
      <vt:lpstr>Contents: </vt:lpstr>
      <vt:lpstr>  INTRODUCTION </vt:lpstr>
      <vt:lpstr>  INTRODUCTION  </vt:lpstr>
      <vt:lpstr>EVENT LOG DATA </vt:lpstr>
      <vt:lpstr>EVENT LOG DATA</vt:lpstr>
      <vt:lpstr>PHASES OF PROCESS MINING </vt:lpstr>
      <vt:lpstr>PHASES OF PROCESS MINING </vt:lpstr>
      <vt:lpstr>Module -1 (FUNDAMENTALS OF PROCESS MINING)  </vt:lpstr>
      <vt:lpstr>FUNDAMENTALS OF PROCESS MINING </vt:lpstr>
      <vt:lpstr>FUNDAMENTALS OF PROCESS MINING </vt:lpstr>
      <vt:lpstr>Module-2 (GET DATA INTO THE EMS)</vt:lpstr>
      <vt:lpstr>GET DATA INTO THE EMS</vt:lpstr>
      <vt:lpstr>GET DATA INTO THE EMS</vt:lpstr>
      <vt:lpstr>APPLICATIONS </vt:lpstr>
      <vt:lpstr>CONCLUSION</vt:lpstr>
      <vt:lpstr>REFERENCES</vt:lpstr>
      <vt:lpstr>INTERNSHIP CERTIFICATE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windows</cp:lastModifiedBy>
  <cp:revision>232</cp:revision>
  <dcterms:created xsi:type="dcterms:W3CDTF">2019-06-11T05:35:00Z</dcterms:created>
  <dcterms:modified xsi:type="dcterms:W3CDTF">2023-09-13T06:52:30Z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