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72" r:id="rId7"/>
    <p:sldId id="273" r:id="rId8"/>
    <p:sldId id="274" r:id="rId9"/>
    <p:sldId id="276" r:id="rId10"/>
    <p:sldId id="265" r:id="rId11"/>
    <p:sldId id="279" r:id="rId12"/>
    <p:sldId id="275" r:id="rId13"/>
    <p:sldId id="277" r:id="rId14"/>
    <p:sldId id="270" r:id="rId15"/>
    <p:sldId id="278"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93" d="100"/>
          <a:sy n="93" d="100"/>
        </p:scale>
        <p:origin x="259"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6/9/2023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376578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6/9/2023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6/9/2023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6/9/2023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6/9/2023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6/9/2023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6/9/2023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6/9/2023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Emotion Detection Using </a:t>
            </a:r>
            <a:r>
              <a:rPr lang="en-US" dirty="0"/>
              <a:t>F</a:t>
            </a:r>
            <a:r>
              <a:rPr lang="en-US" dirty="0" smtClean="0"/>
              <a:t>acial Expression</a:t>
            </a:r>
            <a:endParaRPr lang="en-US" dirty="0"/>
          </a:p>
        </p:txBody>
      </p:sp>
      <p:sp>
        <p:nvSpPr>
          <p:cNvPr id="5" name="Subtitle 4"/>
          <p:cNvSpPr>
            <a:spLocks noGrp="1"/>
          </p:cNvSpPr>
          <p:nvPr>
            <p:ph type="subTitle" idx="1"/>
          </p:nvPr>
        </p:nvSpPr>
        <p:spPr>
          <a:xfrm>
            <a:off x="1625176" y="2616200"/>
            <a:ext cx="8735325" cy="2336800"/>
          </a:xfrm>
        </p:spPr>
        <p:txBody>
          <a:bodyPr>
            <a:normAutofit lnSpcReduction="10000"/>
          </a:bodyPr>
          <a:lstStyle/>
          <a:p>
            <a:r>
              <a:rPr lang="en-US" dirty="0" smtClean="0"/>
              <a:t>A Deep learning project for my cse465 course</a:t>
            </a:r>
          </a:p>
          <a:p>
            <a:endParaRPr lang="en-US" dirty="0"/>
          </a:p>
          <a:p>
            <a:r>
              <a:rPr lang="en-US" dirty="0" smtClean="0"/>
              <a:t>Submitted by: Jubair Mahmud </a:t>
            </a:r>
            <a:r>
              <a:rPr lang="en-US" dirty="0" err="1" smtClean="0"/>
              <a:t>pulock</a:t>
            </a:r>
            <a:endParaRPr lang="en-US" dirty="0" smtClean="0"/>
          </a:p>
          <a:p>
            <a:r>
              <a:rPr lang="en-US" dirty="0" smtClean="0"/>
              <a:t>Id: 193 1111 042</a:t>
            </a:r>
          </a:p>
          <a:p>
            <a:r>
              <a:rPr lang="en-US" dirty="0" smtClean="0"/>
              <a:t>Section: 4</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147637"/>
            <a:ext cx="10360501" cy="1223963"/>
          </a:xfrm>
        </p:spPr>
        <p:txBody>
          <a:bodyPr/>
          <a:lstStyle/>
          <a:p>
            <a:r>
              <a:rPr lang="en-US" dirty="0"/>
              <a:t>The Confusion </a:t>
            </a:r>
            <a:r>
              <a:rPr lang="en-US" dirty="0" smtClean="0"/>
              <a:t>Matrix </a:t>
            </a:r>
            <a:r>
              <a:rPr lang="en-US" dirty="0"/>
              <a:t>and Model </a:t>
            </a:r>
            <a:r>
              <a:rPr lang="en-US" dirty="0" smtClean="0"/>
              <a:t>Accuracy :</a:t>
            </a:r>
            <a:endParaRPr lang="en-US" dirty="0"/>
          </a:p>
        </p:txBody>
      </p:sp>
      <p:sp>
        <p:nvSpPr>
          <p:cNvPr id="8" name="Text Placeholder 7"/>
          <p:cNvSpPr>
            <a:spLocks noGrp="1"/>
          </p:cNvSpPr>
          <p:nvPr>
            <p:ph type="body" idx="1"/>
          </p:nvPr>
        </p:nvSpPr>
        <p:spPr>
          <a:xfrm>
            <a:off x="1218883" y="1295400"/>
            <a:ext cx="5082740" cy="914400"/>
          </a:xfrm>
        </p:spPr>
        <p:txBody>
          <a:bodyPr/>
          <a:lstStyle/>
          <a:p>
            <a:r>
              <a:rPr lang="en-US" dirty="0" smtClean="0"/>
              <a:t>Confusion matrix:</a:t>
            </a:r>
            <a:endParaRPr lang="en-US" dirty="0"/>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74812" y="2133600"/>
            <a:ext cx="2819399" cy="2112934"/>
          </a:xfrm>
        </p:spPr>
      </p:pic>
      <p:sp>
        <p:nvSpPr>
          <p:cNvPr id="9" name="Text Placeholder 8"/>
          <p:cNvSpPr>
            <a:spLocks noGrp="1"/>
          </p:cNvSpPr>
          <p:nvPr>
            <p:ph type="body" sz="quarter" idx="3"/>
          </p:nvPr>
        </p:nvSpPr>
        <p:spPr>
          <a:xfrm>
            <a:off x="6496644" y="1295400"/>
            <a:ext cx="5082740" cy="914400"/>
          </a:xfrm>
        </p:spPr>
        <p:txBody>
          <a:bodyPr/>
          <a:lstStyle/>
          <a:p>
            <a:r>
              <a:rPr lang="en-US" dirty="0" smtClean="0"/>
              <a:t>Model accuracy: 67%</a:t>
            </a:r>
            <a:endParaRPr lang="en-US" dirty="0"/>
          </a:p>
        </p:txBody>
      </p:sp>
      <p:pic>
        <p:nvPicPr>
          <p:cNvPr id="3" name="Content Placeholder 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237412" y="2226259"/>
            <a:ext cx="2834448" cy="2112934"/>
          </a:xfr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812" y="4364002"/>
            <a:ext cx="2819399" cy="241779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7412" y="4512259"/>
            <a:ext cx="2834448" cy="2117141"/>
          </a:xfrm>
          <a:prstGeom prst="rect">
            <a:avLst/>
          </a:prstGeom>
        </p:spPr>
      </p:pic>
    </p:spTree>
    <p:extLst>
      <p:ext uri="{BB962C8B-B14F-4D97-AF65-F5344CB8AC3E}">
        <p14:creationId xmlns:p14="http://schemas.microsoft.com/office/powerpoint/2010/main" val="11917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Works:</a:t>
            </a:r>
          </a:p>
        </p:txBody>
      </p:sp>
      <p:sp>
        <p:nvSpPr>
          <p:cNvPr id="3" name="Content Placeholder 2"/>
          <p:cNvSpPr>
            <a:spLocks noGrp="1"/>
          </p:cNvSpPr>
          <p:nvPr>
            <p:ph sz="half" idx="1"/>
          </p:nvPr>
        </p:nvSpPr>
        <p:spPr>
          <a:xfrm>
            <a:off x="1218883" y="1706880"/>
            <a:ext cx="10360501" cy="4465320"/>
          </a:xfrm>
        </p:spPr>
        <p:txBody>
          <a:bodyPr>
            <a:normAutofit fontScale="77500" lnSpcReduction="20000"/>
          </a:bodyPr>
          <a:lstStyle/>
          <a:p>
            <a:r>
              <a:rPr lang="en-US" dirty="0"/>
              <a:t>Improve model performance: Experiment with different architectures, such as deeper or wider networks, to enhance the accuracy and robustness of facial expression detection.</a:t>
            </a:r>
          </a:p>
          <a:p>
            <a:r>
              <a:rPr lang="en-US" dirty="0"/>
              <a:t>Fine-tune </a:t>
            </a:r>
            <a:r>
              <a:rPr lang="en-US" dirty="0" err="1"/>
              <a:t>hyperparameters</a:t>
            </a:r>
            <a:r>
              <a:rPr lang="en-US" dirty="0"/>
              <a:t>: Conduct a systematic </a:t>
            </a:r>
            <a:r>
              <a:rPr lang="en-US" dirty="0" err="1"/>
              <a:t>hyperparameter</a:t>
            </a:r>
            <a:r>
              <a:rPr lang="en-US" dirty="0"/>
              <a:t> search to optimize the model's performance, including learning rate, batch size, regularization strength, and network depth.</a:t>
            </a:r>
          </a:p>
          <a:p>
            <a:r>
              <a:rPr lang="en-US" dirty="0"/>
              <a:t>Data augmentation: Explore additional data augmentation techniques, such as rotation, translation, and scaling, to increase the diversity and variability of the training dataset.</a:t>
            </a:r>
          </a:p>
          <a:p>
            <a:r>
              <a:rPr lang="en-US" dirty="0"/>
              <a:t>Transfer learning: Investigate the potential of using pre-trained models, such as VGG or </a:t>
            </a:r>
            <a:r>
              <a:rPr lang="en-US" dirty="0" err="1"/>
              <a:t>ResNet</a:t>
            </a:r>
            <a:r>
              <a:rPr lang="en-US" dirty="0"/>
              <a:t>, as a starting point for facial expression detection and fine-tune them on the specific task.</a:t>
            </a:r>
          </a:p>
          <a:p>
            <a:r>
              <a:rPr lang="en-US" dirty="0"/>
              <a:t>Ensemble methods: Explore ensemble techniques, such as model averaging or stacking, to combine predictions from multiple models and improve overall performance.</a:t>
            </a: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half" idx="1"/>
          </p:nvPr>
        </p:nvSpPr>
        <p:spPr>
          <a:xfrm>
            <a:off x="1218883" y="1706880"/>
            <a:ext cx="10360501" cy="4465320"/>
          </a:xfrm>
        </p:spPr>
        <p:txBody>
          <a:bodyPr>
            <a:normAutofit fontScale="62500" lnSpcReduction="20000"/>
          </a:bodyPr>
          <a:lstStyle/>
          <a:p>
            <a:r>
              <a:rPr lang="en-US" dirty="0"/>
              <a:t>In this project, we developed a deep learning model for facial expression detection using the FER2013 dataset.</a:t>
            </a:r>
          </a:p>
          <a:p>
            <a:r>
              <a:rPr lang="en-US" dirty="0"/>
              <a:t>The model consists of convolutional neural network layers followed by fully connected layers and achieved promising results.</a:t>
            </a:r>
          </a:p>
          <a:p>
            <a:r>
              <a:rPr lang="en-US" dirty="0"/>
              <a:t>By leveraging image data augmentation and early stopping, we trained the model to recognize seven facial expressions with high accuracy.</a:t>
            </a:r>
          </a:p>
          <a:p>
            <a:r>
              <a:rPr lang="en-US" dirty="0"/>
              <a:t>The model's performance was evaluated using validation and test sets, and it demonstrated strong performance in accurately classifying facial expressions.</a:t>
            </a:r>
          </a:p>
          <a:p>
            <a:r>
              <a:rPr lang="en-US" dirty="0"/>
              <a:t>Further improvements can be made by exploring different architectures, fine-tuning </a:t>
            </a:r>
            <a:r>
              <a:rPr lang="en-US" dirty="0" err="1"/>
              <a:t>hyperparameters</a:t>
            </a:r>
            <a:r>
              <a:rPr lang="en-US" dirty="0"/>
              <a:t>, and incorporating advanced techniques like transfer learning and ensemble methods.</a:t>
            </a:r>
          </a:p>
          <a:p>
            <a:r>
              <a:rPr lang="en-US" dirty="0"/>
              <a:t>Facial expression detection has numerous applications, including human-computer interaction, emotion recognition, biometrics, social robotics, and virtual reality, where accurate and real-time emotion detection enhances user experiences and interactions.</a:t>
            </a:r>
          </a:p>
          <a:p>
            <a:r>
              <a:rPr lang="en-US" dirty="0"/>
              <a:t>With continued research and development, facial expression detection can contribute to various fields and pave the way for more sophisticated and personalized human-machine interactions.</a:t>
            </a:r>
          </a:p>
        </p:txBody>
      </p:sp>
    </p:spTree>
    <p:extLst>
      <p:ext uri="{BB962C8B-B14F-4D97-AF65-F5344CB8AC3E}">
        <p14:creationId xmlns:p14="http://schemas.microsoft.com/office/powerpoint/2010/main" val="22115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Objective:</a:t>
            </a:r>
            <a:endParaRPr lang="en-US" dirty="0"/>
          </a:p>
        </p:txBody>
      </p:sp>
      <p:sp>
        <p:nvSpPr>
          <p:cNvPr id="14" name="Content Placeholder 13"/>
          <p:cNvSpPr>
            <a:spLocks noGrp="1"/>
          </p:cNvSpPr>
          <p:nvPr>
            <p:ph idx="1"/>
          </p:nvPr>
        </p:nvSpPr>
        <p:spPr/>
        <p:txBody>
          <a:bodyPr/>
          <a:lstStyle/>
          <a:p>
            <a:r>
              <a:rPr lang="en-US" dirty="0"/>
              <a:t>The project aims to develop a deep learning model for facial expression detection.</a:t>
            </a:r>
          </a:p>
          <a:p>
            <a:r>
              <a:rPr lang="en-US" dirty="0"/>
              <a:t>Facial expression detection involves identifying and categorizing facial expressions, such as happiness, sadness, anger, surprise, etc.</a:t>
            </a:r>
          </a:p>
          <a:p>
            <a:r>
              <a:rPr lang="en-US" dirty="0"/>
              <a:t>The main objective is to accurately classify and recognize different facial expressions in real-time or from </a:t>
            </a:r>
            <a:r>
              <a:rPr lang="en-US" dirty="0" smtClean="0"/>
              <a:t>videos.</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my dataset:</a:t>
            </a:r>
            <a:endParaRPr lang="en-US" dirty="0"/>
          </a:p>
        </p:txBody>
      </p:sp>
      <p:sp>
        <p:nvSpPr>
          <p:cNvPr id="5" name="Text Placeholder 4"/>
          <p:cNvSpPr>
            <a:spLocks noGrp="1"/>
          </p:cNvSpPr>
          <p:nvPr>
            <p:ph type="body" sz="half" idx="2"/>
          </p:nvPr>
        </p:nvSpPr>
        <p:spPr/>
        <p:txBody>
          <a:bodyPr>
            <a:normAutofit fontScale="85000" lnSpcReduction="10000"/>
          </a:bodyPr>
          <a:lstStyle/>
          <a:p>
            <a:r>
              <a:rPr lang="en-US" dirty="0" smtClean="0"/>
              <a:t>Data Size: 35887 </a:t>
            </a:r>
          </a:p>
          <a:p>
            <a:r>
              <a:rPr lang="en-US" dirty="0" smtClean="0"/>
              <a:t>(Train 80% + Test 20% + Validation 20%)</a:t>
            </a:r>
          </a:p>
          <a:p>
            <a:r>
              <a:rPr lang="en-US" dirty="0" smtClean="0"/>
              <a:t>Classes: 7 </a:t>
            </a:r>
          </a:p>
          <a:p>
            <a:r>
              <a:rPr lang="en-US" dirty="0" smtClean="0"/>
              <a:t>(Happy, Sad, Angry, Neutral, Surprise, Fear, Disgust)</a:t>
            </a:r>
            <a:endParaRPr lang="en-US"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 r="21"/>
          <a:stretch/>
        </p:blipFill>
        <p:spPr/>
      </p:pic>
    </p:spTree>
    <p:extLst>
      <p:ext uri="{BB962C8B-B14F-4D97-AF65-F5344CB8AC3E}">
        <p14:creationId xmlns:p14="http://schemas.microsoft.com/office/powerpoint/2010/main" val="367717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412" y="1600200"/>
            <a:ext cx="10360501" cy="3276600"/>
          </a:xfrm>
        </p:spPr>
        <p:txBody>
          <a:bodyPr>
            <a:normAutofit fontScale="90000"/>
          </a:bodyPr>
          <a:lstStyle/>
          <a:p>
            <a:pPr algn="just"/>
            <a:r>
              <a:rPr lang="en-US" dirty="0"/>
              <a:t>Has the project I</a:t>
            </a:r>
            <a:r>
              <a:rPr lang="en-US" dirty="0" smtClean="0"/>
              <a:t> am </a:t>
            </a:r>
            <a:r>
              <a:rPr lang="en-US" dirty="0"/>
              <a:t>showing been discussed with </a:t>
            </a:r>
            <a:r>
              <a:rPr lang="en-US" dirty="0" smtClean="0"/>
              <a:t>you </a:t>
            </a:r>
            <a:r>
              <a:rPr lang="en-US" dirty="0"/>
              <a:t>initially</a:t>
            </a:r>
            <a:r>
              <a:rPr lang="en-US" dirty="0" smtClean="0"/>
              <a:t>?</a:t>
            </a:r>
            <a:br>
              <a:rPr lang="en-US" dirty="0" smtClean="0"/>
            </a:br>
            <a:r>
              <a:rPr lang="en-US" dirty="0" smtClean="0"/>
              <a:t/>
            </a:r>
            <a:br>
              <a:rPr lang="en-US" dirty="0" smtClean="0"/>
            </a:br>
            <a:r>
              <a:rPr lang="en-US" dirty="0" smtClean="0"/>
              <a:t>Yes, I </a:t>
            </a:r>
            <a:r>
              <a:rPr lang="en-US" dirty="0"/>
              <a:t>have already discussed the idea with you</a:t>
            </a:r>
            <a:r>
              <a:rPr lang="en-US" dirty="0" smtClean="0"/>
              <a:t>.</a:t>
            </a:r>
            <a:br>
              <a:rPr lang="en-US" dirty="0" smtClean="0"/>
            </a:br>
            <a:r>
              <a:rPr lang="en-US" dirty="0" smtClean="0"/>
              <a:t>You </a:t>
            </a:r>
            <a:r>
              <a:rPr lang="en-US" dirty="0"/>
              <a:t>advised me to concentrate on an emotion detection project because I am already developing a "Lip Reading App" project for my CSE499A. Since I am working on this project by myself, it is somewhat similar and simpler for me.</a:t>
            </a:r>
          </a:p>
        </p:txBody>
      </p:sp>
    </p:spTree>
    <p:extLst>
      <p:ext uri="{BB962C8B-B14F-4D97-AF65-F5344CB8AC3E}">
        <p14:creationId xmlns:p14="http://schemas.microsoft.com/office/powerpoint/2010/main" val="344091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3812" y="283664"/>
            <a:ext cx="8938472" cy="859336"/>
          </a:xfrm>
        </p:spPr>
        <p:txBody>
          <a:bodyPr>
            <a:normAutofit fontScale="90000"/>
          </a:bodyPr>
          <a:lstStyle/>
          <a:p>
            <a:r>
              <a:rPr lang="en-US" dirty="0" smtClean="0"/>
              <a:t>Related Works:</a:t>
            </a:r>
            <a:endParaRPr lang="en-US" dirty="0"/>
          </a:p>
        </p:txBody>
      </p:sp>
      <p:sp>
        <p:nvSpPr>
          <p:cNvPr id="5" name="Text Placeholder 4"/>
          <p:cNvSpPr>
            <a:spLocks noGrp="1"/>
          </p:cNvSpPr>
          <p:nvPr>
            <p:ph type="body" idx="1"/>
          </p:nvPr>
        </p:nvSpPr>
        <p:spPr>
          <a:xfrm>
            <a:off x="1217612" y="1295400"/>
            <a:ext cx="9498436" cy="4931863"/>
          </a:xfrm>
        </p:spPr>
        <p:txBody>
          <a:bodyPr>
            <a:normAutofit fontScale="55000" lnSpcReduction="20000"/>
          </a:bodyPr>
          <a:lstStyle/>
          <a:p>
            <a:pPr marL="457200" indent="-457200">
              <a:buFont typeface="Arial" panose="020B0604020202020204" pitchFamily="34" charset="0"/>
              <a:buChar char="•"/>
            </a:pPr>
            <a:r>
              <a:rPr lang="en-US" dirty="0"/>
              <a:t>"Deep Face Recognition" by </a:t>
            </a:r>
            <a:r>
              <a:rPr lang="en-US" dirty="0" err="1"/>
              <a:t>Taigman</a:t>
            </a:r>
            <a:r>
              <a:rPr lang="en-US" dirty="0"/>
              <a:t> et al. (2014)</a:t>
            </a:r>
          </a:p>
          <a:p>
            <a:pPr marL="952393" lvl="1" indent="-342900">
              <a:buFont typeface="Arial" panose="020B0604020202020204" pitchFamily="34" charset="0"/>
              <a:buChar char="•"/>
            </a:pPr>
            <a:r>
              <a:rPr lang="en-US" dirty="0"/>
              <a:t>This paper introduced the </a:t>
            </a:r>
            <a:r>
              <a:rPr lang="en-US" dirty="0" err="1"/>
              <a:t>DeepFace</a:t>
            </a:r>
            <a:r>
              <a:rPr lang="en-US" dirty="0"/>
              <a:t> model, which achieved impressive performance in facial expression recognition by leveraging deep convolutional neural networks (CNNs) and large-scale training datasets</a:t>
            </a:r>
            <a:r>
              <a:rPr lang="en-US" dirty="0" smtClean="0"/>
              <a:t>.</a:t>
            </a:r>
          </a:p>
          <a:p>
            <a:pPr marL="952393" lvl="1" indent="-342900">
              <a:buFont typeface="Arial" panose="020B0604020202020204" pitchFamily="34" charset="0"/>
              <a:buChar char="•"/>
            </a:pPr>
            <a:endParaRPr lang="en-US" dirty="0"/>
          </a:p>
          <a:p>
            <a:pPr marL="457200" indent="-457200">
              <a:buFont typeface="Arial" panose="020B0604020202020204" pitchFamily="34" charset="0"/>
              <a:buChar char="•"/>
            </a:pPr>
            <a:r>
              <a:rPr lang="en-US" dirty="0"/>
              <a:t>"Facial Expression Recognition Using Convolutional Neural Networks: State of the Art" by </a:t>
            </a:r>
            <a:r>
              <a:rPr lang="en-US" dirty="0" err="1"/>
              <a:t>Mollahosseini</a:t>
            </a:r>
            <a:r>
              <a:rPr lang="en-US" dirty="0"/>
              <a:t> et al. (2019)</a:t>
            </a:r>
          </a:p>
          <a:p>
            <a:pPr marL="952393" lvl="1" indent="-342900">
              <a:buFont typeface="Arial" panose="020B0604020202020204" pitchFamily="34" charset="0"/>
              <a:buChar char="•"/>
            </a:pPr>
            <a:r>
              <a:rPr lang="en-US" dirty="0"/>
              <a:t>This paper provides an overview of state-of-the-art approaches in facial expression recognition using CNNs. It discusses different architectures, data augmentation techniques, and training strategies employed in various models</a:t>
            </a:r>
            <a:r>
              <a:rPr lang="en-US" dirty="0" smtClean="0"/>
              <a:t>.</a:t>
            </a:r>
          </a:p>
          <a:p>
            <a:pPr marL="952393" lvl="1" indent="-342900">
              <a:buFont typeface="Arial" panose="020B0604020202020204" pitchFamily="34" charset="0"/>
              <a:buChar char="•"/>
            </a:pPr>
            <a:endParaRPr lang="en-US" dirty="0"/>
          </a:p>
          <a:p>
            <a:pPr marL="457200" indent="-457200">
              <a:buFont typeface="Arial" panose="020B0604020202020204" pitchFamily="34" charset="0"/>
              <a:buChar char="•"/>
            </a:pPr>
            <a:r>
              <a:rPr lang="en-US" dirty="0"/>
              <a:t>"Emotion Recognition in the Wild from Videos Using Images" by </a:t>
            </a:r>
            <a:r>
              <a:rPr lang="en-US" dirty="0" err="1"/>
              <a:t>Kollias</a:t>
            </a:r>
            <a:r>
              <a:rPr lang="en-US" dirty="0"/>
              <a:t> et al. (2019)</a:t>
            </a:r>
          </a:p>
          <a:p>
            <a:pPr marL="952393" lvl="1" indent="-342900">
              <a:buFont typeface="Arial" panose="020B0604020202020204" pitchFamily="34" charset="0"/>
              <a:buChar char="•"/>
            </a:pPr>
            <a:r>
              <a:rPr lang="en-US" dirty="0"/>
              <a:t>The authors proposed a method for emotion recognition from videos by extracting facial features from images. They employed deep neural networks, including CNNs and recurrent neural networks (RNNs), to capture temporal dependencies and achieve robust emotion recognition</a:t>
            </a:r>
            <a:r>
              <a:rPr lang="en-US" dirty="0" smtClean="0"/>
              <a:t>.</a:t>
            </a:r>
          </a:p>
          <a:p>
            <a:pPr marL="952393" lvl="1" indent="-342900">
              <a:buFont typeface="Arial" panose="020B0604020202020204" pitchFamily="34" charset="0"/>
              <a:buChar char="•"/>
            </a:pPr>
            <a:endParaRPr lang="en-US" dirty="0"/>
          </a:p>
          <a:p>
            <a:pPr marL="457200" indent="-457200">
              <a:buFont typeface="Arial" panose="020B0604020202020204" pitchFamily="34" charset="0"/>
              <a:buChar char="•"/>
            </a:pPr>
            <a:r>
              <a:rPr lang="en-US" dirty="0"/>
              <a:t>"Facial Expression Recognition with Deep Learning: A Survey" by Wang et al. (2020)</a:t>
            </a:r>
          </a:p>
          <a:p>
            <a:pPr marL="952393" lvl="1" indent="-342900">
              <a:buFont typeface="Arial" panose="020B0604020202020204" pitchFamily="34" charset="0"/>
              <a:buChar char="•"/>
            </a:pPr>
            <a:r>
              <a:rPr lang="en-US" dirty="0"/>
              <a:t>This survey paper provides a comprehensive review of various deep learning approaches for facial expression recognition. It covers different network architectures, feature extraction methods, and datasets commonly used in the field</a:t>
            </a:r>
            <a:r>
              <a:rPr lang="en-US" dirty="0" smtClean="0"/>
              <a:t>.</a:t>
            </a:r>
          </a:p>
          <a:p>
            <a:pPr marL="952393" lvl="1" indent="-342900">
              <a:buFont typeface="Arial" panose="020B0604020202020204" pitchFamily="34" charset="0"/>
              <a:buChar char="•"/>
            </a:pPr>
            <a:endParaRPr lang="en-US" dirty="0"/>
          </a:p>
          <a:p>
            <a:pPr marL="457200" indent="-457200">
              <a:buFont typeface="Arial" panose="020B0604020202020204" pitchFamily="34" charset="0"/>
              <a:buChar char="•"/>
            </a:pPr>
            <a:r>
              <a:rPr lang="en-US" dirty="0"/>
              <a:t>"Facial Expression Recognition: A Survey and Real-World User Experiences" by Zhang et al. (2021)</a:t>
            </a:r>
          </a:p>
          <a:p>
            <a:pPr marL="952393" lvl="1" indent="-342900">
              <a:buFont typeface="Arial" panose="020B0604020202020204" pitchFamily="34" charset="0"/>
              <a:buChar char="•"/>
            </a:pPr>
            <a:r>
              <a:rPr lang="en-US" dirty="0"/>
              <a:t>This survey paper discusses recent advancements in facial expression recognition, including deep learning techniques, feature extraction algorithms, and real-world applications. It also highlights challenges and future directions in the field.</a:t>
            </a:r>
          </a:p>
        </p:txBody>
      </p:sp>
    </p:spTree>
    <p:extLst>
      <p:ext uri="{BB962C8B-B14F-4D97-AF65-F5344CB8AC3E}">
        <p14:creationId xmlns:p14="http://schemas.microsoft.com/office/powerpoint/2010/main" val="123345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1371600"/>
            <a:ext cx="5638800" cy="3505200"/>
          </a:xfrm>
        </p:spPr>
        <p:txBody>
          <a:bodyPr>
            <a:normAutofit fontScale="90000"/>
          </a:bodyPr>
          <a:lstStyle/>
          <a:p>
            <a:pPr algn="just"/>
            <a:r>
              <a:rPr lang="en-US" dirty="0" smtClean="0"/>
              <a:t>I have trained total 30 epochs and the total time needed for training is around 17 minutes.</a:t>
            </a:r>
            <a:r>
              <a:rPr lang="en-US" dirty="0"/>
              <a:t/>
            </a:r>
            <a:br>
              <a:rPr lang="en-US" dirty="0"/>
            </a:br>
            <a:r>
              <a:rPr lang="en-US" dirty="0" smtClean="0"/>
              <a:t/>
            </a:r>
            <a:br>
              <a:rPr lang="en-US" dirty="0" smtClean="0"/>
            </a:br>
            <a:r>
              <a:rPr lang="en-US" dirty="0" smtClean="0"/>
              <a:t>The </a:t>
            </a:r>
            <a:r>
              <a:rPr lang="en-US" dirty="0"/>
              <a:t>average time spent on each epoch was 30 seconds.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0212" y="76200"/>
            <a:ext cx="5271052" cy="32766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0212" y="3490783"/>
            <a:ext cx="5271052" cy="3276600"/>
          </a:xfrm>
          <a:prstGeom prst="rect">
            <a:avLst/>
          </a:prstGeom>
        </p:spPr>
      </p:pic>
    </p:spTree>
    <p:extLst>
      <p:ext uri="{BB962C8B-B14F-4D97-AF65-F5344CB8AC3E}">
        <p14:creationId xmlns:p14="http://schemas.microsoft.com/office/powerpoint/2010/main" val="159007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80101" y="381000"/>
            <a:ext cx="10336556" cy="762000"/>
          </a:xfrm>
        </p:spPr>
        <p:txBody>
          <a:bodyPr/>
          <a:lstStyle/>
          <a:p>
            <a:r>
              <a:rPr lang="en-US" dirty="0" smtClean="0"/>
              <a:t>Training </a:t>
            </a:r>
            <a:r>
              <a:rPr lang="en-US" dirty="0" smtClean="0"/>
              <a:t>curve:</a:t>
            </a:r>
            <a:endParaRPr lang="en-US" dirty="0"/>
          </a:p>
        </p:txBody>
      </p:sp>
      <p:pic>
        <p:nvPicPr>
          <p:cNvPr id="2" name="Picture Placeholder 1"/>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15"/>
          <a:stretch/>
        </p:blipFill>
        <p:spPr>
          <a:xfrm>
            <a:off x="1065213" y="1371600"/>
            <a:ext cx="10514012" cy="4826000"/>
          </a:xfr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80101" y="381000"/>
            <a:ext cx="10336556" cy="762000"/>
          </a:xfrm>
        </p:spPr>
        <p:txBody>
          <a:bodyPr/>
          <a:lstStyle/>
          <a:p>
            <a:r>
              <a:rPr lang="en-US" dirty="0" smtClean="0"/>
              <a:t>Training </a:t>
            </a:r>
            <a:r>
              <a:rPr lang="en-US" dirty="0" smtClean="0"/>
              <a:t>curve: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1" y="1600200"/>
            <a:ext cx="10823745" cy="4038600"/>
          </a:xfrm>
          <a:prstGeom prst="rect">
            <a:avLst/>
          </a:prstGeom>
        </p:spPr>
      </p:pic>
    </p:spTree>
    <p:extLst>
      <p:ext uri="{BB962C8B-B14F-4D97-AF65-F5344CB8AC3E}">
        <p14:creationId xmlns:p14="http://schemas.microsoft.com/office/powerpoint/2010/main" val="4379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147637"/>
            <a:ext cx="10360501" cy="1223963"/>
          </a:xfrm>
        </p:spPr>
        <p:txBody>
          <a:bodyPr/>
          <a:lstStyle/>
          <a:p>
            <a:r>
              <a:rPr lang="en-US" dirty="0"/>
              <a:t>The </a:t>
            </a:r>
            <a:r>
              <a:rPr lang="en-US" dirty="0" smtClean="0"/>
              <a:t>Regularization </a:t>
            </a:r>
            <a:r>
              <a:rPr lang="en-US" dirty="0"/>
              <a:t>and </a:t>
            </a:r>
            <a:r>
              <a:rPr lang="en-US" dirty="0" smtClean="0"/>
              <a:t>Optimization Used:</a:t>
            </a:r>
            <a:endParaRPr lang="en-US" dirty="0"/>
          </a:p>
        </p:txBody>
      </p:sp>
      <p:sp>
        <p:nvSpPr>
          <p:cNvPr id="8" name="Text Placeholder 7"/>
          <p:cNvSpPr>
            <a:spLocks noGrp="1"/>
          </p:cNvSpPr>
          <p:nvPr>
            <p:ph type="body" idx="1"/>
          </p:nvPr>
        </p:nvSpPr>
        <p:spPr>
          <a:xfrm>
            <a:off x="1218883" y="1295400"/>
            <a:ext cx="5082740" cy="914400"/>
          </a:xfrm>
        </p:spPr>
        <p:txBody>
          <a:bodyPr/>
          <a:lstStyle/>
          <a:p>
            <a:r>
              <a:rPr lang="en-US" dirty="0"/>
              <a:t>Regularization:</a:t>
            </a:r>
          </a:p>
        </p:txBody>
      </p:sp>
      <p:sp>
        <p:nvSpPr>
          <p:cNvPr id="10" name="Content Placeholder 9"/>
          <p:cNvSpPr>
            <a:spLocks noGrp="1"/>
          </p:cNvSpPr>
          <p:nvPr>
            <p:ph sz="half" idx="2"/>
          </p:nvPr>
        </p:nvSpPr>
        <p:spPr>
          <a:xfrm>
            <a:off x="1218883" y="2286000"/>
            <a:ext cx="5078677" cy="3454400"/>
          </a:xfrm>
        </p:spPr>
        <p:txBody>
          <a:bodyPr/>
          <a:lstStyle/>
          <a:p>
            <a:r>
              <a:rPr lang="en-US" u="sng" dirty="0"/>
              <a:t>Batch Normalization: </a:t>
            </a:r>
            <a:r>
              <a:rPr lang="en-US" dirty="0"/>
              <a:t>It is used after each convolutional and dense layer to normalize the activations, helping with faster convergence and reducing overfitting.</a:t>
            </a:r>
          </a:p>
        </p:txBody>
      </p:sp>
      <p:sp>
        <p:nvSpPr>
          <p:cNvPr id="9" name="Text Placeholder 8"/>
          <p:cNvSpPr>
            <a:spLocks noGrp="1"/>
          </p:cNvSpPr>
          <p:nvPr>
            <p:ph type="body" sz="quarter" idx="3"/>
          </p:nvPr>
        </p:nvSpPr>
        <p:spPr>
          <a:xfrm>
            <a:off x="6496644" y="1295400"/>
            <a:ext cx="5082740" cy="914400"/>
          </a:xfrm>
        </p:spPr>
        <p:txBody>
          <a:bodyPr/>
          <a:lstStyle/>
          <a:p>
            <a:r>
              <a:rPr lang="en-US" dirty="0"/>
              <a:t>Optimization:</a:t>
            </a:r>
          </a:p>
        </p:txBody>
      </p:sp>
      <p:sp>
        <p:nvSpPr>
          <p:cNvPr id="11" name="Content Placeholder 10"/>
          <p:cNvSpPr>
            <a:spLocks noGrp="1"/>
          </p:cNvSpPr>
          <p:nvPr>
            <p:ph sz="quarter" idx="4"/>
          </p:nvPr>
        </p:nvSpPr>
        <p:spPr>
          <a:xfrm>
            <a:off x="6500707" y="2286000"/>
            <a:ext cx="5078677" cy="3987800"/>
          </a:xfrm>
        </p:spPr>
        <p:txBody>
          <a:bodyPr/>
          <a:lstStyle/>
          <a:p>
            <a:r>
              <a:rPr lang="en-US" u="sng" dirty="0"/>
              <a:t>Adam Optimizer: </a:t>
            </a:r>
            <a:r>
              <a:rPr lang="en-US" dirty="0"/>
              <a:t>The model's parameters are optimized using the Adam optimizer. It is an adaptive optimization algorithm that combines the benefits of both </a:t>
            </a:r>
            <a:r>
              <a:rPr lang="en-US" dirty="0" err="1"/>
              <a:t>AdaGrad</a:t>
            </a:r>
            <a:r>
              <a:rPr lang="en-US" dirty="0"/>
              <a:t> and </a:t>
            </a:r>
            <a:r>
              <a:rPr lang="en-US" dirty="0" err="1"/>
              <a:t>RMSProp</a:t>
            </a:r>
            <a:r>
              <a:rPr lang="en-US" dirty="0"/>
              <a:t>. It adjusts the learning rate dynamically for each parameter, resulting in efficient convergence</a:t>
            </a:r>
            <a:r>
              <a:rPr lang="en-US" dirty="0" smtClean="0"/>
              <a:t>.</a:t>
            </a:r>
            <a:endParaRPr lang="en-US" dirty="0"/>
          </a:p>
        </p:txBody>
      </p:sp>
    </p:spTree>
    <p:extLst>
      <p:ext uri="{BB962C8B-B14F-4D97-AF65-F5344CB8AC3E}">
        <p14:creationId xmlns:p14="http://schemas.microsoft.com/office/powerpoint/2010/main" val="307590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223</TotalTime>
  <Words>835</Words>
  <Application>Microsoft Office PowerPoint</Application>
  <PresentationFormat>Custom</PresentationFormat>
  <Paragraphs>58</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Tech 16x9</vt:lpstr>
      <vt:lpstr>Emotion Detection Using Facial Expression</vt:lpstr>
      <vt:lpstr>Objective:</vt:lpstr>
      <vt:lpstr>About my dataset:</vt:lpstr>
      <vt:lpstr>Has the project I am showing been discussed with you initially?  Yes, I have already discussed the idea with you. You advised me to concentrate on an emotion detection project because I am already developing a "Lip Reading App" project for my CSE499A. Since I am working on this project by myself, it is somewhat similar and simpler for me.</vt:lpstr>
      <vt:lpstr>Related Works:</vt:lpstr>
      <vt:lpstr>I have trained total 30 epochs and the total time needed for training is around 17 minutes.  The average time spent on each epoch was 30 seconds.</vt:lpstr>
      <vt:lpstr>Training curve:</vt:lpstr>
      <vt:lpstr>Training curve:</vt:lpstr>
      <vt:lpstr>The Regularization and Optimization Used:</vt:lpstr>
      <vt:lpstr>The Confusion Matrix and Model Accuracy :</vt:lpstr>
      <vt:lpstr>Future Works: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Using Facial Expression</dc:title>
  <dc:creator>Jubair Mahmud</dc:creator>
  <cp:lastModifiedBy>Jubair Mahmud</cp:lastModifiedBy>
  <cp:revision>20</cp:revision>
  <dcterms:created xsi:type="dcterms:W3CDTF">2023-06-06T19:20:38Z</dcterms:created>
  <dcterms:modified xsi:type="dcterms:W3CDTF">2023-06-09T04:22:33Z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