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4"/>
  </p:notesMasterIdLst>
  <p:sldIdLst>
    <p:sldId id="314" r:id="rId2"/>
    <p:sldId id="435" r:id="rId3"/>
    <p:sldId id="436" r:id="rId4"/>
    <p:sldId id="429" r:id="rId5"/>
    <p:sldId id="437" r:id="rId6"/>
    <p:sldId id="433" r:id="rId7"/>
    <p:sldId id="440" r:id="rId8"/>
    <p:sldId id="430" r:id="rId9"/>
    <p:sldId id="431" r:id="rId10"/>
    <p:sldId id="432" r:id="rId11"/>
    <p:sldId id="362" r:id="rId12"/>
    <p:sldId id="415" r:id="rId13"/>
    <p:sldId id="416" r:id="rId14"/>
    <p:sldId id="417" r:id="rId15"/>
    <p:sldId id="418" r:id="rId16"/>
    <p:sldId id="434" r:id="rId17"/>
    <p:sldId id="317" r:id="rId18"/>
    <p:sldId id="335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18" r:id="rId30"/>
    <p:sldId id="378" r:id="rId31"/>
    <p:sldId id="336" r:id="rId32"/>
    <p:sldId id="399" r:id="rId33"/>
    <p:sldId id="400" r:id="rId34"/>
    <p:sldId id="401" r:id="rId35"/>
    <p:sldId id="409" r:id="rId36"/>
    <p:sldId id="402" r:id="rId37"/>
    <p:sldId id="403" r:id="rId38"/>
    <p:sldId id="404" r:id="rId39"/>
    <p:sldId id="405" r:id="rId40"/>
    <p:sldId id="406" r:id="rId41"/>
    <p:sldId id="408" r:id="rId42"/>
    <p:sldId id="343" r:id="rId43"/>
    <p:sldId id="411" r:id="rId44"/>
    <p:sldId id="427" r:id="rId45"/>
    <p:sldId id="337" r:id="rId46"/>
    <p:sldId id="412" r:id="rId47"/>
    <p:sldId id="320" r:id="rId48"/>
    <p:sldId id="334" r:id="rId49"/>
    <p:sldId id="347" r:id="rId50"/>
    <p:sldId id="428" r:id="rId51"/>
    <p:sldId id="342" r:id="rId52"/>
    <p:sldId id="350" r:id="rId53"/>
    <p:sldId id="360" r:id="rId54"/>
    <p:sldId id="353" r:id="rId55"/>
    <p:sldId id="351" r:id="rId56"/>
    <p:sldId id="352" r:id="rId57"/>
    <p:sldId id="322" r:id="rId58"/>
    <p:sldId id="346" r:id="rId59"/>
    <p:sldId id="327" r:id="rId60"/>
    <p:sldId id="328" r:id="rId61"/>
    <p:sldId id="329" r:id="rId62"/>
    <p:sldId id="333" r:id="rId63"/>
    <p:sldId id="379" r:id="rId64"/>
    <p:sldId id="330" r:id="rId65"/>
    <p:sldId id="438" r:id="rId66"/>
    <p:sldId id="380" r:id="rId67"/>
    <p:sldId id="345" r:id="rId68"/>
    <p:sldId id="381" r:id="rId69"/>
    <p:sldId id="382" r:id="rId70"/>
    <p:sldId id="383" r:id="rId71"/>
    <p:sldId id="384" r:id="rId72"/>
    <p:sldId id="385" r:id="rId73"/>
    <p:sldId id="325" r:id="rId74"/>
    <p:sldId id="386" r:id="rId75"/>
    <p:sldId id="387" r:id="rId76"/>
    <p:sldId id="422" r:id="rId77"/>
    <p:sldId id="423" r:id="rId78"/>
    <p:sldId id="424" r:id="rId79"/>
    <p:sldId id="425" r:id="rId80"/>
    <p:sldId id="426" r:id="rId81"/>
    <p:sldId id="321" r:id="rId82"/>
    <p:sldId id="388" r:id="rId83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95" autoAdjust="0"/>
    <p:restoredTop sz="90929"/>
  </p:normalViewPr>
  <p:slideViewPr>
    <p:cSldViewPr>
      <p:cViewPr varScale="1">
        <p:scale>
          <a:sx n="86" d="100"/>
          <a:sy n="86" d="100"/>
        </p:scale>
        <p:origin x="1109" y="67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08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4089A7C9-4311-409F-9D5C-239E6084A1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39C43BAA-F5F0-4E34-A01A-043047569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4800C49A-2C0C-44A8-AEC5-A1659AEE16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B23A2FC6-0FDA-4906-9945-7A9FB3044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E4EAD9D8-6854-491D-8172-30299D4DA9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72874FFD-5D7A-4D01-9D4F-ABC2CCC46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805605A-3993-4C5E-922B-885093A02E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82605B9A-D522-4040-84B5-1F2963297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F22E326B-3267-424C-80BA-13511E5C1E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B8FE6B0B-82AE-459A-B1BA-C2BBC95A1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4FFB294F-4152-4EDC-ADA5-272B8E13F3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1B9857ED-4AB7-4263-BBCF-0F427D8696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41751FA-FA94-4385-A40A-6E14053821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8D32BA16-E134-47AD-A9FE-73994C29C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60BBAF03-219E-4023-BCA2-EA3BA55B17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D21B87EB-E3F6-442F-93F6-8A6D7CEF8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8B67A76A-5A74-45D0-8C0C-F8392FF719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EEC13A4B-7297-44EA-A179-32FEEC1F2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D57ACB68-28E9-44B7-AD4B-2FC55D9084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90355A3E-1B29-4151-A159-CBA8F4CE0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06808711-24B4-4452-951B-88ABBA8829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8FAFC865-472D-427E-AC03-1FB081CBE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2F2C9F8-135C-4442-85FD-68EAE68A0E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82FF6B0-6778-4727-885F-8590B3458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0668A2A4-3D3F-4BB2-AFD3-226759EE70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51828ED-9D61-417B-8F74-E34BE540C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4BFD0A5F-0382-409C-A2D7-88409DC113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463DDD1D-EFDD-477E-933A-796DE32EF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BF25324F-F9C3-4CB6-98F1-DA65884D9E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B32D3300-9589-4054-9652-EB7F84AA0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A2E48B9B-144D-412A-ABF0-5F3BBD6678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14F3A36B-5F8D-4003-99CD-BE334BC96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7505D3C6-69FC-4A52-9687-393FB1C06F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BCCA9136-EAEA-41DB-815C-5B316D03F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3395B7A5-4D24-4AA2-AF5F-629B42188A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2581A7F4-697B-44E1-84F0-55C4A0D7A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446C63B4-9845-42C6-AE0D-6845B29211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B8DEC65E-522B-4247-BFDF-17D9F8930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61EE5EAD-2A27-4B81-848F-560502FF87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6B176F77-0428-4AA2-B9A8-461545034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1462663D-B008-432C-BDCA-DB8A115700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187366D5-DB44-4FF4-87A5-C14884B5F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43CD106A-51C4-4029-A053-DFB5179C54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1AB1AEE9-D450-427E-9BEC-79FFD01C4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F435EEED-B117-43CE-BCDC-9FE5B830AE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C20A640-FB83-4A57-8A3A-2D6160E702D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736C827F-160A-457C-945D-1887618A93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C16D590A-C95A-42DD-8F30-05C89A3DA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1C0C0300-BBA2-40FB-A65B-0045B47CE3A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A0BFCBBC-C4BE-43D7-B819-575A53F39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1E41FAC6-EA2B-45B4-81CA-0A82CF404B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888562B5-65AD-47CD-B92F-24818E179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C68D4300-A0FA-4706-8255-156309D46B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03AE1B20-D0B4-474A-BDD3-B5DD31A5C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62E29EBD-F9A8-4B3A-BA86-AA63ACB1BD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5F525AE7-94A2-48BD-88C7-69E8A522F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C2ADE362-F5AE-416D-9F8F-537D460402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330BF084-2D00-469A-A721-C64BFEC05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B6C8AAA3-80FF-40BD-8E54-749D8BC8CB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A1F7F27B-D3E9-4D8C-8117-B644CD5A5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C1A47B99-2A14-43DD-93A3-59E0CB7A19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BA66A68A-1395-4635-8AA5-E75FAADD0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AB67D9F9-6940-491C-A83D-63DCB418EE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BD9FFF4D-864E-49D1-9B17-3DDEAF989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67AE094F-A2F5-47AB-9835-CA384DD433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30E07857-5EFC-4AB1-AE6C-0872C8972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4D8610EE-D029-4B80-9A35-0FB80948D0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077B6446-1DB0-4918-87F6-6E7B8939B06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5939CD36-4F11-4194-95D0-BF0C280B43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2BDAAE95-2BC3-4C80-AE30-D5A9DD160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7E6DA690-2013-45C1-811F-1CFB745D58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0F279407-C3FC-4607-A296-AA3044802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1402F9EE-2193-4F5F-8B4D-778DCD10AC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3A035ABF-056B-4B0B-94CD-57FF98A30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DDB9EC44-2101-434F-9F32-EA309AB3EB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1BF2CAE4-66D5-4ECE-A83A-94955FAD2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A5086F77-018A-4471-AD4E-40FA2D4452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DB2FBB6F-2E19-4CC0-99E4-AA4064B7E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988EA346-E946-4111-B9E6-6DD6A4953B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B89F4277-4B04-48F2-9E86-3FE9002C4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791A79D6-A1F5-45D1-88B6-56467E8455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080E5915-81FD-4EF7-918E-78ACB5EA5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0BC94588-E904-4D58-A160-2F4621C5EC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952E6719-C6B2-48C8-A646-538245E8E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D8B656E7-A575-4716-AC4E-818466DB00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FE1706F3-A4A9-4C55-B6BB-E1013E78F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C5E12C78-C8F9-4F11-BF4A-3DCDFFDDE4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454AE947-67FE-4DE2-941E-2284F8077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07978249-FE81-4502-9DE6-E35E4E7F9F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C2B9E42D-190D-49E3-B32D-E1E38897B2B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47F1E1A4-8DE0-43A1-8111-8750789F12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6994354E-EA16-4A46-A3E3-FD75DE05E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67608C31-2929-47F6-8665-1908137D1C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8CDE4639-6728-4304-9D4C-EFC892D27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8D67F3D2-CD46-4E51-BACD-43347F0482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C2F5F055-023B-4842-9090-4BB67591F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7EFF5F19-108B-406C-84D7-E3488D982D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F5FE0910-B4F1-4357-A322-D744B4AD2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607CC0AA-D129-4A36-9C52-BE5911EEDB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A995D639-F3A0-42F8-9E49-4448AE69E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1DEBC2A7-1BE0-4184-8D23-B9AFE205EB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83585CAD-54F9-4308-929B-B8E6EA723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B6130CF4-43A0-4B34-A494-C7F12D0A73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680C287A-6A6A-4945-832B-186C9ADCD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ECE31D0D-204C-4AA6-9CBE-AEBD81CB6D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7E9D4974-874A-4DB5-9762-D7BC15D79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5A823279-7C0F-487B-9419-7DE4AC29ED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B779486D-1A61-4EA0-BC8F-981FFD097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B75AD584-F90F-40BA-868C-3466692460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AAB9F084-2D5F-405A-907A-7EA169640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8A9606C7-7084-4685-A4FC-AFA0B41EBC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ADD235D1-4DF5-47AA-A925-E70860D4697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67AD6300-999D-4DE4-A817-DEC97E633C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5F12235B-CA3C-4788-87AA-C2ED5E967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3510A992-5687-4955-8213-BC3EEDC420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72D44381-D6DA-4B1E-98BF-353EF0038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069F0B93-1569-49D9-93DB-48BB6C10E5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C90A7891-06AB-4750-98AE-A90BCE784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BDA55962-825B-4534-9500-ADBC4E723B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FFCFC0B0-44D9-4E86-9E34-352BECC1D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1BC7C5F8-FD1D-420E-963C-F9AB342137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4892B9F1-1ACC-4BBC-9E9E-342BE489C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0ED62B5E-402D-41BC-BF00-0C85DA34E5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3B4058C4-802C-4424-877C-5814E0DAE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3608F6F2-06EE-418E-9809-88E876CC6F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656448B4-DE39-42EC-BC30-EA6D0519A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854DA78D-FE1D-4FA0-931F-B89F1422B9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5CEE1189-40EE-429A-93BC-C0C098886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24F027FB-2FDA-46E3-BECD-D718A57006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2E722EC6-8405-46A1-B7DD-5B530D939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B16FD5A8-E7AF-43BC-A5E3-106B03C7CC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CDBE7E56-B479-4B4A-B500-FDB48C3B0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D891652-18F7-44E4-9FF4-4EB129D126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A07286D4-EE9C-4901-9409-0E6B0B213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185F7B76-A0A4-4E71-9DFF-78ECA58A72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5EF3A512-B17E-48DC-9A46-B315C5643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A01CAA07-FE9A-4AB4-AB76-3C3D999968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277E8CED-A021-4C9F-A4AE-831FD3E6A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2DF001E4-9D60-4316-AFAC-29BFE44F9D57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21E6236-5208-49F0-B8CF-5CC33EC96D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BFBD25A3-5518-4AD5-8C4F-5AEC9D2A76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004B37DF-003C-4EBE-9F04-70E111D74FB1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1CCD5EE6-7B2F-4E2A-99A0-DC924A54C4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95E33ED6-B4FD-4BA6-9A28-2E1FC12B40AF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886C670C-9B9F-4E3A-8717-0D9FA7D07B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9118B9FB-CC81-4848-A2A5-E48EB9A1F3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7D50AF93-D38F-4F4F-9C34-1381FD146D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588CCB00-A64A-40A0-9FFC-D7400F8F4BBE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92CA668D-BAFB-4227-BBE1-DD6DF907A14D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79F95A4C-C3DC-465C-92C9-9148C3656C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B3D0AFFA-909E-4420-A4F3-CD51248B207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53311544-3463-4A59-8E62-77B6EC6EE4E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F154B43D-C086-4310-8019-352572B9C39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572728F2-B98D-470C-BBE2-69E027138C7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814E8E5B-2686-45C2-A7FE-E18F52D8990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C1EA7CEB-649A-468C-B9C5-378A8186DD4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3E0C334B-C30C-48F1-BA47-0F1B5C01C4D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E63CE7CF-0EB7-4FF4-B4C1-5F1BC8BC261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01C1F38A-022A-4D18-8B74-37E0C6FD667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D4CBEF24-8C70-4DBB-A32B-58F7AD6D083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BD32E712-85A1-4A36-9F23-087141EEABC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C261FD23-F021-4AFB-9D90-21472C936A7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7BC1D00C-8AD8-4508-A3B4-F72593059B6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5540270C-9BEE-4AA8-8405-F071E62306E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E710B964-5724-449E-A942-362AAA3B0F4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3C62A557-0BC1-4892-A26D-3BA11EF6773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42E1B6DE-385D-402B-B514-94E5A248624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DAFF4943-E20C-4855-B3CA-55B12959375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2665D528-E85F-48F1-A262-82FF9DD85C4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53545E3A-F2F3-463B-8BFB-2CAD3BAB02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Liang, Introduction to Java Programming, Eighth Edition, (c) 2011 Pearson Education, Inc. All rights reserved. 0132130807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56266CCC-05ED-49EE-84CF-AB7CDD4E04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61B5056-FD86-44CE-B2CA-F57B7A9593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09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2862F0C-E32E-4CA5-8E03-96076EE50D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3D855D90-B4BD-4703-9A30-4C12D576B2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E9FDD4-15BD-47FF-94A0-267D0E1446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79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4385A860-07D6-42F8-A2C6-9141FB4A53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D9414919-A3CB-470A-8C84-DD8F52BB90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A952C-6393-45BD-B3DE-52E2B66461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8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39AE1A73-9219-476C-85C7-10CF2B841F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F6E85BEC-168E-4725-8646-F471F1631E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8AC88F-A3E8-4661-A8AD-24D681F177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38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AD2BDBEE-59CA-4221-B017-6DBA6579A3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42266D0D-BED7-4883-BE90-9F06970EE6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0B7B37-D2BD-45B1-9353-FD69F48691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80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5D7E7BD1-B4BC-4D43-A1EC-5BBA993C5A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5825BCD5-A6AE-4D4C-A1A7-2F8CA362B5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113BAA-4009-41F8-A893-C7A2DA5D2F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81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BA5201C3-C3F6-428F-A15D-565FD5BF16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232F4216-2BC5-4527-A5AB-6FE07BB5E2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337FC-479F-471F-91B6-300C97F84A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55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05D71824-7330-448C-A597-675ACABE95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9E5E26C2-B079-4B1B-A14C-08BEB80417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6E1F82-55CE-4A76-A069-BEC6130A4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28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B4960C2D-D37B-4013-B91A-8100BCA9A5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ACFD1CAD-3706-4416-8BFB-1DE1306A63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2DDA4E-5182-4416-BF52-437F971513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10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D23FBC61-7F25-470C-AB42-3A2AEFE1F6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D524920B-12DC-4519-B21C-15278CF091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5424DA-2F79-49EE-B959-BA7740EE5F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71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4A18D59A-AA09-4A4F-8F4D-9F65B3B905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2EB6DB83-5431-4E7B-9004-E4FA248D46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53B33-0A8F-4458-A733-953284D1FE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2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911D85BD-D4FB-43C1-9419-29922752A292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5F714629-8FB3-464B-917B-1E71869F14C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33" name="Group 28">
              <a:extLst>
                <a:ext uri="{FF2B5EF4-FFF2-40B4-BE49-F238E27FC236}">
                  <a16:creationId xmlns:a16="http://schemas.microsoft.com/office/drawing/2014/main" id="{281C4713-FA4E-40FF-A94D-3ECB00886F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>
                <a:extLst>
                  <a:ext uri="{FF2B5EF4-FFF2-40B4-BE49-F238E27FC236}">
                    <a16:creationId xmlns:a16="http://schemas.microsoft.com/office/drawing/2014/main" id="{5956F4E4-FC1B-493F-99AB-6C8C6FA0E21B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>
                <a:extLst>
                  <a:ext uri="{FF2B5EF4-FFF2-40B4-BE49-F238E27FC236}">
                    <a16:creationId xmlns:a16="http://schemas.microsoft.com/office/drawing/2014/main" id="{45EA4A2D-6047-4A6D-A9B5-ECD7738418E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>
                <a:extLst>
                  <a:ext uri="{FF2B5EF4-FFF2-40B4-BE49-F238E27FC236}">
                    <a16:creationId xmlns:a16="http://schemas.microsoft.com/office/drawing/2014/main" id="{169CEEDF-2178-40C1-BFA5-33C065145335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>
                <a:extLst>
                  <a:ext uri="{FF2B5EF4-FFF2-40B4-BE49-F238E27FC236}">
                    <a16:creationId xmlns:a16="http://schemas.microsoft.com/office/drawing/2014/main" id="{2ECDD2B2-1CAD-480B-9669-D32E7EC7452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B0B0B795-7A6D-42D8-A870-9A8C3FACE1BB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3E6EAC26-A2EA-42E7-ACA4-BC62238898BE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3731525A-568F-48CE-AFC0-8E85448D24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>
                  <a:extLst>
                    <a:ext uri="{FF2B5EF4-FFF2-40B4-BE49-F238E27FC236}">
                      <a16:creationId xmlns:a16="http://schemas.microsoft.com/office/drawing/2014/main" id="{AD3D5415-E7BD-44BE-872A-DD61DD9B83B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>
                  <a:extLst>
                    <a:ext uri="{FF2B5EF4-FFF2-40B4-BE49-F238E27FC236}">
                      <a16:creationId xmlns:a16="http://schemas.microsoft.com/office/drawing/2014/main" id="{CEE4B99C-BCA3-4C9F-BBE4-1A979049DC2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>
                  <a:extLst>
                    <a:ext uri="{FF2B5EF4-FFF2-40B4-BE49-F238E27FC236}">
                      <a16:creationId xmlns:a16="http://schemas.microsoft.com/office/drawing/2014/main" id="{CFB0C0B6-5042-4F4D-A0C6-A75279D5606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>
                  <a:extLst>
                    <a:ext uri="{FF2B5EF4-FFF2-40B4-BE49-F238E27FC236}">
                      <a16:creationId xmlns:a16="http://schemas.microsoft.com/office/drawing/2014/main" id="{521C1A39-6290-4097-A70B-A4BDF0E70D2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>
                  <a:extLst>
                    <a:ext uri="{FF2B5EF4-FFF2-40B4-BE49-F238E27FC236}">
                      <a16:creationId xmlns:a16="http://schemas.microsoft.com/office/drawing/2014/main" id="{C6245D3A-B170-4263-9EDA-06197008155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>
                  <a:extLst>
                    <a:ext uri="{FF2B5EF4-FFF2-40B4-BE49-F238E27FC236}">
                      <a16:creationId xmlns:a16="http://schemas.microsoft.com/office/drawing/2014/main" id="{0E698B2A-5D1F-4A79-8190-DB951E289C2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>
                  <a:extLst>
                    <a:ext uri="{FF2B5EF4-FFF2-40B4-BE49-F238E27FC236}">
                      <a16:creationId xmlns:a16="http://schemas.microsoft.com/office/drawing/2014/main" id="{DEEB2CC6-3E33-4719-B0AA-C1519C87C34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>
                  <a:extLst>
                    <a:ext uri="{FF2B5EF4-FFF2-40B4-BE49-F238E27FC236}">
                      <a16:creationId xmlns:a16="http://schemas.microsoft.com/office/drawing/2014/main" id="{0DAB1F9D-8BFA-4988-8C99-564A09765DA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>
                  <a:extLst>
                    <a:ext uri="{FF2B5EF4-FFF2-40B4-BE49-F238E27FC236}">
                      <a16:creationId xmlns:a16="http://schemas.microsoft.com/office/drawing/2014/main" id="{ACE6A283-709B-449A-B67E-596DE21C845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>
                  <a:extLst>
                    <a:ext uri="{FF2B5EF4-FFF2-40B4-BE49-F238E27FC236}">
                      <a16:creationId xmlns:a16="http://schemas.microsoft.com/office/drawing/2014/main" id="{18EDBC69-280C-474E-9A89-AC31DFD33C5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>
                  <a:extLst>
                    <a:ext uri="{FF2B5EF4-FFF2-40B4-BE49-F238E27FC236}">
                      <a16:creationId xmlns:a16="http://schemas.microsoft.com/office/drawing/2014/main" id="{8E61BD53-646D-449B-A3C1-78CDA4DF4C5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>
                  <a:extLst>
                    <a:ext uri="{FF2B5EF4-FFF2-40B4-BE49-F238E27FC236}">
                      <a16:creationId xmlns:a16="http://schemas.microsoft.com/office/drawing/2014/main" id="{72881C98-EFFE-443C-9156-A45574EB1FC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>
                  <a:extLst>
                    <a:ext uri="{FF2B5EF4-FFF2-40B4-BE49-F238E27FC236}">
                      <a16:creationId xmlns:a16="http://schemas.microsoft.com/office/drawing/2014/main" id="{7F89E07A-66F8-4BA5-878C-AE49341E0D9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>
                  <a:extLst>
                    <a:ext uri="{FF2B5EF4-FFF2-40B4-BE49-F238E27FC236}">
                      <a16:creationId xmlns:a16="http://schemas.microsoft.com/office/drawing/2014/main" id="{877EFFA9-6A90-4169-9E7C-D2832647651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>
                  <a:extLst>
                    <a:ext uri="{FF2B5EF4-FFF2-40B4-BE49-F238E27FC236}">
                      <a16:creationId xmlns:a16="http://schemas.microsoft.com/office/drawing/2014/main" id="{A7237908-63EA-4815-9386-05DF9434181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>
                  <a:extLst>
                    <a:ext uri="{FF2B5EF4-FFF2-40B4-BE49-F238E27FC236}">
                      <a16:creationId xmlns:a16="http://schemas.microsoft.com/office/drawing/2014/main" id="{22FA6C27-CBA5-4FDC-BC3C-090D45C217D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>
                  <a:extLst>
                    <a:ext uri="{FF2B5EF4-FFF2-40B4-BE49-F238E27FC236}">
                      <a16:creationId xmlns:a16="http://schemas.microsoft.com/office/drawing/2014/main" id="{947B4E72-2745-4601-B18C-B52FF22411A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>
                  <a:extLst>
                    <a:ext uri="{FF2B5EF4-FFF2-40B4-BE49-F238E27FC236}">
                      <a16:creationId xmlns:a16="http://schemas.microsoft.com/office/drawing/2014/main" id="{476616B3-6C92-4799-8682-C9C6DCEEB83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0ACAAEB9-6231-4A3F-BA63-92765D305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C4C95155-131F-4896-8088-69C0398E1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333CD809-B514-46BA-8E95-1BC458E504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BDD61424-F403-44E2-8A13-0CD19FED116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9ED347A-A78B-43F8-BB64-76F593F65F0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B9CAEA96-C989-4F8D-91B4-1CC32F665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</a:rPr>
              <a:t>Liang, Introduction to Java Programming, Eighth Edition, (c) 2011 Pearson Education, Inc. All rights reserved. 0132130807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3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pearsoncmg.com/ph/esm/ecs_liang_vnijp_8/LiangCh05-1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hyperlink" Target="html/TestMax.bat" TargetMode="External"/><Relationship Id="rId4" Type="http://schemas.openxmlformats.org/officeDocument/2006/relationships/hyperlink" Target="html/TestMax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javaOO/method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ml/TestVoidMethod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dia.pearsoncmg.com/ph/esm/ecs_liang_vnijp_8/LiangCh05-2.html" TargetMode="External"/><Relationship Id="rId5" Type="http://schemas.openxmlformats.org/officeDocument/2006/relationships/image" Target="../media/image3.wmf"/><Relationship Id="rId4" Type="http://schemas.openxmlformats.org/officeDocument/2006/relationships/hyperlink" Target="html/TestVoidMethod.bat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ml/Increment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hyperlink" Target="html/Increment.bat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media.pearsoncmg.com/ph/esm/ecs_liang_vnijp_8/LiangCh05-3.html" TargetMode="External"/><Relationship Id="rId3" Type="http://schemas.openxmlformats.org/officeDocument/2006/relationships/hyperlink" Target="html/GreatestCommonDivisorMethod.html" TargetMode="External"/><Relationship Id="rId7" Type="http://schemas.openxmlformats.org/officeDocument/2006/relationships/hyperlink" Target="html/PrimeNumberMethod.bat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ml/PrimeNumberMethod.html" TargetMode="External"/><Relationship Id="rId5" Type="http://schemas.openxmlformats.org/officeDocument/2006/relationships/image" Target="../media/image3.wmf"/><Relationship Id="rId4" Type="http://schemas.openxmlformats.org/officeDocument/2006/relationships/hyperlink" Target="html/GreatestCommonDivisorMethod.bat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ml/TestMethodOverloading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hyperlink" Target="html/TestMethodOverloading.bat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ml/Decimal2HexConversion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hyperlink" Target="html/Decimal2HexConversion.bat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se/1.4.2/docs/api/java/lang/Math.ht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science.kennesaw.edu/~plaval/applets/HelpFuncBI.html" TargetMode="External"/><Relationship Id="rId2" Type="http://schemas.openxmlformats.org/officeDocument/2006/relationships/hyperlink" Target="http://download.oracle.com/javase/1.4.2/docs/api/java/lang/Math.html" TargetMode="Externa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44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javaOO/methods.html" TargetMode="External"/><Relationship Id="rId2" Type="http://schemas.openxmlformats.org/officeDocument/2006/relationships/hyperlink" Target="http://docs.oracle.com/javase/tutorial/java/concepts/index.html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ml/TestRandomCharacter.html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ml/RandomCharacter.html" TargetMode="External"/><Relationship Id="rId5" Type="http://schemas.openxmlformats.org/officeDocument/2006/relationships/image" Target="../media/image3.wmf"/><Relationship Id="rId4" Type="http://schemas.openxmlformats.org/officeDocument/2006/relationships/hyperlink" Target="html/TestRandomCharacter.bat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hyperlink" Target="html/PrintCalendar.bat" TargetMode="External"/><Relationship Id="rId4" Type="http://schemas.openxmlformats.org/officeDocument/2006/relationships/hyperlink" Target="html/PrintCalendar.html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ml/PrintCalendarSkeleton.html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>
            <a:extLst>
              <a:ext uri="{FF2B5EF4-FFF2-40B4-BE49-F238E27FC236}">
                <a16:creationId xmlns:a16="http://schemas.microsoft.com/office/drawing/2014/main" id="{91B561C8-331D-4499-BA41-B0A7D8CFD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45E4C3-CEEE-4294-ACD3-8142459B2BC2}" type="slidenum">
              <a:rPr lang="en-US" altLang="en-US" sz="1400"/>
              <a:pPr/>
              <a:t>1</a:t>
            </a:fld>
            <a:endParaRPr lang="en-US" altLang="en-US" sz="140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8C3C8B62-A7E5-4C9D-8D84-1AA6812A0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701675"/>
            <a:ext cx="7772400" cy="1143000"/>
          </a:xfrm>
        </p:spPr>
        <p:txBody>
          <a:bodyPr/>
          <a:lstStyle/>
          <a:p>
            <a:r>
              <a:rPr lang="en-US" altLang="en-US"/>
              <a:t>Chapter 5 Methods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4A991370-3012-4729-8D5B-6E7245FE12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DEA568-BA35-467D-9D9A-3965B3AD5851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76E1ADA-7B0A-4172-BF0A-62F2D5C07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0"/>
            <a:ext cx="7872412" cy="701675"/>
          </a:xfrm>
        </p:spPr>
        <p:txBody>
          <a:bodyPr/>
          <a:lstStyle/>
          <a:p>
            <a:r>
              <a:rPr lang="en-US" altLang="en-US" sz="4000"/>
              <a:t>Solution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C4A11EE-B83B-429D-83CD-25CD8A9F0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5362935E-ACB6-4E59-8030-7779990A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DB3409D3-8444-464F-AAEE-CB011FEE7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Text Box 6">
            <a:extLst>
              <a:ext uri="{FF2B5EF4-FFF2-40B4-BE49-F238E27FC236}">
                <a16:creationId xmlns:a16="http://schemas.microsoft.com/office/drawing/2014/main" id="{AF5C6DF8-21D6-40F3-AC12-A5A424A2B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" y="741363"/>
            <a:ext cx="8832850" cy="56927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solidFill>
                  <a:schemeClr val="bg2"/>
                </a:solidFill>
              </a:rPr>
              <a:t>public class SumRang {</a:t>
            </a:r>
          </a:p>
          <a:p>
            <a:r>
              <a:rPr lang="en-US" altLang="en-US" sz="2800" b="1">
                <a:solidFill>
                  <a:schemeClr val="bg2"/>
                </a:solidFill>
              </a:rPr>
              <a:t>public static int </a:t>
            </a:r>
            <a:r>
              <a:rPr lang="en-US" altLang="en-US" sz="2800">
                <a:solidFill>
                  <a:schemeClr val="bg2"/>
                </a:solidFill>
              </a:rPr>
              <a:t>sum(</a:t>
            </a:r>
            <a:r>
              <a:rPr lang="en-US" altLang="en-US" sz="2800" b="1">
                <a:solidFill>
                  <a:schemeClr val="bg2"/>
                </a:solidFill>
              </a:rPr>
              <a:t>int</a:t>
            </a:r>
            <a:r>
              <a:rPr lang="en-US" altLang="en-US" sz="2800">
                <a:solidFill>
                  <a:schemeClr val="bg2"/>
                </a:solidFill>
              </a:rPr>
              <a:t> i1, </a:t>
            </a:r>
            <a:r>
              <a:rPr lang="en-US" altLang="en-US" sz="2800" b="1">
                <a:solidFill>
                  <a:schemeClr val="bg2"/>
                </a:solidFill>
              </a:rPr>
              <a:t>int</a:t>
            </a:r>
            <a:r>
              <a:rPr lang="en-US" altLang="en-US" sz="2800">
                <a:solidFill>
                  <a:schemeClr val="bg2"/>
                </a:solidFill>
              </a:rPr>
              <a:t> i2) {</a:t>
            </a:r>
            <a:endParaRPr lang="en-US" altLang="en-US" sz="2800" b="1">
              <a:solidFill>
                <a:schemeClr val="bg2"/>
              </a:solidFill>
            </a:endParaRPr>
          </a:p>
          <a:p>
            <a:r>
              <a:rPr lang="en-US" altLang="en-US" sz="2800" b="1">
                <a:solidFill>
                  <a:schemeClr val="bg2"/>
                </a:solidFill>
              </a:rPr>
              <a:t>  int </a:t>
            </a:r>
            <a:r>
              <a:rPr lang="en-US" altLang="en-US" sz="2800">
                <a:solidFill>
                  <a:schemeClr val="bg2"/>
                </a:solidFill>
              </a:rPr>
              <a:t>sum = 0;</a:t>
            </a:r>
            <a:endParaRPr lang="en-US" altLang="en-US" sz="2800" b="1">
              <a:solidFill>
                <a:schemeClr val="bg2"/>
              </a:solidFill>
            </a:endParaRPr>
          </a:p>
          <a:p>
            <a:r>
              <a:rPr lang="en-US" altLang="en-US" sz="2800" b="1">
                <a:solidFill>
                  <a:schemeClr val="bg2"/>
                </a:solidFill>
              </a:rPr>
              <a:t>  for (int</a:t>
            </a:r>
            <a:r>
              <a:rPr lang="en-US" altLang="en-US" sz="2800">
                <a:solidFill>
                  <a:schemeClr val="bg2"/>
                </a:solidFill>
              </a:rPr>
              <a:t> i = i1; i &lt;= i2; i++)</a:t>
            </a:r>
          </a:p>
          <a:p>
            <a:r>
              <a:rPr lang="en-US" altLang="en-US" sz="2800">
                <a:solidFill>
                  <a:schemeClr val="bg2"/>
                </a:solidFill>
              </a:rPr>
              <a:t>    sum += i;</a:t>
            </a:r>
            <a:endParaRPr lang="en-US" altLang="en-US" sz="2800" b="1">
              <a:solidFill>
                <a:schemeClr val="bg2"/>
              </a:solidFill>
            </a:endParaRPr>
          </a:p>
          <a:p>
            <a:r>
              <a:rPr lang="en-US" altLang="en-US" sz="2800" b="1">
                <a:solidFill>
                  <a:schemeClr val="bg2"/>
                </a:solidFill>
              </a:rPr>
              <a:t>  return </a:t>
            </a:r>
            <a:r>
              <a:rPr lang="en-US" altLang="en-US" sz="2800">
                <a:solidFill>
                  <a:schemeClr val="bg2"/>
                </a:solidFill>
              </a:rPr>
              <a:t>sum;</a:t>
            </a:r>
          </a:p>
          <a:p>
            <a:r>
              <a:rPr lang="en-US" altLang="en-US" sz="2800">
                <a:solidFill>
                  <a:schemeClr val="bg2"/>
                </a:solidFill>
              </a:rPr>
              <a:t>}</a:t>
            </a:r>
          </a:p>
          <a:p>
            <a:r>
              <a:rPr lang="en-US" altLang="en-US" sz="2800" b="1">
                <a:solidFill>
                  <a:schemeClr val="bg2"/>
                </a:solidFill>
              </a:rPr>
              <a:t>public static void </a:t>
            </a:r>
            <a:r>
              <a:rPr lang="en-US" altLang="en-US" sz="2800">
                <a:solidFill>
                  <a:schemeClr val="bg2"/>
                </a:solidFill>
              </a:rPr>
              <a:t>main(String[] args) {</a:t>
            </a:r>
          </a:p>
          <a:p>
            <a:r>
              <a:rPr lang="en-US" altLang="en-US" sz="2800">
                <a:solidFill>
                  <a:schemeClr val="bg2"/>
                </a:solidFill>
              </a:rPr>
              <a:t>  System.out.println("Sum from 1 to 10 is " + sum(1, 10));</a:t>
            </a:r>
          </a:p>
          <a:p>
            <a:r>
              <a:rPr lang="en-US" altLang="en-US" sz="2800">
                <a:solidFill>
                  <a:schemeClr val="bg2"/>
                </a:solidFill>
              </a:rPr>
              <a:t>  System.out.println("Sum from 20 to 30 is " + sum(20, 30));</a:t>
            </a:r>
          </a:p>
          <a:p>
            <a:r>
              <a:rPr lang="en-US" altLang="en-US" sz="2800">
                <a:solidFill>
                  <a:schemeClr val="bg2"/>
                </a:solidFill>
              </a:rPr>
              <a:t>  System.out.println("Sum from 35 to 45 is " + sum(35, 45));</a:t>
            </a:r>
          </a:p>
          <a:p>
            <a:r>
              <a:rPr lang="en-US" altLang="en-US" sz="2800">
                <a:solidFill>
                  <a:schemeClr val="bg2"/>
                </a:solidFill>
              </a:rPr>
              <a:t>  } </a:t>
            </a:r>
            <a:r>
              <a:rPr lang="en-US" altLang="en-US" sz="2800">
                <a:solidFill>
                  <a:srgbClr val="FFC000"/>
                </a:solidFill>
              </a:rPr>
              <a:t>// end of main</a:t>
            </a:r>
          </a:p>
          <a:p>
            <a:r>
              <a:rPr lang="en-US" altLang="en-US" sz="2800">
                <a:solidFill>
                  <a:schemeClr val="bg2"/>
                </a:solidFill>
              </a:rPr>
              <a:t>} </a:t>
            </a:r>
            <a:r>
              <a:rPr lang="en-US" altLang="en-US" sz="2800">
                <a:solidFill>
                  <a:srgbClr val="FFC000"/>
                </a:solidFill>
              </a:rPr>
              <a:t>//end of class SumRange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96488D04-3D94-4E6B-938C-7D67429C9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063" y="4325938"/>
            <a:ext cx="1574800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7" name="Rectangle 11">
            <a:extLst>
              <a:ext uri="{FF2B5EF4-FFF2-40B4-BE49-F238E27FC236}">
                <a16:creationId xmlns:a16="http://schemas.microsoft.com/office/drawing/2014/main" id="{CE13DE01-B1DC-4CBC-A478-80F91A6A9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88" y="4694238"/>
            <a:ext cx="1727200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8" name="Rectangle 12">
            <a:extLst>
              <a:ext uri="{FF2B5EF4-FFF2-40B4-BE49-F238E27FC236}">
                <a16:creationId xmlns:a16="http://schemas.microsoft.com/office/drawing/2014/main" id="{FE0B21FF-E049-4FF5-9F3E-902A459F5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5080000"/>
            <a:ext cx="1727200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24C8E6ED-810C-4C97-864D-44506C5FB7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5C7BDF-FE59-49F2-92D0-C274626B99C0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8A63199-9FB1-4E71-B44B-7D5B0EC89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Defining Methods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201A4786-B3C2-4C58-886F-4E99323C0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458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/>
              <a:t>A method is a collection of statements that are grouped together to perform an operation.</a:t>
            </a: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889AA32C-B4F1-4BF7-BD32-6976511CA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D2F9B6AB-1C82-44D8-93CD-766B6B24D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Rectangle 6">
            <a:extLst>
              <a:ext uri="{FF2B5EF4-FFF2-40B4-BE49-F238E27FC236}">
                <a16:creationId xmlns:a16="http://schemas.microsoft.com/office/drawing/2014/main" id="{706E35C3-26A8-45E7-80C4-92EDE0960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Rectangle 7">
            <a:extLst>
              <a:ext uri="{FF2B5EF4-FFF2-40B4-BE49-F238E27FC236}">
                <a16:creationId xmlns:a16="http://schemas.microsoft.com/office/drawing/2014/main" id="{0D0C0C28-4650-4C72-991A-E142EA2B7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1" name="Rectangle 10">
            <a:extLst>
              <a:ext uri="{FF2B5EF4-FFF2-40B4-BE49-F238E27FC236}">
                <a16:creationId xmlns:a16="http://schemas.microsoft.com/office/drawing/2014/main" id="{ABA138FD-AF3F-4D65-9A83-561CDC1F8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2" name="Rectangle 12">
            <a:extLst>
              <a:ext uri="{FF2B5EF4-FFF2-40B4-BE49-F238E27FC236}">
                <a16:creationId xmlns:a16="http://schemas.microsoft.com/office/drawing/2014/main" id="{2C2D21FE-4F0E-4A33-82EF-733B4A5EC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3" name="Rectangle 14">
            <a:extLst>
              <a:ext uri="{FF2B5EF4-FFF2-40B4-BE49-F238E27FC236}">
                <a16:creationId xmlns:a16="http://schemas.microsoft.com/office/drawing/2014/main" id="{C00EF981-F9A7-4D43-9633-61B7177CF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4" name="Rectangle 16">
            <a:extLst>
              <a:ext uri="{FF2B5EF4-FFF2-40B4-BE49-F238E27FC236}">
                <a16:creationId xmlns:a16="http://schemas.microsoft.com/office/drawing/2014/main" id="{4620AC67-3990-4CB8-9E23-048EB28F6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3325" name="Object 15">
            <a:extLst>
              <a:ext uri="{FF2B5EF4-FFF2-40B4-BE49-F238E27FC236}">
                <a16:creationId xmlns:a16="http://schemas.microsoft.com/office/drawing/2014/main" id="{EEBDCC93-4C43-421B-9E7C-AE09BC1E90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972145" imgH="1976382" progId="Word.Picture.8">
                  <p:embed/>
                </p:oleObj>
              </mc:Choice>
              <mc:Fallback>
                <p:oleObj name="Picture" r:id="rId3" imgW="4972145" imgH="1976382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CDB4AC55-92B5-4DE5-934A-464293886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E19C5C-E397-405F-9F42-DCBC490D82BD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A45EA6F-EED5-47A8-A896-9622C4E2E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Method Signature</a:t>
            </a: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6FF9974E-232D-4353-9A06-6A745A102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45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/>
              <a:t>Method signature</a:t>
            </a:r>
            <a:r>
              <a:rPr lang="en-US" altLang="en-US"/>
              <a:t> is the combination of the method name and the parameter list.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1B876D56-58CA-4722-B6B2-60DD10BAB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2" name="Rectangle 5">
            <a:extLst>
              <a:ext uri="{FF2B5EF4-FFF2-40B4-BE49-F238E27FC236}">
                <a16:creationId xmlns:a16="http://schemas.microsoft.com/office/drawing/2014/main" id="{1B37EAAA-720F-4575-8212-6028FDFFE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3" name="Rectangle 6">
            <a:extLst>
              <a:ext uri="{FF2B5EF4-FFF2-40B4-BE49-F238E27FC236}">
                <a16:creationId xmlns:a16="http://schemas.microsoft.com/office/drawing/2014/main" id="{A3273819-CD92-455F-A3D3-7AE79BD30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4" name="Rectangle 7">
            <a:extLst>
              <a:ext uri="{FF2B5EF4-FFF2-40B4-BE49-F238E27FC236}">
                <a16:creationId xmlns:a16="http://schemas.microsoft.com/office/drawing/2014/main" id="{91A0A488-A0A3-4376-8262-55BF0842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5" name="Rectangle 8">
            <a:extLst>
              <a:ext uri="{FF2B5EF4-FFF2-40B4-BE49-F238E27FC236}">
                <a16:creationId xmlns:a16="http://schemas.microsoft.com/office/drawing/2014/main" id="{DC166FFF-76DD-4D3D-8B97-031CC1DA3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6" name="Rectangle 9">
            <a:extLst>
              <a:ext uri="{FF2B5EF4-FFF2-40B4-BE49-F238E27FC236}">
                <a16:creationId xmlns:a16="http://schemas.microsoft.com/office/drawing/2014/main" id="{317407E7-FF26-4DE4-80F1-1C112585D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7" name="Rectangle 10">
            <a:extLst>
              <a:ext uri="{FF2B5EF4-FFF2-40B4-BE49-F238E27FC236}">
                <a16:creationId xmlns:a16="http://schemas.microsoft.com/office/drawing/2014/main" id="{38077352-6AD6-4CD8-85AB-E6FAA3EA7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8" name="Rectangle 11">
            <a:extLst>
              <a:ext uri="{FF2B5EF4-FFF2-40B4-BE49-F238E27FC236}">
                <a16:creationId xmlns:a16="http://schemas.microsoft.com/office/drawing/2014/main" id="{197E7CA2-1DB1-453B-B282-5156D063F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4349" name="Object 12">
            <a:extLst>
              <a:ext uri="{FF2B5EF4-FFF2-40B4-BE49-F238E27FC236}">
                <a16:creationId xmlns:a16="http://schemas.microsoft.com/office/drawing/2014/main" id="{92ADF272-3AF8-4738-B583-078BCE26F4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972145" imgH="1976382" progId="Word.Picture.8">
                  <p:embed/>
                </p:oleObj>
              </mc:Choice>
              <mc:Fallback>
                <p:oleObj name="Picture" r:id="rId3" imgW="4972145" imgH="197638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Rectangle 13">
            <a:extLst>
              <a:ext uri="{FF2B5EF4-FFF2-40B4-BE49-F238E27FC236}">
                <a16:creationId xmlns:a16="http://schemas.microsoft.com/office/drawing/2014/main" id="{324E1031-7115-4B48-BB35-5107C2F43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288" y="3505200"/>
            <a:ext cx="2535237" cy="423863"/>
          </a:xfrm>
          <a:prstGeom prst="rect">
            <a:avLst/>
          </a:prstGeom>
          <a:solidFill>
            <a:schemeClr val="accent1">
              <a:alpha val="2901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2A95B6E0-2DC6-4638-833F-DED2921791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BF5CAF-21F2-45A7-9CC1-5A86E59E728F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C0F4887-9B4F-4506-BA01-9F0818AF2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Formal Parameters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41A6B7F7-479A-40D1-AE5E-353106C0C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458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The variables defined in the method header are known as </a:t>
            </a:r>
            <a:r>
              <a:rPr lang="en-US" altLang="en-US" sz="2800" i="1"/>
              <a:t>formal parameters</a:t>
            </a:r>
            <a:r>
              <a:rPr lang="en-US" altLang="en-US" sz="2800"/>
              <a:t>.  Simply </a:t>
            </a:r>
            <a:r>
              <a:rPr lang="en-US" altLang="en-US" sz="2800" i="1"/>
              <a:t>parameters</a:t>
            </a:r>
            <a:r>
              <a:rPr lang="en-US" altLang="en-US" sz="2800"/>
              <a:t> are place holders.</a:t>
            </a: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D7BEE72B-2E32-4724-BB87-6203E0B76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6548BD67-C69F-4D1F-8339-E0BFB6AB9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7" name="Rectangle 6">
            <a:extLst>
              <a:ext uri="{FF2B5EF4-FFF2-40B4-BE49-F238E27FC236}">
                <a16:creationId xmlns:a16="http://schemas.microsoft.com/office/drawing/2014/main" id="{245FD98D-B3D8-475D-828A-4F8DBCE8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Rectangle 7">
            <a:extLst>
              <a:ext uri="{FF2B5EF4-FFF2-40B4-BE49-F238E27FC236}">
                <a16:creationId xmlns:a16="http://schemas.microsoft.com/office/drawing/2014/main" id="{79CA8480-EFF4-4A4C-BDC6-E4980E53D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9" name="Rectangle 8">
            <a:extLst>
              <a:ext uri="{FF2B5EF4-FFF2-40B4-BE49-F238E27FC236}">
                <a16:creationId xmlns:a16="http://schemas.microsoft.com/office/drawing/2014/main" id="{8A7BA156-9344-4082-9448-9BF572C06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Rectangle 9">
            <a:extLst>
              <a:ext uri="{FF2B5EF4-FFF2-40B4-BE49-F238E27FC236}">
                <a16:creationId xmlns:a16="http://schemas.microsoft.com/office/drawing/2014/main" id="{7B1441F8-7117-42C2-A444-EC046F05C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1" name="Rectangle 10">
            <a:extLst>
              <a:ext uri="{FF2B5EF4-FFF2-40B4-BE49-F238E27FC236}">
                <a16:creationId xmlns:a16="http://schemas.microsoft.com/office/drawing/2014/main" id="{06CDD953-E801-4D30-B99B-A4969A9CB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2" name="Rectangle 11">
            <a:extLst>
              <a:ext uri="{FF2B5EF4-FFF2-40B4-BE49-F238E27FC236}">
                <a16:creationId xmlns:a16="http://schemas.microsoft.com/office/drawing/2014/main" id="{176E7831-C9F1-4085-A4CC-EAF9DDA45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5373" name="Object 12">
            <a:extLst>
              <a:ext uri="{FF2B5EF4-FFF2-40B4-BE49-F238E27FC236}">
                <a16:creationId xmlns:a16="http://schemas.microsoft.com/office/drawing/2014/main" id="{CD9541F3-9F3F-4148-896E-64788E805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972145" imgH="1976382" progId="Word.Picture.8">
                  <p:embed/>
                </p:oleObj>
              </mc:Choice>
              <mc:Fallback>
                <p:oleObj name="Picture" r:id="rId3" imgW="4972145" imgH="197638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Rectangle 14">
            <a:extLst>
              <a:ext uri="{FF2B5EF4-FFF2-40B4-BE49-F238E27FC236}">
                <a16:creationId xmlns:a16="http://schemas.microsoft.com/office/drawing/2014/main" id="{C1C51296-60AC-4D94-9D91-488C774DD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163" y="3544888"/>
            <a:ext cx="461962" cy="306387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ACFD6C3C-8761-4C64-8F94-534611DD0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3544888"/>
            <a:ext cx="461962" cy="306387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071AEBB8-2D53-4859-AFA8-5693AC130F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3A3260-CC74-4DE7-A39A-D502137A0AAF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F295F23-5D20-46FB-8482-656FBEAD6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Actual Parameters</a:t>
            </a: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1068B22D-56A4-4640-96EC-0A5B38282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45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When a method is invoked, you pass a value to the parameter. This value is referred to as </a:t>
            </a:r>
            <a:r>
              <a:rPr lang="en-US" altLang="en-US" i="1"/>
              <a:t>actual parameter or argument</a:t>
            </a:r>
            <a:r>
              <a:rPr lang="en-US" altLang="en-US"/>
              <a:t>.</a:t>
            </a: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7CDE06BF-7672-47B5-BFAF-9D501633E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83FD22D5-991E-428A-B5EE-0AC9CBBFB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1" name="Rectangle 6">
            <a:extLst>
              <a:ext uri="{FF2B5EF4-FFF2-40B4-BE49-F238E27FC236}">
                <a16:creationId xmlns:a16="http://schemas.microsoft.com/office/drawing/2014/main" id="{12960B27-6587-48FC-A580-89A29C592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Rectangle 7">
            <a:extLst>
              <a:ext uri="{FF2B5EF4-FFF2-40B4-BE49-F238E27FC236}">
                <a16:creationId xmlns:a16="http://schemas.microsoft.com/office/drawing/2014/main" id="{A0D01178-B3F1-4C38-ADA6-EA9EF1075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3" name="Rectangle 8">
            <a:extLst>
              <a:ext uri="{FF2B5EF4-FFF2-40B4-BE49-F238E27FC236}">
                <a16:creationId xmlns:a16="http://schemas.microsoft.com/office/drawing/2014/main" id="{A54EE4DB-686E-484C-859F-7B023D50F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4" name="Rectangle 9">
            <a:extLst>
              <a:ext uri="{FF2B5EF4-FFF2-40B4-BE49-F238E27FC236}">
                <a16:creationId xmlns:a16="http://schemas.microsoft.com/office/drawing/2014/main" id="{C89F6137-36A1-4176-A83C-4E8E4E1AE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5" name="Rectangle 10">
            <a:extLst>
              <a:ext uri="{FF2B5EF4-FFF2-40B4-BE49-F238E27FC236}">
                <a16:creationId xmlns:a16="http://schemas.microsoft.com/office/drawing/2014/main" id="{9BD81EB2-D5D6-416C-9FCD-C090EDEFA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6" name="Rectangle 11">
            <a:extLst>
              <a:ext uri="{FF2B5EF4-FFF2-40B4-BE49-F238E27FC236}">
                <a16:creationId xmlns:a16="http://schemas.microsoft.com/office/drawing/2014/main" id="{7A5EA314-CA65-420F-B7FB-BF697F2CF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6397" name="Object 12">
            <a:extLst>
              <a:ext uri="{FF2B5EF4-FFF2-40B4-BE49-F238E27FC236}">
                <a16:creationId xmlns:a16="http://schemas.microsoft.com/office/drawing/2014/main" id="{BD4A3C81-FE7F-4018-96B6-3EE69E095E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972145" imgH="1976382" progId="Word.Picture.8">
                  <p:embed/>
                </p:oleObj>
              </mc:Choice>
              <mc:Fallback>
                <p:oleObj name="Picture" r:id="rId3" imgW="4972145" imgH="197638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Rectangle 15">
            <a:extLst>
              <a:ext uri="{FF2B5EF4-FFF2-40B4-BE49-F238E27FC236}">
                <a16:creationId xmlns:a16="http://schemas.microsoft.com/office/drawing/2014/main" id="{16B77354-7DB0-4EC2-AAF4-3D9AFA77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0" y="3390900"/>
            <a:ext cx="461963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DF6C34E1-801E-4632-AB03-71EDF85446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6C69C5-EACD-48AB-97B2-59DB2E7C67C0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7D0F794-78B0-4597-B363-3A602E3B5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Return Value Type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26A47595-E122-49CE-82F5-633DA2FD8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893763"/>
            <a:ext cx="8458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 method may return a value. The </a:t>
            </a:r>
            <a:r>
              <a:rPr lang="en-US" altLang="en-US" u="sng"/>
              <a:t>returnValueType</a:t>
            </a:r>
            <a:r>
              <a:rPr lang="en-US" altLang="en-US"/>
              <a:t> is the data type of the value the method returns. If the method does not return a value, the </a:t>
            </a:r>
            <a:r>
              <a:rPr lang="en-US" altLang="en-US" u="sng"/>
              <a:t>returnValueType</a:t>
            </a:r>
            <a:r>
              <a:rPr lang="en-US" altLang="en-US"/>
              <a:t> is the keyword </a:t>
            </a:r>
            <a:r>
              <a:rPr lang="en-US" altLang="en-US" u="sng"/>
              <a:t>void</a:t>
            </a:r>
            <a:r>
              <a:rPr lang="en-US" altLang="en-US"/>
              <a:t>. For example, the </a:t>
            </a:r>
            <a:r>
              <a:rPr lang="en-US" altLang="en-US" u="sng"/>
              <a:t>returnValueType</a:t>
            </a:r>
            <a:r>
              <a:rPr lang="en-US" altLang="en-US"/>
              <a:t> in the </a:t>
            </a:r>
            <a:r>
              <a:rPr lang="en-US" altLang="en-US" u="sng"/>
              <a:t>main</a:t>
            </a:r>
            <a:r>
              <a:rPr lang="en-US" altLang="en-US"/>
              <a:t> method is </a:t>
            </a:r>
            <a:r>
              <a:rPr lang="en-US" altLang="en-US" u="sng"/>
              <a:t>void</a:t>
            </a:r>
            <a:r>
              <a:rPr lang="en-US" altLang="en-US"/>
              <a:t>.</a:t>
            </a: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23EC7B7A-0EB7-41EA-BC21-DCB1295AE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id="{7F3EB2DF-5A25-493F-8CB6-0CB945BA2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5" name="Rectangle 6">
            <a:extLst>
              <a:ext uri="{FF2B5EF4-FFF2-40B4-BE49-F238E27FC236}">
                <a16:creationId xmlns:a16="http://schemas.microsoft.com/office/drawing/2014/main" id="{76DAB4F1-30D2-4C9D-A8A1-187BC4C21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6" name="Rectangle 7">
            <a:extLst>
              <a:ext uri="{FF2B5EF4-FFF2-40B4-BE49-F238E27FC236}">
                <a16:creationId xmlns:a16="http://schemas.microsoft.com/office/drawing/2014/main" id="{37CC24D9-2F2D-422D-B100-925AE7816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7" name="Rectangle 8">
            <a:extLst>
              <a:ext uri="{FF2B5EF4-FFF2-40B4-BE49-F238E27FC236}">
                <a16:creationId xmlns:a16="http://schemas.microsoft.com/office/drawing/2014/main" id="{E320BD04-7D05-425A-BD46-FD3273852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8" name="Rectangle 9">
            <a:extLst>
              <a:ext uri="{FF2B5EF4-FFF2-40B4-BE49-F238E27FC236}">
                <a16:creationId xmlns:a16="http://schemas.microsoft.com/office/drawing/2014/main" id="{B1B6018E-BD55-4FA8-AF73-833768CEF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9" name="Rectangle 10">
            <a:extLst>
              <a:ext uri="{FF2B5EF4-FFF2-40B4-BE49-F238E27FC236}">
                <a16:creationId xmlns:a16="http://schemas.microsoft.com/office/drawing/2014/main" id="{239B3B9E-6D0C-47B6-BBA4-790A5D52D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0" name="Rectangle 11">
            <a:extLst>
              <a:ext uri="{FF2B5EF4-FFF2-40B4-BE49-F238E27FC236}">
                <a16:creationId xmlns:a16="http://schemas.microsoft.com/office/drawing/2014/main" id="{E201E9C6-019A-41F0-B00F-5320CAD13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7421" name="Object 12">
            <a:extLst>
              <a:ext uri="{FF2B5EF4-FFF2-40B4-BE49-F238E27FC236}">
                <a16:creationId xmlns:a16="http://schemas.microsoft.com/office/drawing/2014/main" id="{0BD42124-42F4-4F09-93C7-EEE0C762D9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25844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972145" imgH="1976382" progId="Word.Picture.8">
                  <p:embed/>
                </p:oleObj>
              </mc:Choice>
              <mc:Fallback>
                <p:oleObj name="Picture" r:id="rId3" imgW="4972145" imgH="197638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8445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Rectangle 14">
            <a:extLst>
              <a:ext uri="{FF2B5EF4-FFF2-40B4-BE49-F238E27FC236}">
                <a16:creationId xmlns:a16="http://schemas.microsoft.com/office/drawing/2014/main" id="{14C0F7A5-D069-49B8-AB1E-177F5E630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3659188"/>
            <a:ext cx="385762" cy="230187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3" name="Rectangle 15">
            <a:extLst>
              <a:ext uri="{FF2B5EF4-FFF2-40B4-BE49-F238E27FC236}">
                <a16:creationId xmlns:a16="http://schemas.microsoft.com/office/drawing/2014/main" id="{8497B00B-8123-496F-A833-06CA37A37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388" y="5464175"/>
            <a:ext cx="1382712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1A4C305-A529-441B-8542-4648D2DB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8" y="11113"/>
            <a:ext cx="7772400" cy="819150"/>
          </a:xfrm>
        </p:spPr>
        <p:txBody>
          <a:bodyPr/>
          <a:lstStyle/>
          <a:p>
            <a:r>
              <a:rPr lang="en-US" altLang="en-US"/>
              <a:t>Calling a Method</a:t>
            </a:r>
          </a:p>
        </p:txBody>
      </p:sp>
      <p:sp>
        <p:nvSpPr>
          <p:cNvPr id="18435" name="Slide Number Placeholder 2">
            <a:extLst>
              <a:ext uri="{FF2B5EF4-FFF2-40B4-BE49-F238E27FC236}">
                <a16:creationId xmlns:a16="http://schemas.microsoft.com/office/drawing/2014/main" id="{E3C11492-19A6-4E1E-AF56-878136741F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E983A0-FAFD-4330-9DF4-9ADB38EB4221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50180" name="TextBox 3">
            <a:extLst>
              <a:ext uri="{FF2B5EF4-FFF2-40B4-BE49-F238E27FC236}">
                <a16:creationId xmlns:a16="http://schemas.microsoft.com/office/drawing/2014/main" id="{BF12130F-5D34-4C52-82DB-FBDC3072D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933450"/>
            <a:ext cx="8267700" cy="5816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dirty="0"/>
              <a:t>To use a </a:t>
            </a:r>
            <a:r>
              <a:rPr lang="en-US" u="sng" dirty="0"/>
              <a:t>Method</a:t>
            </a:r>
            <a:r>
              <a:rPr lang="en-US" dirty="0"/>
              <a:t>, you have to </a:t>
            </a:r>
            <a:r>
              <a:rPr lang="en-US" i="1" dirty="0">
                <a:solidFill>
                  <a:srgbClr val="92D050"/>
                </a:solidFill>
              </a:rPr>
              <a:t>call</a:t>
            </a:r>
            <a:r>
              <a:rPr lang="en-US" dirty="0">
                <a:solidFill>
                  <a:srgbClr val="92D050"/>
                </a:solidFill>
              </a:rPr>
              <a:t> or </a:t>
            </a:r>
            <a:r>
              <a:rPr lang="en-US" i="1" dirty="0">
                <a:solidFill>
                  <a:srgbClr val="92D050"/>
                </a:solidFill>
              </a:rPr>
              <a:t>invoke</a:t>
            </a:r>
            <a:r>
              <a:rPr lang="en-US" dirty="0">
                <a:solidFill>
                  <a:srgbClr val="92D050"/>
                </a:solidFill>
              </a:rPr>
              <a:t> it</a:t>
            </a:r>
            <a:r>
              <a:rPr lang="en-US" dirty="0"/>
              <a:t>.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dirty="0"/>
              <a:t>There are two ways to call a Methods, whether the method returns a value or not.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dirty="0"/>
              <a:t>If the method return a value, a call to the method is usually treated as value</a:t>
            </a:r>
          </a:p>
          <a:p>
            <a:pPr>
              <a:defRPr/>
            </a:pPr>
            <a:r>
              <a:rPr lang="en-US" dirty="0"/>
              <a:t>                </a:t>
            </a:r>
            <a:r>
              <a:rPr lang="en-US" b="1" dirty="0" err="1">
                <a:latin typeface="SimHei" pitchFamily="49" charset="-122"/>
                <a:ea typeface="SimHei" pitchFamily="49" charset="-122"/>
              </a:rPr>
              <a:t>int</a:t>
            </a:r>
            <a:r>
              <a:rPr lang="en-US" dirty="0">
                <a:latin typeface="SimHei" pitchFamily="49" charset="-122"/>
                <a:ea typeface="SimHei" pitchFamily="49" charset="-122"/>
              </a:rPr>
              <a:t>  larger = max </a:t>
            </a:r>
            <a:r>
              <a:rPr lang="en-US" dirty="0">
                <a:solidFill>
                  <a:srgbClr val="92D050"/>
                </a:solidFill>
                <a:latin typeface="SimHei" pitchFamily="49" charset="-122"/>
                <a:ea typeface="SimHei" pitchFamily="49" charset="-122"/>
              </a:rPr>
              <a:t>(3, 4);</a:t>
            </a:r>
          </a:p>
          <a:p>
            <a:pPr>
              <a:defRPr/>
            </a:pPr>
            <a:r>
              <a:rPr lang="en-US" dirty="0"/>
              <a:t> Call max </a:t>
            </a:r>
            <a:r>
              <a:rPr lang="en-US" dirty="0">
                <a:solidFill>
                  <a:srgbClr val="92D050"/>
                </a:solidFill>
              </a:rPr>
              <a:t>(3, 4) </a:t>
            </a:r>
            <a:r>
              <a:rPr lang="en-US" dirty="0"/>
              <a:t>and assigns the </a:t>
            </a:r>
            <a:r>
              <a:rPr lang="en-US" dirty="0">
                <a:solidFill>
                  <a:srgbClr val="FFC000"/>
                </a:solidFill>
              </a:rPr>
              <a:t>result</a:t>
            </a:r>
            <a:r>
              <a:rPr lang="en-US" dirty="0"/>
              <a:t> to methods to the </a:t>
            </a:r>
            <a:r>
              <a:rPr lang="en-US" dirty="0">
                <a:solidFill>
                  <a:srgbClr val="FFC000"/>
                </a:solidFill>
              </a:rPr>
              <a:t>variable</a:t>
            </a:r>
            <a:r>
              <a:rPr lang="en-US" dirty="0"/>
              <a:t> larger.</a:t>
            </a:r>
          </a:p>
          <a:p>
            <a:pPr>
              <a:defRPr/>
            </a:pPr>
            <a:r>
              <a:rPr lang="en-US" dirty="0"/>
              <a:t>                 </a:t>
            </a:r>
            <a:r>
              <a:rPr lang="en-US" dirty="0" err="1">
                <a:latin typeface="SimHei" pitchFamily="49" charset="-122"/>
                <a:ea typeface="SimHei" pitchFamily="49" charset="-122"/>
              </a:rPr>
              <a:t>System.out.println</a:t>
            </a:r>
            <a:r>
              <a:rPr lang="en-US" dirty="0">
                <a:latin typeface="SimHei" pitchFamily="49" charset="-122"/>
                <a:ea typeface="SimHei" pitchFamily="49" charset="-122"/>
              </a:rPr>
              <a:t>(max(3, 4);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endParaRPr lang="en-US" dirty="0"/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dirty="0"/>
              <a:t>If the method returns </a:t>
            </a:r>
            <a:r>
              <a:rPr lang="en-US" dirty="0">
                <a:solidFill>
                  <a:srgbClr val="92D050"/>
                </a:solidFill>
              </a:rPr>
              <a:t>void</a:t>
            </a:r>
            <a:r>
              <a:rPr lang="en-US" dirty="0"/>
              <a:t>, then a call of the method must be statement</a:t>
            </a:r>
          </a:p>
          <a:p>
            <a:pPr>
              <a:defRPr/>
            </a:pPr>
            <a:r>
              <a:rPr lang="en-US" dirty="0"/>
              <a:t>                 </a:t>
            </a:r>
            <a:r>
              <a:rPr lang="en-US" dirty="0" err="1">
                <a:latin typeface="SimHei" pitchFamily="49" charset="-122"/>
                <a:ea typeface="SimHei" pitchFamily="49" charset="-122"/>
              </a:rPr>
              <a:t>System.out.println</a:t>
            </a:r>
            <a:r>
              <a:rPr lang="en-US" dirty="0">
                <a:solidFill>
                  <a:srgbClr val="92D050"/>
                </a:solidFill>
                <a:latin typeface="SimHei" pitchFamily="49" charset="-122"/>
                <a:ea typeface="SimHei" pitchFamily="49" charset="-122"/>
              </a:rPr>
              <a:t>(“Welcome to Java!”);</a:t>
            </a:r>
          </a:p>
          <a:p>
            <a:pPr>
              <a:defRPr/>
            </a:pPr>
            <a:r>
              <a:rPr lang="en-US" dirty="0"/>
              <a:t> 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142143FC-4A7B-405E-825A-204C30B2B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93E319-E08C-41A7-A96A-5F38CDAB0C14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BF2CE64-05B5-4073-B63C-9491E9139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/>
              <a:t>Calling Methods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1204" name="Text Box 7">
            <a:extLst>
              <a:ext uri="{FF2B5EF4-FFF2-40B4-BE49-F238E27FC236}">
                <a16:creationId xmlns:a16="http://schemas.microsoft.com/office/drawing/2014/main" id="{E3B01DE1-3A18-4AB9-B4B1-06907016F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901700"/>
            <a:ext cx="8718550" cy="631031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600" dirty="0"/>
              <a:t>Testing the </a:t>
            </a:r>
            <a:r>
              <a:rPr lang="en-US" sz="2600" b="1" dirty="0">
                <a:solidFill>
                  <a:srgbClr val="92D050"/>
                </a:solidFill>
                <a:latin typeface="Courier New" pitchFamily="49" charset="0"/>
              </a:rPr>
              <a:t>max</a:t>
            </a:r>
            <a:r>
              <a:rPr lang="en-US" sz="2600" dirty="0"/>
              <a:t> method. This program demonstrates calling a method </a:t>
            </a:r>
            <a:r>
              <a:rPr lang="en-US" sz="2600" b="1" dirty="0">
                <a:solidFill>
                  <a:srgbClr val="92D050"/>
                </a:solidFill>
              </a:rPr>
              <a:t>max</a:t>
            </a:r>
            <a:r>
              <a:rPr lang="en-US" sz="2600" dirty="0"/>
              <a:t> to return the largest of the </a:t>
            </a:r>
            <a:r>
              <a:rPr lang="en-US" sz="2600" dirty="0" err="1">
                <a:latin typeface="Courier New" pitchFamily="49" charset="0"/>
              </a:rPr>
              <a:t>int</a:t>
            </a:r>
            <a:r>
              <a:rPr lang="en-US" sz="2600" dirty="0"/>
              <a:t> values- </a:t>
            </a:r>
          </a:p>
          <a:p>
            <a:pPr>
              <a:spcBef>
                <a:spcPct val="50000"/>
              </a:spcBef>
              <a:defRPr/>
            </a:pPr>
            <a:r>
              <a:rPr lang="en-US" sz="2000" b="1" i="1" dirty="0">
                <a:hlinkClick r:id="rId3"/>
              </a:rPr>
              <a:t>Listing 5.1 Video Link</a:t>
            </a:r>
            <a:r>
              <a:rPr lang="en-US" sz="2000" b="1" i="1" dirty="0"/>
              <a:t>   (</a:t>
            </a:r>
            <a:r>
              <a:rPr lang="en-US" sz="2000" i="1" dirty="0"/>
              <a:t>This </a:t>
            </a:r>
            <a:r>
              <a:rPr lang="en-US" sz="1600" i="1" dirty="0"/>
              <a:t>program contain </a:t>
            </a:r>
            <a:r>
              <a:rPr lang="en-US" sz="1600" b="1" i="1" u="sng" dirty="0"/>
              <a:t>main </a:t>
            </a:r>
            <a:r>
              <a:rPr lang="en-US" sz="1600" i="1" u="sng" dirty="0"/>
              <a:t>method</a:t>
            </a:r>
            <a:r>
              <a:rPr lang="en-US" sz="1600" b="1" i="1" u="sng" dirty="0"/>
              <a:t> </a:t>
            </a:r>
            <a:r>
              <a:rPr lang="en-US" sz="1600" i="1" dirty="0"/>
              <a:t>and the </a:t>
            </a:r>
            <a:r>
              <a:rPr lang="en-US" sz="1600" b="1" i="1" u="sng" dirty="0"/>
              <a:t>max</a:t>
            </a:r>
            <a:r>
              <a:rPr lang="en-US" sz="1600" i="1" dirty="0"/>
              <a:t> </a:t>
            </a:r>
            <a:r>
              <a:rPr lang="en-US" sz="1600" i="1" u="sng" dirty="0"/>
              <a:t>method.)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/>
              <a:t>public class </a:t>
            </a:r>
            <a:r>
              <a:rPr lang="en-US" sz="1400" dirty="0" err="1"/>
              <a:t>TestMax</a:t>
            </a:r>
            <a:r>
              <a:rPr lang="en-US" sz="1400" dirty="0"/>
              <a:t> { </a:t>
            </a:r>
            <a:br>
              <a:rPr lang="en-US" sz="1400" dirty="0"/>
            </a:br>
            <a:r>
              <a:rPr lang="en-US" sz="1400" dirty="0">
                <a:solidFill>
                  <a:srgbClr val="FFC000"/>
                </a:solidFill>
              </a:rPr>
              <a:t>  /** Main method  is just like any other  method except that it is invoked by the JVM*/</a:t>
            </a:r>
            <a:br>
              <a:rPr lang="en-US" sz="1400" dirty="0"/>
            </a:br>
            <a:r>
              <a:rPr lang="en-US" sz="1400" dirty="0"/>
              <a:t>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 </a:t>
            </a:r>
            <a:r>
              <a:rPr lang="en-US" sz="1400" dirty="0">
                <a:solidFill>
                  <a:srgbClr val="FFC000"/>
                </a:solidFill>
              </a:rPr>
              <a:t>// main method is always the same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5;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j = 2;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dirty="0" err="1"/>
              <a:t>int</a:t>
            </a:r>
            <a:r>
              <a:rPr lang="en-US" sz="1400" dirty="0"/>
              <a:t> k = max(</a:t>
            </a:r>
            <a:r>
              <a:rPr lang="en-US" sz="1400" dirty="0" err="1"/>
              <a:t>i</a:t>
            </a:r>
            <a:r>
              <a:rPr lang="en-US" sz="1400" dirty="0"/>
              <a:t>, j);  </a:t>
            </a:r>
            <a:r>
              <a:rPr lang="en-US" sz="1400" dirty="0">
                <a:solidFill>
                  <a:srgbClr val="FFC000"/>
                </a:solidFill>
              </a:rPr>
              <a:t>//the main method invokes max (</a:t>
            </a:r>
            <a:r>
              <a:rPr lang="en-US" sz="1400" dirty="0" err="1">
                <a:solidFill>
                  <a:srgbClr val="FFC000"/>
                </a:solidFill>
              </a:rPr>
              <a:t>i</a:t>
            </a:r>
            <a:r>
              <a:rPr lang="en-US" sz="1400" dirty="0">
                <a:solidFill>
                  <a:srgbClr val="FFC000"/>
                </a:solidFill>
              </a:rPr>
              <a:t>, j), then variable I’s value 5 is passed to num1, &amp; j’s value 2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("The maximum between " + </a:t>
            </a:r>
            <a:r>
              <a:rPr lang="en-US" sz="1400" dirty="0" err="1"/>
              <a:t>i</a:t>
            </a:r>
            <a:r>
              <a:rPr lang="en-US" sz="1400" dirty="0"/>
              <a:t> +</a:t>
            </a:r>
            <a:br>
              <a:rPr lang="en-US" sz="1400" dirty="0"/>
            </a:br>
            <a:r>
              <a:rPr lang="en-US" sz="1400" dirty="0"/>
              <a:t>      " and " + j + " is " + k);</a:t>
            </a:r>
            <a:br>
              <a:rPr lang="en-US" sz="1400" dirty="0"/>
            </a:br>
            <a:r>
              <a:rPr lang="en-US" sz="1400" dirty="0"/>
              <a:t>  }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>
                <a:solidFill>
                  <a:srgbClr val="FFC000"/>
                </a:solidFill>
              </a:rPr>
              <a:t>/** Return the max between two numbers */</a:t>
            </a:r>
            <a:br>
              <a:rPr lang="en-US" sz="1400" dirty="0">
                <a:solidFill>
                  <a:srgbClr val="FFC000"/>
                </a:solidFill>
              </a:rPr>
            </a:br>
            <a:r>
              <a:rPr lang="en-US" sz="1400" dirty="0"/>
              <a:t>  </a:t>
            </a:r>
            <a:r>
              <a:rPr lang="en-US" sz="1400" b="1" dirty="0"/>
              <a:t>public static </a:t>
            </a:r>
            <a:r>
              <a:rPr lang="en-US" sz="1400" b="1" dirty="0" err="1"/>
              <a:t>int</a:t>
            </a:r>
            <a:r>
              <a:rPr lang="en-US" sz="1400" b="1" dirty="0"/>
              <a:t> max(</a:t>
            </a:r>
            <a:r>
              <a:rPr lang="en-US" sz="1400" b="1" dirty="0" err="1"/>
              <a:t>int</a:t>
            </a:r>
            <a:r>
              <a:rPr lang="en-US" sz="1400" b="1" dirty="0"/>
              <a:t> num1, </a:t>
            </a:r>
            <a:r>
              <a:rPr lang="en-US" sz="1400" b="1" dirty="0" err="1"/>
              <a:t>int</a:t>
            </a:r>
            <a:r>
              <a:rPr lang="en-US" sz="1400" b="1" dirty="0"/>
              <a:t> num2) {  </a:t>
            </a:r>
            <a:r>
              <a:rPr lang="en-US" sz="1400" b="1" dirty="0">
                <a:solidFill>
                  <a:srgbClr val="FFC000"/>
                </a:solidFill>
              </a:rPr>
              <a:t>// max method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result;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  if (num1 &gt; num2)</a:t>
            </a:r>
            <a:br>
              <a:rPr lang="en-US" sz="1400" dirty="0"/>
            </a:br>
            <a:r>
              <a:rPr lang="en-US" sz="1400" dirty="0"/>
              <a:t>      result = num1;</a:t>
            </a:r>
            <a:br>
              <a:rPr lang="en-US" sz="1400" dirty="0"/>
            </a:br>
            <a:r>
              <a:rPr lang="en-US" sz="1400" dirty="0"/>
              <a:t>    else</a:t>
            </a:r>
            <a:br>
              <a:rPr lang="en-US" sz="1400" dirty="0"/>
            </a:br>
            <a:r>
              <a:rPr lang="en-US" sz="1400" dirty="0"/>
              <a:t>      result = num2;</a:t>
            </a:r>
            <a:br>
              <a:rPr lang="en-US" sz="1400" dirty="0"/>
            </a:br>
            <a:r>
              <a:rPr lang="en-US" sz="1400" dirty="0"/>
              <a:t>    return result;  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>
                <a:solidFill>
                  <a:srgbClr val="FFC000"/>
                </a:solidFill>
              </a:rPr>
              <a:t>// the </a:t>
            </a:r>
            <a:r>
              <a:rPr lang="en-US" sz="1400" b="1" dirty="0">
                <a:solidFill>
                  <a:srgbClr val="FFC000"/>
                </a:solidFill>
              </a:rPr>
              <a:t>max</a:t>
            </a:r>
            <a:r>
              <a:rPr lang="en-US" sz="1400" dirty="0">
                <a:solidFill>
                  <a:srgbClr val="FFC000"/>
                </a:solidFill>
              </a:rPr>
              <a:t> method is executed when the return statement in the </a:t>
            </a:r>
            <a:r>
              <a:rPr lang="en-US" sz="1400" b="1" dirty="0">
                <a:solidFill>
                  <a:srgbClr val="FFC000"/>
                </a:solidFill>
              </a:rPr>
              <a:t>max</a:t>
            </a:r>
            <a:r>
              <a:rPr lang="en-US" sz="1400" dirty="0">
                <a:solidFill>
                  <a:srgbClr val="FFC000"/>
                </a:solidFill>
              </a:rPr>
              <a:t> method is executed, the </a:t>
            </a:r>
            <a:r>
              <a:rPr lang="en-US" sz="1400" b="1" dirty="0">
                <a:solidFill>
                  <a:srgbClr val="FFC000"/>
                </a:solidFill>
              </a:rPr>
              <a:t>max</a:t>
            </a:r>
            <a:r>
              <a:rPr lang="en-US" sz="1400" dirty="0">
                <a:solidFill>
                  <a:srgbClr val="FFC000"/>
                </a:solidFill>
              </a:rPr>
              <a:t> method returns //the control to its caller</a:t>
            </a:r>
            <a:br>
              <a:rPr lang="en-US" sz="1400" dirty="0"/>
            </a:br>
            <a:r>
              <a:rPr lang="en-US" sz="1400" dirty="0"/>
              <a:t> }</a:t>
            </a:r>
            <a:br>
              <a:rPr lang="en-US" sz="1400" dirty="0"/>
            </a:br>
            <a:r>
              <a:rPr lang="en-US" sz="1400" dirty="0"/>
              <a:t>}</a:t>
            </a:r>
            <a:endParaRPr lang="en-US" sz="1200" dirty="0"/>
          </a:p>
        </p:txBody>
      </p:sp>
      <p:sp>
        <p:nvSpPr>
          <p:cNvPr id="68617" name="AutoShap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D1A3923-79BC-4E80-B476-8DBB9C0D4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63" y="4572000"/>
            <a:ext cx="2344737" cy="3937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TestMax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9462" name="Picture 10">
            <a:hlinkClick r:id="rId5" action="ppaction://program"/>
            <a:extLst>
              <a:ext uri="{FF2B5EF4-FFF2-40B4-BE49-F238E27FC236}">
                <a16:creationId xmlns:a16="http://schemas.microsoft.com/office/drawing/2014/main" id="{78B4FF45-E100-4EE2-BC41-809889E80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38" y="4965700"/>
            <a:ext cx="24558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3B11F19E-F546-4984-9D98-117C6BFFDE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AB52EB-A6B8-4A7B-9D23-E9E40FB3275D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A50FE7B-0BB9-41CD-B163-4670AEAEC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Calling Methods,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0484" name="Rectangle 7">
            <a:extLst>
              <a:ext uri="{FF2B5EF4-FFF2-40B4-BE49-F238E27FC236}">
                <a16:creationId xmlns:a16="http://schemas.microsoft.com/office/drawing/2014/main" id="{699603FC-E40F-42EB-94CB-C32BFC72B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5" name="Rectangle 9">
            <a:extLst>
              <a:ext uri="{FF2B5EF4-FFF2-40B4-BE49-F238E27FC236}">
                <a16:creationId xmlns:a16="http://schemas.microsoft.com/office/drawing/2014/main" id="{F4A43C80-9CEC-4953-8E99-DE02B7956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0486" name="Object 8">
            <a:extLst>
              <a:ext uri="{FF2B5EF4-FFF2-40B4-BE49-F238E27FC236}">
                <a16:creationId xmlns:a16="http://schemas.microsoft.com/office/drawing/2014/main" id="{98E17EE4-18B5-4FBD-B768-B22810713D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781300"/>
          <a:ext cx="86106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232148" imgH="1598676" progId="Word.Picture.8">
                  <p:embed/>
                </p:oleObj>
              </mc:Choice>
              <mc:Fallback>
                <p:oleObj name="Picture" r:id="rId3" imgW="4232148" imgH="1598676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781300"/>
                        <a:ext cx="8610600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10">
            <a:extLst>
              <a:ext uri="{FF2B5EF4-FFF2-40B4-BE49-F238E27FC236}">
                <a16:creationId xmlns:a16="http://schemas.microsoft.com/office/drawing/2014/main" id="{C4C4D5DE-E847-4B0B-B48A-0C9A4FAD7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20488" name="TextBox 10">
            <a:extLst>
              <a:ext uri="{FF2B5EF4-FFF2-40B4-BE49-F238E27FC236}">
                <a16:creationId xmlns:a16="http://schemas.microsoft.com/office/drawing/2014/main" id="{99EE0142-8E6E-4A4F-87D6-61DF3A438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257300"/>
            <a:ext cx="82232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When a program calls a method, program control is transferred to the called method.</a:t>
            </a:r>
          </a:p>
          <a:p>
            <a:endParaRPr lang="en-US" altLang="en-US" sz="2000"/>
          </a:p>
          <a:p>
            <a:r>
              <a:rPr lang="en-US" altLang="en-US" sz="2000"/>
              <a:t>The  statement in </a:t>
            </a:r>
            <a:r>
              <a:rPr lang="en-US" altLang="en-US" sz="2000">
                <a:solidFill>
                  <a:srgbClr val="92D050"/>
                </a:solidFill>
              </a:rPr>
              <a:t>main</a:t>
            </a:r>
            <a:r>
              <a:rPr lang="en-US" altLang="en-US" sz="2000"/>
              <a:t> may invoke other methods that are defined in the class.  In this example, the </a:t>
            </a:r>
            <a:r>
              <a:rPr lang="en-US" altLang="en-US" sz="2000">
                <a:solidFill>
                  <a:srgbClr val="92D050"/>
                </a:solidFill>
              </a:rPr>
              <a:t>main</a:t>
            </a:r>
            <a:r>
              <a:rPr lang="en-US" altLang="en-US" sz="2000"/>
              <a:t> method invokes </a:t>
            </a:r>
            <a:r>
              <a:rPr lang="en-US" altLang="en-US" sz="2000">
                <a:solidFill>
                  <a:srgbClr val="92D050"/>
                </a:solidFill>
              </a:rPr>
              <a:t>max(i, j), </a:t>
            </a:r>
            <a:r>
              <a:rPr lang="en-US" altLang="en-US" sz="2000"/>
              <a:t>which is define in the same class with the </a:t>
            </a:r>
            <a:r>
              <a:rPr lang="en-US" altLang="en-US" sz="2000">
                <a:solidFill>
                  <a:srgbClr val="92D050"/>
                </a:solidFill>
              </a:rPr>
              <a:t>main</a:t>
            </a:r>
            <a:r>
              <a:rPr lang="en-US" altLang="en-US" sz="2000"/>
              <a:t> method.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AD90D37D-A6C4-483C-AA3D-13EB240039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ED9B85-8EFA-4701-BFBF-9C88D0494440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355BD27-6117-40B6-80E5-F4397EE6F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82BF3E8-1F1B-4794-8249-0D82630FB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34F44E2B-1AC0-4648-BC9B-12D4796A1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1510" name="Object 5">
            <a:extLst>
              <a:ext uri="{FF2B5EF4-FFF2-40B4-BE49-F238E27FC236}">
                <a16:creationId xmlns:a16="http://schemas.microsoft.com/office/drawing/2014/main" id="{B0969B61-0F91-4479-8647-A9C5BEEAD6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232148" imgH="1085088" progId="Word.Picture.8">
                  <p:embed/>
                </p:oleObj>
              </mc:Choice>
              <mc:Fallback>
                <p:oleObj name="Picture" r:id="rId3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6">
            <a:extLst>
              <a:ext uri="{FF2B5EF4-FFF2-40B4-BE49-F238E27FC236}">
                <a16:creationId xmlns:a16="http://schemas.microsoft.com/office/drawing/2014/main" id="{65AF42BF-AC3D-49ED-94D7-5F750AA49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2311400"/>
            <a:ext cx="34226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2" name="AutoShape 7">
            <a:extLst>
              <a:ext uri="{FF2B5EF4-FFF2-40B4-BE49-F238E27FC236}">
                <a16:creationId xmlns:a16="http://schemas.microsoft.com/office/drawing/2014/main" id="{55F2A95D-7596-43AA-9188-FAC934FE5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-45014"/>
              <a:gd name="adj2" fmla="val 26363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i is now 5</a:t>
            </a:r>
          </a:p>
        </p:txBody>
      </p:sp>
      <p:sp>
        <p:nvSpPr>
          <p:cNvPr id="21513" name="Rectangle 8">
            <a:extLst>
              <a:ext uri="{FF2B5EF4-FFF2-40B4-BE49-F238E27FC236}">
                <a16:creationId xmlns:a16="http://schemas.microsoft.com/office/drawing/2014/main" id="{DABB338D-8EB3-478F-BAE0-5025C3040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8F3D77E5-7DC7-46C5-9F88-9AE6932D87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0ABEAC-F30F-4210-AE80-DA07DCD85EE5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830B1543-3D56-4E86-804B-83F987FFC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83EC654C-7C64-4DDD-BE11-C7A4489A7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1963" y="1009650"/>
            <a:ext cx="8450262" cy="5338763"/>
          </a:xfrm>
        </p:spPr>
        <p:txBody>
          <a:bodyPr/>
          <a:lstStyle/>
          <a:p>
            <a:r>
              <a:rPr lang="en-US" altLang="en-US" sz="2400"/>
              <a:t>To define methods, invoke methods, and pass arguments to a method (§5.2-5.5).</a:t>
            </a:r>
          </a:p>
          <a:p>
            <a:r>
              <a:rPr lang="en-US" altLang="en-US" sz="2400"/>
              <a:t>To develop reusable code that is modular, easy-to-read, easy-to-debug, and easy-to-maintain. (§5.6).</a:t>
            </a:r>
          </a:p>
          <a:p>
            <a:r>
              <a:rPr lang="en-US" altLang="en-US" sz="2400"/>
              <a:t>To use method overloading and understand ambiguous overloading (§5.7).</a:t>
            </a:r>
          </a:p>
          <a:p>
            <a:r>
              <a:rPr lang="en-US" altLang="en-US" sz="2400"/>
              <a:t>To design and implement overloaded methods (§5.8).</a:t>
            </a:r>
          </a:p>
          <a:p>
            <a:r>
              <a:rPr lang="en-US" altLang="en-US" sz="2400"/>
              <a:t>To determine the scope of variables (§5.9).</a:t>
            </a:r>
          </a:p>
          <a:p>
            <a:r>
              <a:rPr lang="en-US" altLang="en-US" sz="2400"/>
              <a:t>To know how to use the methods in the </a:t>
            </a:r>
            <a:r>
              <a:rPr lang="en-US" altLang="en-US" sz="2400" u="sng"/>
              <a:t>Math</a:t>
            </a:r>
            <a:r>
              <a:rPr lang="en-US" altLang="en-US" sz="2400"/>
              <a:t> class (§§5.10-5.11).</a:t>
            </a:r>
          </a:p>
          <a:p>
            <a:r>
              <a:rPr lang="en-US" altLang="en-US" sz="2400"/>
              <a:t>To learn the concept of method abstraction (§5.12).</a:t>
            </a:r>
          </a:p>
          <a:p>
            <a:r>
              <a:rPr lang="en-US" altLang="en-US" sz="2400"/>
              <a:t>To design and implement methods using stepwise refinement (§5.12).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A7AB4FBC-0F66-4DB1-894F-61F7487BE5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455984-803A-4CC4-8748-4B9C27AC3BD6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A8AD94E-E53E-4B02-B0A2-BB0AA22E6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E5C89CC-05DD-4145-A685-DF9633B22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D972D88B-4B80-48E6-BC26-0F9E9ECCB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2534" name="Object 5">
            <a:extLst>
              <a:ext uri="{FF2B5EF4-FFF2-40B4-BE49-F238E27FC236}">
                <a16:creationId xmlns:a16="http://schemas.microsoft.com/office/drawing/2014/main" id="{DBFED514-80C5-4253-9B23-D3DCDE2D41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232148" imgH="1085088" progId="Word.Picture.8">
                  <p:embed/>
                </p:oleObj>
              </mc:Choice>
              <mc:Fallback>
                <p:oleObj name="Picture" r:id="rId3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6">
            <a:extLst>
              <a:ext uri="{FF2B5EF4-FFF2-40B4-BE49-F238E27FC236}">
                <a16:creationId xmlns:a16="http://schemas.microsoft.com/office/drawing/2014/main" id="{28E4E496-332A-4E58-85F5-4E7581C61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2468563"/>
            <a:ext cx="34226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6" name="AutoShape 7">
            <a:extLst>
              <a:ext uri="{FF2B5EF4-FFF2-40B4-BE49-F238E27FC236}">
                <a16:creationId xmlns:a16="http://schemas.microsoft.com/office/drawing/2014/main" id="{C334D65A-BFB1-48E4-871C-540B53598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-45236"/>
              <a:gd name="adj2" fmla="val 30909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j is now 2</a:t>
            </a:r>
          </a:p>
        </p:txBody>
      </p:sp>
      <p:sp>
        <p:nvSpPr>
          <p:cNvPr id="22537" name="Rectangle 8">
            <a:extLst>
              <a:ext uri="{FF2B5EF4-FFF2-40B4-BE49-F238E27FC236}">
                <a16:creationId xmlns:a16="http://schemas.microsoft.com/office/drawing/2014/main" id="{246C8975-E0F4-45F6-9BAD-CFD689EDB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7872E23B-F857-49DF-9619-7661CD1F95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0AB833-8320-423D-866A-DFF7146104F3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41F55A6-9AB4-49EE-83D9-009368CA2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FC2D4E0-3C34-4117-90EA-3BE5213B3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980868B1-0D87-43B1-8EF4-A4F77E22C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3558" name="Object 5">
            <a:extLst>
              <a:ext uri="{FF2B5EF4-FFF2-40B4-BE49-F238E27FC236}">
                <a16:creationId xmlns:a16="http://schemas.microsoft.com/office/drawing/2014/main" id="{8DE4C950-1EB1-4685-A348-F83B13D3D7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232148" imgH="1085088" progId="Word.Picture.8">
                  <p:embed/>
                </p:oleObj>
              </mc:Choice>
              <mc:Fallback>
                <p:oleObj name="Picture" r:id="rId3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6">
            <a:extLst>
              <a:ext uri="{FF2B5EF4-FFF2-40B4-BE49-F238E27FC236}">
                <a16:creationId xmlns:a16="http://schemas.microsoft.com/office/drawing/2014/main" id="{B44B31C9-A83E-40F3-8CA9-A2B2C1CE4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262255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60" name="AutoShape 7">
            <a:extLst>
              <a:ext uri="{FF2B5EF4-FFF2-40B4-BE49-F238E27FC236}">
                <a16:creationId xmlns:a16="http://schemas.microsoft.com/office/drawing/2014/main" id="{B36FBF8A-E46E-4314-B015-95B21613E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-45236"/>
              <a:gd name="adj2" fmla="val 35206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invoke max(i, j)</a:t>
            </a:r>
          </a:p>
        </p:txBody>
      </p:sp>
      <p:sp>
        <p:nvSpPr>
          <p:cNvPr id="23561" name="Rectangle 8">
            <a:extLst>
              <a:ext uri="{FF2B5EF4-FFF2-40B4-BE49-F238E27FC236}">
                <a16:creationId xmlns:a16="http://schemas.microsoft.com/office/drawing/2014/main" id="{44890F41-4132-4DFA-BF22-3F58967D7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CA7B2996-C63B-4DF1-8838-D9021C1741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337AE0-4994-4303-8E8C-9691DCD385A9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EEFE2AB-B43B-48F1-8E7A-3F7E7D417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B7D0DB0-8519-4E13-AA09-E9B5349A7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7FBD0C98-7361-43FC-A6BD-CCB9B29CC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4582" name="Object 5">
            <a:extLst>
              <a:ext uri="{FF2B5EF4-FFF2-40B4-BE49-F238E27FC236}">
                <a16:creationId xmlns:a16="http://schemas.microsoft.com/office/drawing/2014/main" id="{0F25EE43-2940-4093-A699-B89520602D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232148" imgH="1085088" progId="Word.Picture.8">
                  <p:embed/>
                </p:oleObj>
              </mc:Choice>
              <mc:Fallback>
                <p:oleObj name="Picture" r:id="rId3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6">
            <a:extLst>
              <a:ext uri="{FF2B5EF4-FFF2-40B4-BE49-F238E27FC236}">
                <a16:creationId xmlns:a16="http://schemas.microsoft.com/office/drawing/2014/main" id="{26736276-3A1D-4B8E-8560-089A12521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5" y="2162175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4" name="AutoShape 7">
            <a:extLst>
              <a:ext uri="{FF2B5EF4-FFF2-40B4-BE49-F238E27FC236}">
                <a16:creationId xmlns:a16="http://schemas.microsoft.com/office/drawing/2014/main" id="{8C3948A2-B94F-44EC-95FF-E90CA983B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931863"/>
            <a:ext cx="3532187" cy="998537"/>
          </a:xfrm>
          <a:prstGeom prst="wedgeRoundRectCallout">
            <a:avLst>
              <a:gd name="adj1" fmla="val 41597"/>
              <a:gd name="adj2" fmla="val 7512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invoke max(i, j)</a:t>
            </a:r>
          </a:p>
          <a:p>
            <a:pPr algn="ctr"/>
            <a:r>
              <a:rPr lang="en-US" altLang="en-US" sz="1800"/>
              <a:t>Pass the value of i to num1</a:t>
            </a:r>
          </a:p>
          <a:p>
            <a:pPr algn="ctr"/>
            <a:r>
              <a:rPr lang="en-US" altLang="en-US" sz="1800"/>
              <a:t>Pass the value of j to num2</a:t>
            </a:r>
          </a:p>
        </p:txBody>
      </p:sp>
      <p:sp>
        <p:nvSpPr>
          <p:cNvPr id="24585" name="Line 8">
            <a:extLst>
              <a:ext uri="{FF2B5EF4-FFF2-40B4-BE49-F238E27FC236}">
                <a16:creationId xmlns:a16="http://schemas.microsoft.com/office/drawing/2014/main" id="{2509FEFD-C9C4-4375-9369-10DF00D2C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Rectangle 9">
            <a:extLst>
              <a:ext uri="{FF2B5EF4-FFF2-40B4-BE49-F238E27FC236}">
                <a16:creationId xmlns:a16="http://schemas.microsoft.com/office/drawing/2014/main" id="{5363C67A-0C19-4F9F-A297-5E3327CA6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0FA7E82E-18AC-4F4B-BCFF-B4875B5AB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4ED82F-55D7-4683-B58C-1E60D78B1A01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498C435-640F-4156-90F9-754B38BA2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17C91979-12D8-42E1-8592-3B4F782C3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6DE3D018-BD9C-4920-A051-543775F50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5606" name="Object 5">
            <a:extLst>
              <a:ext uri="{FF2B5EF4-FFF2-40B4-BE49-F238E27FC236}">
                <a16:creationId xmlns:a16="http://schemas.microsoft.com/office/drawing/2014/main" id="{28B15A8E-C450-43D5-9E6F-3491B20FDC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232148" imgH="1085088" progId="Word.Picture.8">
                  <p:embed/>
                </p:oleObj>
              </mc:Choice>
              <mc:Fallback>
                <p:oleObj name="Picture" r:id="rId3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6">
            <a:extLst>
              <a:ext uri="{FF2B5EF4-FFF2-40B4-BE49-F238E27FC236}">
                <a16:creationId xmlns:a16="http://schemas.microsoft.com/office/drawing/2014/main" id="{BD4F8260-A06C-48AA-BC80-BCD14F0ED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54263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8" name="AutoShape 7">
            <a:extLst>
              <a:ext uri="{FF2B5EF4-FFF2-40B4-BE49-F238E27FC236}">
                <a16:creationId xmlns:a16="http://schemas.microsoft.com/office/drawing/2014/main" id="{E786FF82-6585-45A7-840E-A2D9D8758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44653"/>
              <a:gd name="adj2" fmla="val 26363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declare variable result</a:t>
            </a:r>
          </a:p>
        </p:txBody>
      </p:sp>
      <p:sp>
        <p:nvSpPr>
          <p:cNvPr id="25609" name="Line 8">
            <a:extLst>
              <a:ext uri="{FF2B5EF4-FFF2-40B4-BE49-F238E27FC236}">
                <a16:creationId xmlns:a16="http://schemas.microsoft.com/office/drawing/2014/main" id="{3AE2712C-8D99-498F-9ED1-623A91B9EF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Rectangle 9">
            <a:extLst>
              <a:ext uri="{FF2B5EF4-FFF2-40B4-BE49-F238E27FC236}">
                <a16:creationId xmlns:a16="http://schemas.microsoft.com/office/drawing/2014/main" id="{F10BDDBC-51AE-4AF1-9EFE-9CF062146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73DC8EA3-12FE-4485-8544-E77A82CAFB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5FB683-4716-4F03-8A06-2346579D4126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C5FC3F7-9B8E-45F5-815F-654A73FCB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1874404-279C-4B1A-BDC4-6EAD70F78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D40BBC6D-4076-4151-9B72-33ED51C8A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6630" name="Object 5">
            <a:extLst>
              <a:ext uri="{FF2B5EF4-FFF2-40B4-BE49-F238E27FC236}">
                <a16:creationId xmlns:a16="http://schemas.microsoft.com/office/drawing/2014/main" id="{797D0F12-3E12-4652-A435-61B1741C7C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232148" imgH="1085088" progId="Word.Picture.8">
                  <p:embed/>
                </p:oleObj>
              </mc:Choice>
              <mc:Fallback>
                <p:oleObj name="Picture" r:id="rId3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6">
            <a:extLst>
              <a:ext uri="{FF2B5EF4-FFF2-40B4-BE49-F238E27FC236}">
                <a16:creationId xmlns:a16="http://schemas.microsoft.com/office/drawing/2014/main" id="{36738935-2281-4517-AAEF-099BA1384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2255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2" name="AutoShape 7">
            <a:extLst>
              <a:ext uri="{FF2B5EF4-FFF2-40B4-BE49-F238E27FC236}">
                <a16:creationId xmlns:a16="http://schemas.microsoft.com/office/drawing/2014/main" id="{5DC3FD53-9357-4DD2-8A30-D96B8DE56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971550"/>
            <a:ext cx="3533775" cy="614363"/>
          </a:xfrm>
          <a:prstGeom prst="wedgeRoundRectCallout">
            <a:avLst>
              <a:gd name="adj1" fmla="val 57593"/>
              <a:gd name="adj2" fmla="val 23888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(num1 &gt; num2) is true since num1 is 5 and num2 is 2</a:t>
            </a:r>
          </a:p>
        </p:txBody>
      </p:sp>
      <p:sp>
        <p:nvSpPr>
          <p:cNvPr id="26633" name="Line 8">
            <a:extLst>
              <a:ext uri="{FF2B5EF4-FFF2-40B4-BE49-F238E27FC236}">
                <a16:creationId xmlns:a16="http://schemas.microsoft.com/office/drawing/2014/main" id="{9A89DC2F-4A8B-474B-8507-16701C5A21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Rectangle 9">
            <a:extLst>
              <a:ext uri="{FF2B5EF4-FFF2-40B4-BE49-F238E27FC236}">
                <a16:creationId xmlns:a16="http://schemas.microsoft.com/office/drawing/2014/main" id="{23728CE8-CA15-46B8-9CBF-9C7E5122D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29BAC843-EBC1-41E4-8AA6-63EF47AF51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C5B5E5-428A-4895-A191-BA4D7333114F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30CA09E-C39A-450E-8550-39F80062E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1053DEE-CEF1-41FD-A4AD-1A1E33F9A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745FE897-3D9A-42EF-A524-44F73E25D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7654" name="Object 5">
            <a:extLst>
              <a:ext uri="{FF2B5EF4-FFF2-40B4-BE49-F238E27FC236}">
                <a16:creationId xmlns:a16="http://schemas.microsoft.com/office/drawing/2014/main" id="{AB02E19C-DB20-4028-97C2-2085A10E1A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232148" imgH="1085088" progId="Word.Picture.8">
                  <p:embed/>
                </p:oleObj>
              </mc:Choice>
              <mc:Fallback>
                <p:oleObj name="Picture" r:id="rId3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6">
            <a:extLst>
              <a:ext uri="{FF2B5EF4-FFF2-40B4-BE49-F238E27FC236}">
                <a16:creationId xmlns:a16="http://schemas.microsoft.com/office/drawing/2014/main" id="{7F2E8A68-F79A-4604-B272-DB50879E7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776538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6" name="AutoShape 7">
            <a:extLst>
              <a:ext uri="{FF2B5EF4-FFF2-40B4-BE49-F238E27FC236}">
                <a16:creationId xmlns:a16="http://schemas.microsoft.com/office/drawing/2014/main" id="{60E53B0E-ACD8-4013-8795-16A6E0FC4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971550"/>
            <a:ext cx="3533775" cy="614363"/>
          </a:xfrm>
          <a:prstGeom prst="wedgeRoundRectCallout">
            <a:avLst>
              <a:gd name="adj1" fmla="val 60153"/>
              <a:gd name="adj2" fmla="val 26601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result is now 5</a:t>
            </a:r>
          </a:p>
        </p:txBody>
      </p:sp>
      <p:sp>
        <p:nvSpPr>
          <p:cNvPr id="27657" name="Line 8">
            <a:extLst>
              <a:ext uri="{FF2B5EF4-FFF2-40B4-BE49-F238E27FC236}">
                <a16:creationId xmlns:a16="http://schemas.microsoft.com/office/drawing/2014/main" id="{ECB309FA-AAAE-48FF-8509-E4EFE003E5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Rectangle 9">
            <a:extLst>
              <a:ext uri="{FF2B5EF4-FFF2-40B4-BE49-F238E27FC236}">
                <a16:creationId xmlns:a16="http://schemas.microsoft.com/office/drawing/2014/main" id="{B22C6B5B-5A36-4565-9C94-26BC7A212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D2979F36-2D53-4A2E-B764-271AA9B8C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CB1FB4-B285-4132-B863-5C8DB9FEAF51}" type="slidenum">
              <a:rPr lang="en-US" altLang="en-US" sz="1400"/>
              <a:pPr/>
              <a:t>26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D19435E-ADE5-4EB8-9146-25968F58F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2E53479-7230-4BCC-A598-50DE03E05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1B602CEC-6A3D-470E-A50B-49C336939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8678" name="Object 5">
            <a:extLst>
              <a:ext uri="{FF2B5EF4-FFF2-40B4-BE49-F238E27FC236}">
                <a16:creationId xmlns:a16="http://schemas.microsoft.com/office/drawing/2014/main" id="{76863012-FE68-4235-A9A5-B76F0C174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232148" imgH="1085088" progId="Word.Picture.8">
                  <p:embed/>
                </p:oleObj>
              </mc:Choice>
              <mc:Fallback>
                <p:oleObj name="Picture" r:id="rId3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6">
            <a:extLst>
              <a:ext uri="{FF2B5EF4-FFF2-40B4-BE49-F238E27FC236}">
                <a16:creationId xmlns:a16="http://schemas.microsoft.com/office/drawing/2014/main" id="{2821CB0E-24D0-4F94-977D-F3ED20F2E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39090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80" name="AutoShape 7">
            <a:extLst>
              <a:ext uri="{FF2B5EF4-FFF2-40B4-BE49-F238E27FC236}">
                <a16:creationId xmlns:a16="http://schemas.microsoft.com/office/drawing/2014/main" id="{3846335F-3A99-404A-9AAC-76DEA62AF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7954"/>
              <a:gd name="adj2" fmla="val 53181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return result, which is 5</a:t>
            </a:r>
          </a:p>
        </p:txBody>
      </p:sp>
      <p:sp>
        <p:nvSpPr>
          <p:cNvPr id="28681" name="Line 8">
            <a:extLst>
              <a:ext uri="{FF2B5EF4-FFF2-40B4-BE49-F238E27FC236}">
                <a16:creationId xmlns:a16="http://schemas.microsoft.com/office/drawing/2014/main" id="{BC2CE7D0-C8C8-4F19-BD84-F3A0F6BCF9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Rectangle 9">
            <a:extLst>
              <a:ext uri="{FF2B5EF4-FFF2-40B4-BE49-F238E27FC236}">
                <a16:creationId xmlns:a16="http://schemas.microsoft.com/office/drawing/2014/main" id="{B4E1F497-3AA8-48B9-A788-47C5CC5D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58BF20DA-A96C-476A-B231-22DA0E5A7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A44C6A-18C8-4B01-A168-212479633394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779CA07-7D86-43B5-A431-81425EE37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251D3A2-FB2A-44CD-A632-5C9FFA314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1" name="Rectangle 4">
            <a:extLst>
              <a:ext uri="{FF2B5EF4-FFF2-40B4-BE49-F238E27FC236}">
                <a16:creationId xmlns:a16="http://schemas.microsoft.com/office/drawing/2014/main" id="{94799F70-9E06-4C87-870A-AD3CCFB68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9702" name="Object 5">
            <a:extLst>
              <a:ext uri="{FF2B5EF4-FFF2-40B4-BE49-F238E27FC236}">
                <a16:creationId xmlns:a16="http://schemas.microsoft.com/office/drawing/2014/main" id="{481E331C-364E-409E-8E8F-262BEE9281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232148" imgH="1085088" progId="Word.Picture.8">
                  <p:embed/>
                </p:oleObj>
              </mc:Choice>
              <mc:Fallback>
                <p:oleObj name="Picture" r:id="rId3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6">
            <a:extLst>
              <a:ext uri="{FF2B5EF4-FFF2-40B4-BE49-F238E27FC236}">
                <a16:creationId xmlns:a16="http://schemas.microsoft.com/office/drawing/2014/main" id="{D8EB1DC9-6D48-47D6-B222-3C0E2737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2622550"/>
            <a:ext cx="33845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4" name="AutoShape 7">
            <a:extLst>
              <a:ext uri="{FF2B5EF4-FFF2-40B4-BE49-F238E27FC236}">
                <a16:creationId xmlns:a16="http://schemas.microsoft.com/office/drawing/2014/main" id="{3CCA6C3C-0490-4A83-B10B-D745EA615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931863"/>
            <a:ext cx="3533775" cy="654050"/>
          </a:xfrm>
          <a:prstGeom prst="wedgeRoundRectCallout">
            <a:avLst>
              <a:gd name="adj1" fmla="val -45236"/>
              <a:gd name="adj2" fmla="val 22742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return max(i, j) and assign the return value to k</a:t>
            </a:r>
          </a:p>
        </p:txBody>
      </p:sp>
      <p:sp>
        <p:nvSpPr>
          <p:cNvPr id="29705" name="Line 8">
            <a:extLst>
              <a:ext uri="{FF2B5EF4-FFF2-40B4-BE49-F238E27FC236}">
                <a16:creationId xmlns:a16="http://schemas.microsoft.com/office/drawing/2014/main" id="{829E54A2-620F-4344-8E34-3DBF3523FF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44675" y="2776538"/>
            <a:ext cx="2881313" cy="6905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Rectangle 9">
            <a:extLst>
              <a:ext uri="{FF2B5EF4-FFF2-40B4-BE49-F238E27FC236}">
                <a16:creationId xmlns:a16="http://schemas.microsoft.com/office/drawing/2014/main" id="{0E159D8D-18E6-4671-9FDF-9F8B135C7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04C77B9C-ACDA-48FF-92C4-E24399C899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350FE7-FA40-48AD-A6A6-5C4D923EC06E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75A5785-286F-4CD9-9576-220D700EF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7A745CE-D79E-4B13-B456-5E2A6AE76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5" name="Rectangle 4">
            <a:extLst>
              <a:ext uri="{FF2B5EF4-FFF2-40B4-BE49-F238E27FC236}">
                <a16:creationId xmlns:a16="http://schemas.microsoft.com/office/drawing/2014/main" id="{53F4628F-9A83-406F-A3B5-72BEF95A7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0726" name="Object 5">
            <a:extLst>
              <a:ext uri="{FF2B5EF4-FFF2-40B4-BE49-F238E27FC236}">
                <a16:creationId xmlns:a16="http://schemas.microsoft.com/office/drawing/2014/main" id="{55879343-A057-4386-B6F5-9FD9C01D11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232148" imgH="1085088" progId="Word.Picture.8">
                  <p:embed/>
                </p:oleObj>
              </mc:Choice>
              <mc:Fallback>
                <p:oleObj name="Picture" r:id="rId3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6">
            <a:extLst>
              <a:ext uri="{FF2B5EF4-FFF2-40B4-BE49-F238E27FC236}">
                <a16:creationId xmlns:a16="http://schemas.microsoft.com/office/drawing/2014/main" id="{BD9E6687-4175-4DC4-B999-7322FE2A8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2968625"/>
            <a:ext cx="3384550" cy="4603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8" name="AutoShape 7">
            <a:extLst>
              <a:ext uri="{FF2B5EF4-FFF2-40B4-BE49-F238E27FC236}">
                <a16:creationId xmlns:a16="http://schemas.microsoft.com/office/drawing/2014/main" id="{7DCBA3A2-077C-4150-B187-B7C9E4E6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931863"/>
            <a:ext cx="3533775" cy="654050"/>
          </a:xfrm>
          <a:prstGeom prst="wedgeRoundRectCallout">
            <a:avLst>
              <a:gd name="adj1" fmla="val -43398"/>
              <a:gd name="adj2" fmla="val 27961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Execute the print statement</a:t>
            </a:r>
          </a:p>
        </p:txBody>
      </p:sp>
      <p:sp>
        <p:nvSpPr>
          <p:cNvPr id="30729" name="Rectangle 8">
            <a:extLst>
              <a:ext uri="{FF2B5EF4-FFF2-40B4-BE49-F238E27FC236}">
                <a16:creationId xmlns:a16="http://schemas.microsoft.com/office/drawing/2014/main" id="{EC200863-FF2F-45DB-8285-13843BD76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BA89579D-0D40-4D25-8964-46775E034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821E9E-B115-4548-9119-3B66F4F4AD39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10EB69E-47D7-4FEB-A916-D2AB0CF2E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/>
              <a:t>CAUTION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0ECD653-717D-4F75-9682-C602B8BD0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5763" y="931863"/>
            <a:ext cx="8458200" cy="17478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A </a:t>
            </a:r>
            <a:r>
              <a:rPr lang="en-US" altLang="en-US" sz="2400" u="sng"/>
              <a:t>return</a:t>
            </a:r>
            <a:r>
              <a:rPr lang="en-US" altLang="en-US" sz="2400"/>
              <a:t> statement is required for a value-returning method. The method shown below in (a) is logically correct, but it has a compilation error because the Java compiler thinks it possible that this method does not return any value. 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F0C97A59-D616-4F8A-8DEB-A068612EA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5041900"/>
            <a:ext cx="84582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/>
              <a:t>To fix this problem, delete </a:t>
            </a:r>
            <a:r>
              <a:rPr lang="en-US" altLang="en-US" i="1" u="sng"/>
              <a:t>if (n &lt; 0)</a:t>
            </a:r>
            <a:r>
              <a:rPr lang="en-US" altLang="en-US"/>
              <a:t> in (a), so that the compiler will see a </a:t>
            </a:r>
            <a:r>
              <a:rPr lang="en-US" altLang="en-US" u="sng"/>
              <a:t>return</a:t>
            </a:r>
            <a:r>
              <a:rPr lang="en-US" altLang="en-US"/>
              <a:t> statement to be reached regardless of how the </a:t>
            </a:r>
            <a:r>
              <a:rPr lang="en-US" altLang="en-US" u="sng"/>
              <a:t>if</a:t>
            </a:r>
            <a:r>
              <a:rPr lang="en-US" altLang="en-US"/>
              <a:t> statement is evaluated.  //</a:t>
            </a:r>
            <a:r>
              <a:rPr lang="en-US" altLang="en-US">
                <a:solidFill>
                  <a:srgbClr val="FFC000"/>
                </a:solidFill>
              </a:rPr>
              <a:t>return -1; </a:t>
            </a:r>
            <a:r>
              <a:rPr lang="en-US" altLang="en-US" i="1">
                <a:solidFill>
                  <a:srgbClr val="FFC000"/>
                </a:solidFill>
              </a:rPr>
              <a:t>(does not keep all the variable</a:t>
            </a:r>
            <a:r>
              <a:rPr lang="en-US" altLang="en-US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31750" name="Rectangle 7">
            <a:extLst>
              <a:ext uri="{FF2B5EF4-FFF2-40B4-BE49-F238E27FC236}">
                <a16:creationId xmlns:a16="http://schemas.microsoft.com/office/drawing/2014/main" id="{48B711E6-1E6F-47E1-A86B-954345F71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751" name="Object 6">
            <a:extLst>
              <a:ext uri="{FF2B5EF4-FFF2-40B4-BE49-F238E27FC236}">
                <a16:creationId xmlns:a16="http://schemas.microsoft.com/office/drawing/2014/main" id="{80CBB5C6-C33D-4E22-B096-0DFB0808E5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038" y="2584450"/>
          <a:ext cx="8404225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622800" imgH="1193800" progId="Word.Picture.8">
                  <p:embed/>
                </p:oleObj>
              </mc:Choice>
              <mc:Fallback>
                <p:oleObj name="Picture" r:id="rId3" imgW="4622800" imgH="11938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2584450"/>
                        <a:ext cx="8404225" cy="21669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976C9BA-E549-47C3-A266-501306F1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0"/>
            <a:ext cx="7772400" cy="1143000"/>
          </a:xfrm>
        </p:spPr>
        <p:txBody>
          <a:bodyPr/>
          <a:lstStyle/>
          <a:p>
            <a:r>
              <a:rPr lang="en-US" altLang="en-US"/>
              <a:t>Calling a Methods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13CB1B5C-45B3-46A4-84F8-B420B288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8700"/>
            <a:ext cx="8953500" cy="4552950"/>
          </a:xfrm>
        </p:spPr>
        <p:txBody>
          <a:bodyPr/>
          <a:lstStyle/>
          <a:p>
            <a:r>
              <a:rPr lang="en-US" altLang="en-US" sz="3000"/>
              <a:t>In order to use the method, you need to call or invoke the methods;</a:t>
            </a:r>
          </a:p>
          <a:p>
            <a:r>
              <a:rPr lang="en-US" altLang="en-US" sz="3000"/>
              <a:t>Two ways to call a methods depend upon if method:</a:t>
            </a:r>
          </a:p>
          <a:p>
            <a:pPr lvl="1"/>
            <a:r>
              <a:rPr lang="en-US" altLang="en-US" sz="3000" b="1"/>
              <a:t>return value</a:t>
            </a:r>
          </a:p>
          <a:p>
            <a:pPr lvl="1">
              <a:buFontTx/>
              <a:buNone/>
            </a:pPr>
            <a:r>
              <a:rPr lang="en-US" altLang="en-US" sz="3000" b="1">
                <a:solidFill>
                  <a:srgbClr val="92D050"/>
                </a:solidFill>
              </a:rPr>
              <a:t>   </a:t>
            </a:r>
            <a:r>
              <a:rPr lang="en-US" altLang="en-US" sz="2600">
                <a:solidFill>
                  <a:srgbClr val="92D050"/>
                </a:solidFill>
              </a:rPr>
              <a:t> int</a:t>
            </a:r>
            <a:r>
              <a:rPr lang="en-US" altLang="en-US" sz="2600"/>
              <a:t> larger = max (3, 4); </a:t>
            </a:r>
            <a:r>
              <a:rPr lang="en-US" altLang="en-US" sz="1800">
                <a:solidFill>
                  <a:srgbClr val="FFC000"/>
                </a:solidFill>
              </a:rPr>
              <a:t>// calling max (3, 4) ad assigns the result to larger</a:t>
            </a:r>
          </a:p>
          <a:p>
            <a:pPr lvl="1">
              <a:buFontTx/>
              <a:buNone/>
            </a:pPr>
            <a:r>
              <a:rPr lang="en-US" altLang="en-US" sz="1800">
                <a:solidFill>
                  <a:srgbClr val="FFC000"/>
                </a:solidFill>
              </a:rPr>
              <a:t>       </a:t>
            </a:r>
            <a:r>
              <a:rPr lang="en-US" altLang="en-US" sz="2600"/>
              <a:t>System.out.println(max(</a:t>
            </a:r>
            <a:r>
              <a:rPr lang="en-US" altLang="en-US" sz="2600">
                <a:solidFill>
                  <a:srgbClr val="92D050"/>
                </a:solidFill>
              </a:rPr>
              <a:t>3, 4</a:t>
            </a:r>
            <a:r>
              <a:rPr lang="en-US" altLang="en-US" sz="2600"/>
              <a:t>);</a:t>
            </a:r>
          </a:p>
          <a:p>
            <a:pPr lvl="1"/>
            <a:r>
              <a:rPr lang="en-US" altLang="en-US" sz="3000" b="1"/>
              <a:t>not returns a value</a:t>
            </a:r>
          </a:p>
          <a:p>
            <a:pPr lvl="2"/>
            <a:r>
              <a:rPr lang="en-US" altLang="en-US" sz="2600" b="1"/>
              <a:t> </a:t>
            </a:r>
            <a:r>
              <a:rPr lang="en-US" altLang="en-US" sz="2600"/>
              <a:t>the method returns void, a call to method must be a statement.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2200"/>
              <a:t>System.out.println(“</a:t>
            </a:r>
            <a:r>
              <a:rPr lang="en-US" altLang="en-US" sz="2200">
                <a:solidFill>
                  <a:srgbClr val="92D050"/>
                </a:solidFill>
              </a:rPr>
              <a:t>Welcome to Java</a:t>
            </a:r>
            <a:r>
              <a:rPr lang="en-US" altLang="en-US" sz="2200"/>
              <a:t>!”);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930F06-E6E3-41F5-B136-BD6D43F712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B96F9D-7B85-4EEF-8C87-1552FA49E15E}" type="slidenum">
              <a:rPr lang="en-US" altLang="en-US" sz="1400"/>
              <a:pPr/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9EF436F3-535B-4A46-A1CE-D3776B6C19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E9818C-B22D-48CC-8093-AF87DE6F09F6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DA6BCF2-8A28-445C-956E-C0791EC92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685800"/>
          </a:xfrm>
        </p:spPr>
        <p:txBody>
          <a:bodyPr/>
          <a:lstStyle/>
          <a:p>
            <a:r>
              <a:rPr lang="en-US" altLang="en-US"/>
              <a:t>Reuse Methods from Other Classes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B28E4A3-6043-417F-884C-833B79DDD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181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u="sng">
                <a:cs typeface="Courier New" panose="02070309020205020404" pitchFamily="49" charset="0"/>
              </a:rPr>
              <a:t>NOTE: </a:t>
            </a:r>
            <a:r>
              <a:rPr lang="en-US" altLang="en-US">
                <a:cs typeface="Courier New" panose="02070309020205020404" pitchFamily="49" charset="0"/>
              </a:rPr>
              <a:t>One of the benefits of methods is for </a:t>
            </a:r>
            <a:r>
              <a:rPr lang="en-US" altLang="en-US" b="1">
                <a:cs typeface="Courier New" panose="02070309020205020404" pitchFamily="49" charset="0"/>
              </a:rPr>
              <a:t>reuse</a:t>
            </a:r>
            <a:r>
              <a:rPr lang="en-US" altLang="en-US">
                <a:cs typeface="Courier New" panose="02070309020205020404" pitchFamily="49" charset="0"/>
              </a:rPr>
              <a:t>.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The </a:t>
            </a:r>
            <a:r>
              <a:rPr lang="en-US" altLang="en-US" u="sng">
                <a:cs typeface="Courier New" panose="02070309020205020404" pitchFamily="49" charset="0"/>
              </a:rPr>
              <a:t>max</a:t>
            </a:r>
            <a:r>
              <a:rPr lang="en-US" altLang="en-US">
                <a:cs typeface="Courier New" panose="02070309020205020404" pitchFamily="49" charset="0"/>
              </a:rPr>
              <a:t> method can be invoked from any class besides </a:t>
            </a:r>
            <a:r>
              <a:rPr lang="en-US" altLang="en-US" u="sng">
                <a:cs typeface="Courier New" panose="02070309020205020404" pitchFamily="49" charset="0"/>
              </a:rPr>
              <a:t>TestMax</a:t>
            </a:r>
            <a:r>
              <a:rPr lang="en-US" altLang="en-US">
                <a:cs typeface="Courier New" panose="02070309020205020404" pitchFamily="49" charset="0"/>
              </a:rPr>
              <a:t>.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If you create a new class </a:t>
            </a:r>
            <a:r>
              <a:rPr lang="en-US" altLang="en-US" u="sng">
                <a:cs typeface="Courier New" panose="02070309020205020404" pitchFamily="49" charset="0"/>
              </a:rPr>
              <a:t>Test</a:t>
            </a:r>
            <a:r>
              <a:rPr lang="en-US" altLang="en-US">
                <a:cs typeface="Courier New" panose="02070309020205020404" pitchFamily="49" charset="0"/>
              </a:rPr>
              <a:t>, you can invoke the </a:t>
            </a:r>
            <a:r>
              <a:rPr lang="en-US" altLang="en-US" u="sng">
                <a:cs typeface="Courier New" panose="02070309020205020404" pitchFamily="49" charset="0"/>
              </a:rPr>
              <a:t>max</a:t>
            </a:r>
            <a:r>
              <a:rPr lang="en-US" altLang="en-US">
                <a:cs typeface="Courier New" panose="02070309020205020404" pitchFamily="49" charset="0"/>
              </a:rPr>
              <a:t> method using </a:t>
            </a:r>
            <a:r>
              <a:rPr lang="en-US" altLang="en-US" u="sng">
                <a:cs typeface="Courier New" panose="02070309020205020404" pitchFamily="49" charset="0"/>
              </a:rPr>
              <a:t>ClassName.methodName</a:t>
            </a:r>
            <a:r>
              <a:rPr lang="en-US" altLang="en-US">
                <a:cs typeface="Courier New" panose="02070309020205020404" pitchFamily="49" charset="0"/>
              </a:rPr>
              <a:t> (e.g., </a:t>
            </a:r>
            <a:r>
              <a:rPr lang="en-US" altLang="en-US" u="sng">
                <a:cs typeface="Courier New" panose="02070309020205020404" pitchFamily="49" charset="0"/>
              </a:rPr>
              <a:t>TestMax.max</a:t>
            </a:r>
            <a:r>
              <a:rPr lang="en-US" altLang="en-US" sz="2600">
                <a:cs typeface="Courier New" panose="02070309020205020404" pitchFamily="49" charset="0"/>
              </a:rPr>
              <a:t>). </a:t>
            </a: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5E531FCC-C3C8-49A5-B77C-FE66BE815C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DBA749-981C-4CEB-8419-0EA6FB62622C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B7370C2-67CC-46D5-A05E-C13A2AD85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Call Stacks</a:t>
            </a:r>
            <a:r>
              <a:rPr lang="en-US" altLang="en-US"/>
              <a:t> 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1B3B88B-C088-42A8-A142-C16C87E60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797" name="Rectangle 6">
            <a:extLst>
              <a:ext uri="{FF2B5EF4-FFF2-40B4-BE49-F238E27FC236}">
                <a16:creationId xmlns:a16="http://schemas.microsoft.com/office/drawing/2014/main" id="{7354AA93-F8BA-4096-91AD-6E3A51ED7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798" name="Rectangle 8">
            <a:extLst>
              <a:ext uri="{FF2B5EF4-FFF2-40B4-BE49-F238E27FC236}">
                <a16:creationId xmlns:a16="http://schemas.microsoft.com/office/drawing/2014/main" id="{78A84D27-DDFA-45C1-91E4-CE942C0BB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799" name="Rectangle 10">
            <a:extLst>
              <a:ext uri="{FF2B5EF4-FFF2-40B4-BE49-F238E27FC236}">
                <a16:creationId xmlns:a16="http://schemas.microsoft.com/office/drawing/2014/main" id="{21F585D6-3E08-44A4-B629-48AE3A3F2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4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800" name="Object 9">
            <a:extLst>
              <a:ext uri="{FF2B5EF4-FFF2-40B4-BE49-F238E27FC236}">
                <a16:creationId xmlns:a16="http://schemas.microsoft.com/office/drawing/2014/main" id="{7A852F5D-81B3-4183-B1CB-4EE63E147F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667000"/>
          <a:ext cx="9144000" cy="371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5437632" imgH="2209800" progId="Word.Picture.8">
                  <p:embed/>
                </p:oleObj>
              </mc:Choice>
              <mc:Fallback>
                <p:oleObj name="Picture" r:id="rId3" imgW="5437632" imgH="220980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67000"/>
                        <a:ext cx="9144000" cy="37195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Box 8">
            <a:extLst>
              <a:ext uri="{FF2B5EF4-FFF2-40B4-BE49-F238E27FC236}">
                <a16:creationId xmlns:a16="http://schemas.microsoft.com/office/drawing/2014/main" id="{51F67150-0620-49A6-9592-E12F3151C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66800"/>
            <a:ext cx="8610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Each time a method is invoked (called), the system stores parameters and variables in the memory known as a </a:t>
            </a:r>
            <a:r>
              <a:rPr lang="en-US" altLang="en-US" b="1" i="1"/>
              <a:t>stack</a:t>
            </a:r>
            <a:r>
              <a:rPr lang="en-US" altLang="en-US"/>
              <a:t>, which stores elements in LIFO (Last-in-first-out).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A61ED210-CB02-40EE-9575-5FA3A18859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968424-CD05-46B6-AF9E-D5712EEA54C4}" type="slidenum">
              <a:rPr lang="en-US" altLang="en-US" sz="1400"/>
              <a:pPr/>
              <a:t>32</a:t>
            </a:fld>
            <a:endParaRPr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372312B-39D2-4F4B-A207-F9592E132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46113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2A33A30-4F9D-41E3-AAED-0B8548612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1D3D9942-16F3-46EF-A986-221DBB62F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4822" name="Object 5">
            <a:extLst>
              <a:ext uri="{FF2B5EF4-FFF2-40B4-BE49-F238E27FC236}">
                <a16:creationId xmlns:a16="http://schemas.microsoft.com/office/drawing/2014/main" id="{EAF10381-3D2D-494D-AD16-01E1DBC09D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116836" imgH="1769364" progId="Word.Picture.8">
                  <p:embed/>
                </p:oleObj>
              </mc:Choice>
              <mc:Fallback>
                <p:oleObj name="Picture" r:id="rId3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6">
            <a:extLst>
              <a:ext uri="{FF2B5EF4-FFF2-40B4-BE49-F238E27FC236}">
                <a16:creationId xmlns:a16="http://schemas.microsoft.com/office/drawing/2014/main" id="{6E719025-F165-411E-B043-102052E36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2622550"/>
            <a:ext cx="3384550" cy="1539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4" name="AutoShape 7">
            <a:extLst>
              <a:ext uri="{FF2B5EF4-FFF2-40B4-BE49-F238E27FC236}">
                <a16:creationId xmlns:a16="http://schemas.microsoft.com/office/drawing/2014/main" id="{2079D906-88ED-4B2B-B233-1DDFD8AC6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89713"/>
              <a:gd name="adj2" fmla="val 14077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i is declared and initialized</a:t>
            </a:r>
          </a:p>
        </p:txBody>
      </p:sp>
      <p:graphicFrame>
        <p:nvGraphicFramePr>
          <p:cNvPr id="34825" name="Object 8">
            <a:extLst>
              <a:ext uri="{FF2B5EF4-FFF2-40B4-BE49-F238E27FC236}">
                <a16:creationId xmlns:a16="http://schemas.microsoft.com/office/drawing/2014/main" id="{F67C06DC-1B60-48A5-A66D-11423D17CCC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1316736" imgH="2340864" progId="Word.Picture.8">
                  <p:embed/>
                </p:oleObj>
              </mc:Choice>
              <mc:Fallback>
                <p:oleObj name="Picture" r:id="rId5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Line 10">
            <a:extLst>
              <a:ext uri="{FF2B5EF4-FFF2-40B4-BE49-F238E27FC236}">
                <a16:creationId xmlns:a16="http://schemas.microsoft.com/office/drawing/2014/main" id="{2784080C-8C58-4BA8-8AAA-1543DF963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1563" y="2698750"/>
            <a:ext cx="3879850" cy="18827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7B85A4E1-1411-4F3C-AD0F-9CEB0390E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439B0654-F092-4F80-B689-3CDD716D8F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21CAE8-842F-414B-B733-1C2C2ABDDD45}" type="slidenum">
              <a:rPr lang="en-US" altLang="en-US" sz="1400"/>
              <a:pPr/>
              <a:t>33</a:t>
            </a:fld>
            <a:endParaRPr lang="en-US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FB40408-3D3C-4BE2-9F4E-A181FD096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85800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FED39A7-FB74-4D66-832C-0DA1AC163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AB0C30BD-18A4-4D25-9115-9CFAE62AE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5846" name="Object 5">
            <a:extLst>
              <a:ext uri="{FF2B5EF4-FFF2-40B4-BE49-F238E27FC236}">
                <a16:creationId xmlns:a16="http://schemas.microsoft.com/office/drawing/2014/main" id="{A04A7E80-9621-4FCE-9908-1B03D2CD7D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116836" imgH="1769364" progId="Word.Picture.8">
                  <p:embed/>
                </p:oleObj>
              </mc:Choice>
              <mc:Fallback>
                <p:oleObj name="Picture" r:id="rId3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6">
            <a:extLst>
              <a:ext uri="{FF2B5EF4-FFF2-40B4-BE49-F238E27FC236}">
                <a16:creationId xmlns:a16="http://schemas.microsoft.com/office/drawing/2014/main" id="{69C45BB4-5C4F-4716-8D9C-1D72779E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2814638"/>
            <a:ext cx="3384550" cy="1539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48" name="AutoShape 7">
            <a:extLst>
              <a:ext uri="{FF2B5EF4-FFF2-40B4-BE49-F238E27FC236}">
                <a16:creationId xmlns:a16="http://schemas.microsoft.com/office/drawing/2014/main" id="{BF16DE16-1DC1-46C3-BCA8-48EA5DA73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86523"/>
              <a:gd name="adj2" fmla="val 17184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j is declared and initialized</a:t>
            </a:r>
          </a:p>
        </p:txBody>
      </p:sp>
      <p:graphicFrame>
        <p:nvGraphicFramePr>
          <p:cNvPr id="35849" name="Object 8">
            <a:extLst>
              <a:ext uri="{FF2B5EF4-FFF2-40B4-BE49-F238E27FC236}">
                <a16:creationId xmlns:a16="http://schemas.microsoft.com/office/drawing/2014/main" id="{4C152B6A-092F-4B63-861D-1BDC821238B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1316736" imgH="2340864" progId="Word.Picture.8">
                  <p:embed/>
                </p:oleObj>
              </mc:Choice>
              <mc:Fallback>
                <p:oleObj name="Picture" r:id="rId5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Line 9">
            <a:extLst>
              <a:ext uri="{FF2B5EF4-FFF2-40B4-BE49-F238E27FC236}">
                <a16:creationId xmlns:a16="http://schemas.microsoft.com/office/drawing/2014/main" id="{9E50275F-DB55-4DC4-9276-CECCD8251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7575" y="2890838"/>
            <a:ext cx="4033838" cy="1536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Rectangle 10">
            <a:extLst>
              <a:ext uri="{FF2B5EF4-FFF2-40B4-BE49-F238E27FC236}">
                <a16:creationId xmlns:a16="http://schemas.microsoft.com/office/drawing/2014/main" id="{2C88A293-1F20-4FDD-A692-838E409B2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C1F8B5AD-B0E0-4B06-A4A5-C98D41FE73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2935AB-B4AA-4148-BB5A-0F9C298F3CC1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AEF5DCE-C07A-4417-BEA8-85B9E07E5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46113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60A3343-5C51-41BB-AD72-08D0035DE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2968256C-8DAF-45E2-ABDE-269ED25B1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6870" name="Object 5">
            <a:extLst>
              <a:ext uri="{FF2B5EF4-FFF2-40B4-BE49-F238E27FC236}">
                <a16:creationId xmlns:a16="http://schemas.microsoft.com/office/drawing/2014/main" id="{7075E496-BA39-4E0F-8754-70B14F7B3A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116836" imgH="1769364" progId="Word.Picture.8">
                  <p:embed/>
                </p:oleObj>
              </mc:Choice>
              <mc:Fallback>
                <p:oleObj name="Picture" r:id="rId3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6">
            <a:extLst>
              <a:ext uri="{FF2B5EF4-FFF2-40B4-BE49-F238E27FC236}">
                <a16:creationId xmlns:a16="http://schemas.microsoft.com/office/drawing/2014/main" id="{3C733826-A8AC-4FBB-A714-D5346CC1F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3006725"/>
            <a:ext cx="690562" cy="1539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72" name="AutoShape 7">
            <a:extLst>
              <a:ext uri="{FF2B5EF4-FFF2-40B4-BE49-F238E27FC236}">
                <a16:creationId xmlns:a16="http://schemas.microsoft.com/office/drawing/2014/main" id="{88181932-D61A-4355-AACA-60CB7944E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150269"/>
              <a:gd name="adj2" fmla="val 18349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Declare k</a:t>
            </a:r>
          </a:p>
        </p:txBody>
      </p:sp>
      <p:graphicFrame>
        <p:nvGraphicFramePr>
          <p:cNvPr id="36873" name="Object 8">
            <a:extLst>
              <a:ext uri="{FF2B5EF4-FFF2-40B4-BE49-F238E27FC236}">
                <a16:creationId xmlns:a16="http://schemas.microsoft.com/office/drawing/2014/main" id="{29ED325F-C082-4462-9A6F-F001EB8C0ED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1316736" imgH="2340864" progId="Word.Picture.8">
                  <p:embed/>
                </p:oleObj>
              </mc:Choice>
              <mc:Fallback>
                <p:oleObj name="Picture" r:id="rId5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Line 9">
            <a:extLst>
              <a:ext uri="{FF2B5EF4-FFF2-40B4-BE49-F238E27FC236}">
                <a16:creationId xmlns:a16="http://schemas.microsoft.com/office/drawing/2014/main" id="{CD1DE90A-E6AE-49EA-9967-4AF276771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125" y="3121025"/>
            <a:ext cx="6529388" cy="11525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Rectangle 10">
            <a:extLst>
              <a:ext uri="{FF2B5EF4-FFF2-40B4-BE49-F238E27FC236}">
                <a16:creationId xmlns:a16="http://schemas.microsoft.com/office/drawing/2014/main" id="{A17C89BC-9C32-4C9C-A7FE-D5747EE3D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ACC9E4EF-4986-4CC9-AEA2-742945E2F1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7F5F71-A79E-44DB-A9DC-C3B361339613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C5ADCBE-1259-4F99-91B8-06576FE61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46113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CE5105D-0DC4-4A08-A44F-1F5AB6E57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4C1FDAEC-ECED-483D-8630-D430F03CA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7894" name="Object 5">
            <a:extLst>
              <a:ext uri="{FF2B5EF4-FFF2-40B4-BE49-F238E27FC236}">
                <a16:creationId xmlns:a16="http://schemas.microsoft.com/office/drawing/2014/main" id="{AAE6F1BB-4248-46F5-89CD-CF7B58910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116836" imgH="1769364" progId="Word.Picture.8">
                  <p:embed/>
                </p:oleObj>
              </mc:Choice>
              <mc:Fallback>
                <p:oleObj name="Picture" r:id="rId3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6">
            <a:extLst>
              <a:ext uri="{FF2B5EF4-FFF2-40B4-BE49-F238E27FC236}">
                <a16:creationId xmlns:a16="http://schemas.microsoft.com/office/drawing/2014/main" id="{48624E1C-EDEC-4569-8E2A-7462163E2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3006725"/>
            <a:ext cx="2501900" cy="1539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6" name="AutoShape 7">
            <a:extLst>
              <a:ext uri="{FF2B5EF4-FFF2-40B4-BE49-F238E27FC236}">
                <a16:creationId xmlns:a16="http://schemas.microsoft.com/office/drawing/2014/main" id="{791CD022-6705-42EC-832A-F14D3B8DC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78843"/>
              <a:gd name="adj2" fmla="val 19271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Invoke max(i, j)</a:t>
            </a:r>
          </a:p>
        </p:txBody>
      </p:sp>
      <p:graphicFrame>
        <p:nvGraphicFramePr>
          <p:cNvPr id="37897" name="Object 8">
            <a:extLst>
              <a:ext uri="{FF2B5EF4-FFF2-40B4-BE49-F238E27FC236}">
                <a16:creationId xmlns:a16="http://schemas.microsoft.com/office/drawing/2014/main" id="{8F9EEA2D-34E8-4329-9899-C612D6BD924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1316736" imgH="2340864" progId="Word.Picture.8">
                  <p:embed/>
                </p:oleObj>
              </mc:Choice>
              <mc:Fallback>
                <p:oleObj name="Picture" r:id="rId5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Line 9">
            <a:extLst>
              <a:ext uri="{FF2B5EF4-FFF2-40B4-BE49-F238E27FC236}">
                <a16:creationId xmlns:a16="http://schemas.microsoft.com/office/drawing/2014/main" id="{7CF8248A-BB64-4038-8A9F-1A4E0F72B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5175" y="3082925"/>
            <a:ext cx="114300" cy="12684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Rectangle 10">
            <a:extLst>
              <a:ext uri="{FF2B5EF4-FFF2-40B4-BE49-F238E27FC236}">
                <a16:creationId xmlns:a16="http://schemas.microsoft.com/office/drawing/2014/main" id="{C1C551C9-3723-4202-BEFF-3E39B0760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0C94E92C-6C30-4674-BD32-4F6F7D354D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D6BECA-CF40-4A60-89CD-EDB2D9642015}" type="slidenum">
              <a:rPr lang="en-US" altLang="en-US" sz="1400"/>
              <a:pPr/>
              <a:t>36</a:t>
            </a:fld>
            <a:endParaRPr lang="en-US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9F90C03-21C2-4580-B587-7D4BEC54A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85800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8067571-D078-4677-9A8B-1B82EEC45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7EB3FE2B-07B4-4DD7-9B55-4F8FC660E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8918" name="Object 5">
            <a:extLst>
              <a:ext uri="{FF2B5EF4-FFF2-40B4-BE49-F238E27FC236}">
                <a16:creationId xmlns:a16="http://schemas.microsoft.com/office/drawing/2014/main" id="{647733FD-8C15-4AFA-A0A6-605D1F9FB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116836" imgH="1769364" progId="Word.Picture.8">
                  <p:embed/>
                </p:oleObj>
              </mc:Choice>
              <mc:Fallback>
                <p:oleObj name="Picture" r:id="rId3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6">
            <a:extLst>
              <a:ext uri="{FF2B5EF4-FFF2-40B4-BE49-F238E27FC236}">
                <a16:creationId xmlns:a16="http://schemas.microsoft.com/office/drawing/2014/main" id="{4EDE31CF-7139-4C3B-997F-24BACDFCB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4311650"/>
            <a:ext cx="2573337" cy="1920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20" name="AutoShape 7">
            <a:extLst>
              <a:ext uri="{FF2B5EF4-FFF2-40B4-BE49-F238E27FC236}">
                <a16:creationId xmlns:a16="http://schemas.microsoft.com/office/drawing/2014/main" id="{B3A45A77-CA69-48CB-AEA5-D9B2660B9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47171"/>
              <a:gd name="adj2" fmla="val 39611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pass the values of i and j to num1 and num2</a:t>
            </a:r>
          </a:p>
        </p:txBody>
      </p:sp>
      <p:graphicFrame>
        <p:nvGraphicFramePr>
          <p:cNvPr id="38921" name="Object 11">
            <a:extLst>
              <a:ext uri="{FF2B5EF4-FFF2-40B4-BE49-F238E27FC236}">
                <a16:creationId xmlns:a16="http://schemas.microsoft.com/office/drawing/2014/main" id="{69F4E084-D66D-4F7B-8845-66C089A4511A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1316736" imgH="2340864" progId="Word.Picture.8">
                  <p:embed/>
                </p:oleObj>
              </mc:Choice>
              <mc:Fallback>
                <p:oleObj name="Picture" r:id="rId5" imgW="1316736" imgH="2340864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Line 9">
            <a:extLst>
              <a:ext uri="{FF2B5EF4-FFF2-40B4-BE49-F238E27FC236}">
                <a16:creationId xmlns:a16="http://schemas.microsoft.com/office/drawing/2014/main" id="{A0700548-F0C7-4C34-BC55-5C3F517B3B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5363" y="3889375"/>
            <a:ext cx="3609975" cy="4619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Rectangle 12">
            <a:extLst>
              <a:ext uri="{FF2B5EF4-FFF2-40B4-BE49-F238E27FC236}">
                <a16:creationId xmlns:a16="http://schemas.microsoft.com/office/drawing/2014/main" id="{6D23C960-6B56-473C-9EA1-D01823207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C0959F98-FE4D-425E-B122-25CDE4F69F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76579F-3A14-48DA-A637-566CCEC19255}" type="slidenum">
              <a:rPr lang="en-US" altLang="en-US" sz="1400"/>
              <a:pPr/>
              <a:t>37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A6E3012-DAE9-45D5-81A7-F015BB545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4255E11-4C99-4D28-BB9F-B4498221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F7C588A7-CB71-4D41-A282-4AC4CBBB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9942" name="Object 5">
            <a:extLst>
              <a:ext uri="{FF2B5EF4-FFF2-40B4-BE49-F238E27FC236}">
                <a16:creationId xmlns:a16="http://schemas.microsoft.com/office/drawing/2014/main" id="{37F52905-7F6E-4957-8352-A5C455FFAA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116836" imgH="1769364" progId="Word.Picture.8">
                  <p:embed/>
                </p:oleObj>
              </mc:Choice>
              <mc:Fallback>
                <p:oleObj name="Picture" r:id="rId3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6">
            <a:extLst>
              <a:ext uri="{FF2B5EF4-FFF2-40B4-BE49-F238E27FC236}">
                <a16:creationId xmlns:a16="http://schemas.microsoft.com/office/drawing/2014/main" id="{6768961D-C185-4D2B-BB0A-97B0E2BB6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4503738"/>
            <a:ext cx="4186237" cy="1920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4" name="AutoShape 7">
            <a:extLst>
              <a:ext uri="{FF2B5EF4-FFF2-40B4-BE49-F238E27FC236}">
                <a16:creationId xmlns:a16="http://schemas.microsoft.com/office/drawing/2014/main" id="{C9F99F64-AE58-4CF3-979D-A6CA4121D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51032"/>
              <a:gd name="adj2" fmla="val 43543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pass the values of i and j to num1 and num2</a:t>
            </a:r>
          </a:p>
        </p:txBody>
      </p:sp>
      <p:graphicFrame>
        <p:nvGraphicFramePr>
          <p:cNvPr id="39945" name="Object 8">
            <a:extLst>
              <a:ext uri="{FF2B5EF4-FFF2-40B4-BE49-F238E27FC236}">
                <a16:creationId xmlns:a16="http://schemas.microsoft.com/office/drawing/2014/main" id="{7F433807-84E1-4485-AF7F-5293D8B1E25C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1316736" imgH="2340864" progId="Word.Picture.8">
                  <p:embed/>
                </p:oleObj>
              </mc:Choice>
              <mc:Fallback>
                <p:oleObj name="Picture" r:id="rId5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Line 9">
            <a:extLst>
              <a:ext uri="{FF2B5EF4-FFF2-40B4-BE49-F238E27FC236}">
                <a16:creationId xmlns:a16="http://schemas.microsoft.com/office/drawing/2014/main" id="{C3EA4DFB-4942-4E64-942E-17E15644A2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9538" y="3621088"/>
            <a:ext cx="3263900" cy="9985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Rectangle 10">
            <a:extLst>
              <a:ext uri="{FF2B5EF4-FFF2-40B4-BE49-F238E27FC236}">
                <a16:creationId xmlns:a16="http://schemas.microsoft.com/office/drawing/2014/main" id="{58CD8C4E-EBA7-44D0-AC43-B06DAA27C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642F97B3-456F-4664-A3CF-1643CB470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EBA5F4-9DCE-44DB-80AD-D395002FE157}" type="slidenum">
              <a:rPr lang="en-US" altLang="en-US" sz="1400"/>
              <a:pPr/>
              <a:t>38</a:t>
            </a:fld>
            <a:endParaRPr lang="en-US" altLang="en-US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B6F6949-859A-47EF-A10A-182AD1D71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D26055F-30C8-4845-8D00-F8BE9630C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3DD260E4-D7F7-4AE2-B46F-784E69F9A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66" name="Object 5">
            <a:extLst>
              <a:ext uri="{FF2B5EF4-FFF2-40B4-BE49-F238E27FC236}">
                <a16:creationId xmlns:a16="http://schemas.microsoft.com/office/drawing/2014/main" id="{3AE64D47-1F22-465C-A539-1C6E528132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116836" imgH="1769364" progId="Word.Picture.8">
                  <p:embed/>
                </p:oleObj>
              </mc:Choice>
              <mc:Fallback>
                <p:oleObj name="Picture" r:id="rId3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6">
            <a:extLst>
              <a:ext uri="{FF2B5EF4-FFF2-40B4-BE49-F238E27FC236}">
                <a16:creationId xmlns:a16="http://schemas.microsoft.com/office/drawing/2014/main" id="{8ACBC1D7-3058-4BFA-8259-A71E1451E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4811713"/>
            <a:ext cx="4186237" cy="1920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8" name="AutoShape 7">
            <a:extLst>
              <a:ext uri="{FF2B5EF4-FFF2-40B4-BE49-F238E27FC236}">
                <a16:creationId xmlns:a16="http://schemas.microsoft.com/office/drawing/2014/main" id="{937D3E66-3D9C-460A-A188-1EF7C080F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53819"/>
              <a:gd name="adj2" fmla="val 47232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(num1 &gt; num2) is true</a:t>
            </a:r>
          </a:p>
        </p:txBody>
      </p:sp>
      <p:graphicFrame>
        <p:nvGraphicFramePr>
          <p:cNvPr id="40969" name="Object 8">
            <a:extLst>
              <a:ext uri="{FF2B5EF4-FFF2-40B4-BE49-F238E27FC236}">
                <a16:creationId xmlns:a16="http://schemas.microsoft.com/office/drawing/2014/main" id="{EC14E23B-954E-4259-9478-2481474FABA5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1316736" imgH="2340864" progId="Word.Picture.8">
                  <p:embed/>
                </p:oleObj>
              </mc:Choice>
              <mc:Fallback>
                <p:oleObj name="Picture" r:id="rId5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Rectangle 10">
            <a:extLst>
              <a:ext uri="{FF2B5EF4-FFF2-40B4-BE49-F238E27FC236}">
                <a16:creationId xmlns:a16="http://schemas.microsoft.com/office/drawing/2014/main" id="{10576550-F132-48CB-9C1F-9A091FB09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0D99C751-115A-4BAE-A6EF-6741E93CA5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E74885-1279-4DBA-8190-BB979F8AE969}" type="slidenum">
              <a:rPr lang="en-US" altLang="en-US" sz="1400"/>
              <a:pPr/>
              <a:t>39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73B555E-B0B1-4C16-B50A-42E28154B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2AD0A01-B806-46CE-97F9-B488055C6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989" name="Rectangle 4">
            <a:extLst>
              <a:ext uri="{FF2B5EF4-FFF2-40B4-BE49-F238E27FC236}">
                <a16:creationId xmlns:a16="http://schemas.microsoft.com/office/drawing/2014/main" id="{84AC60DA-5C55-4044-915E-810C78487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1990" name="Object 5">
            <a:extLst>
              <a:ext uri="{FF2B5EF4-FFF2-40B4-BE49-F238E27FC236}">
                <a16:creationId xmlns:a16="http://schemas.microsoft.com/office/drawing/2014/main" id="{7A31E8C7-2744-44DA-B4DE-8CA87897D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116836" imgH="1769364" progId="Word.Picture.8">
                  <p:embed/>
                </p:oleObj>
              </mc:Choice>
              <mc:Fallback>
                <p:oleObj name="Picture" r:id="rId3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Rectangle 6">
            <a:extLst>
              <a:ext uri="{FF2B5EF4-FFF2-40B4-BE49-F238E27FC236}">
                <a16:creationId xmlns:a16="http://schemas.microsoft.com/office/drawing/2014/main" id="{7495630C-FED1-4BAB-8703-F50440FE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5003800"/>
            <a:ext cx="4186237" cy="1920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992" name="AutoShape 7">
            <a:extLst>
              <a:ext uri="{FF2B5EF4-FFF2-40B4-BE49-F238E27FC236}">
                <a16:creationId xmlns:a16="http://schemas.microsoft.com/office/drawing/2014/main" id="{58A7DC15-6ED6-4904-8878-02E1E8588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51259"/>
              <a:gd name="adj2" fmla="val 50703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Assign num1 to result</a:t>
            </a:r>
          </a:p>
        </p:txBody>
      </p:sp>
      <p:graphicFrame>
        <p:nvGraphicFramePr>
          <p:cNvPr id="41993" name="Object 8">
            <a:extLst>
              <a:ext uri="{FF2B5EF4-FFF2-40B4-BE49-F238E27FC236}">
                <a16:creationId xmlns:a16="http://schemas.microsoft.com/office/drawing/2014/main" id="{3F44A91F-03C0-47AD-A3B0-A2AA9E2C20E8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1316736" imgH="2340864" progId="Word.Picture.8">
                  <p:embed/>
                </p:oleObj>
              </mc:Choice>
              <mc:Fallback>
                <p:oleObj name="Picture" r:id="rId5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Line 9">
            <a:extLst>
              <a:ext uri="{FF2B5EF4-FFF2-40B4-BE49-F238E27FC236}">
                <a16:creationId xmlns:a16="http://schemas.microsoft.com/office/drawing/2014/main" id="{CEF29F1A-C1E2-4C9B-824F-1AC900D233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7638" y="3659188"/>
            <a:ext cx="3725862" cy="14589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Rectangle 10">
            <a:extLst>
              <a:ext uri="{FF2B5EF4-FFF2-40B4-BE49-F238E27FC236}">
                <a16:creationId xmlns:a16="http://schemas.microsoft.com/office/drawing/2014/main" id="{845EA5C6-8D73-4DA7-A9DD-76088B641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3CBB1C80-1F60-4EDD-A245-F8193229CB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E7612D-CDFD-477A-8F04-8FACD3CDED4B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A0CC706-2CA5-44E0-9F3B-237E1FCFA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/>
              <a:t>Method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CE94F66-77FD-4B13-8C62-0C2EB14EE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F2EB6266-4F41-4D03-AA9B-269BC2CF9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0" name="Rectangle 5">
            <a:extLst>
              <a:ext uri="{FF2B5EF4-FFF2-40B4-BE49-F238E27FC236}">
                <a16:creationId xmlns:a16="http://schemas.microsoft.com/office/drawing/2014/main" id="{74CB5859-5BBF-4FDC-9BBE-350C739BB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1" name="TextBox 7">
            <a:extLst>
              <a:ext uri="{FF2B5EF4-FFF2-40B4-BE49-F238E27FC236}">
                <a16:creationId xmlns:a16="http://schemas.microsoft.com/office/drawing/2014/main" id="{62448768-048A-498C-8B7F-82E6FAEE9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762000"/>
            <a:ext cx="8526463" cy="5754688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 </a:t>
            </a:r>
            <a:r>
              <a:rPr lang="en-US" altLang="en-US" b="1"/>
              <a:t>Java</a:t>
            </a:r>
            <a:r>
              <a:rPr lang="en-US" altLang="en-US"/>
              <a:t> </a:t>
            </a:r>
            <a:r>
              <a:rPr lang="en-US" altLang="en-US" b="1"/>
              <a:t>method</a:t>
            </a:r>
            <a:r>
              <a:rPr lang="en-US" altLang="en-US"/>
              <a:t> is a collection of statements that are grouped together to perform an operation. When you </a:t>
            </a:r>
            <a:r>
              <a:rPr lang="en-US" altLang="en-US" b="1" u="sng"/>
              <a:t>call</a:t>
            </a:r>
            <a:r>
              <a:rPr lang="en-US" altLang="en-US"/>
              <a:t> the </a:t>
            </a:r>
            <a:r>
              <a:rPr lang="en-US" altLang="en-US" b="1"/>
              <a:t>System.out.println method</a:t>
            </a:r>
            <a:r>
              <a:rPr lang="en-US" altLang="en-US"/>
              <a:t>, for example, the system actually executes several statements in order to display a message on the console.</a:t>
            </a:r>
          </a:p>
          <a:p>
            <a:r>
              <a:rPr lang="en-US" altLang="en-US"/>
              <a:t>Now you will learn how to create your own methods with or without return values, invoke a method with or without parameters, overload methods using the same names, and apply method abstraction in the program design.</a:t>
            </a:r>
          </a:p>
          <a:p>
            <a:endParaRPr lang="en-US" altLang="en-US"/>
          </a:p>
          <a:p>
            <a:r>
              <a:rPr lang="en-US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modifier returnValueType methodName(list of parameters) </a:t>
            </a:r>
          </a:p>
          <a:p>
            <a:r>
              <a:rPr lang="en-US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{ </a:t>
            </a:r>
          </a:p>
          <a:p>
            <a:r>
              <a:rPr lang="en-US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en-US" sz="20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// Method body; </a:t>
            </a:r>
          </a:p>
          <a:p>
            <a:r>
              <a:rPr lang="en-US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} </a:t>
            </a:r>
          </a:p>
          <a:p>
            <a:r>
              <a:rPr lang="en-US" altLang="en-US"/>
              <a:t>A method definition consists of a </a:t>
            </a:r>
            <a:r>
              <a:rPr lang="en-US" altLang="en-US" b="1"/>
              <a:t>method header </a:t>
            </a:r>
            <a:r>
              <a:rPr lang="en-US" altLang="en-US"/>
              <a:t>and a </a:t>
            </a:r>
            <a:r>
              <a:rPr lang="en-US" altLang="en-US" b="1"/>
              <a:t>method body</a:t>
            </a:r>
            <a:r>
              <a:rPr lang="en-US" altLang="en-US"/>
              <a:t>.   </a:t>
            </a:r>
            <a:r>
              <a:rPr lang="en-US" altLang="en-US">
                <a:hlinkClick r:id="rId3"/>
              </a:rPr>
              <a:t>The Java Tutorials – Defining Methods</a:t>
            </a: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F00A4E54-6405-49B7-B7B4-F8461A0AAD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987CD2-640E-4D44-878F-8B0FFB64ADA0}" type="slidenum">
              <a:rPr lang="en-US" altLang="en-US" sz="1400"/>
              <a:pPr/>
              <a:t>40</a:t>
            </a:fld>
            <a:endParaRPr lang="en-US" altLang="en-US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9299FF7-977D-4305-9AE0-61692D9CF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5C73B7C-8D12-46D3-8ACA-97C4629F6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DF1A2808-AF5B-4BB9-9F1D-9C99D1612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3014" name="Object 5">
            <a:extLst>
              <a:ext uri="{FF2B5EF4-FFF2-40B4-BE49-F238E27FC236}">
                <a16:creationId xmlns:a16="http://schemas.microsoft.com/office/drawing/2014/main" id="{955892E9-7CB7-4F17-B85F-FF20D262E1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116836" imgH="1769364" progId="Word.Picture.8">
                  <p:embed/>
                </p:oleObj>
              </mc:Choice>
              <mc:Fallback>
                <p:oleObj name="Picture" r:id="rId3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6">
            <a:extLst>
              <a:ext uri="{FF2B5EF4-FFF2-40B4-BE49-F238E27FC236}">
                <a16:creationId xmlns:a16="http://schemas.microsoft.com/office/drawing/2014/main" id="{63F0FC73-39A2-4CEA-8C15-EFCB162DE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5694363"/>
            <a:ext cx="4186237" cy="1920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6" name="AutoShape 7">
            <a:extLst>
              <a:ext uri="{FF2B5EF4-FFF2-40B4-BE49-F238E27FC236}">
                <a16:creationId xmlns:a16="http://schemas.microsoft.com/office/drawing/2014/main" id="{AA9721F7-51D6-44C2-9F59-0629BED50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63255"/>
              <a:gd name="adj2" fmla="val 60412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Return result and assign it to k</a:t>
            </a:r>
          </a:p>
        </p:txBody>
      </p:sp>
      <p:graphicFrame>
        <p:nvGraphicFramePr>
          <p:cNvPr id="43017" name="Object 8">
            <a:extLst>
              <a:ext uri="{FF2B5EF4-FFF2-40B4-BE49-F238E27FC236}">
                <a16:creationId xmlns:a16="http://schemas.microsoft.com/office/drawing/2014/main" id="{42E034BB-EE4B-4515-B5FF-533E3EC8AB08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1316736" imgH="2340864" progId="Word.Picture.8">
                  <p:embed/>
                </p:oleObj>
              </mc:Choice>
              <mc:Fallback>
                <p:oleObj name="Picture" r:id="rId5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Line 9">
            <a:extLst>
              <a:ext uri="{FF2B5EF4-FFF2-40B4-BE49-F238E27FC236}">
                <a16:creationId xmlns:a16="http://schemas.microsoft.com/office/drawing/2014/main" id="{042ACA94-BF86-4E0D-AD52-EE35EFFEA5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3925" y="3082925"/>
            <a:ext cx="614363" cy="26511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10">
            <a:extLst>
              <a:ext uri="{FF2B5EF4-FFF2-40B4-BE49-F238E27FC236}">
                <a16:creationId xmlns:a16="http://schemas.microsoft.com/office/drawing/2014/main" id="{98AFE651-4B3D-4D6F-8483-846D7E7F4B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5925" y="4773613"/>
            <a:ext cx="3225800" cy="9985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Rectangle 11">
            <a:extLst>
              <a:ext uri="{FF2B5EF4-FFF2-40B4-BE49-F238E27FC236}">
                <a16:creationId xmlns:a16="http://schemas.microsoft.com/office/drawing/2014/main" id="{07405277-BEEA-4B3D-B3B9-162F46257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>
            <a:extLst>
              <a:ext uri="{FF2B5EF4-FFF2-40B4-BE49-F238E27FC236}">
                <a16:creationId xmlns:a16="http://schemas.microsoft.com/office/drawing/2014/main" id="{AAF61EDE-62A0-4CBC-BBC6-D4CFB57F3C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ADDF8F-249B-49FC-AECB-3DB41AE8E406}" type="slidenum">
              <a:rPr lang="en-US" altLang="en-US" sz="1400"/>
              <a:pPr/>
              <a:t>41</a:t>
            </a:fld>
            <a:endParaRPr lang="en-US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B44FB31-47D6-4F1B-9B19-681529766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46113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33BE8B1-E10E-40C8-9759-B51692926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4FDF64BD-6A42-4631-BCBD-3EF7118CF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4038" name="Object 5">
            <a:extLst>
              <a:ext uri="{FF2B5EF4-FFF2-40B4-BE49-F238E27FC236}">
                <a16:creationId xmlns:a16="http://schemas.microsoft.com/office/drawing/2014/main" id="{1F473EC8-47F2-4F87-8546-37616C4052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116836" imgH="1769364" progId="Word.Picture.8">
                  <p:embed/>
                </p:oleObj>
              </mc:Choice>
              <mc:Fallback>
                <p:oleObj name="Picture" r:id="rId3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Rectangle 6">
            <a:extLst>
              <a:ext uri="{FF2B5EF4-FFF2-40B4-BE49-F238E27FC236}">
                <a16:creationId xmlns:a16="http://schemas.microsoft.com/office/drawing/2014/main" id="{A9E42AB2-6F3C-403F-A53E-B95159D9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3313113"/>
            <a:ext cx="3384550" cy="576262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40" name="AutoShape 7">
            <a:extLst>
              <a:ext uri="{FF2B5EF4-FFF2-40B4-BE49-F238E27FC236}">
                <a16:creationId xmlns:a16="http://schemas.microsoft.com/office/drawing/2014/main" id="{7C775491-11E7-40DD-8295-6EB4BAE8C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75833"/>
              <a:gd name="adj2" fmla="val 25631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Execute print statement</a:t>
            </a:r>
          </a:p>
        </p:txBody>
      </p:sp>
      <p:graphicFrame>
        <p:nvGraphicFramePr>
          <p:cNvPr id="44041" name="Object 8">
            <a:extLst>
              <a:ext uri="{FF2B5EF4-FFF2-40B4-BE49-F238E27FC236}">
                <a16:creationId xmlns:a16="http://schemas.microsoft.com/office/drawing/2014/main" id="{FA2399C5-46B6-4DBD-A97C-2CD133021E6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1316736" imgH="2340864" progId="Word.Picture.8">
                  <p:embed/>
                </p:oleObj>
              </mc:Choice>
              <mc:Fallback>
                <p:oleObj name="Picture" r:id="rId5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Rectangle 10">
            <a:extLst>
              <a:ext uri="{FF2B5EF4-FFF2-40B4-BE49-F238E27FC236}">
                <a16:creationId xmlns:a16="http://schemas.microsoft.com/office/drawing/2014/main" id="{4F76F9FC-1E03-41FF-9599-B23EA02AC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537CF7CA-6E4D-475B-A9B5-E8C6B5BBC9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4057F0-24EF-4F30-990E-F0B3C36722DE}" type="slidenum">
              <a:rPr lang="en-US" altLang="en-US" sz="1400"/>
              <a:pPr/>
              <a:t>42</a:t>
            </a:fld>
            <a:endParaRPr lang="en-US" altLang="en-US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3E3673B-BA0D-4EBC-ABB7-F299A6120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altLang="en-US"/>
              <a:t>void Method &amp; Example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5D668CB5-64A6-4DA0-815C-FF9C51797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277938"/>
            <a:ext cx="8458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/>
              <a:t>void</a:t>
            </a:r>
            <a:r>
              <a:rPr lang="en-US" altLang="en-US" sz="2800"/>
              <a:t> is a Java keyword.</a:t>
            </a:r>
          </a:p>
          <a:p>
            <a:r>
              <a:rPr lang="en-US" altLang="en-US" sz="2800"/>
              <a:t>Used at method declaration and definition to specify that the </a:t>
            </a:r>
            <a:r>
              <a:rPr lang="en-US" altLang="en-US" sz="2800" i="1"/>
              <a:t>method does not return any type</a:t>
            </a:r>
            <a:r>
              <a:rPr lang="en-US" altLang="en-US" sz="2800"/>
              <a:t>, the method returns </a:t>
            </a:r>
            <a:r>
              <a:rPr lang="en-US" altLang="en-US" sz="2800" b="1"/>
              <a:t>void</a:t>
            </a:r>
            <a:r>
              <a:rPr lang="en-US" altLang="en-US" sz="2800"/>
              <a:t>. It is not a type and there is no void references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1200"/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/>
              <a:t>The example </a:t>
            </a:r>
            <a:r>
              <a:rPr lang="en-US" altLang="en-US" sz="2800" b="1"/>
              <a:t>listing 5.2 program </a:t>
            </a:r>
            <a:r>
              <a:rPr lang="en-US" altLang="en-US" sz="2800"/>
              <a:t>is a type of method does not return a value. The method performs some actions.</a:t>
            </a:r>
          </a:p>
        </p:txBody>
      </p:sp>
      <p:sp>
        <p:nvSpPr>
          <p:cNvPr id="131078" name="AutoShap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523EE00-B18E-46E7-8908-DAD09D7A5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60963"/>
            <a:ext cx="3276600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TestVoidMethod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5062" name="Picture 7">
            <a:hlinkClick r:id="rId4" action="ppaction://program"/>
            <a:extLst>
              <a:ext uri="{FF2B5EF4-FFF2-40B4-BE49-F238E27FC236}">
                <a16:creationId xmlns:a16="http://schemas.microsoft.com/office/drawing/2014/main" id="{E9364EF4-AD98-4275-8F8B-70D94F227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160963"/>
            <a:ext cx="331311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5063" name="TextBox 1">
            <a:extLst>
              <a:ext uri="{FF2B5EF4-FFF2-40B4-BE49-F238E27FC236}">
                <a16:creationId xmlns:a16="http://schemas.microsoft.com/office/drawing/2014/main" id="{C7FD7D4C-156A-4B88-A4B7-8504307BC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3" y="4268788"/>
            <a:ext cx="3711575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hlinkClick r:id="rId6"/>
              </a:rPr>
              <a:t>Video Link on void method</a:t>
            </a:r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>
            <a:extLst>
              <a:ext uri="{FF2B5EF4-FFF2-40B4-BE49-F238E27FC236}">
                <a16:creationId xmlns:a16="http://schemas.microsoft.com/office/drawing/2014/main" id="{D60CDE14-CFE1-498E-AA35-F97B12DDEA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37B123-95E4-4C63-8053-5C5B66FEF2F7}" type="slidenum">
              <a:rPr lang="en-US" altLang="en-US" sz="1400"/>
              <a:pPr/>
              <a:t>43</a:t>
            </a:fld>
            <a:endParaRPr lang="en-US" altLang="en-US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D9EA21E9-8C7E-49ED-8650-FDA7E65E4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152400"/>
            <a:ext cx="7772400" cy="609600"/>
          </a:xfrm>
        </p:spPr>
        <p:txBody>
          <a:bodyPr/>
          <a:lstStyle/>
          <a:p>
            <a:r>
              <a:rPr lang="en-US" altLang="en-US"/>
              <a:t>Passing Parameters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A4D39AC-DBCE-41AF-B651-AEEF778C4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" y="3276600"/>
            <a:ext cx="8534400" cy="1447800"/>
          </a:xfrm>
          <a:solidFill>
            <a:schemeClr val="tx1"/>
          </a:solidFill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public static void nPrintln(String message, int n) {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  for (int i = 0; i &lt; n; i++)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    System.out.println(message);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6085" name="Rectangle 4">
            <a:extLst>
              <a:ext uri="{FF2B5EF4-FFF2-40B4-BE49-F238E27FC236}">
                <a16:creationId xmlns:a16="http://schemas.microsoft.com/office/drawing/2014/main" id="{425BFE3F-7A24-4983-8E92-3C21065DC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495800"/>
            <a:ext cx="84582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800"/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/>
              <a:t>Suppose you invoke the method using </a:t>
            </a:r>
          </a:p>
          <a:p>
            <a:pPr lvl="1">
              <a:buClr>
                <a:schemeClr val="tx1"/>
              </a:buClr>
            </a:pPr>
            <a:r>
              <a:rPr lang="en-US" altLang="en-US"/>
              <a:t>nPrintln(“Computer Science”, 15);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/>
              <a:t>What is the output?</a:t>
            </a:r>
          </a:p>
        </p:txBody>
      </p:sp>
      <p:sp>
        <p:nvSpPr>
          <p:cNvPr id="46086" name="TextBox 7">
            <a:extLst>
              <a:ext uri="{FF2B5EF4-FFF2-40B4-BE49-F238E27FC236}">
                <a16:creationId xmlns:a16="http://schemas.microsoft.com/office/drawing/2014/main" id="{52C585A4-A026-4FA1-BA28-A339F0356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838200"/>
            <a:ext cx="88011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  The power of a method is its ability to work with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  You can use </a:t>
            </a:r>
            <a:r>
              <a:rPr lang="en-US" altLang="en-US">
                <a:solidFill>
                  <a:srgbClr val="92D050"/>
                </a:solidFill>
              </a:rPr>
              <a:t>println</a:t>
            </a:r>
            <a:r>
              <a:rPr lang="en-US" altLang="en-US"/>
              <a:t> to print any string;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  You can use </a:t>
            </a:r>
            <a:r>
              <a:rPr lang="en-US" altLang="en-US">
                <a:solidFill>
                  <a:srgbClr val="92D050"/>
                </a:solidFill>
              </a:rPr>
              <a:t>max</a:t>
            </a:r>
            <a:r>
              <a:rPr lang="en-US" altLang="en-US"/>
              <a:t> to find the maximum between any two </a:t>
            </a:r>
            <a:r>
              <a:rPr lang="en-US" altLang="en-US">
                <a:solidFill>
                  <a:srgbClr val="92D050"/>
                </a:solidFill>
              </a:rPr>
              <a:t>int</a:t>
            </a:r>
            <a:r>
              <a:rPr lang="en-US" altLang="en-US"/>
              <a:t>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  When calling a method, you need to provide arguments, this know as parameter order association.  </a:t>
            </a:r>
          </a:p>
          <a:p>
            <a:r>
              <a:rPr lang="en-US" altLang="en-US"/>
              <a:t>The following method prints a message </a:t>
            </a:r>
            <a:r>
              <a:rPr lang="en-US" altLang="en-US">
                <a:solidFill>
                  <a:srgbClr val="92D050"/>
                </a:solidFill>
              </a:rPr>
              <a:t>n</a:t>
            </a:r>
            <a:r>
              <a:rPr lang="en-US" altLang="en-US"/>
              <a:t> times.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>
            <a:extLst>
              <a:ext uri="{FF2B5EF4-FFF2-40B4-BE49-F238E27FC236}">
                <a16:creationId xmlns:a16="http://schemas.microsoft.com/office/drawing/2014/main" id="{0E65D7D2-3FEF-4912-AFF7-2070D7ACF3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1FB781-B04A-4705-82E1-B322295FCC6A}" type="slidenum">
              <a:rPr lang="en-US" altLang="en-US" sz="1400"/>
              <a:pPr/>
              <a:t>44</a:t>
            </a:fld>
            <a:endParaRPr lang="en-US" altLang="en-US" sz="14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5D7D64D7-8F1A-4D7A-A535-A43512A3A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09600"/>
          </a:xfrm>
        </p:spPr>
        <p:txBody>
          <a:bodyPr/>
          <a:lstStyle/>
          <a:p>
            <a:r>
              <a:rPr lang="en-US" altLang="en-US"/>
              <a:t>Pass by Value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7108" name="Text Box 3">
            <a:extLst>
              <a:ext uri="{FF2B5EF4-FFF2-40B4-BE49-F238E27FC236}">
                <a16:creationId xmlns:a16="http://schemas.microsoft.com/office/drawing/2014/main" id="{7FA1D492-216B-4A05-A6E1-0E4D37809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85800"/>
            <a:ext cx="853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This program demonstrates passing values to the methods.</a:t>
            </a:r>
          </a:p>
        </p:txBody>
      </p:sp>
      <p:sp>
        <p:nvSpPr>
          <p:cNvPr id="290820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5474FCC-6E81-4A23-95B2-8CEC5051B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5006975"/>
            <a:ext cx="3035300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Increment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7110" name="Picture 5">
            <a:hlinkClick r:id="rId4" action="ppaction://program"/>
            <a:extLst>
              <a:ext uri="{FF2B5EF4-FFF2-40B4-BE49-F238E27FC236}">
                <a16:creationId xmlns:a16="http://schemas.microsoft.com/office/drawing/2014/main" id="{4DC5B5FD-F2DB-45AC-B81B-7D325513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88" y="5695950"/>
            <a:ext cx="3021012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7111" name="TextBox 8">
            <a:extLst>
              <a:ext uri="{FF2B5EF4-FFF2-40B4-BE49-F238E27FC236}">
                <a16:creationId xmlns:a16="http://schemas.microsoft.com/office/drawing/2014/main" id="{844504EF-599F-4E46-AF4F-7D3FEC7AD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30300"/>
            <a:ext cx="70866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public class TestPassByValue {    </a:t>
            </a:r>
            <a:r>
              <a:rPr lang="en-US" altLang="en-US" sz="1400">
                <a:solidFill>
                  <a:srgbClr val="FFC000"/>
                </a:solidFill>
              </a:rPr>
              <a:t>// the program creates a method for swapping two variables.  </a:t>
            </a:r>
            <a:br>
              <a:rPr lang="en-US" altLang="en-US" sz="1400">
                <a:solidFill>
                  <a:srgbClr val="FFC000"/>
                </a:solidFill>
              </a:rPr>
            </a:br>
            <a:r>
              <a:rPr lang="en-US" altLang="en-US" sz="1400">
                <a:solidFill>
                  <a:srgbClr val="FFC000"/>
                </a:solidFill>
              </a:rPr>
              <a:t>  /** Main method */</a:t>
            </a:r>
            <a:br>
              <a:rPr lang="en-US" altLang="en-US" sz="1400"/>
            </a:br>
            <a:r>
              <a:rPr lang="en-US" altLang="en-US" sz="1400"/>
              <a:t>  public static void main(String[] args) {</a:t>
            </a:r>
            <a:br>
              <a:rPr lang="en-US" altLang="en-US" sz="1400"/>
            </a:br>
            <a:r>
              <a:rPr lang="en-US" altLang="en-US" sz="1400"/>
              <a:t>    // Declare and initialize variables</a:t>
            </a:r>
            <a:br>
              <a:rPr lang="en-US" altLang="en-US" sz="1400"/>
            </a:br>
            <a:r>
              <a:rPr lang="en-US" altLang="en-US" sz="1400"/>
              <a:t>    int num1 = 1;</a:t>
            </a:r>
            <a:br>
              <a:rPr lang="en-US" altLang="en-US" sz="1400"/>
            </a:br>
            <a:r>
              <a:rPr lang="en-US" altLang="en-US" sz="1400"/>
              <a:t>    int num2 = 2;</a:t>
            </a:r>
            <a:br>
              <a:rPr lang="en-US" altLang="en-US" sz="1400"/>
            </a:br>
            <a:r>
              <a:rPr lang="en-US" altLang="en-US" sz="1400"/>
              <a:t>    System.out.println("Before invoking the swap method, num1 is " +</a:t>
            </a:r>
            <a:br>
              <a:rPr lang="en-US" altLang="en-US" sz="1400"/>
            </a:br>
            <a:r>
              <a:rPr lang="en-US" altLang="en-US" sz="1400"/>
              <a:t>      num1 + " and num2 is " + num2);</a:t>
            </a:r>
            <a:br>
              <a:rPr lang="en-US" altLang="en-US" sz="1400"/>
            </a:br>
            <a:r>
              <a:rPr lang="en-US" altLang="en-US" sz="1400"/>
              <a:t>    </a:t>
            </a:r>
            <a:r>
              <a:rPr lang="en-US" altLang="en-US" sz="1400">
                <a:solidFill>
                  <a:srgbClr val="FFC000"/>
                </a:solidFill>
              </a:rPr>
              <a:t>// Invoke the swap method to attempt to swap two variables</a:t>
            </a:r>
            <a:br>
              <a:rPr lang="en-US" altLang="en-US" sz="1400">
                <a:solidFill>
                  <a:srgbClr val="FFC000"/>
                </a:solidFill>
              </a:rPr>
            </a:br>
            <a:r>
              <a:rPr lang="en-US" altLang="en-US" sz="1400"/>
              <a:t>    </a:t>
            </a:r>
            <a:r>
              <a:rPr lang="en-US" altLang="en-US" sz="1400" b="1"/>
              <a:t>swap(num1, num2);</a:t>
            </a:r>
            <a:br>
              <a:rPr lang="en-US" altLang="en-US" sz="1400"/>
            </a:br>
            <a:r>
              <a:rPr lang="en-US" altLang="en-US" sz="1400"/>
              <a:t>    System.out.println("After invoking the swap method, num1 is " +</a:t>
            </a:r>
            <a:br>
              <a:rPr lang="en-US" altLang="en-US" sz="1400"/>
            </a:br>
            <a:r>
              <a:rPr lang="en-US" altLang="en-US" sz="1400"/>
              <a:t>      num1 + " and num2 is " + num2);</a:t>
            </a:r>
            <a:br>
              <a:rPr lang="en-US" altLang="en-US" sz="1400"/>
            </a:br>
            <a:r>
              <a:rPr lang="en-US" altLang="en-US" sz="1400"/>
              <a:t>  }</a:t>
            </a:r>
            <a:br>
              <a:rPr lang="en-US" altLang="en-US" sz="1400"/>
            </a:br>
            <a:r>
              <a:rPr lang="en-US" altLang="en-US" sz="1400"/>
              <a:t>  </a:t>
            </a:r>
            <a:r>
              <a:rPr lang="en-US" altLang="en-US" sz="1400">
                <a:solidFill>
                  <a:srgbClr val="FFC000"/>
                </a:solidFill>
              </a:rPr>
              <a:t>/** Swap two variables- The swap method is invoked by passing two arguments. */</a:t>
            </a:r>
            <a:br>
              <a:rPr lang="en-US" altLang="en-US" sz="1400">
                <a:solidFill>
                  <a:srgbClr val="FFC000"/>
                </a:solidFill>
              </a:rPr>
            </a:br>
            <a:r>
              <a:rPr lang="en-US" altLang="en-US" sz="1400" b="1"/>
              <a:t>  public static void swap(int n1, int n2</a:t>
            </a:r>
            <a:r>
              <a:rPr lang="en-US" altLang="en-US" sz="1400"/>
              <a:t>) {</a:t>
            </a:r>
            <a:br>
              <a:rPr lang="en-US" altLang="en-US" sz="1400"/>
            </a:br>
            <a:r>
              <a:rPr lang="en-US" altLang="en-US" sz="1400"/>
              <a:t>    System.out.println("\tInside the swap method");</a:t>
            </a:r>
          </a:p>
          <a:p>
            <a:r>
              <a:rPr lang="en-US" altLang="en-US" sz="1400"/>
              <a:t>    System.out.println("\t\tBefore swapping n1 is " + n1</a:t>
            </a:r>
            <a:br>
              <a:rPr lang="en-US" altLang="en-US" sz="1400"/>
            </a:br>
            <a:r>
              <a:rPr lang="en-US" altLang="en-US" sz="1400"/>
              <a:t>      + " n2 is " + n2);</a:t>
            </a:r>
            <a:br>
              <a:rPr lang="en-US" altLang="en-US" sz="1400"/>
            </a:br>
            <a:r>
              <a:rPr lang="en-US" altLang="en-US" sz="1400"/>
              <a:t>    </a:t>
            </a:r>
            <a:r>
              <a:rPr lang="en-US" altLang="en-US" sz="1400">
                <a:solidFill>
                  <a:srgbClr val="FFC000"/>
                </a:solidFill>
              </a:rPr>
              <a:t>// Swap n1 with n2</a:t>
            </a:r>
            <a:br>
              <a:rPr lang="en-US" altLang="en-US" sz="1400">
                <a:solidFill>
                  <a:srgbClr val="FFC000"/>
                </a:solidFill>
              </a:rPr>
            </a:br>
            <a:r>
              <a:rPr lang="pt-BR" altLang="en-US" sz="1400"/>
              <a:t> int temp = n1;</a:t>
            </a:r>
            <a:br>
              <a:rPr lang="pt-BR" altLang="en-US" sz="1400"/>
            </a:br>
            <a:r>
              <a:rPr lang="pt-BR" altLang="en-US" sz="1400"/>
              <a:t>    n1 = n2;</a:t>
            </a:r>
            <a:br>
              <a:rPr lang="pt-BR" altLang="en-US" sz="1400"/>
            </a:br>
            <a:r>
              <a:rPr lang="pt-BR" altLang="en-US" sz="1400"/>
              <a:t>    </a:t>
            </a:r>
            <a:r>
              <a:rPr lang="pt-BR" altLang="en-US" sz="1400" b="1"/>
              <a:t>n2 = temp</a:t>
            </a:r>
            <a:r>
              <a:rPr lang="pt-BR" altLang="en-US" sz="1400"/>
              <a:t>;</a:t>
            </a:r>
            <a:br>
              <a:rPr lang="pt-BR" altLang="en-US" sz="1400"/>
            </a:br>
            <a:r>
              <a:rPr lang="pt-BR" altLang="en-US" sz="1400"/>
              <a:t>    System.out.println("\t\tAfter swapping n1 is " + n1</a:t>
            </a:r>
            <a:br>
              <a:rPr lang="pt-BR" altLang="en-US" sz="1400"/>
            </a:br>
            <a:r>
              <a:rPr lang="pt-BR" altLang="en-US" sz="1400"/>
              <a:t>      + " n2 is " + n2);</a:t>
            </a:r>
            <a:br>
              <a:rPr lang="pt-BR" altLang="en-US" sz="1400"/>
            </a:br>
            <a:r>
              <a:rPr lang="pt-BR" altLang="en-US" sz="1400"/>
              <a:t>  }</a:t>
            </a:r>
            <a:br>
              <a:rPr lang="pt-BR" altLang="en-US" sz="1400"/>
            </a:br>
            <a:r>
              <a:rPr lang="pt-BR" altLang="en-US" sz="1400"/>
              <a:t>}</a:t>
            </a:r>
            <a:endParaRPr lang="en-US" altLang="en-US"/>
          </a:p>
        </p:txBody>
      </p:sp>
      <p:sp>
        <p:nvSpPr>
          <p:cNvPr id="47112" name="TextBox 1">
            <a:extLst>
              <a:ext uri="{FF2B5EF4-FFF2-40B4-BE49-F238E27FC236}">
                <a16:creationId xmlns:a16="http://schemas.microsoft.com/office/drawing/2014/main" id="{33A6882A-666D-4918-B7E1-FE6BFDEE0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4657725"/>
            <a:ext cx="1385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Listing 5.5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>
            <a:extLst>
              <a:ext uri="{FF2B5EF4-FFF2-40B4-BE49-F238E27FC236}">
                <a16:creationId xmlns:a16="http://schemas.microsoft.com/office/drawing/2014/main" id="{5EA6F2BD-1512-4AD8-B20F-D72D2D64DC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EF7C43-BA12-4993-88F6-588E48DF76EB}" type="slidenum">
              <a:rPr lang="en-US" altLang="en-US" sz="1400"/>
              <a:pPr/>
              <a:t>45</a:t>
            </a:fld>
            <a:endParaRPr lang="en-US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C9D598B-3AF1-453A-BF7E-7B8445B3C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7429500" cy="838200"/>
          </a:xfrm>
        </p:spPr>
        <p:txBody>
          <a:bodyPr/>
          <a:lstStyle/>
          <a:p>
            <a:r>
              <a:rPr lang="en-US" altLang="en-US"/>
              <a:t>Pass by Value,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8132" name="Rectangle 7">
            <a:extLst>
              <a:ext uri="{FF2B5EF4-FFF2-40B4-BE49-F238E27FC236}">
                <a16:creationId xmlns:a16="http://schemas.microsoft.com/office/drawing/2014/main" id="{B574F0E9-C0C7-4E12-8F77-000B930FF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2114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8133" name="Rectangle 9">
            <a:extLst>
              <a:ext uri="{FF2B5EF4-FFF2-40B4-BE49-F238E27FC236}">
                <a16:creationId xmlns:a16="http://schemas.microsoft.com/office/drawing/2014/main" id="{AA2B4B7C-E570-49D8-8592-2D32DA670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8134" name="Object 8">
            <a:extLst>
              <a:ext uri="{FF2B5EF4-FFF2-40B4-BE49-F238E27FC236}">
                <a16:creationId xmlns:a16="http://schemas.microsoft.com/office/drawing/2014/main" id="{302226D9-802C-4350-A2AF-7ECEC98583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895600"/>
          <a:ext cx="8267700" cy="341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430012" imgH="2343912" progId="Word.Picture.8">
                  <p:embed/>
                </p:oleObj>
              </mc:Choice>
              <mc:Fallback>
                <p:oleObj r:id="rId3" imgW="5430012" imgH="2343912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8267700" cy="3419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Box 6">
            <a:extLst>
              <a:ext uri="{FF2B5EF4-FFF2-40B4-BE49-F238E27FC236}">
                <a16:creationId xmlns:a16="http://schemas.microsoft.com/office/drawing/2014/main" id="{CAFA1A16-197F-42BF-8BCB-F4DA3B7A8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914400"/>
            <a:ext cx="83439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Swap method is invoked, </a:t>
            </a:r>
            <a:r>
              <a:rPr lang="en-US" altLang="en-US">
                <a:solidFill>
                  <a:srgbClr val="92D050"/>
                </a:solidFill>
              </a:rPr>
              <a:t>num1</a:t>
            </a:r>
            <a:r>
              <a:rPr lang="en-US" altLang="en-US"/>
              <a:t> is </a:t>
            </a:r>
            <a:r>
              <a:rPr lang="en-US" altLang="en-US">
                <a:solidFill>
                  <a:srgbClr val="92D050"/>
                </a:solidFill>
              </a:rPr>
              <a:t>1</a:t>
            </a:r>
            <a:r>
              <a:rPr lang="en-US" altLang="en-US"/>
              <a:t> and </a:t>
            </a:r>
            <a:r>
              <a:rPr lang="en-US" altLang="en-US">
                <a:solidFill>
                  <a:srgbClr val="92D050"/>
                </a:solidFill>
              </a:rPr>
              <a:t>num2</a:t>
            </a:r>
            <a:r>
              <a:rPr lang="en-US" altLang="en-US"/>
              <a:t> is </a:t>
            </a:r>
            <a:r>
              <a:rPr lang="en-US" altLang="en-US">
                <a:solidFill>
                  <a:srgbClr val="92D050"/>
                </a:solidFill>
              </a:rPr>
              <a:t>2</a:t>
            </a:r>
            <a:r>
              <a:rPr lang="en-US" altLang="en-US"/>
              <a:t>.  After swap method is invoked, </a:t>
            </a:r>
            <a:r>
              <a:rPr lang="en-US" altLang="en-US">
                <a:solidFill>
                  <a:srgbClr val="92D050"/>
                </a:solidFill>
              </a:rPr>
              <a:t>num1</a:t>
            </a:r>
            <a:r>
              <a:rPr lang="en-US" altLang="en-US"/>
              <a:t> is still </a:t>
            </a:r>
            <a:r>
              <a:rPr lang="en-US" altLang="en-US">
                <a:solidFill>
                  <a:srgbClr val="92D050"/>
                </a:solidFill>
              </a:rPr>
              <a:t>1</a:t>
            </a:r>
            <a:r>
              <a:rPr lang="en-US" altLang="en-US"/>
              <a:t> and </a:t>
            </a:r>
            <a:r>
              <a:rPr lang="en-US" altLang="en-US">
                <a:solidFill>
                  <a:srgbClr val="92D050"/>
                </a:solidFill>
              </a:rPr>
              <a:t>num2</a:t>
            </a:r>
            <a:r>
              <a:rPr lang="en-US" altLang="en-US"/>
              <a:t> is still</a:t>
            </a:r>
            <a:r>
              <a:rPr lang="en-US" altLang="en-US">
                <a:solidFill>
                  <a:srgbClr val="92D050"/>
                </a:solidFill>
              </a:rPr>
              <a:t> 2</a:t>
            </a:r>
            <a:r>
              <a:rPr lang="en-US" altLang="en-US"/>
              <a:t>.  Their values have not been swapped, but the value of the arguments </a:t>
            </a:r>
            <a:r>
              <a:rPr lang="en-US" altLang="en-US">
                <a:solidFill>
                  <a:srgbClr val="92D050"/>
                </a:solidFill>
              </a:rPr>
              <a:t>num1</a:t>
            </a:r>
            <a:r>
              <a:rPr lang="en-US" altLang="en-US"/>
              <a:t> and </a:t>
            </a:r>
            <a:r>
              <a:rPr lang="en-US" altLang="en-US">
                <a:solidFill>
                  <a:srgbClr val="92D050"/>
                </a:solidFill>
              </a:rPr>
              <a:t>num2</a:t>
            </a:r>
            <a:r>
              <a:rPr lang="en-US" altLang="en-US"/>
              <a:t> are passed to </a:t>
            </a:r>
            <a:r>
              <a:rPr lang="en-US" altLang="en-US">
                <a:solidFill>
                  <a:srgbClr val="92D050"/>
                </a:solidFill>
              </a:rPr>
              <a:t>n1</a:t>
            </a:r>
            <a:r>
              <a:rPr lang="en-US" altLang="en-US"/>
              <a:t> and </a:t>
            </a:r>
            <a:r>
              <a:rPr lang="en-US" altLang="en-US">
                <a:solidFill>
                  <a:srgbClr val="92D050"/>
                </a:solidFill>
              </a:rPr>
              <a:t>n2</a:t>
            </a:r>
            <a:r>
              <a:rPr lang="en-US" altLang="en-US"/>
              <a:t> (use temp location) with their own memory locations independet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>
            <a:extLst>
              <a:ext uri="{FF2B5EF4-FFF2-40B4-BE49-F238E27FC236}">
                <a16:creationId xmlns:a16="http://schemas.microsoft.com/office/drawing/2014/main" id="{B4525C24-587C-4AF4-9B77-E11DF76FD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44A159-2F7C-433D-8F2B-FD91C52D31AF}" type="slidenum">
              <a:rPr lang="en-US" altLang="en-US" sz="1400"/>
              <a:pPr/>
              <a:t>46</a:t>
            </a:fld>
            <a:endParaRPr lang="en-US" altLang="en-US" sz="14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6231776-8D75-4A02-B8BA-7CD854D27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17500"/>
            <a:ext cx="7772400" cy="654050"/>
          </a:xfrm>
        </p:spPr>
        <p:txBody>
          <a:bodyPr/>
          <a:lstStyle/>
          <a:p>
            <a:r>
              <a:rPr lang="en-US" altLang="en-US" sz="4000"/>
              <a:t>Modularizing Code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0DC2E8F-F460-4F19-9281-923046EF6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" y="1219200"/>
            <a:ext cx="8682038" cy="188595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Methods can be used to </a:t>
            </a:r>
            <a:r>
              <a:rPr lang="en-US" altLang="en-US">
                <a:solidFill>
                  <a:srgbClr val="92D050"/>
                </a:solidFill>
              </a:rPr>
              <a:t>reduce redundant coding </a:t>
            </a:r>
            <a:r>
              <a:rPr lang="en-US" altLang="en-US"/>
              <a:t>and </a:t>
            </a:r>
            <a:r>
              <a:rPr lang="en-US" altLang="en-US">
                <a:solidFill>
                  <a:srgbClr val="92D050"/>
                </a:solidFill>
              </a:rPr>
              <a:t>enable code reuse</a:t>
            </a:r>
            <a:r>
              <a:rPr lang="en-US" altLang="en-US"/>
              <a:t>. Methods can also be used to </a:t>
            </a:r>
            <a:r>
              <a:rPr lang="en-US" altLang="en-US">
                <a:solidFill>
                  <a:srgbClr val="92D050"/>
                </a:solidFill>
              </a:rPr>
              <a:t>modularize code </a:t>
            </a:r>
            <a:r>
              <a:rPr lang="en-US" altLang="en-US"/>
              <a:t>and </a:t>
            </a:r>
            <a:r>
              <a:rPr lang="en-US" altLang="en-US">
                <a:solidFill>
                  <a:srgbClr val="92D050"/>
                </a:solidFill>
              </a:rPr>
              <a:t>improve the quality of the program. </a:t>
            </a:r>
            <a:r>
              <a:rPr lang="en-US" altLang="en-US"/>
              <a:t>Listing 5.6 program.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60100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A7AC2E5-3E4A-41BD-8173-CE21293D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4152900"/>
            <a:ext cx="4954587" cy="401638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GreatestCommonDivisorMethod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9158" name="Picture 5">
            <a:hlinkClick r:id="rId4" action="ppaction://program"/>
            <a:extLst>
              <a:ext uri="{FF2B5EF4-FFF2-40B4-BE49-F238E27FC236}">
                <a16:creationId xmlns:a16="http://schemas.microsoft.com/office/drawing/2014/main" id="{79B4227B-DBB1-4819-8AD0-C0BABC3E2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50" y="4695825"/>
            <a:ext cx="33131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60102" name="AutoShap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FBC643A-AFFF-4784-B7A6-7498560D1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0" y="5278438"/>
            <a:ext cx="3379788" cy="401637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6" action="ppaction://program"/>
              </a:rPr>
              <a:t>PrimeNumberMethod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9160" name="Picture 7">
            <a:hlinkClick r:id="rId7" action="ppaction://program"/>
            <a:extLst>
              <a:ext uri="{FF2B5EF4-FFF2-40B4-BE49-F238E27FC236}">
                <a16:creationId xmlns:a16="http://schemas.microsoft.com/office/drawing/2014/main" id="{5ADE059C-B6DE-4A6C-8A60-4A1BB3EFA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50" y="5826125"/>
            <a:ext cx="33131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9161" name="TextBox 1">
            <a:extLst>
              <a:ext uri="{FF2B5EF4-FFF2-40B4-BE49-F238E27FC236}">
                <a16:creationId xmlns:a16="http://schemas.microsoft.com/office/drawing/2014/main" id="{9AC97EA6-7690-4148-9566-0F1FA9150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3121025"/>
            <a:ext cx="3749675" cy="4619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hlinkClick r:id="rId8"/>
              </a:rPr>
              <a:t>Video Note Modularize</a:t>
            </a:r>
            <a:endParaRPr lang="en-US" altLang="en-US"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>
            <a:extLst>
              <a:ext uri="{FF2B5EF4-FFF2-40B4-BE49-F238E27FC236}">
                <a16:creationId xmlns:a16="http://schemas.microsoft.com/office/drawing/2014/main" id="{12BBB687-F53D-48BC-AB4F-50B064DB11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09EBCB-7C30-44B1-910A-DED3A6FD9F3F}" type="slidenum">
              <a:rPr lang="en-US" altLang="en-US" sz="1400"/>
              <a:pPr/>
              <a:t>47</a:t>
            </a:fld>
            <a:endParaRPr lang="en-US" altLang="en-US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64F8B0B0-059F-4621-8FE5-46E7B3887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Overloading Methods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E17ED2B-9EF6-46C3-A192-FA7E04A28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3810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Overloading the </a:t>
            </a:r>
            <a:r>
              <a:rPr lang="en-US" altLang="en-US">
                <a:latin typeface="Courier New" panose="02070309020205020404" pitchFamily="49" charset="0"/>
              </a:rPr>
              <a:t>max</a:t>
            </a:r>
            <a:r>
              <a:rPr lang="en-US" altLang="en-US"/>
              <a:t> Method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6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public static double max(double num1, double num2) {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  if (num1 &gt; num2)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    return num1;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    return num2;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1686" name="AutoShap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79EE85C-EEC1-4A8A-ADC8-82973A471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562600"/>
            <a:ext cx="3657600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TestMethodOverloading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0182" name="Picture 7">
            <a:hlinkClick r:id="rId4" action="ppaction://program"/>
            <a:extLst>
              <a:ext uri="{FF2B5EF4-FFF2-40B4-BE49-F238E27FC236}">
                <a16:creationId xmlns:a16="http://schemas.microsoft.com/office/drawing/2014/main" id="{538B6D96-7326-484A-95E6-129102F7E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562600"/>
            <a:ext cx="33131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>
            <a:extLst>
              <a:ext uri="{FF2B5EF4-FFF2-40B4-BE49-F238E27FC236}">
                <a16:creationId xmlns:a16="http://schemas.microsoft.com/office/drawing/2014/main" id="{FFA263D5-E4AB-433D-860D-92D8D4218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A78DCA-73AC-472A-A2DC-9BC16985E791}" type="slidenum">
              <a:rPr lang="en-US" altLang="en-US" sz="1400"/>
              <a:pPr/>
              <a:t>48</a:t>
            </a:fld>
            <a:endParaRPr lang="en-US" altLang="en-US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4B51B90E-561F-4088-9C70-777EDC9A0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/>
              <a:t>Ambiguous Invocation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549064E-62FC-4584-A44A-2CFC13A39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38100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600">
                <a:cs typeface="Times New Roman" panose="02020603050405020304" pitchFamily="18" charset="0"/>
              </a:rPr>
              <a:t>Sometimes there may be two or more possible matches for an invocation of a method, but the compiler cannot determine the most specific match. This is referred to as </a:t>
            </a:r>
            <a:r>
              <a:rPr lang="en-US" altLang="en-US" sz="3600" i="1">
                <a:cs typeface="Times New Roman" panose="02020603050405020304" pitchFamily="18" charset="0"/>
              </a:rPr>
              <a:t>ambiguous invocation</a:t>
            </a:r>
            <a:r>
              <a:rPr lang="en-US" altLang="en-US" sz="3600">
                <a:cs typeface="Times New Roman" panose="02020603050405020304" pitchFamily="18" charset="0"/>
              </a:rPr>
              <a:t>. Ambiguous invocation is a compilation error.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2B95ABBB-F685-4066-82FB-B0FA66F6D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4DAF49-0321-40DC-88F8-4B85D71DFF24}" type="slidenum">
              <a:rPr lang="en-US" altLang="en-US" sz="1400"/>
              <a:pPr/>
              <a:t>49</a:t>
            </a:fld>
            <a:endParaRPr lang="en-US" altLang="en-US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74E095F-845E-4E30-AD2D-E31D4A5FC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altLang="en-US"/>
              <a:t>Ambiguous Invocation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C12EEC1-1D3C-47D0-B9E7-4EC998C9E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924800" cy="579120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AmbiguousOverloading 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System.out.println(max(1, 2)); 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double max(int num1, double num2) {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if (num1 &gt; num2)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return num1;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else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return num2;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double max(double num1, int num2) 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if (num1 &gt; num2)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return num1;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else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return num2;    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897B8E-96F4-47B8-938B-3562D2D1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700" y="5181600"/>
            <a:ext cx="4305300" cy="1143000"/>
          </a:xfrm>
        </p:spPr>
        <p:txBody>
          <a:bodyPr/>
          <a:lstStyle/>
          <a:p>
            <a:r>
              <a:rPr lang="en-US" altLang="en-US" sz="3200"/>
              <a:t>Listing 5.1 –TestMax</a:t>
            </a:r>
          </a:p>
        </p:txBody>
      </p:sp>
      <p:sp>
        <p:nvSpPr>
          <p:cNvPr id="7171" name="Slide Number Placeholder 2">
            <a:extLst>
              <a:ext uri="{FF2B5EF4-FFF2-40B4-BE49-F238E27FC236}">
                <a16:creationId xmlns:a16="http://schemas.microsoft.com/office/drawing/2014/main" id="{720ED3A7-3AF3-4290-8F13-E2E2472112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306706-B291-439F-8DC9-63E9D21D3068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8947777-6F7B-4555-AAF7-A6ABFB4A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0"/>
            <a:ext cx="8648700" cy="701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C000"/>
                </a:solidFill>
              </a:rPr>
              <a:t>// this program contains the </a:t>
            </a:r>
            <a:r>
              <a:rPr lang="en-US" altLang="en-US" sz="1800">
                <a:solidFill>
                  <a:srgbClr val="92D050"/>
                </a:solidFill>
              </a:rPr>
              <a:t>main</a:t>
            </a:r>
            <a:r>
              <a:rPr lang="en-US" altLang="en-US" sz="1800">
                <a:solidFill>
                  <a:srgbClr val="FFC000"/>
                </a:solidFill>
              </a:rPr>
              <a:t> method and </a:t>
            </a:r>
            <a:r>
              <a:rPr lang="en-US" altLang="en-US" sz="1800">
                <a:solidFill>
                  <a:srgbClr val="92D050"/>
                </a:solidFill>
              </a:rPr>
              <a:t>max </a:t>
            </a:r>
            <a:r>
              <a:rPr lang="en-US" altLang="en-US" sz="1800">
                <a:solidFill>
                  <a:srgbClr val="FFC000"/>
                </a:solidFill>
              </a:rPr>
              <a:t>method.</a:t>
            </a:r>
          </a:p>
          <a:p>
            <a:r>
              <a:rPr lang="en-US" altLang="en-US" sz="1800">
                <a:solidFill>
                  <a:srgbClr val="FFC000"/>
                </a:solidFill>
              </a:rPr>
              <a:t>// The </a:t>
            </a:r>
            <a:r>
              <a:rPr lang="en-US" altLang="en-US" sz="1800">
                <a:solidFill>
                  <a:srgbClr val="92D050"/>
                </a:solidFill>
              </a:rPr>
              <a:t>main</a:t>
            </a:r>
            <a:r>
              <a:rPr lang="en-US" altLang="en-US" sz="1800">
                <a:solidFill>
                  <a:srgbClr val="FFC000"/>
                </a:solidFill>
              </a:rPr>
              <a:t> method is just like any other method except that it is invoked by </a:t>
            </a:r>
            <a:r>
              <a:rPr lang="en-US" altLang="en-US" sz="1800">
                <a:solidFill>
                  <a:srgbClr val="92D050"/>
                </a:solidFill>
              </a:rPr>
              <a:t>JVM.</a:t>
            </a:r>
          </a:p>
          <a:p>
            <a:r>
              <a:rPr lang="en-US" altLang="en-US" sz="1800"/>
              <a:t>public class TestMax {</a:t>
            </a:r>
            <a:br>
              <a:rPr lang="en-US" altLang="en-US" sz="1800"/>
            </a:br>
            <a:r>
              <a:rPr lang="en-US" altLang="en-US" sz="1800">
                <a:solidFill>
                  <a:srgbClr val="FFC000"/>
                </a:solidFill>
              </a:rPr>
              <a:t>  /** Main method */</a:t>
            </a:r>
            <a:br>
              <a:rPr lang="en-US" altLang="en-US" sz="1800"/>
            </a:br>
            <a:r>
              <a:rPr lang="en-US" altLang="en-US" sz="1800"/>
              <a:t>  public static void main(String[] args) {</a:t>
            </a:r>
            <a:br>
              <a:rPr lang="en-US" altLang="en-US" sz="1800"/>
            </a:br>
            <a:r>
              <a:rPr lang="en-US" altLang="en-US" sz="1800"/>
              <a:t>    int i = 5;</a:t>
            </a:r>
            <a:br>
              <a:rPr lang="en-US" altLang="en-US" sz="1800"/>
            </a:br>
            <a:r>
              <a:rPr lang="en-US" altLang="en-US" sz="1800"/>
              <a:t>    int j = 2;</a:t>
            </a:r>
            <a:br>
              <a:rPr lang="en-US" altLang="en-US" sz="1800"/>
            </a:br>
            <a:r>
              <a:rPr lang="en-US" altLang="en-US" sz="1800"/>
              <a:t>   int k = </a:t>
            </a:r>
            <a:r>
              <a:rPr lang="en-US" altLang="en-US" sz="1800" b="1">
                <a:solidFill>
                  <a:srgbClr val="92D050"/>
                </a:solidFill>
              </a:rPr>
              <a:t>max(i, j); </a:t>
            </a:r>
            <a:r>
              <a:rPr lang="en-US" altLang="en-US" sz="1800" b="1">
                <a:solidFill>
                  <a:srgbClr val="FFC000"/>
                </a:solidFill>
              </a:rPr>
              <a:t>// is calling method max</a:t>
            </a:r>
            <a:br>
              <a:rPr lang="en-US" altLang="en-US" sz="1800"/>
            </a:br>
            <a:r>
              <a:rPr lang="en-US" altLang="en-US" sz="1800"/>
              <a:t>    System.out.println("The maximum between " + i +</a:t>
            </a:r>
            <a:br>
              <a:rPr lang="en-US" altLang="en-US" sz="1800"/>
            </a:br>
            <a:r>
              <a:rPr lang="en-US" altLang="en-US" sz="1800"/>
              <a:t>      " </a:t>
            </a:r>
            <a:r>
              <a:rPr lang="en-US" altLang="en-US" sz="1800">
                <a:solidFill>
                  <a:srgbClr val="92D050"/>
                </a:solidFill>
              </a:rPr>
              <a:t>and</a:t>
            </a:r>
            <a:r>
              <a:rPr lang="en-US" altLang="en-US" sz="1800"/>
              <a:t> " + j + </a:t>
            </a:r>
            <a:r>
              <a:rPr lang="en-US" altLang="en-US" sz="1800">
                <a:solidFill>
                  <a:srgbClr val="92D050"/>
                </a:solidFill>
              </a:rPr>
              <a:t>" is </a:t>
            </a:r>
            <a:r>
              <a:rPr lang="en-US" altLang="en-US" sz="1800"/>
              <a:t>" + k);</a:t>
            </a:r>
            <a:br>
              <a:rPr lang="en-US" altLang="en-US" sz="1800"/>
            </a:br>
            <a:r>
              <a:rPr lang="en-US" altLang="en-US" sz="1800"/>
              <a:t>  }</a:t>
            </a:r>
            <a:br>
              <a:rPr lang="en-US" altLang="en-US" sz="1800"/>
            </a:br>
            <a:r>
              <a:rPr lang="en-US" altLang="en-US" sz="1800">
                <a:solidFill>
                  <a:srgbClr val="FFC000"/>
                </a:solidFill>
              </a:rPr>
              <a:t>/** when the max method is calling, variable i’s value 5 is passing to num1, and  variable j’s value 2 is passing to num in the max method</a:t>
            </a:r>
          </a:p>
          <a:p>
            <a:r>
              <a:rPr lang="en-US" altLang="en-US" sz="1800">
                <a:solidFill>
                  <a:srgbClr val="FFC000"/>
                </a:solidFill>
              </a:rPr>
              <a:t>*/</a:t>
            </a:r>
            <a:br>
              <a:rPr lang="en-US" altLang="en-US" sz="1800"/>
            </a:br>
            <a:r>
              <a:rPr lang="en-US" altLang="en-US" sz="1800">
                <a:solidFill>
                  <a:srgbClr val="FFC000"/>
                </a:solidFill>
              </a:rPr>
              <a:t>  /** Return the max between two numbers */</a:t>
            </a:r>
            <a:br>
              <a:rPr lang="en-US" altLang="en-US" sz="1800"/>
            </a:br>
            <a:r>
              <a:rPr lang="en-US" altLang="en-US" sz="1800">
                <a:solidFill>
                  <a:srgbClr val="92D050"/>
                </a:solidFill>
              </a:rPr>
              <a:t>  </a:t>
            </a:r>
            <a:r>
              <a:rPr lang="en-US" altLang="en-US" sz="1800" b="1">
                <a:solidFill>
                  <a:srgbClr val="92D050"/>
                </a:solidFill>
              </a:rPr>
              <a:t>public static int max(int num1, int num2) </a:t>
            </a:r>
            <a:r>
              <a:rPr lang="en-US" altLang="en-US" sz="1800"/>
              <a:t>{</a:t>
            </a:r>
            <a:br>
              <a:rPr lang="en-US" altLang="en-US" sz="1800"/>
            </a:br>
            <a:r>
              <a:rPr lang="en-US" altLang="en-US" sz="1800"/>
              <a:t>    int result;</a:t>
            </a:r>
            <a:br>
              <a:rPr lang="en-US" altLang="en-US" sz="1800"/>
            </a:br>
            <a:br>
              <a:rPr lang="en-US" altLang="en-US" sz="1800"/>
            </a:br>
            <a:r>
              <a:rPr lang="en-US" altLang="en-US" sz="1800"/>
              <a:t>    if (num1 &gt; num2)</a:t>
            </a:r>
            <a:br>
              <a:rPr lang="en-US" altLang="en-US" sz="1800"/>
            </a:br>
            <a:r>
              <a:rPr lang="en-US" altLang="en-US" sz="1800"/>
              <a:t>      result = num1;</a:t>
            </a:r>
            <a:br>
              <a:rPr lang="en-US" altLang="en-US" sz="1800"/>
            </a:br>
            <a:r>
              <a:rPr lang="en-US" altLang="en-US" sz="1800"/>
              <a:t>    else</a:t>
            </a:r>
            <a:br>
              <a:rPr lang="en-US" altLang="en-US" sz="1800"/>
            </a:br>
            <a:r>
              <a:rPr lang="en-US" altLang="en-US" sz="1800"/>
              <a:t>      result = num2;</a:t>
            </a:r>
            <a:br>
              <a:rPr lang="en-US" altLang="en-US" sz="1800"/>
            </a:br>
            <a:r>
              <a:rPr lang="en-US" altLang="en-US" sz="1800"/>
              <a:t>    </a:t>
            </a:r>
            <a:r>
              <a:rPr lang="en-US" altLang="en-US" sz="1800" b="1">
                <a:solidFill>
                  <a:srgbClr val="92D050"/>
                </a:solidFill>
              </a:rPr>
              <a:t>return result</a:t>
            </a:r>
            <a:r>
              <a:rPr lang="en-US" altLang="en-US" sz="1800" b="1"/>
              <a:t>;</a:t>
            </a:r>
            <a:br>
              <a:rPr lang="en-US" altLang="en-US" sz="1800"/>
            </a:br>
            <a:r>
              <a:rPr lang="en-US" altLang="en-US" sz="1800"/>
              <a:t> }</a:t>
            </a:r>
            <a:br>
              <a:rPr lang="en-US" altLang="en-US" sz="1800"/>
            </a:br>
            <a:r>
              <a:rPr lang="en-US" altLang="en-US" sz="1800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>
            <a:extLst>
              <a:ext uri="{FF2B5EF4-FFF2-40B4-BE49-F238E27FC236}">
                <a16:creationId xmlns:a16="http://schemas.microsoft.com/office/drawing/2014/main" id="{E1676121-A7B5-4F5B-9B0A-D541ABD0F7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875D87-906D-437A-A3D3-2AEDF3D44154}" type="slidenum">
              <a:rPr lang="en-US" altLang="en-US" sz="1400"/>
              <a:pPr/>
              <a:t>50</a:t>
            </a:fld>
            <a:endParaRPr lang="en-US" altLang="en-US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E5D6BDA-8DD9-47EB-B551-E2472BCE5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" y="0"/>
            <a:ext cx="8718550" cy="1355725"/>
          </a:xfrm>
        </p:spPr>
        <p:txBody>
          <a:bodyPr/>
          <a:lstStyle/>
          <a:p>
            <a:r>
              <a:rPr lang="en-US" altLang="en-US" sz="4000"/>
              <a:t>Problem: Converting Decimals to Hexadecimals </a:t>
            </a:r>
          </a:p>
        </p:txBody>
      </p:sp>
      <p:sp>
        <p:nvSpPr>
          <p:cNvPr id="53252" name="Text Box 3">
            <a:extLst>
              <a:ext uri="{FF2B5EF4-FFF2-40B4-BE49-F238E27FC236}">
                <a16:creationId xmlns:a16="http://schemas.microsoft.com/office/drawing/2014/main" id="{EA216299-C8F8-4A13-A9AB-7AEF95AFC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676400"/>
            <a:ext cx="82581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/>
              <a:t>Write a method that converts a decimal integer to a hexadecimal.</a:t>
            </a:r>
          </a:p>
        </p:txBody>
      </p:sp>
      <p:sp>
        <p:nvSpPr>
          <p:cNvPr id="292868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48CEEE1-1496-461B-9538-97BDC3481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8" y="4695825"/>
            <a:ext cx="3611562" cy="485775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Decimal2HexConversion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3254" name="Picture 5">
            <a:hlinkClick r:id="rId4" action="ppaction://program"/>
            <a:extLst>
              <a:ext uri="{FF2B5EF4-FFF2-40B4-BE49-F238E27FC236}">
                <a16:creationId xmlns:a16="http://schemas.microsoft.com/office/drawing/2014/main" id="{80FD5A4D-2387-4F40-B41E-E0C232B2C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648200"/>
            <a:ext cx="33131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>
            <a:extLst>
              <a:ext uri="{FF2B5EF4-FFF2-40B4-BE49-F238E27FC236}">
                <a16:creationId xmlns:a16="http://schemas.microsoft.com/office/drawing/2014/main" id="{D65A5BE3-A1F1-4768-A934-7B7CBC011E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9D331F-78D0-471C-8589-030F9E80BB54}" type="slidenum">
              <a:rPr lang="en-US" altLang="en-US" sz="1400"/>
              <a:pPr/>
              <a:t>51</a:t>
            </a:fld>
            <a:endParaRPr lang="en-US" altLang="en-US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A4AD0820-A8EE-4333-B741-B61A4073F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/>
              <a:t>Scope of Local Variables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0056707-A606-477B-BD2C-3542F3E87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 b="1"/>
              <a:t>Scope</a:t>
            </a:r>
            <a:r>
              <a:rPr lang="en-US" altLang="en-US" sz="3600"/>
              <a:t>: the part of the program where the variable can be referenced.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/>
              <a:t>A </a:t>
            </a:r>
            <a:r>
              <a:rPr lang="en-US" altLang="en-US" sz="3600" b="1"/>
              <a:t>local variable</a:t>
            </a:r>
            <a:r>
              <a:rPr lang="en-US" altLang="en-US" sz="3600"/>
              <a:t>: a variable defined inside a method.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>
                <a:cs typeface="Times New Roman" panose="02020603050405020304" pitchFamily="18" charset="0"/>
              </a:rPr>
              <a:t>The scope of a local variable starts from its declaration and continues to the end of the block that contains the variable. A local variable must be declared before it can be used.</a:t>
            </a:r>
            <a:endParaRPr lang="en-US" altLang="en-US" sz="3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>
            <a:extLst>
              <a:ext uri="{FF2B5EF4-FFF2-40B4-BE49-F238E27FC236}">
                <a16:creationId xmlns:a16="http://schemas.microsoft.com/office/drawing/2014/main" id="{639DD8A2-66A6-4EBF-A760-9B0CCC85C7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EEA1E6-B598-4D6C-8441-5CE8A757611A}" type="slidenum">
              <a:rPr lang="en-US" altLang="en-US" sz="1400"/>
              <a:pPr/>
              <a:t>52</a:t>
            </a:fld>
            <a:endParaRPr lang="en-US" altLang="en-US" sz="14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E76AAE6-4277-4E0B-A986-C94F704BF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/>
              <a:t>Scope of Local Variables,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9100E29-788B-4946-8ACA-C9CFC49B4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600">
                <a:cs typeface="Times New Roman" panose="02020603050405020304" pitchFamily="18" charset="0"/>
              </a:rPr>
              <a:t>You can declare a local variable with the same name multiple times in different non-nesting blocks in a method, but you cannot declare a local variable twice in nested blocks.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273F7904-5DCF-4D15-8641-5F753A96DC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FBB7C5-DC73-4199-914C-4628EF54FF79}" type="slidenum">
              <a:rPr lang="en-US" altLang="en-US" sz="1400"/>
              <a:pPr/>
              <a:t>53</a:t>
            </a:fld>
            <a:endParaRPr lang="en-US" altLang="en-US" sz="14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EB106D6-0C52-4ED6-979C-07FF1650B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en-US"/>
              <a:t>Scope of Local Variables,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741C2A14-5311-4473-A802-C6CC0946E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1900238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A variable declared in the initial action part of a </a:t>
            </a:r>
            <a:r>
              <a:rPr lang="en-US" altLang="en-US" sz="2800" u="sng">
                <a:cs typeface="Times New Roman" panose="02020603050405020304" pitchFamily="18" charset="0"/>
              </a:rPr>
              <a:t>for</a:t>
            </a:r>
            <a:r>
              <a:rPr lang="en-US" altLang="en-US" sz="2800">
                <a:cs typeface="Times New Roman" panose="02020603050405020304" pitchFamily="18" charset="0"/>
              </a:rPr>
              <a:t> loop header has its scope in the entire loop. But a variable declared inside a </a:t>
            </a:r>
            <a:r>
              <a:rPr lang="en-US" altLang="en-US" sz="2800" u="sng">
                <a:cs typeface="Times New Roman" panose="02020603050405020304" pitchFamily="18" charset="0"/>
              </a:rPr>
              <a:t>for</a:t>
            </a:r>
            <a:r>
              <a:rPr lang="en-US" altLang="en-US" sz="2800">
                <a:cs typeface="Times New Roman" panose="02020603050405020304" pitchFamily="18" charset="0"/>
              </a:rPr>
              <a:t> loop body has its scope limited in the loop body from its declaration and to the end of the block that contains the variable.</a:t>
            </a:r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44E89CB5-8C6E-4AF2-8035-837C76152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6326" name="Object 4">
            <a:extLst>
              <a:ext uri="{FF2B5EF4-FFF2-40B4-BE49-F238E27FC236}">
                <a16:creationId xmlns:a16="http://schemas.microsoft.com/office/drawing/2014/main" id="{4E182D6E-93DD-4001-A256-D1D87C6CC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938" y="2776538"/>
          <a:ext cx="7239000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543300" imgH="1714500" progId="Word.Picture.8">
                  <p:embed/>
                </p:oleObj>
              </mc:Choice>
              <mc:Fallback>
                <p:oleObj r:id="rId3" imgW="3543300" imgH="17145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776538"/>
                        <a:ext cx="7239000" cy="35020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>
            <a:extLst>
              <a:ext uri="{FF2B5EF4-FFF2-40B4-BE49-F238E27FC236}">
                <a16:creationId xmlns:a16="http://schemas.microsoft.com/office/drawing/2014/main" id="{912626E0-193B-4F73-A829-752538CC24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0E1035-468A-41D9-BC73-F84CEC4F47A2}" type="slidenum">
              <a:rPr lang="en-US" altLang="en-US" sz="1400"/>
              <a:pPr/>
              <a:t>54</a:t>
            </a:fld>
            <a:endParaRPr lang="en-US" altLang="en-US" sz="14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7715291-E1A6-4C34-8520-752C26CFF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203200"/>
            <a:ext cx="7772400" cy="838200"/>
          </a:xfrm>
        </p:spPr>
        <p:txBody>
          <a:bodyPr/>
          <a:lstStyle/>
          <a:p>
            <a:r>
              <a:rPr lang="en-US" altLang="en-US"/>
              <a:t>Scope of Local Variables,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B28261EC-4881-46E6-AEA4-34AC0762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7349" name="Rectangle 8">
            <a:extLst>
              <a:ext uri="{FF2B5EF4-FFF2-40B4-BE49-F238E27FC236}">
                <a16:creationId xmlns:a16="http://schemas.microsoft.com/office/drawing/2014/main" id="{71DC66C7-6D76-441A-B6A6-8F20D1504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8" y="245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7350" name="Object 7">
            <a:extLst>
              <a:ext uri="{FF2B5EF4-FFF2-40B4-BE49-F238E27FC236}">
                <a16:creationId xmlns:a16="http://schemas.microsoft.com/office/drawing/2014/main" id="{CB641F48-601E-4A3D-A210-91F37A5764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488" y="2457450"/>
          <a:ext cx="8732837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747260" imgH="1941576" progId="Word.Picture.8">
                  <p:embed/>
                </p:oleObj>
              </mc:Choice>
              <mc:Fallback>
                <p:oleObj name="Picture" r:id="rId3" imgW="4747260" imgH="194157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457450"/>
                        <a:ext cx="8732837" cy="36496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Box 1">
            <a:extLst>
              <a:ext uri="{FF2B5EF4-FFF2-40B4-BE49-F238E27FC236}">
                <a16:creationId xmlns:a16="http://schemas.microsoft.com/office/drawing/2014/main" id="{20AE591D-339E-441D-A753-21F087D63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1239838"/>
            <a:ext cx="79121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 </a:t>
            </a:r>
            <a:r>
              <a:rPr lang="en-US" altLang="en-US" i="1"/>
              <a:t>local variable </a:t>
            </a:r>
            <a:r>
              <a:rPr lang="en-US" altLang="en-US"/>
              <a:t>must be declared and assigned a value before it can be used.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>
            <a:extLst>
              <a:ext uri="{FF2B5EF4-FFF2-40B4-BE49-F238E27FC236}">
                <a16:creationId xmlns:a16="http://schemas.microsoft.com/office/drawing/2014/main" id="{B1C3FA09-648E-412D-9E20-FED6F0F8A9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8ABF7F-7831-4C3F-BD26-85494B681A76}" type="slidenum">
              <a:rPr lang="en-US" altLang="en-US" sz="1400"/>
              <a:pPr/>
              <a:t>55</a:t>
            </a:fld>
            <a:endParaRPr lang="en-US" altLang="en-US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2251EF1-B1C1-44E4-BD91-B69A824C9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en-US"/>
              <a:t>Scope of Local Variables,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39CE1DF-19D2-45A1-A080-96A539F48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620000" cy="5562600"/>
          </a:xfrm>
          <a:solidFill>
            <a:schemeClr val="tx1"/>
          </a:solidFill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Fine with no errors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static void correctMethod()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int x =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int y =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// i is declared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for (int i = 1; i &lt; 10; i++)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x += i;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// i is declared again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for (int i = 1; i &lt; 10; i++)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y += i;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>
            <a:extLst>
              <a:ext uri="{FF2B5EF4-FFF2-40B4-BE49-F238E27FC236}">
                <a16:creationId xmlns:a16="http://schemas.microsoft.com/office/drawing/2014/main" id="{99131C7F-8286-41DA-9BAA-5F53C46736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257058-D641-45BA-AB21-84DE5352E0C0}" type="slidenum">
              <a:rPr lang="en-US" altLang="en-US" sz="1400"/>
              <a:pPr/>
              <a:t>56</a:t>
            </a:fld>
            <a:endParaRPr lang="en-US" altLang="en-US" sz="14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DDE0F6B9-1CD2-408A-9C12-A09C6EEAB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en-US"/>
              <a:t>Scope of Local Variables,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59D21FCC-68DF-4642-BC0D-7E3F8CB1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43000"/>
            <a:ext cx="7848600" cy="4800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With no errors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static void incorrectMethod()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int x = 1;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int y = 1;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for (int i = 1; i &lt; 10; i++)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int x = 0;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x += i;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>
            <a:extLst>
              <a:ext uri="{FF2B5EF4-FFF2-40B4-BE49-F238E27FC236}">
                <a16:creationId xmlns:a16="http://schemas.microsoft.com/office/drawing/2014/main" id="{29130C99-E54A-4869-AE02-53EDFEECB9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350830-AB8B-4D76-87E3-656D3BC4C50B}" type="slidenum">
              <a:rPr lang="en-US" altLang="en-US" sz="1400"/>
              <a:pPr/>
              <a:t>57</a:t>
            </a:fld>
            <a:endParaRPr lang="en-US" altLang="en-US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954C3536-7E2E-4B1F-AA2E-82C71AC78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/>
              <a:t>Method Abstraction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6406305C-C1EE-453D-82FE-0B2F60886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1600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You can think of the method body as a black box that contains the detailed implementation for the method.</a:t>
            </a:r>
          </a:p>
        </p:txBody>
      </p:sp>
      <p:sp>
        <p:nvSpPr>
          <p:cNvPr id="60421" name="Rectangle 8">
            <a:extLst>
              <a:ext uri="{FF2B5EF4-FFF2-40B4-BE49-F238E27FC236}">
                <a16:creationId xmlns:a16="http://schemas.microsoft.com/office/drawing/2014/main" id="{7494BEF1-80BC-4314-B473-372D5093E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2714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0422" name="Object 7">
            <a:extLst>
              <a:ext uri="{FF2B5EF4-FFF2-40B4-BE49-F238E27FC236}">
                <a16:creationId xmlns:a16="http://schemas.microsoft.com/office/drawing/2014/main" id="{9109C8E4-3667-44F5-9984-D99A062ABB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968625"/>
          <a:ext cx="8153400" cy="334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3487196" imgH="1425612" progId="Word.Picture.8">
                  <p:embed/>
                </p:oleObj>
              </mc:Choice>
              <mc:Fallback>
                <p:oleObj name="Picture" r:id="rId3" imgW="3487196" imgH="1425612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68625"/>
                        <a:ext cx="8153400" cy="33416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>
            <a:extLst>
              <a:ext uri="{FF2B5EF4-FFF2-40B4-BE49-F238E27FC236}">
                <a16:creationId xmlns:a16="http://schemas.microsoft.com/office/drawing/2014/main" id="{FECD6B41-E3C4-4644-BF01-57CDE24594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96F320-2544-4EF7-AB0F-5BDE825F1549}" type="slidenum">
              <a:rPr lang="en-US" altLang="en-US" sz="1400"/>
              <a:pPr/>
              <a:t>58</a:t>
            </a:fld>
            <a:endParaRPr lang="en-US" altLang="en-US" sz="14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970DFD8-A927-4331-B48F-DFA0DC5EF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Benefits of Methods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C0E673F1-BA60-4D42-8C99-BF1749680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5344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/>
              <a:t>Write a method once and reuse it anywhere.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/>
              <a:t>Information hiding. Hide the implementation from the user.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/>
              <a:t>Reduce complexity.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>
            <a:extLst>
              <a:ext uri="{FF2B5EF4-FFF2-40B4-BE49-F238E27FC236}">
                <a16:creationId xmlns:a16="http://schemas.microsoft.com/office/drawing/2014/main" id="{2700D2D8-8F3A-4857-8864-2FBF4D6214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172BE5-7971-4C97-82CF-2B74302CEC25}" type="slidenum">
              <a:rPr lang="en-US" altLang="en-US" sz="1400"/>
              <a:pPr/>
              <a:t>59</a:t>
            </a:fld>
            <a:endParaRPr lang="en-US" altLang="en-US" sz="14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5F4F42FE-ED37-4928-A4A6-A0BE63730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sz="4200">
                <a:latin typeface="Courier New" panose="02070309020205020404" pitchFamily="49" charset="0"/>
              </a:rPr>
              <a:t>Math</a:t>
            </a:r>
            <a:r>
              <a:rPr lang="en-US" altLang="en-US"/>
              <a:t> Class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D4E47509-F505-46B1-9A5A-1DCEA288E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5105400"/>
          </a:xfrm>
          <a:noFill/>
        </p:spPr>
        <p:txBody>
          <a:bodyPr/>
          <a:lstStyle/>
          <a:p>
            <a:r>
              <a:rPr lang="en-US" altLang="en-US"/>
              <a:t>Class constants:</a:t>
            </a:r>
          </a:p>
          <a:p>
            <a:pPr marL="736600" lvl="1" indent="-279400"/>
            <a:r>
              <a:rPr lang="en-US" altLang="en-US">
                <a:latin typeface="Courier New" panose="02070309020205020404" pitchFamily="49" charset="0"/>
              </a:rPr>
              <a:t>PI</a:t>
            </a:r>
            <a:endParaRPr lang="en-US" altLang="en-US"/>
          </a:p>
          <a:p>
            <a:pPr marL="736600" lvl="1" indent="-279400"/>
            <a:r>
              <a:rPr lang="en-US" altLang="en-US">
                <a:latin typeface="Courier New" panose="02070309020205020404" pitchFamily="49" charset="0"/>
              </a:rPr>
              <a:t>E</a:t>
            </a:r>
            <a:endParaRPr lang="en-US" altLang="en-US"/>
          </a:p>
          <a:p>
            <a:r>
              <a:rPr lang="en-US" altLang="en-US"/>
              <a:t>Class methods: </a:t>
            </a:r>
          </a:p>
          <a:p>
            <a:pPr marL="736600" lvl="1" indent="-279400"/>
            <a:r>
              <a:rPr lang="en-US" altLang="en-US"/>
              <a:t>Trigonometric Methods </a:t>
            </a:r>
          </a:p>
          <a:p>
            <a:pPr marL="736600" lvl="1" indent="-279400"/>
            <a:r>
              <a:rPr lang="en-US" altLang="en-US"/>
              <a:t>Exponent Methods</a:t>
            </a:r>
          </a:p>
          <a:p>
            <a:pPr marL="736600" lvl="1" indent="-279400"/>
            <a:r>
              <a:rPr lang="en-US" altLang="en-US"/>
              <a:t>Rounding Methods</a:t>
            </a:r>
          </a:p>
          <a:p>
            <a:pPr marL="736600" lvl="1" indent="-279400"/>
            <a:r>
              <a:rPr lang="en-US" altLang="en-US"/>
              <a:t>min, max, abs, and random Methods</a:t>
            </a:r>
          </a:p>
          <a:p>
            <a:pPr>
              <a:buFont typeface="Monotype Sorts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CE14CF-7F47-4E27-A31E-B0FDC47E7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50" y="-20638"/>
            <a:ext cx="7772400" cy="762001"/>
          </a:xfrm>
        </p:spPr>
        <p:txBody>
          <a:bodyPr/>
          <a:lstStyle/>
          <a:p>
            <a:r>
              <a:rPr lang="en-US" altLang="en-US"/>
              <a:t>Methods headers</a:t>
            </a:r>
          </a:p>
        </p:txBody>
      </p:sp>
      <p:sp>
        <p:nvSpPr>
          <p:cNvPr id="8195" name="Slide Number Placeholder 2">
            <a:extLst>
              <a:ext uri="{FF2B5EF4-FFF2-40B4-BE49-F238E27FC236}">
                <a16:creationId xmlns:a16="http://schemas.microsoft.com/office/drawing/2014/main" id="{04B2B7BA-90AA-4386-A5DC-A22F4F3032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8EFBD7-0DA2-45A5-9A73-3C7B2367AA05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8196" name="TextBox 3">
            <a:extLst>
              <a:ext uri="{FF2B5EF4-FFF2-40B4-BE49-F238E27FC236}">
                <a16:creationId xmlns:a16="http://schemas.microsoft.com/office/drawing/2014/main" id="{97EEE678-5AAE-46E0-8C76-BA16E2F6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41363"/>
            <a:ext cx="4694238" cy="655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Here are all the parts of a method:</a:t>
            </a:r>
          </a:p>
          <a:p>
            <a:endParaRPr lang="en-US" altLang="en-US" sz="1200"/>
          </a:p>
          <a:p>
            <a:r>
              <a:rPr lang="en-US" altLang="en-US" sz="1800" b="1" u="sng"/>
              <a:t>Modifiers</a:t>
            </a:r>
            <a:r>
              <a:rPr lang="en-US" altLang="en-US" sz="1800" b="1"/>
              <a:t>:</a:t>
            </a:r>
            <a:r>
              <a:rPr lang="en-US" altLang="en-US" sz="1800"/>
              <a:t> The modifier, which is optional, tells the compiler how to call the method. This defines the access type of the method.</a:t>
            </a:r>
          </a:p>
          <a:p>
            <a:endParaRPr lang="en-US" altLang="en-US" sz="1800"/>
          </a:p>
          <a:p>
            <a:r>
              <a:rPr lang="en-US" altLang="en-US" sz="1800" b="1" u="sng"/>
              <a:t>Return Type:</a:t>
            </a:r>
            <a:r>
              <a:rPr lang="en-US" altLang="en-US" sz="1800" u="sng"/>
              <a:t> </a:t>
            </a:r>
            <a:r>
              <a:rPr lang="en-US" altLang="en-US" sz="1800"/>
              <a:t>A method may return a value. The </a:t>
            </a:r>
            <a:r>
              <a:rPr lang="en-US" altLang="en-US" sz="1800" i="1"/>
              <a:t>returnValueType </a:t>
            </a:r>
            <a:r>
              <a:rPr lang="en-US" altLang="en-US" sz="1800"/>
              <a:t>is the data type of the value the method returns. </a:t>
            </a:r>
          </a:p>
          <a:p>
            <a:endParaRPr lang="en-US" altLang="en-US" sz="1200"/>
          </a:p>
          <a:p>
            <a:r>
              <a:rPr lang="en-US" altLang="en-US" sz="1800" b="1" u="sng"/>
              <a:t>Method Name</a:t>
            </a:r>
            <a:r>
              <a:rPr lang="en-US" altLang="en-US" sz="1800" b="1"/>
              <a:t>:</a:t>
            </a:r>
            <a:r>
              <a:rPr lang="en-US" altLang="en-US" sz="1800"/>
              <a:t> This actual name of method, named </a:t>
            </a:r>
            <a:r>
              <a:rPr lang="en-US" altLang="en-US" sz="1800" b="1">
                <a:solidFill>
                  <a:srgbClr val="92D050"/>
                </a:solidFill>
              </a:rPr>
              <a:t>max, </a:t>
            </a:r>
            <a:r>
              <a:rPr lang="en-US" altLang="en-US" sz="1800" b="1"/>
              <a:t>has two </a:t>
            </a:r>
            <a:r>
              <a:rPr lang="en-US" altLang="en-US" sz="1800" b="1">
                <a:solidFill>
                  <a:srgbClr val="92D050"/>
                </a:solidFill>
              </a:rPr>
              <a:t>int</a:t>
            </a:r>
            <a:r>
              <a:rPr lang="en-US" altLang="en-US" sz="1800" b="1"/>
              <a:t> parameters</a:t>
            </a:r>
            <a:r>
              <a:rPr lang="en-US" altLang="en-US" sz="1800" b="1">
                <a:solidFill>
                  <a:srgbClr val="92D050"/>
                </a:solidFill>
              </a:rPr>
              <a:t>, num1 </a:t>
            </a:r>
            <a:r>
              <a:rPr lang="en-US" altLang="en-US" sz="1800" b="1"/>
              <a:t>&amp;</a:t>
            </a:r>
            <a:r>
              <a:rPr lang="en-US" altLang="en-US" sz="1800" b="1">
                <a:solidFill>
                  <a:srgbClr val="92D050"/>
                </a:solidFill>
              </a:rPr>
              <a:t> num2, </a:t>
            </a:r>
            <a:r>
              <a:rPr lang="en-US" altLang="en-US" sz="1800" b="1"/>
              <a:t>the larger of which it returned by the methods</a:t>
            </a:r>
            <a:r>
              <a:rPr lang="en-US" altLang="en-US" sz="1800" b="1">
                <a:solidFill>
                  <a:srgbClr val="92D050"/>
                </a:solidFill>
              </a:rPr>
              <a:t>.</a:t>
            </a:r>
            <a:r>
              <a:rPr lang="en-US" altLang="en-US" sz="1800"/>
              <a:t>. The method name and the parameter list together constitute the method signature.</a:t>
            </a:r>
          </a:p>
          <a:p>
            <a:endParaRPr lang="en-US" altLang="en-US" sz="1200"/>
          </a:p>
          <a:p>
            <a:r>
              <a:rPr lang="en-US" altLang="en-US" sz="1800" b="1" u="sng"/>
              <a:t>Parameters</a:t>
            </a:r>
            <a:r>
              <a:rPr lang="en-US" altLang="en-US" sz="1800" b="1"/>
              <a:t>:</a:t>
            </a:r>
            <a:r>
              <a:rPr lang="en-US" altLang="en-US" sz="1800"/>
              <a:t> A parameter is like a placeholder. When a method is invoked, you pass a value to the parameter. </a:t>
            </a:r>
            <a:endParaRPr lang="en-US" altLang="en-US" sz="1200"/>
          </a:p>
          <a:p>
            <a:r>
              <a:rPr lang="en-US" altLang="en-US" sz="1800" b="1" u="sng"/>
              <a:t>Method Body</a:t>
            </a:r>
            <a:r>
              <a:rPr lang="en-US" altLang="en-US" sz="1800" b="1"/>
              <a:t>:</a:t>
            </a:r>
            <a:r>
              <a:rPr lang="en-US" altLang="en-US" sz="1800"/>
              <a:t> The method body contains a collection of statements that define what the method does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  <p:pic>
        <p:nvPicPr>
          <p:cNvPr id="8197" name="Picture 5" descr="Java Methods">
            <a:extLst>
              <a:ext uri="{FF2B5EF4-FFF2-40B4-BE49-F238E27FC236}">
                <a16:creationId xmlns:a16="http://schemas.microsoft.com/office/drawing/2014/main" id="{C83623CE-EED5-42B7-BD1B-35490583D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1854200"/>
            <a:ext cx="4684712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>
            <a:extLst>
              <a:ext uri="{FF2B5EF4-FFF2-40B4-BE49-F238E27FC236}">
                <a16:creationId xmlns:a16="http://schemas.microsoft.com/office/drawing/2014/main" id="{E92430BD-403E-4960-B2A7-E1A004A88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90AC68-52C3-4F9D-8104-49D0F5B51282}" type="slidenum">
              <a:rPr lang="en-US" altLang="en-US" sz="1400"/>
              <a:pPr/>
              <a:t>60</a:t>
            </a:fld>
            <a:endParaRPr lang="en-US" altLang="en-US" sz="14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AEED74C-EDDE-4407-9F57-DDD12B577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Trigonometric Methods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6ECC78AC-A697-47D5-8793-D432829EF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3505200" cy="4114800"/>
          </a:xfrm>
          <a:noFill/>
        </p:spPr>
        <p:txBody>
          <a:bodyPr/>
          <a:lstStyle/>
          <a:p>
            <a:r>
              <a:rPr lang="en-US" altLang="en-US" sz="2600">
                <a:latin typeface="Courier New" panose="02070309020205020404" pitchFamily="49" charset="0"/>
              </a:rPr>
              <a:t>sin(double a)</a:t>
            </a:r>
          </a:p>
          <a:p>
            <a:pPr>
              <a:spcBef>
                <a:spcPct val="50000"/>
              </a:spcBef>
            </a:pPr>
            <a:r>
              <a:rPr lang="en-US" altLang="en-US" sz="2600">
                <a:latin typeface="Courier New" panose="02070309020205020404" pitchFamily="49" charset="0"/>
              </a:rPr>
              <a:t>cos(double a)</a:t>
            </a:r>
          </a:p>
          <a:p>
            <a:pPr>
              <a:spcBef>
                <a:spcPct val="50000"/>
              </a:spcBef>
            </a:pPr>
            <a:r>
              <a:rPr lang="en-US" altLang="en-US" sz="2600">
                <a:latin typeface="Courier New" panose="02070309020205020404" pitchFamily="49" charset="0"/>
              </a:rPr>
              <a:t>tan(double a)</a:t>
            </a:r>
          </a:p>
          <a:p>
            <a:pPr>
              <a:spcBef>
                <a:spcPct val="50000"/>
              </a:spcBef>
            </a:pPr>
            <a:r>
              <a:rPr lang="en-US" altLang="en-US" sz="2600">
                <a:latin typeface="Courier New" panose="02070309020205020404" pitchFamily="49" charset="0"/>
              </a:rPr>
              <a:t>acos(double a)</a:t>
            </a:r>
          </a:p>
          <a:p>
            <a:pPr>
              <a:spcBef>
                <a:spcPct val="50000"/>
              </a:spcBef>
            </a:pPr>
            <a:r>
              <a:rPr lang="en-US" altLang="en-US" sz="2600">
                <a:latin typeface="Courier New" panose="02070309020205020404" pitchFamily="49" charset="0"/>
              </a:rPr>
              <a:t>asin(double a)</a:t>
            </a:r>
          </a:p>
          <a:p>
            <a:pPr>
              <a:spcBef>
                <a:spcPct val="50000"/>
              </a:spcBef>
            </a:pPr>
            <a:r>
              <a:rPr lang="en-US" altLang="en-US" sz="2600">
                <a:latin typeface="Courier New" panose="02070309020205020404" pitchFamily="49" charset="0"/>
              </a:rPr>
              <a:t>atan(double a)</a:t>
            </a:r>
            <a:endParaRPr lang="en-US" altLang="en-US" sz="2800"/>
          </a:p>
        </p:txBody>
      </p:sp>
      <p:sp>
        <p:nvSpPr>
          <p:cNvPr id="63493" name="Text Box 4">
            <a:extLst>
              <a:ext uri="{FF2B5EF4-FFF2-40B4-BE49-F238E27FC236}">
                <a16:creationId xmlns:a16="http://schemas.microsoft.com/office/drawing/2014/main" id="{44221BEE-49C4-456A-8A6D-9EC4ACD4F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486400"/>
            <a:ext cx="1981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Radians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toRadians(90)</a:t>
            </a:r>
          </a:p>
        </p:txBody>
      </p:sp>
      <p:sp>
        <p:nvSpPr>
          <p:cNvPr id="63494" name="Line 5">
            <a:extLst>
              <a:ext uri="{FF2B5EF4-FFF2-40B4-BE49-F238E27FC236}">
                <a16:creationId xmlns:a16="http://schemas.microsoft.com/office/drawing/2014/main" id="{6CC20DE4-376D-463B-960F-1C042837E2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200" y="4800600"/>
            <a:ext cx="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Rectangle 6">
            <a:extLst>
              <a:ext uri="{FF2B5EF4-FFF2-40B4-BE49-F238E27FC236}">
                <a16:creationId xmlns:a16="http://schemas.microsoft.com/office/drawing/2014/main" id="{DB4AA708-1CA6-4105-9F66-E605A0E6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371600"/>
            <a:ext cx="4419600" cy="464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Math.sin(0) returns 0.0 </a:t>
            </a:r>
            <a:endParaRPr lang="en-US" altLang="en-US" sz="2200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Math.sin(Math.PI / 6) returns 0.5 </a:t>
            </a:r>
            <a:endParaRPr lang="en-US" altLang="en-US" sz="2200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Math.sin(Math.PI / 2) returns 1.0</a:t>
            </a:r>
            <a:endParaRPr lang="en-US" altLang="en-US" sz="2200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Math.cos(0) returns 1.0</a:t>
            </a:r>
            <a:endParaRPr lang="en-US" altLang="en-US" sz="2200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Math.cos(Math.PI / 6) returns 0.866 </a:t>
            </a:r>
            <a:endParaRPr lang="en-US" altLang="en-US" sz="2200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Math.cos(Math.PI / 2) returns 0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>
            <a:extLst>
              <a:ext uri="{FF2B5EF4-FFF2-40B4-BE49-F238E27FC236}">
                <a16:creationId xmlns:a16="http://schemas.microsoft.com/office/drawing/2014/main" id="{6D27D297-8AD7-4538-B93B-14BE0DEAA5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4431EE-01CA-480B-875B-35C6BDD9E591}" type="slidenum">
              <a:rPr lang="en-US" altLang="en-US" sz="1400"/>
              <a:pPr/>
              <a:t>61</a:t>
            </a:fld>
            <a:endParaRPr lang="en-US" altLang="en-US" sz="14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735D8B5-4F9B-4F50-A7F3-A75321404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Exponent Methods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A5F5513-E206-4872-965E-1C6DF9054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191000" cy="4899025"/>
          </a:xfrm>
          <a:solidFill>
            <a:srgbClr val="92D050"/>
          </a:solidFill>
        </p:spPr>
        <p:txBody>
          <a:bodyPr/>
          <a:lstStyle/>
          <a:p>
            <a:pPr marL="341313" indent="-341313"/>
            <a:r>
              <a:rPr lang="en-US" altLang="en-US" sz="2000">
                <a:latin typeface="Courier New" panose="02070309020205020404" pitchFamily="49" charset="0"/>
              </a:rPr>
              <a:t>exp(double a)</a:t>
            </a:r>
            <a:endParaRPr lang="en-US" altLang="en-US" sz="2400"/>
          </a:p>
          <a:p>
            <a:pPr marL="520700" lvl="1" indent="-142875">
              <a:buFontTx/>
              <a:buNone/>
            </a:pPr>
            <a:r>
              <a:rPr lang="en-US" altLang="en-US" sz="2000"/>
              <a:t>Returns </a:t>
            </a:r>
            <a:r>
              <a:rPr lang="en-US" altLang="en-US" sz="2000">
                <a:latin typeface="Courier New" panose="02070309020205020404" pitchFamily="49" charset="0"/>
              </a:rPr>
              <a:t>e</a:t>
            </a:r>
            <a:r>
              <a:rPr lang="en-US" altLang="en-US" sz="2000"/>
              <a:t> raised to the power of </a:t>
            </a:r>
            <a:r>
              <a:rPr lang="en-US" altLang="en-US" sz="2000">
                <a:latin typeface="Courier New" panose="02070309020205020404" pitchFamily="49" charset="0"/>
              </a:rPr>
              <a:t>a</a:t>
            </a:r>
            <a:r>
              <a:rPr lang="en-US" altLang="en-US" sz="2000"/>
              <a:t>.</a:t>
            </a:r>
          </a:p>
          <a:p>
            <a:pPr marL="341313" indent="-341313"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log(double a)</a:t>
            </a:r>
            <a:endParaRPr lang="en-US" altLang="en-US" sz="2400"/>
          </a:p>
          <a:p>
            <a:pPr marL="520700" lvl="1" indent="-142875">
              <a:buFontTx/>
              <a:buNone/>
            </a:pPr>
            <a:r>
              <a:rPr lang="en-US" altLang="en-US" sz="2000"/>
              <a:t>Returns the natural logarithm of </a:t>
            </a:r>
            <a:r>
              <a:rPr lang="en-US" altLang="en-US" sz="2000">
                <a:latin typeface="Courier New" panose="02070309020205020404" pitchFamily="49" charset="0"/>
              </a:rPr>
              <a:t>a</a:t>
            </a:r>
            <a:r>
              <a:rPr lang="en-US" altLang="en-US" sz="2000"/>
              <a:t>.</a:t>
            </a:r>
          </a:p>
          <a:p>
            <a:pPr marL="341313" indent="-341313"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log10(double a)</a:t>
            </a:r>
            <a:endParaRPr lang="en-US" altLang="en-US" sz="2400"/>
          </a:p>
          <a:p>
            <a:pPr marL="520700" lvl="1" indent="-142875">
              <a:buFontTx/>
              <a:buNone/>
            </a:pPr>
            <a:r>
              <a:rPr lang="en-US" altLang="en-US" sz="2000"/>
              <a:t>Returns the 10-based logarithm of </a:t>
            </a:r>
            <a:r>
              <a:rPr lang="en-US" altLang="en-US" sz="2000">
                <a:latin typeface="Courier New" panose="02070309020205020404" pitchFamily="49" charset="0"/>
              </a:rPr>
              <a:t>a</a:t>
            </a:r>
            <a:r>
              <a:rPr lang="en-US" altLang="en-US" sz="2000"/>
              <a:t>.</a:t>
            </a:r>
          </a:p>
          <a:p>
            <a:pPr marL="341313" indent="-341313"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pow(double a, double b)</a:t>
            </a:r>
            <a:endParaRPr lang="en-US" altLang="en-US" sz="2400"/>
          </a:p>
          <a:p>
            <a:pPr marL="520700" lvl="1" indent="-142875">
              <a:buFontTx/>
              <a:buNone/>
            </a:pPr>
            <a:r>
              <a:rPr lang="en-US" altLang="en-US" sz="2000"/>
              <a:t>Returns </a:t>
            </a:r>
            <a:r>
              <a:rPr lang="en-US" altLang="en-US" sz="2000">
                <a:latin typeface="Courier New" panose="02070309020205020404" pitchFamily="49" charset="0"/>
              </a:rPr>
              <a:t>a</a:t>
            </a:r>
            <a:r>
              <a:rPr lang="en-US" altLang="en-US" sz="2000"/>
              <a:t> raised to the power of </a:t>
            </a:r>
            <a:r>
              <a:rPr lang="en-US" altLang="en-US" sz="2000">
                <a:latin typeface="Courier New" panose="02070309020205020404" pitchFamily="49" charset="0"/>
              </a:rPr>
              <a:t>b</a:t>
            </a:r>
            <a:r>
              <a:rPr lang="en-US" altLang="en-US" sz="2000"/>
              <a:t>.</a:t>
            </a:r>
          </a:p>
          <a:p>
            <a:pPr marL="341313" indent="-341313" algn="just"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sqrt(double a)</a:t>
            </a:r>
            <a:endParaRPr lang="en-US" altLang="en-US" sz="2400"/>
          </a:p>
          <a:p>
            <a:pPr marL="520700" lvl="1" indent="-142875">
              <a:buFontTx/>
              <a:buNone/>
            </a:pPr>
            <a:r>
              <a:rPr lang="en-US" altLang="en-US" sz="2000"/>
              <a:t>Returns the square root of </a:t>
            </a:r>
            <a:r>
              <a:rPr lang="en-US" altLang="en-US" sz="2000">
                <a:latin typeface="Courier New" panose="02070309020205020404" pitchFamily="49" charset="0"/>
              </a:rPr>
              <a:t>a</a:t>
            </a:r>
            <a:r>
              <a:rPr lang="en-US" altLang="en-US" sz="2000"/>
              <a:t>.</a:t>
            </a:r>
          </a:p>
          <a:p>
            <a:pPr marL="520700" lvl="1" indent="-142875"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Web Link</a:t>
            </a:r>
            <a:r>
              <a:rPr lang="en-US" altLang="en-US" sz="2000"/>
              <a:t>: </a:t>
            </a:r>
            <a:r>
              <a:rPr lang="en-US" altLang="en-US" sz="2000" b="1">
                <a:hlinkClick r:id="rId2"/>
              </a:rPr>
              <a:t>Class Math</a:t>
            </a:r>
            <a:endParaRPr lang="en-US" altLang="en-US" sz="2000" b="1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AE37B286-6815-42F2-9D62-FD66CC522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295400"/>
            <a:ext cx="4038600" cy="464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200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Math.exp(1) returns 2.71 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Math.log(2.71) returns 1.0 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Math.pow(2, 3) returns 8.0 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Math.pow(3, 2) returns 9.0 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Math.pow(3.5, 2.5) returns 22.91765 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Math.sqrt(4) returns 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Math.sqrt(10.5) returns 3.24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>
            <a:extLst>
              <a:ext uri="{FF2B5EF4-FFF2-40B4-BE49-F238E27FC236}">
                <a16:creationId xmlns:a16="http://schemas.microsoft.com/office/drawing/2014/main" id="{CBDF98D2-3952-4C5F-B98D-3085AC60F2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99C406-6BA7-4795-B2D6-0DAE1BC6E91E}" type="slidenum">
              <a:rPr lang="en-US" altLang="en-US" sz="1400"/>
              <a:pPr/>
              <a:t>62</a:t>
            </a:fld>
            <a:endParaRPr lang="en-US" altLang="en-US" sz="14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34219579-376F-4CD9-9B98-A7FBA58A1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Rounding Methods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54A73FD9-C195-4857-8AC0-B68EB3B66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76800"/>
          </a:xfrm>
          <a:noFill/>
        </p:spPr>
        <p:txBody>
          <a:bodyPr/>
          <a:lstStyle/>
          <a:p>
            <a:pPr marL="341313" indent="-341313">
              <a:lnSpc>
                <a:spcPct val="90000"/>
              </a:lnSpc>
            </a:pPr>
            <a:r>
              <a:rPr lang="en-US" altLang="en-US" sz="2000" b="1">
                <a:solidFill>
                  <a:srgbClr val="92D050"/>
                </a:solidFill>
                <a:latin typeface="Courier New" panose="02070309020205020404" pitchFamily="49" charset="0"/>
              </a:rPr>
              <a:t>double ceil(double x)</a:t>
            </a:r>
            <a:endParaRPr lang="en-US" altLang="en-US" sz="2400" b="1">
              <a:solidFill>
                <a:srgbClr val="92D050"/>
              </a:solidFill>
            </a:endParaRPr>
          </a:p>
          <a:p>
            <a:pPr marL="520700" lvl="1" indent="-142875">
              <a:lnSpc>
                <a:spcPct val="90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x rounded up to its nearest integer. This integer is  returned as a double value.</a:t>
            </a:r>
          </a:p>
          <a:p>
            <a:pPr marL="341313" indent="-341313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>
                <a:solidFill>
                  <a:srgbClr val="92D050"/>
                </a:solidFill>
                <a:latin typeface="Courier New" panose="02070309020205020404" pitchFamily="49" charset="0"/>
              </a:rPr>
              <a:t>double floor(double x)</a:t>
            </a:r>
            <a:endParaRPr lang="en-US" altLang="en-US" sz="2400" b="1">
              <a:solidFill>
                <a:srgbClr val="92D050"/>
              </a:solidFill>
            </a:endParaRPr>
          </a:p>
          <a:p>
            <a:pPr marL="520700" lvl="1" indent="-142875">
              <a:lnSpc>
                <a:spcPct val="90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x is rounded down to its nearest integer. This integer is  returned as a double value.</a:t>
            </a:r>
            <a:endParaRPr lang="en-US" altLang="en-US" sz="2000"/>
          </a:p>
          <a:p>
            <a:pPr marL="341313" indent="-341313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>
                <a:solidFill>
                  <a:srgbClr val="92D050"/>
                </a:solidFill>
                <a:latin typeface="Courier New" panose="02070309020205020404" pitchFamily="49" charset="0"/>
              </a:rPr>
              <a:t>double rint(double x)</a:t>
            </a:r>
            <a:endParaRPr lang="en-US" altLang="en-US" sz="2400" b="1">
              <a:solidFill>
                <a:srgbClr val="92D050"/>
              </a:solidFill>
            </a:endParaRPr>
          </a:p>
          <a:p>
            <a:pPr marL="520700" lvl="1" indent="-142875">
              <a:lnSpc>
                <a:spcPct val="90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x is rounded to its nearest integer. If x is equally close to two integers, the even one is returned as a double.</a:t>
            </a:r>
            <a:endParaRPr lang="en-US" altLang="en-US" sz="2000"/>
          </a:p>
          <a:p>
            <a:pPr marL="341313" indent="-341313" algn="just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>
                <a:solidFill>
                  <a:srgbClr val="92D050"/>
                </a:solidFill>
                <a:latin typeface="Courier New" panose="02070309020205020404" pitchFamily="49" charset="0"/>
              </a:rPr>
              <a:t>int round(float x)</a:t>
            </a:r>
            <a:endParaRPr lang="en-US" altLang="en-US" sz="2400" b="1">
              <a:solidFill>
                <a:srgbClr val="92D050"/>
              </a:solidFill>
            </a:endParaRPr>
          </a:p>
          <a:p>
            <a:pPr marL="520700" lvl="1" indent="-142875">
              <a:lnSpc>
                <a:spcPct val="90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Return (int)Math.floor(x+0.5).</a:t>
            </a:r>
          </a:p>
          <a:p>
            <a:pPr marL="341313" indent="-341313" algn="just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>
                <a:solidFill>
                  <a:srgbClr val="92D050"/>
                </a:solidFill>
                <a:latin typeface="Courier New" panose="02070309020205020404" pitchFamily="49" charset="0"/>
              </a:rPr>
              <a:t>long round(double x)</a:t>
            </a:r>
            <a:endParaRPr lang="en-US" altLang="en-US" sz="2400" b="1">
              <a:solidFill>
                <a:srgbClr val="92D050"/>
              </a:solidFill>
            </a:endParaRPr>
          </a:p>
          <a:p>
            <a:pPr marL="520700" lvl="1" indent="-142875">
              <a:lnSpc>
                <a:spcPct val="90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Return (long)Math.floor(x+0.5).</a:t>
            </a:r>
            <a:r>
              <a:rPr lang="en-US" altLang="en-US" sz="2000">
                <a:latin typeface="Courier" pitchFamily="49" charset="0"/>
                <a:cs typeface="Times New Roman" panose="02020603050405020304" pitchFamily="18" charset="0"/>
              </a:rPr>
              <a:t> </a:t>
            </a:r>
          </a:p>
          <a:p>
            <a:pPr marL="520700" lvl="1" indent="-142875">
              <a:lnSpc>
                <a:spcPct val="90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>
            <a:extLst>
              <a:ext uri="{FF2B5EF4-FFF2-40B4-BE49-F238E27FC236}">
                <a16:creationId xmlns:a16="http://schemas.microsoft.com/office/drawing/2014/main" id="{96533053-45FB-4A13-9FD2-681E1BCFD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D4BD5F-2077-4844-A47A-9613B5AD5048}" type="slidenum">
              <a:rPr lang="en-US" altLang="en-US" sz="1400"/>
              <a:pPr/>
              <a:t>63</a:t>
            </a:fld>
            <a:endParaRPr lang="en-US" altLang="en-US" sz="14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450EE41-5E77-4A38-AE13-8CC006253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42950"/>
          </a:xfrm>
          <a:noFill/>
        </p:spPr>
        <p:txBody>
          <a:bodyPr/>
          <a:lstStyle/>
          <a:p>
            <a:r>
              <a:rPr lang="en-US" altLang="en-US"/>
              <a:t>Rounding Methods Examples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156D80EE-1973-461E-905A-E12593369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01000" cy="5486400"/>
          </a:xfrm>
          <a:noFill/>
        </p:spPr>
        <p:txBody>
          <a:bodyPr/>
          <a:lstStyle/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Math.ceil(2.1) returns 3.0 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Math.ceil(2.0) returns 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Math.ceil(-2.0) returns –2.0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Math.ceil(-2.1) returns -2.0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Math.floor(2.1) returns 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Math.floor(2.0) returns 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Math.floor(-2.0) returns –2.0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Math.floor(-2.1) returns -3.0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Math.rint(2.1) returns 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Math.rint(2.0) returns 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Math.rint(-2.0) returns –2.0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Math.rint(-2.1) returns -2.0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Math.rint(2.5) returns 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Math.rint(-2.5) returns -2.0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Math.round(2.6f) returns 3 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Math.round(2.0) returns 2   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Math.round(-2.0f) returns -2   </a:t>
            </a:r>
            <a:endParaRPr lang="en-US" altLang="en-US" sz="1800">
              <a:latin typeface="Courier" pitchFamily="49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Math.round(-2.6) returns -3</a:t>
            </a:r>
            <a:r>
              <a:rPr lang="en-US" altLang="en-US" sz="2400" u="sng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>
            <a:extLst>
              <a:ext uri="{FF2B5EF4-FFF2-40B4-BE49-F238E27FC236}">
                <a16:creationId xmlns:a16="http://schemas.microsoft.com/office/drawing/2014/main" id="{2F8414FD-2894-4CE5-A8DB-5811350C5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2D5AE5-71C8-442B-9024-ECC00A817788}" type="slidenum">
              <a:rPr lang="en-US" altLang="en-US" sz="1400"/>
              <a:pPr/>
              <a:t>64</a:t>
            </a:fld>
            <a:endParaRPr lang="en-US" altLang="en-US" sz="14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1585A6A-2C29-4F9B-B2A3-25700B0FD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min, max, and abs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47A87302-29FE-49CF-81AD-EB82B2AE4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4038600" cy="4495800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max(a, b)</a:t>
            </a:r>
            <a:r>
              <a:rPr lang="en-US" altLang="en-US" sz="2200"/>
              <a:t>and </a:t>
            </a:r>
            <a:r>
              <a:rPr lang="en-US" altLang="en-US" sz="2200">
                <a:latin typeface="Courier New" panose="02070309020205020404" pitchFamily="49" charset="0"/>
              </a:rPr>
              <a:t>min(a, b)</a:t>
            </a:r>
            <a:endParaRPr lang="en-US" altLang="en-US" sz="2400"/>
          </a:p>
          <a:p>
            <a:pPr marL="377825" lvl="1" indent="0">
              <a:buFontTx/>
              <a:buNone/>
            </a:pPr>
            <a:r>
              <a:rPr lang="en-US" altLang="en-US" sz="2000"/>
              <a:t>Returns the maximum or minimum of two parameters.</a:t>
            </a:r>
          </a:p>
          <a:p>
            <a:pPr algn="just">
              <a:spcBef>
                <a:spcPct val="5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abs(a)</a:t>
            </a:r>
            <a:endParaRPr lang="en-US" altLang="en-US" sz="2400"/>
          </a:p>
          <a:p>
            <a:pPr marL="377825" lvl="1" indent="0">
              <a:buFontTx/>
              <a:buNone/>
            </a:pPr>
            <a:r>
              <a:rPr lang="en-US" altLang="en-US" sz="2000"/>
              <a:t>Returns the absolute value of the parameter.</a:t>
            </a:r>
          </a:p>
          <a:p>
            <a:pPr>
              <a:spcBef>
                <a:spcPct val="5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random()</a:t>
            </a:r>
            <a:endParaRPr lang="en-US" altLang="en-US" sz="2400"/>
          </a:p>
          <a:p>
            <a:pPr marL="377825" lvl="1" indent="0">
              <a:buFontTx/>
              <a:buNone/>
            </a:pPr>
            <a:r>
              <a:rPr lang="en-US" altLang="en-US" sz="2000"/>
              <a:t>Returns a random </a:t>
            </a:r>
            <a:r>
              <a:rPr lang="en-US" altLang="en-US" sz="2000">
                <a:latin typeface="Courier New" panose="02070309020205020404" pitchFamily="49" charset="0"/>
              </a:rPr>
              <a:t>double</a:t>
            </a:r>
            <a:r>
              <a:rPr lang="en-US" altLang="en-US" sz="2000"/>
              <a:t> value</a:t>
            </a:r>
            <a:br>
              <a:rPr lang="en-US" altLang="en-US" sz="2000"/>
            </a:br>
            <a:r>
              <a:rPr lang="en-US" altLang="en-US" sz="2000"/>
              <a:t>in the range [0.0 , 1.0).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7D022F5C-5C92-4094-B3E9-B119447C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371600"/>
            <a:ext cx="4419600" cy="464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Math.max(2, 3) returns 3 </a:t>
            </a:r>
            <a:endParaRPr lang="en-US" altLang="en-US" sz="2200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Math.max(2.5, 3) returns 3.0 </a:t>
            </a:r>
            <a:endParaRPr lang="en-US" altLang="en-US" sz="22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Math.min(2.5, 3.6) returns 2.5 </a:t>
            </a:r>
            <a:endParaRPr lang="en-US" altLang="en-US" sz="22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Math.abs(-2) returns 2</a:t>
            </a:r>
            <a:endParaRPr lang="en-US" altLang="en-US" sz="22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200">
                <a:latin typeface="Courier New" panose="02070309020205020404" pitchFamily="49" charset="0"/>
                <a:cs typeface="Times New Roman" panose="02020603050405020304" pitchFamily="18" charset="0"/>
              </a:rPr>
              <a:t>Math.abs(-2.1) returns 2.1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925EDAC9-F973-40DB-B9D8-2CA5EDAE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Math Class</a:t>
            </a:r>
          </a:p>
        </p:txBody>
      </p:sp>
      <p:sp>
        <p:nvSpPr>
          <p:cNvPr id="68611" name="Slide Number Placeholder 2">
            <a:extLst>
              <a:ext uri="{FF2B5EF4-FFF2-40B4-BE49-F238E27FC236}">
                <a16:creationId xmlns:a16="http://schemas.microsoft.com/office/drawing/2014/main" id="{F4EB764E-8CF7-4A82-ABE9-ADA0DE573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EE76C9-18B5-468A-9719-E405051B579A}" type="slidenum">
              <a:rPr lang="en-US" altLang="en-US" sz="1400"/>
              <a:pPr/>
              <a:t>65</a:t>
            </a:fld>
            <a:endParaRPr lang="en-US" altLang="en-US" sz="1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3C739E-BF02-4AAA-88D9-9A2FB2D8BFED}"/>
              </a:ext>
            </a:extLst>
          </p:cNvPr>
          <p:cNvSpPr/>
          <p:nvPr/>
        </p:nvSpPr>
        <p:spPr>
          <a:xfrm>
            <a:off x="571500" y="1866900"/>
            <a:ext cx="7696200" cy="341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hlinkClick r:id="rId2"/>
              </a:rPr>
              <a:t>Math Class:  Method Summary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hlinkClick r:id="rId3"/>
              </a:rPr>
              <a:t>Java Math Engine: Build-In Functions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>
            <a:extLst>
              <a:ext uri="{FF2B5EF4-FFF2-40B4-BE49-F238E27FC236}">
                <a16:creationId xmlns:a16="http://schemas.microsoft.com/office/drawing/2014/main" id="{C998F552-A49C-4156-B812-9F56008B5A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2F0341-EF70-4AD5-A036-B510C772DDCC}" type="slidenum">
              <a:rPr lang="en-US" altLang="en-US" sz="1400"/>
              <a:pPr/>
              <a:t>66</a:t>
            </a:fld>
            <a:endParaRPr lang="en-US" altLang="en-US" sz="14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1364E82-BEC9-4EF0-9828-DE01FC6CB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The </a:t>
            </a:r>
            <a:r>
              <a:rPr lang="en-US" altLang="en-US" u="sng">
                <a:cs typeface="Courier New" panose="02070309020205020404" pitchFamily="49" charset="0"/>
              </a:rPr>
              <a:t>random</a:t>
            </a:r>
            <a:r>
              <a:rPr lang="en-US" altLang="en-US">
                <a:cs typeface="Courier New" panose="02070309020205020404" pitchFamily="49" charset="0"/>
              </a:rPr>
              <a:t> Method</a:t>
            </a:r>
            <a:endParaRPr lang="en-US" altLang="en-US"/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7C11905-1948-4033-8AB5-546323487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838200"/>
          </a:xfrm>
          <a:noFill/>
        </p:spPr>
        <p:txBody>
          <a:bodyPr/>
          <a:lstStyle/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>
                <a:cs typeface="Courier New" panose="02070309020205020404" pitchFamily="49" charset="0"/>
              </a:rPr>
              <a:t>Generates a random </a:t>
            </a:r>
            <a:r>
              <a:rPr lang="en-US" altLang="en-US" sz="2400" u="sng">
                <a:cs typeface="Courier New" panose="02070309020205020404" pitchFamily="49" charset="0"/>
              </a:rPr>
              <a:t>double</a:t>
            </a:r>
            <a:r>
              <a:rPr lang="en-US" altLang="en-US" sz="2400">
                <a:cs typeface="Courier New" panose="02070309020205020404" pitchFamily="49" charset="0"/>
              </a:rPr>
              <a:t> value greater than or equal to 0.0 and less than 1.0 (</a:t>
            </a:r>
            <a:r>
              <a:rPr lang="en-US" altLang="en-US" sz="2400" u="sng">
                <a:cs typeface="Courier New" panose="02070309020205020404" pitchFamily="49" charset="0"/>
              </a:rPr>
              <a:t>0 &lt;= Math.random() &lt; 1.0</a:t>
            </a:r>
            <a:r>
              <a:rPr lang="en-US" altLang="en-US" sz="2400">
                <a:cs typeface="Courier New" panose="02070309020205020404" pitchFamily="49" charset="0"/>
              </a:rPr>
              <a:t>).</a:t>
            </a:r>
            <a:r>
              <a:rPr lang="en-US" altLang="en-US" sz="2400"/>
              <a:t> </a:t>
            </a: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BABFF216-E53C-4DDA-86A7-86B21887A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Examples:</a:t>
            </a:r>
            <a:endParaRPr lang="en-US" altLang="en-US"/>
          </a:p>
        </p:txBody>
      </p:sp>
      <p:sp>
        <p:nvSpPr>
          <p:cNvPr id="69638" name="Rectangle 7">
            <a:extLst>
              <a:ext uri="{FF2B5EF4-FFF2-40B4-BE49-F238E27FC236}">
                <a16:creationId xmlns:a16="http://schemas.microsoft.com/office/drawing/2014/main" id="{86AE7190-3D95-472B-8865-0F4968E80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9639" name="Object 6">
            <a:extLst>
              <a:ext uri="{FF2B5EF4-FFF2-40B4-BE49-F238E27FC236}">
                <a16:creationId xmlns:a16="http://schemas.microsoft.com/office/drawing/2014/main" id="{4E1B405D-AA78-49ED-9EDA-FE00167AE5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895600"/>
          <a:ext cx="80010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353812" imgH="958596" progId="Word.Picture.8">
                  <p:embed/>
                </p:oleObj>
              </mc:Choice>
              <mc:Fallback>
                <p:oleObj r:id="rId2" imgW="5353812" imgH="958596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8001000" cy="14382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Rectangle 8">
            <a:extLst>
              <a:ext uri="{FF2B5EF4-FFF2-40B4-BE49-F238E27FC236}">
                <a16:creationId xmlns:a16="http://schemas.microsoft.com/office/drawing/2014/main" id="{E465AD3B-21CA-4C45-A9A4-89945AC03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20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In general,</a:t>
            </a:r>
            <a:endParaRPr lang="en-US" altLang="en-US"/>
          </a:p>
        </p:txBody>
      </p:sp>
      <p:sp>
        <p:nvSpPr>
          <p:cNvPr id="69641" name="Rectangle 10">
            <a:extLst>
              <a:ext uri="{FF2B5EF4-FFF2-40B4-BE49-F238E27FC236}">
                <a16:creationId xmlns:a16="http://schemas.microsoft.com/office/drawing/2014/main" id="{E9B0471E-C65D-42A4-AC7B-A18D88C28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9642" name="Object 9">
            <a:extLst>
              <a:ext uri="{FF2B5EF4-FFF2-40B4-BE49-F238E27FC236}">
                <a16:creationId xmlns:a16="http://schemas.microsoft.com/office/drawing/2014/main" id="{74D5900C-A813-4D8A-B156-EAC93BCEF5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5181600"/>
          <a:ext cx="8534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353812" imgH="399288" progId="Word.Picture.8">
                  <p:embed/>
                </p:oleObj>
              </mc:Choice>
              <mc:Fallback>
                <p:oleObj r:id="rId4" imgW="5353812" imgH="399288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81600"/>
                        <a:ext cx="8534400" cy="6381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>
            <a:extLst>
              <a:ext uri="{FF2B5EF4-FFF2-40B4-BE49-F238E27FC236}">
                <a16:creationId xmlns:a16="http://schemas.microsoft.com/office/drawing/2014/main" id="{6516CE06-342B-4ECC-8FB7-016D7B4982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5A8A3C-9FE3-45C6-BB9A-82C258835756}" type="slidenum">
              <a:rPr lang="en-US" altLang="en-US" sz="1400"/>
              <a:pPr/>
              <a:t>67</a:t>
            </a:fld>
            <a:endParaRPr lang="en-US" altLang="en-US" sz="14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C04D8621-F767-4245-B9BC-2E5FA47A0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Case Study: Generating Random Characters</a:t>
            </a:r>
            <a:r>
              <a:rPr lang="en-US" altLang="en-US"/>
              <a:t> 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B5DA533-DDDC-44FE-937C-749B2FA36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cs typeface="Courier New" panose="02070309020205020404" pitchFamily="49" charset="0"/>
              </a:rPr>
              <a:t>Computer programs process numerical data and characters. You have seen many examples that involve numerical data. It is also important to understand characters and how to process them.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cs typeface="Courier New" panose="02070309020205020404" pitchFamily="49" charset="0"/>
              </a:rPr>
              <a:t>As introduced in Section 2.9, each character has a unique Unicode between 0 and FFFF in hexadecimal (65535 in decimal). To generate a random character is to generate a random integer between 0 and 65535 using the following expression: (note that since </a:t>
            </a:r>
            <a:r>
              <a:rPr lang="en-US" altLang="en-US" sz="2800" u="sng">
                <a:cs typeface="Courier New" panose="02070309020205020404" pitchFamily="49" charset="0"/>
              </a:rPr>
              <a:t>0 &lt;= Math.random() &lt; 1.0</a:t>
            </a:r>
            <a:r>
              <a:rPr lang="en-US" altLang="en-US" sz="2800">
                <a:cs typeface="Courier New" panose="02070309020205020404" pitchFamily="49" charset="0"/>
              </a:rPr>
              <a:t>, you have to add 1 to 65535.)</a:t>
            </a:r>
            <a:endParaRPr lang="en-US" altLang="en-US" sz="280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(int)(Math.random() * (65535 + 1))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4">
            <a:extLst>
              <a:ext uri="{FF2B5EF4-FFF2-40B4-BE49-F238E27FC236}">
                <a16:creationId xmlns:a16="http://schemas.microsoft.com/office/drawing/2014/main" id="{BD10E4BE-2185-404D-9E5B-83B729E68D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49EB00-6430-4C7A-97CC-AB8DDE6D6FE6}" type="slidenum">
              <a:rPr lang="en-US" altLang="en-US" sz="1400"/>
              <a:pPr/>
              <a:t>68</a:t>
            </a:fld>
            <a:endParaRPr lang="en-US" altLang="en-US" sz="14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4DDB0F6F-E0C4-4B1E-A605-3C64A3D15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Case Study: Generating Random Characters</a:t>
            </a:r>
            <a:r>
              <a:rPr lang="en-US" altLang="en-US"/>
              <a:t>, cont.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4C1CDDE4-DB11-465C-ADA5-DB87A11EB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Now let us consider how to generate a random lowercase letter. The Unicode for lowercase letters are consecutive integers starting from the Unicode for 'a', then for 'b', 'c', ..., and 'z'. The Unicode for 'a' is</a:t>
            </a: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(int)'a'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So, a random integer between (int)'a' and (int)'z' is</a:t>
            </a: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(int)((int)'a' + Math.random() * ((int)'z' - (int)'a' + 1)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>
            <a:extLst>
              <a:ext uri="{FF2B5EF4-FFF2-40B4-BE49-F238E27FC236}">
                <a16:creationId xmlns:a16="http://schemas.microsoft.com/office/drawing/2014/main" id="{1578C8DA-1C11-4E78-B0B0-FDBB29D17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BBD4FE-D263-46DB-A170-F1D329F4381C}" type="slidenum">
              <a:rPr lang="en-US" altLang="en-US" sz="1400"/>
              <a:pPr/>
              <a:t>69</a:t>
            </a:fld>
            <a:endParaRPr lang="en-US" altLang="en-US" sz="14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E4C2CEE5-0895-4F4B-9C98-B97C8FA54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Case Study: Generating Random Characters</a:t>
            </a:r>
            <a:r>
              <a:rPr lang="en-US" altLang="en-US"/>
              <a:t>, cont.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8ACFC484-3704-4639-BFF5-21045B29A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Now let us consider how to generate a random lowercase letter. The Unicode for lowercase letters are consecutive integers starting from the Unicode for 'a', then for 'b', 'c', ..., and 'z'. The Unicode for 'a' is</a:t>
            </a: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(int)'a'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So, a random integer between (int)'a' and (int)'z' is</a:t>
            </a: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(int)((int)'a' + Math.random() * ((int)'z' - (int)'a' + 1)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0ADF44E-D2AA-478D-B33B-F88A91F2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Object-Oriented Programming Concepts</a:t>
            </a:r>
            <a:br>
              <a:rPr lang="en-US" altLang="en-US" sz="3600"/>
            </a:br>
            <a:endParaRPr lang="en-US" altLang="en-US" sz="360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DB60BB0C-C374-40EA-BC98-440B1633221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  <a:ln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hlinkClick r:id="rId2"/>
              </a:rPr>
              <a:t> </a:t>
            </a:r>
            <a:r>
              <a:rPr lang="en-US" altLang="en-US">
                <a:hlinkClick r:id="rId3"/>
              </a:rPr>
              <a:t>Defining Methods</a:t>
            </a:r>
            <a:endParaRPr lang="en-US" altLang="en-US">
              <a:hlinkClick r:id="rId2"/>
            </a:endParaRPr>
          </a:p>
          <a:p>
            <a:r>
              <a:rPr lang="en-US" altLang="en-US">
                <a:hlinkClick r:id="rId2"/>
              </a:rPr>
              <a:t>http://docs.oracle.com/javase/tutorial/java/concepts/index.html</a:t>
            </a:r>
            <a:r>
              <a:rPr lang="en-US" altLang="en-US"/>
              <a:t>  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CAAEDACF-6A65-4741-9376-A856F1D873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5F96F0-4581-4263-9800-E24BDB57AC42}" type="slidenum">
              <a:rPr lang="en-US" altLang="en-US" sz="1400"/>
              <a:pPr/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>
            <a:extLst>
              <a:ext uri="{FF2B5EF4-FFF2-40B4-BE49-F238E27FC236}">
                <a16:creationId xmlns:a16="http://schemas.microsoft.com/office/drawing/2014/main" id="{D85A3074-196E-4DE8-AD3C-FF27130597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13303D-42DC-46A1-AC0B-AF1A85ADCB31}" type="slidenum">
              <a:rPr lang="en-US" altLang="en-US" sz="1400"/>
              <a:pPr/>
              <a:t>70</a:t>
            </a:fld>
            <a:endParaRPr lang="en-US" altLang="en-US" sz="14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A762FB43-2493-44A2-B951-E12E17121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Case Study: Generating Random Characters</a:t>
            </a:r>
            <a:r>
              <a:rPr lang="en-US" altLang="en-US"/>
              <a:t>, cont.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0E410651-49E1-43CA-B836-BF9D3F8C4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As discussed in Chapter 2., all numeric operators can be applied to the char operands. The char operand is cast into a number if the other operand is a number or a character. So, the preceding expression can be simplified as follows: </a:t>
            </a:r>
            <a:endParaRPr lang="en-US" altLang="en-US"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'a' + Math.random() * ('z' - 'a' + 1)</a:t>
            </a:r>
            <a:endParaRPr lang="en-US" altLang="en-US">
              <a:cs typeface="Times New Roman" panose="02020603050405020304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 </a:t>
            </a:r>
            <a:endParaRPr lang="en-US" altLang="en-US">
              <a:cs typeface="Times New Roman" panose="02020603050405020304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So a random lowercase letter is</a:t>
            </a:r>
            <a:endParaRPr lang="en-US" altLang="en-US"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(char)('a' + Math.random() * ('z' - 'a' + 1))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>
            <a:extLst>
              <a:ext uri="{FF2B5EF4-FFF2-40B4-BE49-F238E27FC236}">
                <a16:creationId xmlns:a16="http://schemas.microsoft.com/office/drawing/2014/main" id="{24E22FCC-6D5A-44ED-B752-60F7C7D7C0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2011C1-0F68-4355-B053-DDF91456EE5C}" type="slidenum">
              <a:rPr lang="en-US" altLang="en-US" sz="1400"/>
              <a:pPr/>
              <a:t>71</a:t>
            </a:fld>
            <a:endParaRPr lang="en-US" altLang="en-US" sz="14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96067FA8-18AD-4989-8405-314688A3E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Case Study: Generating Random Characters</a:t>
            </a:r>
            <a:r>
              <a:rPr lang="en-US" altLang="en-US"/>
              <a:t>, cont.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20773D0B-E910-45C2-A4F8-FD3DF9534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7244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>
                <a:cs typeface="Courier New" panose="02070309020205020404" pitchFamily="49" charset="0"/>
              </a:rPr>
              <a:t>To generalize the foregoing discussion, a random character between any two characters ch1 and ch2 with ch1 &lt; ch2 can be generated as follows: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800"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(char)(ch1 + Math.random() * (ch2 – ch1 + 1))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>
                <a:cs typeface="Courier New" panose="02070309020205020404" pitchFamily="49" charset="0"/>
              </a:rPr>
              <a:t> 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>
            <a:extLst>
              <a:ext uri="{FF2B5EF4-FFF2-40B4-BE49-F238E27FC236}">
                <a16:creationId xmlns:a16="http://schemas.microsoft.com/office/drawing/2014/main" id="{73380913-668F-425F-810E-88424A9024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B80403-84CF-496A-B4C4-8983E25FCD35}" type="slidenum">
              <a:rPr lang="en-US" altLang="en-US" sz="1400"/>
              <a:pPr/>
              <a:t>72</a:t>
            </a:fld>
            <a:endParaRPr lang="en-US" altLang="en-US" sz="14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C9A1BEB0-A389-419D-B892-6E28B1761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6096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The RandomCharacter Class</a:t>
            </a:r>
            <a:endParaRPr lang="en-US" altLang="en-US"/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C1D96EC-2744-4098-85A7-E1707F05A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5842000" cy="563880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RandomCharacter.java: Generate random characters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RandomCharacter {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/** Generate a random character between ch1 and ch2 */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char getRandomCharacter(char ch1, char ch2) {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(char)(ch1 + Math.random() * (ch2 - ch1 + 1));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cs typeface="Courier New" panose="02070309020205020404" pitchFamily="49" charset="0"/>
              </a:rPr>
              <a:t> 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/** Generate a random lowercase letter */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char getRandomLowerCaseLetter() {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getRandomCharacter('a', 'z');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cs typeface="Courier New" panose="02070309020205020404" pitchFamily="49" charset="0"/>
              </a:rPr>
              <a:t> 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/** Generate a random uppercase letter */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char getRandomUpperCaseLetter() {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getRandomCharacter('A', 'Z');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cs typeface="Courier New" panose="02070309020205020404" pitchFamily="49" charset="0"/>
              </a:rPr>
              <a:t> 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/** Generate a random digit character */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char getRandomDigitCharacter() {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getRandomCharacter('0', '9');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cs typeface="Courier New" panose="02070309020205020404" pitchFamily="49" charset="0"/>
              </a:rPr>
              <a:t> 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/** Generate a random character */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char getRandomCharacter() {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getRandomCharacter('\u0000', '\uFFFF');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200">
              <a:solidFill>
                <a:schemeClr val="bg2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>
              <a:solidFill>
                <a:schemeClr val="bg2"/>
              </a:solidFill>
              <a:cs typeface="Courier New" panose="02070309020205020404" pitchFamily="49" charset="0"/>
            </a:endParaRPr>
          </a:p>
        </p:txBody>
      </p:sp>
      <p:sp>
        <p:nvSpPr>
          <p:cNvPr id="203780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683709A-56D4-400D-926F-00C4180F8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4197350"/>
            <a:ext cx="3303587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TestRandomCharacter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75782" name="Picture 5">
            <a:hlinkClick r:id="rId4" action="ppaction://program"/>
            <a:extLst>
              <a:ext uri="{FF2B5EF4-FFF2-40B4-BE49-F238E27FC236}">
                <a16:creationId xmlns:a16="http://schemas.microsoft.com/office/drawing/2014/main" id="{ABDDD57E-2EA8-4E7F-B513-EB36659C1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5157788"/>
            <a:ext cx="251460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3782" name="AutoShap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ECC5AA8-E1BD-4CFD-86D1-17D8CCF75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813" y="3044825"/>
            <a:ext cx="2957512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6" action="ppaction://program"/>
              </a:rPr>
              <a:t>RandomCharacter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>
            <a:extLst>
              <a:ext uri="{FF2B5EF4-FFF2-40B4-BE49-F238E27FC236}">
                <a16:creationId xmlns:a16="http://schemas.microsoft.com/office/drawing/2014/main" id="{42B54D5A-A4C6-48EF-89F0-4C73F14366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EC5A5C-EC7D-42D3-AB67-A371F1AABE44}" type="slidenum">
              <a:rPr lang="en-US" altLang="en-US" sz="1400"/>
              <a:pPr/>
              <a:t>73</a:t>
            </a:fld>
            <a:endParaRPr lang="en-US" altLang="en-US" sz="14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D874D98-FB5A-469C-944D-A957BC902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590550"/>
          </a:xfrm>
        </p:spPr>
        <p:txBody>
          <a:bodyPr/>
          <a:lstStyle/>
          <a:p>
            <a:r>
              <a:rPr lang="en-US" altLang="en-US" sz="4000">
                <a:cs typeface="Courier New" panose="02070309020205020404" pitchFamily="49" charset="0"/>
              </a:rPr>
              <a:t>Stepwise Refinement</a:t>
            </a:r>
            <a:r>
              <a:rPr lang="en-US" altLang="en-US"/>
              <a:t> (Optional)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6919C5C-3AA4-40A8-BD76-09B28BF47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3276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The concept of method abstraction can be applied to the process of developing programs. When writing a large program, you can use the “divide and conquer” strategy, also known as </a:t>
            </a:r>
            <a:r>
              <a:rPr lang="en-US" altLang="en-US" i="1">
                <a:cs typeface="Courier New" panose="02070309020205020404" pitchFamily="49" charset="0"/>
              </a:rPr>
              <a:t>stepwise refinement</a:t>
            </a:r>
            <a:r>
              <a:rPr lang="en-US" altLang="en-US">
                <a:cs typeface="Courier New" panose="02070309020205020404" pitchFamily="49" charset="0"/>
              </a:rPr>
              <a:t>, to decompose it into subproblems. The subproblems can be further decomposed into smaller, more manageable problems.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>
            <a:extLst>
              <a:ext uri="{FF2B5EF4-FFF2-40B4-BE49-F238E27FC236}">
                <a16:creationId xmlns:a16="http://schemas.microsoft.com/office/drawing/2014/main" id="{AEF2A6E9-AECD-4AB1-826B-EA7BDC9A9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B49424-8516-4A72-B07D-649025D0C347}" type="slidenum">
              <a:rPr lang="en-US" altLang="en-US" sz="1400"/>
              <a:pPr/>
              <a:t>74</a:t>
            </a:fld>
            <a:endParaRPr lang="en-US" altLang="en-US" sz="14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187BC12E-06FE-4005-AC4D-7FC1AA56B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590550"/>
          </a:xfrm>
        </p:spPr>
        <p:txBody>
          <a:bodyPr/>
          <a:lstStyle/>
          <a:p>
            <a:r>
              <a:rPr lang="en-US" altLang="en-US" sz="4000">
                <a:cs typeface="Courier New" panose="02070309020205020404" pitchFamily="49" charset="0"/>
              </a:rPr>
              <a:t>PrintCalender Case Study</a:t>
            </a:r>
            <a:r>
              <a:rPr lang="en-US" altLang="en-US"/>
              <a:t> 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A5A365B2-C602-45DD-AAED-CEFACBD9F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914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cs typeface="Courier New" panose="02070309020205020404" pitchFamily="49" charset="0"/>
              </a:rPr>
              <a:t>Let us use the PrintCalendar example to demonstrate the stepwise refinement approach. </a:t>
            </a:r>
          </a:p>
        </p:txBody>
      </p:sp>
      <p:sp>
        <p:nvSpPr>
          <p:cNvPr id="77829" name="Rectangle 7">
            <a:extLst>
              <a:ext uri="{FF2B5EF4-FFF2-40B4-BE49-F238E27FC236}">
                <a16:creationId xmlns:a16="http://schemas.microsoft.com/office/drawing/2014/main" id="{8E8B79BE-E74E-4A18-BDBE-18B0A5C4F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2852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7830" name="Rectangle 9">
            <a:extLst>
              <a:ext uri="{FF2B5EF4-FFF2-40B4-BE49-F238E27FC236}">
                <a16:creationId xmlns:a16="http://schemas.microsoft.com/office/drawing/2014/main" id="{E653E5A6-EA98-4051-A49A-4781F18B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7831" name="Rectangle 11">
            <a:extLst>
              <a:ext uri="{FF2B5EF4-FFF2-40B4-BE49-F238E27FC236}">
                <a16:creationId xmlns:a16="http://schemas.microsoft.com/office/drawing/2014/main" id="{C706E9E0-C5A2-492F-9B45-1334A7DF1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0" y="2519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77832" name="Picture 12">
            <a:extLst>
              <a:ext uri="{FF2B5EF4-FFF2-40B4-BE49-F238E27FC236}">
                <a16:creationId xmlns:a16="http://schemas.microsoft.com/office/drawing/2014/main" id="{4AD2DE3D-9D4F-4CC0-A1DC-058EE68B1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2546350"/>
            <a:ext cx="3825875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5837" name="AutoShape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D0D6890-8197-41F7-A34F-3AB2AD409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38" y="5426075"/>
            <a:ext cx="2895600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PrintCalendar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77834" name="Picture 14">
            <a:hlinkClick r:id="rId5" action="ppaction://program"/>
            <a:extLst>
              <a:ext uri="{FF2B5EF4-FFF2-40B4-BE49-F238E27FC236}">
                <a16:creationId xmlns:a16="http://schemas.microsoft.com/office/drawing/2014/main" id="{7EA90F3D-65E7-48DE-BE6E-D4EFA8256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8" y="5426075"/>
            <a:ext cx="25146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4">
            <a:extLst>
              <a:ext uri="{FF2B5EF4-FFF2-40B4-BE49-F238E27FC236}">
                <a16:creationId xmlns:a16="http://schemas.microsoft.com/office/drawing/2014/main" id="{C362B5EC-EB36-4114-B95D-773A712470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E1C242-88F8-4B0D-8C8D-35E13F8AD7F0}" type="slidenum">
              <a:rPr lang="en-US" altLang="en-US" sz="1400"/>
              <a:pPr/>
              <a:t>75</a:t>
            </a:fld>
            <a:endParaRPr lang="en-US" altLang="en-US" sz="14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E3E36DD-2E71-4A12-A62F-82B84D076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D9EAA73D-AF7F-4FA2-B6BC-93E59B7AD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78853" name="Rectangle 4">
            <a:extLst>
              <a:ext uri="{FF2B5EF4-FFF2-40B4-BE49-F238E27FC236}">
                <a16:creationId xmlns:a16="http://schemas.microsoft.com/office/drawing/2014/main" id="{85A99E66-4A61-46A0-A1A6-E6719205D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8854" name="Rectangle 5">
            <a:extLst>
              <a:ext uri="{FF2B5EF4-FFF2-40B4-BE49-F238E27FC236}">
                <a16:creationId xmlns:a16="http://schemas.microsoft.com/office/drawing/2014/main" id="{E1599B39-3D86-4CA3-9A51-163DA7998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8855" name="Object 6">
            <a:extLst>
              <a:ext uri="{FF2B5EF4-FFF2-40B4-BE49-F238E27FC236}">
                <a16:creationId xmlns:a16="http://schemas.microsoft.com/office/drawing/2014/main" id="{AF953EFB-A91A-44FE-AB03-4C856D25DD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29812" imgH="2628900" progId="Word.Picture.8">
                  <p:embed/>
                </p:oleObj>
              </mc:Choice>
              <mc:Fallback>
                <p:oleObj r:id="rId3" imgW="3829812" imgH="26289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Rectangle 8">
            <a:extLst>
              <a:ext uri="{FF2B5EF4-FFF2-40B4-BE49-F238E27FC236}">
                <a16:creationId xmlns:a16="http://schemas.microsoft.com/office/drawing/2014/main" id="{B20CDF15-D888-4DE2-92EC-6531F2DEA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88" y="2660650"/>
            <a:ext cx="6951662" cy="360997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>
            <a:extLst>
              <a:ext uri="{FF2B5EF4-FFF2-40B4-BE49-F238E27FC236}">
                <a16:creationId xmlns:a16="http://schemas.microsoft.com/office/drawing/2014/main" id="{7ACC3F1A-3B38-42D3-8046-2EA76DB0CF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079E52-88EF-4F9D-8BD4-11A76FDE1337}" type="slidenum">
              <a:rPr lang="en-US" altLang="en-US" sz="1400"/>
              <a:pPr/>
              <a:t>76</a:t>
            </a:fld>
            <a:endParaRPr lang="en-US" altLang="en-US" sz="14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8DC3805-9DC8-44D8-8A0E-288FE6B66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26C88DCC-1269-4DBF-BF38-21A72119A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79877" name="Rectangle 4">
            <a:extLst>
              <a:ext uri="{FF2B5EF4-FFF2-40B4-BE49-F238E27FC236}">
                <a16:creationId xmlns:a16="http://schemas.microsoft.com/office/drawing/2014/main" id="{44A2CA3E-0C99-4001-BB7A-EBE41BC55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9878" name="Rectangle 5">
            <a:extLst>
              <a:ext uri="{FF2B5EF4-FFF2-40B4-BE49-F238E27FC236}">
                <a16:creationId xmlns:a16="http://schemas.microsoft.com/office/drawing/2014/main" id="{9C4A492B-B5DB-4579-877E-6C0327D4E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9879" name="Object 6">
            <a:extLst>
              <a:ext uri="{FF2B5EF4-FFF2-40B4-BE49-F238E27FC236}">
                <a16:creationId xmlns:a16="http://schemas.microsoft.com/office/drawing/2014/main" id="{F80EA8D6-456E-476E-A422-884CA2A47D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29812" imgH="2628900" progId="Word.Picture.8">
                  <p:embed/>
                </p:oleObj>
              </mc:Choice>
              <mc:Fallback>
                <p:oleObj r:id="rId3" imgW="3829812" imgH="26289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0" name="Rectangle 7">
            <a:extLst>
              <a:ext uri="{FF2B5EF4-FFF2-40B4-BE49-F238E27FC236}">
                <a16:creationId xmlns:a16="http://schemas.microsoft.com/office/drawing/2014/main" id="{1FD3CFF3-642B-4790-8D30-5F18A60CF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88" y="3505200"/>
            <a:ext cx="6951662" cy="27654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4">
            <a:extLst>
              <a:ext uri="{FF2B5EF4-FFF2-40B4-BE49-F238E27FC236}">
                <a16:creationId xmlns:a16="http://schemas.microsoft.com/office/drawing/2014/main" id="{BA6CB670-73B5-4BBE-9F02-B3435B0B54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7AF9B8-0B81-4221-88A3-362AB24EB074}" type="slidenum">
              <a:rPr lang="en-US" altLang="en-US" sz="1400"/>
              <a:pPr/>
              <a:t>77</a:t>
            </a:fld>
            <a:endParaRPr lang="en-US" altLang="en-US" sz="14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2CD8B845-04E4-46B9-A3C8-24C90F2F4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FBB75792-8114-4793-BBFF-E2F72CDC1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80901" name="Rectangle 4">
            <a:extLst>
              <a:ext uri="{FF2B5EF4-FFF2-40B4-BE49-F238E27FC236}">
                <a16:creationId xmlns:a16="http://schemas.microsoft.com/office/drawing/2014/main" id="{D93869A1-7B40-4EBD-8AFD-35FAEA1B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0902" name="Rectangle 5">
            <a:extLst>
              <a:ext uri="{FF2B5EF4-FFF2-40B4-BE49-F238E27FC236}">
                <a16:creationId xmlns:a16="http://schemas.microsoft.com/office/drawing/2014/main" id="{74EB5FF9-A38F-467A-AB05-794770B8C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0903" name="Object 6">
            <a:extLst>
              <a:ext uri="{FF2B5EF4-FFF2-40B4-BE49-F238E27FC236}">
                <a16:creationId xmlns:a16="http://schemas.microsoft.com/office/drawing/2014/main" id="{546E7D54-1789-44B5-B8C6-6DEC70C26E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29812" imgH="2628900" progId="Word.Picture.8">
                  <p:embed/>
                </p:oleObj>
              </mc:Choice>
              <mc:Fallback>
                <p:oleObj r:id="rId3" imgW="3829812" imgH="26289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Rectangle 7">
            <a:extLst>
              <a:ext uri="{FF2B5EF4-FFF2-40B4-BE49-F238E27FC236}">
                <a16:creationId xmlns:a16="http://schemas.microsoft.com/office/drawing/2014/main" id="{F7FE9902-1927-4259-A16E-FC797C3B2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3505200"/>
            <a:ext cx="3878262" cy="26892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4">
            <a:extLst>
              <a:ext uri="{FF2B5EF4-FFF2-40B4-BE49-F238E27FC236}">
                <a16:creationId xmlns:a16="http://schemas.microsoft.com/office/drawing/2014/main" id="{4B88D95C-C6D5-4DB1-B18A-74B395DDF4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4B0DA7-3C5E-494D-BB71-FD10BCDA4FC7}" type="slidenum">
              <a:rPr lang="en-US" altLang="en-US" sz="1400"/>
              <a:pPr/>
              <a:t>78</a:t>
            </a:fld>
            <a:endParaRPr lang="en-US" altLang="en-US" sz="14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8F53FBA9-92E1-4AD2-855D-9B17E40BF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81A8430E-04FA-4519-BEB4-7571C70A3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81925" name="Rectangle 4">
            <a:extLst>
              <a:ext uri="{FF2B5EF4-FFF2-40B4-BE49-F238E27FC236}">
                <a16:creationId xmlns:a16="http://schemas.microsoft.com/office/drawing/2014/main" id="{E431DBD0-B5B7-4600-8D94-14DEF25AE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26" name="Rectangle 5">
            <a:extLst>
              <a:ext uri="{FF2B5EF4-FFF2-40B4-BE49-F238E27FC236}">
                <a16:creationId xmlns:a16="http://schemas.microsoft.com/office/drawing/2014/main" id="{DA5578B2-23BA-4B76-A898-EC5BCB96E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1927" name="Object 6">
            <a:extLst>
              <a:ext uri="{FF2B5EF4-FFF2-40B4-BE49-F238E27FC236}">
                <a16:creationId xmlns:a16="http://schemas.microsoft.com/office/drawing/2014/main" id="{A975F0C6-2BE3-45D5-BB64-8DC5F4305E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29812" imgH="2628900" progId="Word.Picture.8">
                  <p:embed/>
                </p:oleObj>
              </mc:Choice>
              <mc:Fallback>
                <p:oleObj r:id="rId3" imgW="3829812" imgH="26289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8" name="Rectangle 7">
            <a:extLst>
              <a:ext uri="{FF2B5EF4-FFF2-40B4-BE49-F238E27FC236}">
                <a16:creationId xmlns:a16="http://schemas.microsoft.com/office/drawing/2014/main" id="{E26D9EBA-29A4-431E-A2EA-42911319C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4119563"/>
            <a:ext cx="2497137" cy="88423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29" name="Rectangle 8">
            <a:extLst>
              <a:ext uri="{FF2B5EF4-FFF2-40B4-BE49-F238E27FC236}">
                <a16:creationId xmlns:a16="http://schemas.microsoft.com/office/drawing/2014/main" id="{09F3A16C-6697-4ED0-BB9A-4335DBD98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5003800"/>
            <a:ext cx="2497138" cy="12287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30" name="Rectangle 9">
            <a:extLst>
              <a:ext uri="{FF2B5EF4-FFF2-40B4-BE49-F238E27FC236}">
                <a16:creationId xmlns:a16="http://schemas.microsoft.com/office/drawing/2014/main" id="{8EDC375B-8991-4822-BF19-D8C4E4682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5426075"/>
            <a:ext cx="1651000" cy="8064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4">
            <a:extLst>
              <a:ext uri="{FF2B5EF4-FFF2-40B4-BE49-F238E27FC236}">
                <a16:creationId xmlns:a16="http://schemas.microsoft.com/office/drawing/2014/main" id="{FE20024E-2FD5-4469-A7DF-8946DA1C79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CB976B-9881-4C89-8FA3-22137B458274}" type="slidenum">
              <a:rPr lang="en-US" altLang="en-US" sz="1400"/>
              <a:pPr/>
              <a:t>79</a:t>
            </a:fld>
            <a:endParaRPr lang="en-US" altLang="en-US" sz="14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6FCCF75D-4335-4002-947E-E39A9F083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F0C4AA05-2597-4075-BE4E-8D02B33A7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82949" name="Rectangle 4">
            <a:extLst>
              <a:ext uri="{FF2B5EF4-FFF2-40B4-BE49-F238E27FC236}">
                <a16:creationId xmlns:a16="http://schemas.microsoft.com/office/drawing/2014/main" id="{78D3F3F3-C493-4E13-B42A-53EEDC951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950" name="Rectangle 5">
            <a:extLst>
              <a:ext uri="{FF2B5EF4-FFF2-40B4-BE49-F238E27FC236}">
                <a16:creationId xmlns:a16="http://schemas.microsoft.com/office/drawing/2014/main" id="{78488E4F-57EF-43B8-B4D3-F9738520C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2951" name="Object 6">
            <a:extLst>
              <a:ext uri="{FF2B5EF4-FFF2-40B4-BE49-F238E27FC236}">
                <a16:creationId xmlns:a16="http://schemas.microsoft.com/office/drawing/2014/main" id="{0074EBFB-00B7-4706-A2CA-6C789E71CF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29812" imgH="2628900" progId="Word.Picture.8">
                  <p:embed/>
                </p:oleObj>
              </mc:Choice>
              <mc:Fallback>
                <p:oleObj r:id="rId3" imgW="3829812" imgH="26289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2" name="Rectangle 8">
            <a:extLst>
              <a:ext uri="{FF2B5EF4-FFF2-40B4-BE49-F238E27FC236}">
                <a16:creationId xmlns:a16="http://schemas.microsoft.com/office/drawing/2014/main" id="{C0297D86-7740-4B0E-A3FE-F6D9EF907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4735513"/>
            <a:ext cx="1728788" cy="149701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953" name="Rectangle 9">
            <a:extLst>
              <a:ext uri="{FF2B5EF4-FFF2-40B4-BE49-F238E27FC236}">
                <a16:creationId xmlns:a16="http://schemas.microsoft.com/office/drawing/2014/main" id="{192C6307-D014-43A7-904C-850FF215A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5464175"/>
            <a:ext cx="1651000" cy="7683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954" name="Rectangle 10">
            <a:extLst>
              <a:ext uri="{FF2B5EF4-FFF2-40B4-BE49-F238E27FC236}">
                <a16:creationId xmlns:a16="http://schemas.microsoft.com/office/drawing/2014/main" id="{D24E89DC-9BE4-4ABD-B89D-A22B02614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338" y="5464175"/>
            <a:ext cx="1919287" cy="8445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2D2508BE-96B3-48FB-B779-C8CF803730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2F2615-ED0F-4149-B7B2-6B799F42C8BC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A6ABF31-8EAB-43CE-A320-36AE3E709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114300"/>
            <a:ext cx="7880350" cy="500063"/>
          </a:xfrm>
        </p:spPr>
        <p:txBody>
          <a:bodyPr/>
          <a:lstStyle/>
          <a:p>
            <a:r>
              <a:rPr lang="en-US" altLang="en-US" sz="4000"/>
              <a:t>Problem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C261922-482A-46FB-8B2B-B5D8D97E6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FA5F4F9E-BB72-4DC3-A318-90A642099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EF0F6E67-E561-466E-AF9D-37684693F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7" name="Text Box 6">
            <a:extLst>
              <a:ext uri="{FF2B5EF4-FFF2-40B4-BE49-F238E27FC236}">
                <a16:creationId xmlns:a16="http://schemas.microsoft.com/office/drawing/2014/main" id="{D4930E1F-114A-4C80-A590-D61EBEDB2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600200"/>
            <a:ext cx="8718550" cy="4832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int sum = 0;</a:t>
            </a:r>
          </a:p>
          <a:p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for (int i = 1; i &lt;= 10; i++)</a:t>
            </a:r>
          </a:p>
          <a:p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  sum += i;</a:t>
            </a:r>
          </a:p>
          <a:p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System.out.println("Sum from 1 to 10 is " + sum);</a:t>
            </a:r>
          </a:p>
          <a:p>
            <a:endParaRPr lang="en-US" alt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sum = 0;</a:t>
            </a:r>
          </a:p>
          <a:p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for (int i = 20; i &lt;= 30; i++)</a:t>
            </a:r>
          </a:p>
          <a:p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  sum += i;</a:t>
            </a:r>
          </a:p>
          <a:p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System.out.println("Sum from 20 to 30 is " + sum);</a:t>
            </a:r>
          </a:p>
          <a:p>
            <a:endParaRPr lang="en-US" alt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sum = 0;</a:t>
            </a:r>
          </a:p>
          <a:p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for (int i = 35; i &lt;= 45; i++)</a:t>
            </a:r>
          </a:p>
          <a:p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  sum += i;</a:t>
            </a:r>
          </a:p>
          <a:p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System.out.println("Sum from 35 to 45 is " + sum);</a:t>
            </a:r>
          </a:p>
        </p:txBody>
      </p:sp>
      <p:sp>
        <p:nvSpPr>
          <p:cNvPr id="10248" name="TextBox 7">
            <a:extLst>
              <a:ext uri="{FF2B5EF4-FFF2-40B4-BE49-F238E27FC236}">
                <a16:creationId xmlns:a16="http://schemas.microsoft.com/office/drawing/2014/main" id="{6B1B4CB2-33EF-44EF-9FD3-37E5C2D0C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609600"/>
            <a:ext cx="7124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Find the sum of integers from </a:t>
            </a:r>
            <a:r>
              <a:rPr lang="en-US" altLang="en-US" u="sng"/>
              <a:t>1</a:t>
            </a:r>
            <a:r>
              <a:rPr lang="en-US" altLang="en-US"/>
              <a:t> to </a:t>
            </a:r>
            <a:r>
              <a:rPr lang="en-US" altLang="en-US" u="sng"/>
              <a:t>10</a:t>
            </a:r>
            <a:r>
              <a:rPr lang="en-US" altLang="en-US"/>
              <a:t>, from </a:t>
            </a:r>
            <a:r>
              <a:rPr lang="en-US" altLang="en-US" u="sng"/>
              <a:t>20</a:t>
            </a:r>
            <a:r>
              <a:rPr lang="en-US" altLang="en-US"/>
              <a:t> to </a:t>
            </a:r>
            <a:r>
              <a:rPr lang="en-US" altLang="en-US" u="sng"/>
              <a:t>30</a:t>
            </a:r>
            <a:r>
              <a:rPr lang="en-US" altLang="en-US"/>
              <a:t>, and from </a:t>
            </a:r>
            <a:r>
              <a:rPr lang="en-US" altLang="en-US" u="sng"/>
              <a:t>35</a:t>
            </a:r>
            <a:r>
              <a:rPr lang="en-US" altLang="en-US"/>
              <a:t> to </a:t>
            </a:r>
            <a:r>
              <a:rPr lang="en-US" altLang="en-US" u="sng"/>
              <a:t>45</a:t>
            </a:r>
            <a:r>
              <a:rPr lang="en-US" altLang="en-US"/>
              <a:t>, respectively.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>
            <a:extLst>
              <a:ext uri="{FF2B5EF4-FFF2-40B4-BE49-F238E27FC236}">
                <a16:creationId xmlns:a16="http://schemas.microsoft.com/office/drawing/2014/main" id="{ECD0F2A9-F544-4C6C-B543-4421368B3F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63A69F-974E-47C0-95E0-9BDF7CC79BE2}" type="slidenum">
              <a:rPr lang="en-US" altLang="en-US" sz="1400"/>
              <a:pPr/>
              <a:t>80</a:t>
            </a:fld>
            <a:endParaRPr lang="en-US" altLang="en-US" sz="14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5793FA92-336F-4E49-924D-F1B37062E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BFD4E36-944B-4345-BF0F-4CA32664C9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83973" name="Rectangle 4">
            <a:extLst>
              <a:ext uri="{FF2B5EF4-FFF2-40B4-BE49-F238E27FC236}">
                <a16:creationId xmlns:a16="http://schemas.microsoft.com/office/drawing/2014/main" id="{F50F83CF-DE15-4E90-958D-A16F72C4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3974" name="Rectangle 5">
            <a:extLst>
              <a:ext uri="{FF2B5EF4-FFF2-40B4-BE49-F238E27FC236}">
                <a16:creationId xmlns:a16="http://schemas.microsoft.com/office/drawing/2014/main" id="{3C93DE61-DB7A-4211-B55D-18D7B945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3975" name="Object 6">
            <a:extLst>
              <a:ext uri="{FF2B5EF4-FFF2-40B4-BE49-F238E27FC236}">
                <a16:creationId xmlns:a16="http://schemas.microsoft.com/office/drawing/2014/main" id="{5EEC7154-6B9D-4660-ACAF-84B95AC99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29812" imgH="2628900" progId="Word.Picture.8">
                  <p:embed/>
                </p:oleObj>
              </mc:Choice>
              <mc:Fallback>
                <p:oleObj r:id="rId3" imgW="3829812" imgH="26289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>
            <a:extLst>
              <a:ext uri="{FF2B5EF4-FFF2-40B4-BE49-F238E27FC236}">
                <a16:creationId xmlns:a16="http://schemas.microsoft.com/office/drawing/2014/main" id="{9222C972-0A08-4E9F-BDA4-0D957C5CF4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7DD740-A4AE-4762-A65D-7652479EC65B}" type="slidenum">
              <a:rPr lang="en-US" altLang="en-US" sz="1400"/>
              <a:pPr/>
              <a:t>81</a:t>
            </a:fld>
            <a:endParaRPr lang="en-US" altLang="en-US" sz="14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172023BD-3CD6-4873-9CD7-5DC8C447C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Implementation: Top-Down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286BED75-D135-40BD-AFC3-0588D8381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84997" name="Rectangle 10">
            <a:extLst>
              <a:ext uri="{FF2B5EF4-FFF2-40B4-BE49-F238E27FC236}">
                <a16:creationId xmlns:a16="http://schemas.microsoft.com/office/drawing/2014/main" id="{47C0390E-7C1C-405A-875A-5EFF0DE0B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4998" name="Rectangle 12">
            <a:extLst>
              <a:ext uri="{FF2B5EF4-FFF2-40B4-BE49-F238E27FC236}">
                <a16:creationId xmlns:a16="http://schemas.microsoft.com/office/drawing/2014/main" id="{9EDC21B8-2031-4D3B-BF0F-C26AC241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717" name="AutoShape 13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F4C8ECD8-EC98-435F-85AE-985061C1B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410200"/>
            <a:ext cx="4419600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A Skeleton for printCalendar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5000" name="Text Box 14">
            <a:extLst>
              <a:ext uri="{FF2B5EF4-FFF2-40B4-BE49-F238E27FC236}">
                <a16:creationId xmlns:a16="http://schemas.microsoft.com/office/drawing/2014/main" id="{800996F6-96CB-4651-BA4F-4F55A2CCD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534400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>
                <a:cs typeface="Courier New" panose="02070309020205020404" pitchFamily="49" charset="0"/>
              </a:rPr>
              <a:t>Top-down approach is to implement one method in the structure chart at a time from the top to the bottom. Stubs can be used for the methods waiting to be implemented. A stub is a simple but incomplete version of a method. The use of stubs enables you to test invoking the method from a caller. Implement the main method first and then use a stub for the printMonth method. For example, let printMonth display the year and the month in the stub. Thus, your program may begin like this: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4">
            <a:extLst>
              <a:ext uri="{FF2B5EF4-FFF2-40B4-BE49-F238E27FC236}">
                <a16:creationId xmlns:a16="http://schemas.microsoft.com/office/drawing/2014/main" id="{DACE6047-74D9-4DCE-85B0-18EF4DB177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D49FE8-0560-4327-AFB4-A8D48EDFF9B6}" type="slidenum">
              <a:rPr lang="en-US" altLang="en-US" sz="1400"/>
              <a:pPr/>
              <a:t>82</a:t>
            </a:fld>
            <a:endParaRPr lang="en-US" altLang="en-US" sz="14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51CD67EA-0C52-47BD-930A-8E7BD9888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Implementation: Bottom-Up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85E840BB-D662-4ED0-A3FB-414992784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86021" name="Rectangle 4">
            <a:extLst>
              <a:ext uri="{FF2B5EF4-FFF2-40B4-BE49-F238E27FC236}">
                <a16:creationId xmlns:a16="http://schemas.microsoft.com/office/drawing/2014/main" id="{2DA86081-ECB0-4064-8B85-6AFD09A62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6022" name="Rectangle 5">
            <a:extLst>
              <a:ext uri="{FF2B5EF4-FFF2-40B4-BE49-F238E27FC236}">
                <a16:creationId xmlns:a16="http://schemas.microsoft.com/office/drawing/2014/main" id="{4478ED04-FEE0-4B93-8FD2-2CA459E77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6023" name="Text Box 7">
            <a:extLst>
              <a:ext uri="{FF2B5EF4-FFF2-40B4-BE49-F238E27FC236}">
                <a16:creationId xmlns:a16="http://schemas.microsoft.com/office/drawing/2014/main" id="{1C491FB2-B2E4-4822-B209-5B7E18A14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5344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>
                <a:cs typeface="Times New Roman" panose="02020603050405020304" pitchFamily="18" charset="0"/>
              </a:rPr>
              <a:t>Bottom-up approach is to implement one method in the structure chart at a time from the bottom to the top. For each method implemented, write a test program to test it. Both top-down and bottom-up methods are fine. Both approaches implement the methods incrementally and help to isolate programming errors and makes debugging easy. Sometimes, they can be used together.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841696EA-A065-45F6-82BD-F955FE3977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E7A7F7-2401-43DF-9683-2E056E3D1D59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042D95C-E409-49F9-9800-49E3F53D0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/>
              <a:t>Problem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DD5888B-594F-4780-BCA9-1D97EDABD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7A4DFA62-2EAD-4594-90F8-A275A314F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3B22F0DC-72E3-41CC-99F1-A21F9DD3F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1" name="Text Box 6">
            <a:extLst>
              <a:ext uri="{FF2B5EF4-FFF2-40B4-BE49-F238E27FC236}">
                <a16:creationId xmlns:a16="http://schemas.microsoft.com/office/drawing/2014/main" id="{A3A57552-D99E-47A7-B944-44B631E44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971550"/>
            <a:ext cx="8870950" cy="47815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int sum = 0;</a:t>
            </a:r>
          </a:p>
          <a:p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for (int i = 1; i &lt;= 10; i++)</a:t>
            </a:r>
          </a:p>
          <a:p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  sum += i;</a:t>
            </a:r>
          </a:p>
          <a:p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System.out.println("Sum from 1 to 10 is " + sum); </a:t>
            </a:r>
          </a:p>
          <a:p>
            <a:endParaRPr lang="en-US" alt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sum = 0;</a:t>
            </a:r>
          </a:p>
          <a:p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for (int i = 20; i &lt;= 30; i++)</a:t>
            </a:r>
          </a:p>
          <a:p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  sum += i;</a:t>
            </a:r>
          </a:p>
          <a:p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System.out.println("Sum from 20 to 30 is " + sum);</a:t>
            </a:r>
          </a:p>
          <a:p>
            <a:endParaRPr lang="en-US" alt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sum = 0;</a:t>
            </a:r>
          </a:p>
          <a:p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for (int i = 35; i &lt;= 45; i++)</a:t>
            </a:r>
          </a:p>
          <a:p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  sum += i;</a:t>
            </a:r>
          </a:p>
          <a:p>
            <a:r>
              <a:rPr lang="en-US" alt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System.out.println("Sum from 35 to 45 is " + sum);</a:t>
            </a:r>
          </a:p>
        </p:txBody>
      </p:sp>
      <p:sp>
        <p:nvSpPr>
          <p:cNvPr id="11272" name="Rectangle 7">
            <a:extLst>
              <a:ext uri="{FF2B5EF4-FFF2-40B4-BE49-F238E27FC236}">
                <a16:creationId xmlns:a16="http://schemas.microsoft.com/office/drawing/2014/main" id="{805912BC-ABD2-4B90-AC63-73C7AA1EA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1009650"/>
            <a:ext cx="5684838" cy="1036638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3" name="Rectangle 8">
            <a:extLst>
              <a:ext uri="{FF2B5EF4-FFF2-40B4-BE49-F238E27FC236}">
                <a16:creationId xmlns:a16="http://schemas.microsoft.com/office/drawing/2014/main" id="{192DB0C1-9B83-496F-A16B-EB28BB7A3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2776538"/>
            <a:ext cx="5646738" cy="1036637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4" name="Rectangle 9">
            <a:extLst>
              <a:ext uri="{FF2B5EF4-FFF2-40B4-BE49-F238E27FC236}">
                <a16:creationId xmlns:a16="http://schemas.microsoft.com/office/drawing/2014/main" id="{42F3FD9A-798F-49C8-AB9B-34DEB502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4427538"/>
            <a:ext cx="5607050" cy="1036637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1">
      <a:dk1>
        <a:srgbClr val="000000"/>
      </a:dk1>
      <a:lt1>
        <a:srgbClr val="FFFFFF"/>
      </a:lt1>
      <a:dk2>
        <a:srgbClr val="0000FF"/>
      </a:dk2>
      <a:lt2>
        <a:srgbClr val="FFFF99"/>
      </a:lt2>
      <a:accent1>
        <a:srgbClr val="009966"/>
      </a:accent1>
      <a:accent2>
        <a:srgbClr val="00CCCC"/>
      </a:accent2>
      <a:accent3>
        <a:srgbClr val="AAAAFF"/>
      </a:accent3>
      <a:accent4>
        <a:srgbClr val="DADADA"/>
      </a:accent4>
      <a:accent5>
        <a:srgbClr val="AACAB8"/>
      </a:accent5>
      <a:accent6>
        <a:srgbClr val="00B9B9"/>
      </a:accent6>
      <a:hlink>
        <a:srgbClr val="000080"/>
      </a:hlink>
      <a:folHlink>
        <a:srgbClr val="9999FF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6450</TotalTime>
  <Words>4909</Words>
  <Application>Microsoft Office PowerPoint</Application>
  <PresentationFormat>On-screen Show (4:3)</PresentationFormat>
  <Paragraphs>562</Paragraphs>
  <Slides>82</Slides>
  <Notes>69</Notes>
  <HiddenSlides>0</HiddenSlides>
  <MMClips>0</MMClips>
  <ScaleCrop>false</ScaleCrop>
  <HeadingPairs>
    <vt:vector size="10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  <vt:variant>
        <vt:lpstr>Custom Shows</vt:lpstr>
      </vt:variant>
      <vt:variant>
        <vt:i4>1</vt:i4>
      </vt:variant>
    </vt:vector>
  </HeadingPairs>
  <TitlesOfParts>
    <vt:vector size="94" baseType="lpstr">
      <vt:lpstr>Times New Roman</vt:lpstr>
      <vt:lpstr>Arial</vt:lpstr>
      <vt:lpstr>Monotype Sorts</vt:lpstr>
      <vt:lpstr>Book Antiqua</vt:lpstr>
      <vt:lpstr>SimHei</vt:lpstr>
      <vt:lpstr>Courier New</vt:lpstr>
      <vt:lpstr>Wingdings</vt:lpstr>
      <vt:lpstr>Forte</vt:lpstr>
      <vt:lpstr>Courier</vt:lpstr>
      <vt:lpstr>International</vt:lpstr>
      <vt:lpstr>Microsoft Word Picture</vt:lpstr>
      <vt:lpstr>Chapter 5 Methods</vt:lpstr>
      <vt:lpstr>Objectives</vt:lpstr>
      <vt:lpstr>Calling a Methods</vt:lpstr>
      <vt:lpstr>Method</vt:lpstr>
      <vt:lpstr>Listing 5.1 –TestMax</vt:lpstr>
      <vt:lpstr>Methods headers</vt:lpstr>
      <vt:lpstr>Object-Oriented Programming Concepts </vt:lpstr>
      <vt:lpstr>Problem</vt:lpstr>
      <vt:lpstr>Problem</vt:lpstr>
      <vt:lpstr>Solution</vt:lpstr>
      <vt:lpstr>Defining Methods</vt:lpstr>
      <vt:lpstr>Method Signature</vt:lpstr>
      <vt:lpstr>Formal Parameters</vt:lpstr>
      <vt:lpstr>Actual Parameters</vt:lpstr>
      <vt:lpstr>Return Value Type</vt:lpstr>
      <vt:lpstr>Calling a Method</vt:lpstr>
      <vt:lpstr>Calling Methods</vt:lpstr>
      <vt:lpstr>Calling Methods, cont.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CAUTION</vt:lpstr>
      <vt:lpstr>Reuse Methods from Other Classes</vt:lpstr>
      <vt:lpstr>Call Stacks 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void Method &amp; Example</vt:lpstr>
      <vt:lpstr>Passing Parameters</vt:lpstr>
      <vt:lpstr>Pass by Value</vt:lpstr>
      <vt:lpstr>Pass by Value, cont.</vt:lpstr>
      <vt:lpstr>Modularizing Code</vt:lpstr>
      <vt:lpstr>Overloading Methods</vt:lpstr>
      <vt:lpstr>Ambiguous Invocation</vt:lpstr>
      <vt:lpstr>Ambiguous Invocation</vt:lpstr>
      <vt:lpstr>Problem: Converting Decimals to Hexadecimals </vt:lpstr>
      <vt:lpstr>Scope of Local Variables</vt:lpstr>
      <vt:lpstr>Scope of Local Variables, cont.</vt:lpstr>
      <vt:lpstr>Scope of Local Variables, cont.</vt:lpstr>
      <vt:lpstr>Scope of Local Variables, cont.</vt:lpstr>
      <vt:lpstr>Scope of Local Variables, cont.</vt:lpstr>
      <vt:lpstr>Scope of Local Variables, cont.</vt:lpstr>
      <vt:lpstr>Method Abstraction</vt:lpstr>
      <vt:lpstr>Benefits of Methods</vt:lpstr>
      <vt:lpstr>The Math Class</vt:lpstr>
      <vt:lpstr>Trigonometric Methods</vt:lpstr>
      <vt:lpstr>Exponent Methods</vt:lpstr>
      <vt:lpstr>Rounding Methods</vt:lpstr>
      <vt:lpstr>Rounding Methods Examples</vt:lpstr>
      <vt:lpstr>min, max, and abs</vt:lpstr>
      <vt:lpstr>Math Class</vt:lpstr>
      <vt:lpstr>The random Method</vt:lpstr>
      <vt:lpstr>Case Study: Generating Random Characters </vt:lpstr>
      <vt:lpstr>Case Study: Generating Random Characters, cont.</vt:lpstr>
      <vt:lpstr>Case Study: Generating Random Characters, cont.</vt:lpstr>
      <vt:lpstr>Case Study: Generating Random Characters, cont.</vt:lpstr>
      <vt:lpstr>Case Study: Generating Random Characters, cont.</vt:lpstr>
      <vt:lpstr>The RandomCharacter Class</vt:lpstr>
      <vt:lpstr>Stepwise Refinement (Optional)</vt:lpstr>
      <vt:lpstr>PrintCalender Case Study </vt:lpstr>
      <vt:lpstr>Design Diagram</vt:lpstr>
      <vt:lpstr>Design Diagram</vt:lpstr>
      <vt:lpstr>Design Diagram</vt:lpstr>
      <vt:lpstr>Design Diagram</vt:lpstr>
      <vt:lpstr>Design Diagram</vt:lpstr>
      <vt:lpstr>Design Diagram</vt:lpstr>
      <vt:lpstr>Implementation: Top-Down</vt:lpstr>
      <vt:lpstr>Implementation: Bottom-Up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Methods</dc:title>
  <dc:creator>Y. Daniel Liang</dc:creator>
  <cp:lastModifiedBy>Shafin Rahman</cp:lastModifiedBy>
  <cp:revision>226</cp:revision>
  <dcterms:created xsi:type="dcterms:W3CDTF">1995-06-10T17:31:50Z</dcterms:created>
  <dcterms:modified xsi:type="dcterms:W3CDTF">2021-06-08T06:14:37Z</dcterms:modified>
</cp:coreProperties>
</file>