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7"/>
  </p:notesMasterIdLst>
  <p:handoutMasterIdLst>
    <p:handoutMasterId r:id="rId58"/>
  </p:handoutMasterIdLst>
  <p:sldIdLst>
    <p:sldId id="256" r:id="rId2"/>
    <p:sldId id="570" r:id="rId3"/>
    <p:sldId id="520" r:id="rId4"/>
    <p:sldId id="597" r:id="rId5"/>
    <p:sldId id="598" r:id="rId6"/>
    <p:sldId id="599" r:id="rId7"/>
    <p:sldId id="600" r:id="rId8"/>
    <p:sldId id="601" r:id="rId9"/>
    <p:sldId id="444" r:id="rId10"/>
    <p:sldId id="515" r:id="rId11"/>
    <p:sldId id="578" r:id="rId12"/>
    <p:sldId id="587" r:id="rId13"/>
    <p:sldId id="581" r:id="rId14"/>
    <p:sldId id="588" r:id="rId15"/>
    <p:sldId id="579" r:id="rId16"/>
    <p:sldId id="589" r:id="rId17"/>
    <p:sldId id="469" r:id="rId18"/>
    <p:sldId id="450" r:id="rId19"/>
    <p:sldId id="576" r:id="rId20"/>
    <p:sldId id="577" r:id="rId21"/>
    <p:sldId id="590" r:id="rId22"/>
    <p:sldId id="591" r:id="rId23"/>
    <p:sldId id="592" r:id="rId24"/>
    <p:sldId id="594" r:id="rId25"/>
    <p:sldId id="595" r:id="rId26"/>
    <p:sldId id="449" r:id="rId27"/>
    <p:sldId id="534" r:id="rId28"/>
    <p:sldId id="535" r:id="rId29"/>
    <p:sldId id="545" r:id="rId30"/>
    <p:sldId id="546" r:id="rId31"/>
    <p:sldId id="547" r:id="rId32"/>
    <p:sldId id="548" r:id="rId33"/>
    <p:sldId id="549" r:id="rId34"/>
    <p:sldId id="525" r:id="rId35"/>
    <p:sldId id="531" r:id="rId36"/>
    <p:sldId id="448" r:id="rId37"/>
    <p:sldId id="470" r:id="rId38"/>
    <p:sldId id="471" r:id="rId39"/>
    <p:sldId id="498" r:id="rId40"/>
    <p:sldId id="512" r:id="rId41"/>
    <p:sldId id="541" r:id="rId42"/>
    <p:sldId id="542" r:id="rId43"/>
    <p:sldId id="543" r:id="rId44"/>
    <p:sldId id="568" r:id="rId45"/>
    <p:sldId id="559" r:id="rId46"/>
    <p:sldId id="560" r:id="rId47"/>
    <p:sldId id="561" r:id="rId48"/>
    <p:sldId id="562" r:id="rId49"/>
    <p:sldId id="563" r:id="rId50"/>
    <p:sldId id="564" r:id="rId51"/>
    <p:sldId id="565" r:id="rId52"/>
    <p:sldId id="566" r:id="rId53"/>
    <p:sldId id="569" r:id="rId54"/>
    <p:sldId id="593" r:id="rId55"/>
    <p:sldId id="596" r:id="rId5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576">
          <p15:clr>
            <a:srgbClr val="A4A3A4"/>
          </p15:clr>
        </p15:guide>
        <p15:guide id="2" pos="576">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13" autoAdjust="0"/>
    <p:restoredTop sz="98496" autoAdjust="0"/>
  </p:normalViewPr>
  <p:slideViewPr>
    <p:cSldViewPr>
      <p:cViewPr varScale="1">
        <p:scale>
          <a:sx n="109" d="100"/>
          <a:sy n="109" d="100"/>
        </p:scale>
        <p:origin x="1428" y="96"/>
      </p:cViewPr>
      <p:guideLst>
        <p:guide orient="horz" pos="576"/>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40" d="100"/>
          <a:sy n="40" d="100"/>
        </p:scale>
        <p:origin x="-1404" y="-78"/>
      </p:cViewPr>
      <p:guideLst>
        <p:guide orient="horz" pos="2160"/>
        <p:guide pos="288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7.wmf"/><Relationship Id="rId1" Type="http://schemas.openxmlformats.org/officeDocument/2006/relationships/image" Target="../media/image16.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768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54276" name="Rectangle 4"/>
          <p:cNvSpPr>
            <a:spLocks noChangeArrowheads="1" noTextEdit="1"/>
          </p:cNvSpPr>
          <p:nvPr>
            <p:ph type="sldImg" idx="2"/>
          </p:nvPr>
        </p:nvSpPr>
        <p:spPr bwMode="auto">
          <a:xfrm>
            <a:off x="1150938" y="692150"/>
            <a:ext cx="4556125" cy="3416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5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pPr>
              <a:defRPr/>
            </a:pPr>
            <a:endParaRPr lang="en-US"/>
          </a:p>
        </p:txBody>
      </p:sp>
      <p:sp>
        <p:nvSpPr>
          <p:cNvPr id="205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fld id="{7491C5CB-14B1-4184-B4D6-B87415DBAA15}" type="slidenum">
              <a:rPr lang="en-US" altLang="en-US"/>
              <a:pPr/>
              <a:t>‹#›</a:t>
            </a:fld>
            <a:endParaRPr lang="en-US" altLang="en-US"/>
          </a:p>
        </p:txBody>
      </p:sp>
    </p:spTree>
    <p:extLst>
      <p:ext uri="{BB962C8B-B14F-4D97-AF65-F5344CB8AC3E}">
        <p14:creationId xmlns:p14="http://schemas.microsoft.com/office/powerpoint/2010/main" val="2821845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4" name="Group 31"/>
          <p:cNvGrpSpPr>
            <a:grpSpLocks/>
          </p:cNvGrpSpPr>
          <p:nvPr/>
        </p:nvGrpSpPr>
        <p:grpSpPr bwMode="auto">
          <a:xfrm>
            <a:off x="0" y="114300"/>
            <a:ext cx="9142413" cy="6742113"/>
            <a:chOff x="0" y="72"/>
            <a:chExt cx="5759" cy="4247"/>
          </a:xfrm>
        </p:grpSpPr>
        <p:sp>
          <p:nvSpPr>
            <p:cNvPr id="5" name="Rectangle 2"/>
            <p:cNvSpPr>
              <a:spLocks noChangeArrowheads="1"/>
            </p:cNvSpPr>
            <p:nvPr/>
          </p:nvSpPr>
          <p:spPr bwMode="hidden">
            <a:xfrm>
              <a:off x="0" y="2112"/>
              <a:ext cx="5759" cy="2207"/>
            </a:xfrm>
            <a:prstGeom prst="rect">
              <a:avLst/>
            </a:prstGeom>
            <a:solidFill>
              <a:schemeClr val="bg1"/>
            </a:solidFill>
            <a:ln w="9525">
              <a:noFill/>
              <a:miter lim="800000"/>
              <a:headEnd/>
              <a:tailEnd/>
            </a:ln>
          </p:spPr>
          <p:txBody>
            <a:bodyPr wrap="none" anchor="ctr"/>
            <a:lstStyle/>
            <a:p>
              <a:pPr>
                <a:defRPr/>
              </a:pPr>
              <a:endParaRPr lang="en-US"/>
            </a:p>
          </p:txBody>
        </p:sp>
        <p:grpSp>
          <p:nvGrpSpPr>
            <p:cNvPr id="6" name="Group 30"/>
            <p:cNvGrpSpPr>
              <a:grpSpLocks/>
            </p:cNvGrpSpPr>
            <p:nvPr/>
          </p:nvGrpSpPr>
          <p:grpSpPr bwMode="auto">
            <a:xfrm>
              <a:off x="0" y="72"/>
              <a:ext cx="5759" cy="2040"/>
              <a:chOff x="0" y="72"/>
              <a:chExt cx="5759" cy="2040"/>
            </a:xfrm>
          </p:grpSpPr>
          <p:sp>
            <p:nvSpPr>
              <p:cNvPr id="7" name="Rectangle 3"/>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w="9525">
                <a:noFill/>
                <a:miter lim="800000"/>
                <a:headEnd/>
                <a:tailEnd/>
              </a:ln>
            </p:spPr>
            <p:txBody>
              <a:bodyPr wrap="none" anchor="ctr"/>
              <a:lstStyle/>
              <a:p>
                <a:pPr>
                  <a:defRPr/>
                </a:pPr>
                <a:endParaRPr lang="en-US"/>
              </a:p>
            </p:txBody>
          </p:sp>
          <p:grpSp>
            <p:nvGrpSpPr>
              <p:cNvPr id="8" name="Group 9"/>
              <p:cNvGrpSpPr>
                <a:grpSpLocks/>
              </p:cNvGrpSpPr>
              <p:nvPr/>
            </p:nvGrpSpPr>
            <p:grpSpPr bwMode="auto">
              <a:xfrm>
                <a:off x="2289" y="72"/>
                <a:ext cx="1440" cy="1984"/>
                <a:chOff x="2289" y="72"/>
                <a:chExt cx="1440" cy="1984"/>
              </a:xfrm>
            </p:grpSpPr>
            <p:sp>
              <p:nvSpPr>
                <p:cNvPr id="29" name="Freeform 4"/>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w="9525" cap="rnd">
                  <a:noFill/>
                  <a:round/>
                  <a:headEnd/>
                  <a:tailEnd/>
                </a:ln>
              </p:spPr>
              <p:txBody>
                <a:bodyPr/>
                <a:lstStyle/>
                <a:p>
                  <a:pPr>
                    <a:defRPr/>
                  </a:pPr>
                  <a:endParaRPr lang="en-US"/>
                </a:p>
              </p:txBody>
            </p:sp>
            <p:sp>
              <p:nvSpPr>
                <p:cNvPr id="30" name="Line 5"/>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p:spPr>
              <p:txBody>
                <a:bodyPr wrap="none" anchor="ctr"/>
                <a:lstStyle/>
                <a:p>
                  <a:pPr>
                    <a:defRPr/>
                  </a:pPr>
                  <a:endParaRPr lang="en-US"/>
                </a:p>
              </p:txBody>
            </p:sp>
            <p:sp>
              <p:nvSpPr>
                <p:cNvPr id="31" name="Line 6"/>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p:spPr>
              <p:txBody>
                <a:bodyPr wrap="none" anchor="ctr"/>
                <a:lstStyle/>
                <a:p>
                  <a:pPr>
                    <a:defRPr/>
                  </a:pPr>
                  <a:endParaRPr lang="en-US"/>
                </a:p>
              </p:txBody>
            </p:sp>
            <p:sp>
              <p:nvSpPr>
                <p:cNvPr id="32" name="Line 7"/>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p:spPr>
              <p:txBody>
                <a:bodyPr wrap="none" anchor="ctr"/>
                <a:lstStyle/>
                <a:p>
                  <a:pPr>
                    <a:defRPr/>
                  </a:pPr>
                  <a:endParaRPr lang="en-US"/>
                </a:p>
              </p:txBody>
            </p:sp>
            <p:sp>
              <p:nvSpPr>
                <p:cNvPr id="33" name="Freeform 8"/>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w="9525" cap="rnd">
                  <a:noFill/>
                  <a:round/>
                  <a:headEnd/>
                  <a:tailEnd/>
                </a:ln>
              </p:spPr>
              <p:txBody>
                <a:bodyPr/>
                <a:lstStyle/>
                <a:p>
                  <a:pPr>
                    <a:defRPr/>
                  </a:pPr>
                  <a:endParaRPr lang="en-US"/>
                </a:p>
              </p:txBody>
            </p:sp>
          </p:grpSp>
          <p:sp>
            <p:nvSpPr>
              <p:cNvPr id="9" name="Oval 10"/>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w="9525">
                <a:noFill/>
                <a:round/>
                <a:headEnd/>
                <a:tailEnd/>
              </a:ln>
            </p:spPr>
            <p:txBody>
              <a:bodyPr wrap="none" anchor="ctr"/>
              <a:lstStyle/>
              <a:p>
                <a:pPr>
                  <a:defRPr/>
                </a:pPr>
                <a:endParaRPr lang="en-US"/>
              </a:p>
            </p:txBody>
          </p:sp>
          <p:grpSp>
            <p:nvGrpSpPr>
              <p:cNvPr id="10" name="Group 29"/>
              <p:cNvGrpSpPr>
                <a:grpSpLocks/>
              </p:cNvGrpSpPr>
              <p:nvPr/>
            </p:nvGrpSpPr>
            <p:grpSpPr bwMode="auto">
              <a:xfrm>
                <a:off x="2071" y="406"/>
                <a:ext cx="1392" cy="1109"/>
                <a:chOff x="2071" y="406"/>
                <a:chExt cx="1392" cy="1109"/>
              </a:xfrm>
            </p:grpSpPr>
            <p:sp>
              <p:nvSpPr>
                <p:cNvPr id="11" name="Freeform 11"/>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w="9525" cap="rnd">
                  <a:noFill/>
                  <a:round/>
                  <a:headEnd/>
                  <a:tailEnd/>
                </a:ln>
              </p:spPr>
              <p:txBody>
                <a:bodyPr/>
                <a:lstStyle/>
                <a:p>
                  <a:pPr>
                    <a:defRPr/>
                  </a:pPr>
                  <a:endParaRPr lang="en-US"/>
                </a:p>
              </p:txBody>
            </p:sp>
            <p:sp>
              <p:nvSpPr>
                <p:cNvPr id="12" name="Freeform 12"/>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w="9525" cap="rnd">
                  <a:noFill/>
                  <a:round/>
                  <a:headEnd/>
                  <a:tailEnd/>
                </a:ln>
              </p:spPr>
              <p:txBody>
                <a:bodyPr/>
                <a:lstStyle/>
                <a:p>
                  <a:pPr>
                    <a:defRPr/>
                  </a:pPr>
                  <a:endParaRPr lang="en-US"/>
                </a:p>
              </p:txBody>
            </p:sp>
            <p:sp>
              <p:nvSpPr>
                <p:cNvPr id="13" name="Freeform 13"/>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w="9525" cap="rnd">
                  <a:noFill/>
                  <a:round/>
                  <a:headEnd/>
                  <a:tailEnd/>
                </a:ln>
              </p:spPr>
              <p:txBody>
                <a:bodyPr/>
                <a:lstStyle/>
                <a:p>
                  <a:pPr>
                    <a:defRPr/>
                  </a:pPr>
                  <a:endParaRPr lang="en-US"/>
                </a:p>
              </p:txBody>
            </p:sp>
            <p:sp>
              <p:nvSpPr>
                <p:cNvPr id="14" name="Freeform 14"/>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w="9525" cap="rnd">
                  <a:noFill/>
                  <a:round/>
                  <a:headEnd/>
                  <a:tailEnd/>
                </a:ln>
              </p:spPr>
              <p:txBody>
                <a:bodyPr/>
                <a:lstStyle/>
                <a:p>
                  <a:pPr>
                    <a:defRPr/>
                  </a:pPr>
                  <a:endParaRPr lang="en-US"/>
                </a:p>
              </p:txBody>
            </p:sp>
            <p:sp>
              <p:nvSpPr>
                <p:cNvPr id="15" name="Freeform 15"/>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w="9525" cap="rnd">
                  <a:noFill/>
                  <a:round/>
                  <a:headEnd/>
                  <a:tailEnd/>
                </a:ln>
              </p:spPr>
              <p:txBody>
                <a:bodyPr/>
                <a:lstStyle/>
                <a:p>
                  <a:pPr>
                    <a:defRPr/>
                  </a:pPr>
                  <a:endParaRPr lang="en-US"/>
                </a:p>
              </p:txBody>
            </p:sp>
            <p:sp>
              <p:nvSpPr>
                <p:cNvPr id="16" name="Freeform 16"/>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w="9525" cap="rnd">
                  <a:noFill/>
                  <a:round/>
                  <a:headEnd/>
                  <a:tailEnd/>
                </a:ln>
              </p:spPr>
              <p:txBody>
                <a:bodyPr/>
                <a:lstStyle/>
                <a:p>
                  <a:pPr>
                    <a:defRPr/>
                  </a:pPr>
                  <a:endParaRPr lang="en-US"/>
                </a:p>
              </p:txBody>
            </p:sp>
            <p:sp>
              <p:nvSpPr>
                <p:cNvPr id="17" name="Freeform 17"/>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w="9525" cap="rnd">
                  <a:noFill/>
                  <a:round/>
                  <a:headEnd/>
                  <a:tailEnd/>
                </a:ln>
              </p:spPr>
              <p:txBody>
                <a:bodyPr/>
                <a:lstStyle/>
                <a:p>
                  <a:pPr>
                    <a:defRPr/>
                  </a:pPr>
                  <a:endParaRPr lang="en-US"/>
                </a:p>
              </p:txBody>
            </p:sp>
            <p:sp>
              <p:nvSpPr>
                <p:cNvPr id="18" name="Freeform 18"/>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w="9525" cap="rnd">
                  <a:noFill/>
                  <a:round/>
                  <a:headEnd/>
                  <a:tailEnd/>
                </a:ln>
              </p:spPr>
              <p:txBody>
                <a:bodyPr/>
                <a:lstStyle/>
                <a:p>
                  <a:pPr>
                    <a:defRPr/>
                  </a:pPr>
                  <a:endParaRPr lang="en-US"/>
                </a:p>
              </p:txBody>
            </p:sp>
            <p:sp>
              <p:nvSpPr>
                <p:cNvPr id="19" name="Freeform 19"/>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w="9525" cap="rnd">
                  <a:noFill/>
                  <a:round/>
                  <a:headEnd/>
                  <a:tailEnd/>
                </a:ln>
              </p:spPr>
              <p:txBody>
                <a:bodyPr/>
                <a:lstStyle/>
                <a:p>
                  <a:pPr>
                    <a:defRPr/>
                  </a:pPr>
                  <a:endParaRPr lang="en-US"/>
                </a:p>
              </p:txBody>
            </p:sp>
            <p:sp>
              <p:nvSpPr>
                <p:cNvPr id="20" name="Freeform 20"/>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w="9525" cap="rnd">
                  <a:noFill/>
                  <a:round/>
                  <a:headEnd/>
                  <a:tailEnd/>
                </a:ln>
              </p:spPr>
              <p:txBody>
                <a:bodyPr/>
                <a:lstStyle/>
                <a:p>
                  <a:pPr>
                    <a:defRPr/>
                  </a:pPr>
                  <a:endParaRPr lang="en-US"/>
                </a:p>
              </p:txBody>
            </p:sp>
            <p:sp>
              <p:nvSpPr>
                <p:cNvPr id="21" name="Freeform 21"/>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w="9525" cap="rnd">
                  <a:noFill/>
                  <a:round/>
                  <a:headEnd/>
                  <a:tailEnd/>
                </a:ln>
              </p:spPr>
              <p:txBody>
                <a:bodyPr/>
                <a:lstStyle/>
                <a:p>
                  <a:pPr>
                    <a:defRPr/>
                  </a:pPr>
                  <a:endParaRPr lang="en-US"/>
                </a:p>
              </p:txBody>
            </p:sp>
            <p:sp>
              <p:nvSpPr>
                <p:cNvPr id="22" name="Freeform 22"/>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w="9525" cap="rnd">
                  <a:noFill/>
                  <a:round/>
                  <a:headEnd/>
                  <a:tailEnd/>
                </a:ln>
              </p:spPr>
              <p:txBody>
                <a:bodyPr/>
                <a:lstStyle/>
                <a:p>
                  <a:pPr>
                    <a:defRPr/>
                  </a:pPr>
                  <a:endParaRPr lang="en-US"/>
                </a:p>
              </p:txBody>
            </p:sp>
            <p:sp>
              <p:nvSpPr>
                <p:cNvPr id="23" name="Freeform 23"/>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w="9525" cap="rnd">
                  <a:noFill/>
                  <a:round/>
                  <a:headEnd/>
                  <a:tailEnd/>
                </a:ln>
              </p:spPr>
              <p:txBody>
                <a:bodyPr/>
                <a:lstStyle/>
                <a:p>
                  <a:pPr>
                    <a:defRPr/>
                  </a:pPr>
                  <a:endParaRPr lang="en-US"/>
                </a:p>
              </p:txBody>
            </p:sp>
            <p:sp>
              <p:nvSpPr>
                <p:cNvPr id="24" name="Freeform 24"/>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w="9525" cap="rnd">
                  <a:noFill/>
                  <a:round/>
                  <a:headEnd/>
                  <a:tailEnd/>
                </a:ln>
              </p:spPr>
              <p:txBody>
                <a:bodyPr/>
                <a:lstStyle/>
                <a:p>
                  <a:pPr>
                    <a:defRPr/>
                  </a:pPr>
                  <a:endParaRPr lang="en-US"/>
                </a:p>
              </p:txBody>
            </p:sp>
            <p:sp>
              <p:nvSpPr>
                <p:cNvPr id="25" name="Freeform 25"/>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w="9525" cap="rnd">
                  <a:noFill/>
                  <a:round/>
                  <a:headEnd/>
                  <a:tailEnd/>
                </a:ln>
              </p:spPr>
              <p:txBody>
                <a:bodyPr/>
                <a:lstStyle/>
                <a:p>
                  <a:pPr>
                    <a:defRPr/>
                  </a:pPr>
                  <a:endParaRPr lang="en-US"/>
                </a:p>
              </p:txBody>
            </p:sp>
            <p:sp>
              <p:nvSpPr>
                <p:cNvPr id="26" name="Freeform 26"/>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w="9525" cap="rnd">
                  <a:noFill/>
                  <a:round/>
                  <a:headEnd/>
                  <a:tailEnd/>
                </a:ln>
              </p:spPr>
              <p:txBody>
                <a:bodyPr/>
                <a:lstStyle/>
                <a:p>
                  <a:pPr>
                    <a:defRPr/>
                  </a:pPr>
                  <a:endParaRPr lang="en-US"/>
                </a:p>
              </p:txBody>
            </p:sp>
            <p:sp>
              <p:nvSpPr>
                <p:cNvPr id="27" name="Freeform 27"/>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w="9525" cap="rnd">
                  <a:noFill/>
                  <a:round/>
                  <a:headEnd/>
                  <a:tailEnd/>
                </a:ln>
              </p:spPr>
              <p:txBody>
                <a:bodyPr/>
                <a:lstStyle/>
                <a:p>
                  <a:pPr>
                    <a:defRPr/>
                  </a:pPr>
                  <a:endParaRPr lang="en-US"/>
                </a:p>
              </p:txBody>
            </p:sp>
            <p:sp>
              <p:nvSpPr>
                <p:cNvPr id="28" name="Freeform 28"/>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w="9525" cap="rnd">
                  <a:noFill/>
                  <a:round/>
                  <a:headEnd/>
                  <a:tailEnd/>
                </a:ln>
              </p:spPr>
              <p:txBody>
                <a:bodyPr/>
                <a:lstStyle/>
                <a:p>
                  <a:pPr>
                    <a:defRPr/>
                  </a:pPr>
                  <a:endParaRPr lang="en-US"/>
                </a:p>
              </p:txBody>
            </p:sp>
          </p:grpSp>
        </p:grpSp>
      </p:grpSp>
      <p:sp>
        <p:nvSpPr>
          <p:cNvPr id="34" name="Rectangle 37"/>
          <p:cNvSpPr>
            <a:spLocks noChangeArrowheads="1"/>
          </p:cNvSpPr>
          <p:nvPr userDrawn="1"/>
        </p:nvSpPr>
        <p:spPr bwMode="auto">
          <a:xfrm>
            <a:off x="1676400" y="6438900"/>
            <a:ext cx="5581650" cy="419100"/>
          </a:xfrm>
          <a:prstGeom prst="rect">
            <a:avLst/>
          </a:prstGeom>
          <a:noFill/>
          <a:ln w="9525">
            <a:noFill/>
            <a:miter lim="800000"/>
            <a:headEnd/>
            <a:tailEnd/>
          </a:ln>
        </p:spPr>
        <p:txBody>
          <a:bodyPr/>
          <a:lstStyle/>
          <a:p>
            <a:pPr algn="ctr" eaLnBrk="1" hangingPunct="1">
              <a:defRPr/>
            </a:pPr>
            <a:r>
              <a:rPr lang="en-US" sz="1000">
                <a:latin typeface="Arial" pitchFamily="34" charset="0"/>
              </a:rPr>
              <a:t>Liang, Introduction to Java Programming, Eighth Edition, (c) 2011 Pearson Education, Inc. All rights reserved. 0132130807</a:t>
            </a:r>
          </a:p>
        </p:txBody>
      </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r>
              <a:rPr lang="en-US"/>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r>
              <a:rPr lang="en-US"/>
              <a:t>Click to edit Master subtitle style</a:t>
            </a:r>
          </a:p>
        </p:txBody>
      </p:sp>
      <p:sp>
        <p:nvSpPr>
          <p:cNvPr id="35" name="Rectangle 34"/>
          <p:cNvSpPr>
            <a:spLocks noGrp="1" noChangeArrowheads="1"/>
          </p:cNvSpPr>
          <p:nvPr>
            <p:ph type="dt" sz="quarter" idx="10"/>
          </p:nvPr>
        </p:nvSpPr>
        <p:spPr/>
        <p:txBody>
          <a:bodyPr/>
          <a:lstStyle>
            <a:lvl1pPr>
              <a:defRPr/>
            </a:lvl1pPr>
          </a:lstStyle>
          <a:p>
            <a:pPr>
              <a:defRPr/>
            </a:pPr>
            <a:endParaRPr lang="en-US"/>
          </a:p>
        </p:txBody>
      </p:sp>
      <p:sp>
        <p:nvSpPr>
          <p:cNvPr id="36" name="Rectangle 36"/>
          <p:cNvSpPr>
            <a:spLocks noGrp="1" noChangeArrowheads="1"/>
          </p:cNvSpPr>
          <p:nvPr>
            <p:ph type="sldNum" sz="quarter" idx="11"/>
          </p:nvPr>
        </p:nvSpPr>
        <p:spPr>
          <a:xfrm>
            <a:off x="6553200" y="6400800"/>
            <a:ext cx="1905000" cy="457200"/>
          </a:xfrm>
        </p:spPr>
        <p:txBody>
          <a:bodyPr/>
          <a:lstStyle>
            <a:lvl1pPr>
              <a:defRPr/>
            </a:lvl1pPr>
          </a:lstStyle>
          <a:p>
            <a:fld id="{C6E30E2A-9D0E-466E-8A22-9FD5A911620A}" type="slidenum">
              <a:rPr lang="en-US" altLang="en-US"/>
              <a:pPr/>
              <a:t>‹#›</a:t>
            </a:fld>
            <a:endParaRPr lang="en-US" altLang="en-US"/>
          </a:p>
        </p:txBody>
      </p:sp>
    </p:spTree>
    <p:extLst>
      <p:ext uri="{BB962C8B-B14F-4D97-AF65-F5344CB8AC3E}">
        <p14:creationId xmlns:p14="http://schemas.microsoft.com/office/powerpoint/2010/main" val="12124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AF36434B-475B-47DE-BB4C-2DBB6C41C0E6}" type="slidenum">
              <a:rPr lang="en-US" altLang="en-US"/>
              <a:pPr/>
              <a:t>‹#›</a:t>
            </a:fld>
            <a:endParaRPr lang="en-US" altLang="en-US"/>
          </a:p>
        </p:txBody>
      </p:sp>
    </p:spTree>
    <p:extLst>
      <p:ext uri="{BB962C8B-B14F-4D97-AF65-F5344CB8AC3E}">
        <p14:creationId xmlns:p14="http://schemas.microsoft.com/office/powerpoint/2010/main" val="2985809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D3A52AA8-D766-4643-8647-3DEC23434517}" type="slidenum">
              <a:rPr lang="en-US" altLang="en-US"/>
              <a:pPr/>
              <a:t>‹#›</a:t>
            </a:fld>
            <a:endParaRPr lang="en-US" altLang="en-US"/>
          </a:p>
        </p:txBody>
      </p:sp>
    </p:spTree>
    <p:extLst>
      <p:ext uri="{BB962C8B-B14F-4D97-AF65-F5344CB8AC3E}">
        <p14:creationId xmlns:p14="http://schemas.microsoft.com/office/powerpoint/2010/main" val="1297141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295195DB-2EAB-497A-9935-1C047E868252}" type="slidenum">
              <a:rPr lang="en-US" altLang="en-US"/>
              <a:pPr/>
              <a:t>‹#›</a:t>
            </a:fld>
            <a:endParaRPr lang="en-US" altLang="en-US"/>
          </a:p>
        </p:txBody>
      </p:sp>
    </p:spTree>
    <p:extLst>
      <p:ext uri="{BB962C8B-B14F-4D97-AF65-F5344CB8AC3E}">
        <p14:creationId xmlns:p14="http://schemas.microsoft.com/office/powerpoint/2010/main" val="3549704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2"/>
          <p:cNvSpPr>
            <a:spLocks noGrp="1" noChangeArrowheads="1"/>
          </p:cNvSpPr>
          <p:nvPr>
            <p:ph type="dt" sz="half" idx="10"/>
          </p:nvPr>
        </p:nvSpPr>
        <p:spPr>
          <a:ln/>
        </p:spPr>
        <p:txBody>
          <a:bodyPr/>
          <a:lstStyle>
            <a:lvl1pPr>
              <a:defRPr/>
            </a:lvl1pPr>
          </a:lstStyle>
          <a:p>
            <a:pPr>
              <a:defRPr/>
            </a:pPr>
            <a:endParaRPr lang="en-US"/>
          </a:p>
        </p:txBody>
      </p:sp>
      <p:sp>
        <p:nvSpPr>
          <p:cNvPr id="5" name="Rectangle 34"/>
          <p:cNvSpPr>
            <a:spLocks noGrp="1" noChangeArrowheads="1"/>
          </p:cNvSpPr>
          <p:nvPr>
            <p:ph type="sldNum" sz="quarter" idx="11"/>
          </p:nvPr>
        </p:nvSpPr>
        <p:spPr>
          <a:ln/>
        </p:spPr>
        <p:txBody>
          <a:bodyPr/>
          <a:lstStyle>
            <a:lvl1pPr>
              <a:defRPr/>
            </a:lvl1pPr>
          </a:lstStyle>
          <a:p>
            <a:fld id="{9326A257-B03F-40FD-94C1-F09E64D84478}" type="slidenum">
              <a:rPr lang="en-US" altLang="en-US"/>
              <a:pPr/>
              <a:t>‹#›</a:t>
            </a:fld>
            <a:endParaRPr lang="en-US" altLang="en-US"/>
          </a:p>
        </p:txBody>
      </p:sp>
    </p:spTree>
    <p:extLst>
      <p:ext uri="{BB962C8B-B14F-4D97-AF65-F5344CB8AC3E}">
        <p14:creationId xmlns:p14="http://schemas.microsoft.com/office/powerpoint/2010/main" val="1206276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573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E5351DF7-0EEB-4182-AB94-5B0CFBEAC491}" type="slidenum">
              <a:rPr lang="en-US" altLang="en-US"/>
              <a:pPr/>
              <a:t>‹#›</a:t>
            </a:fld>
            <a:endParaRPr lang="en-US" altLang="en-US"/>
          </a:p>
        </p:txBody>
      </p:sp>
    </p:spTree>
    <p:extLst>
      <p:ext uri="{BB962C8B-B14F-4D97-AF65-F5344CB8AC3E}">
        <p14:creationId xmlns:p14="http://schemas.microsoft.com/office/powerpoint/2010/main" val="2954284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a:ln/>
        </p:spPr>
        <p:txBody>
          <a:bodyPr/>
          <a:lstStyle>
            <a:lvl1pPr>
              <a:defRPr/>
            </a:lvl1pPr>
          </a:lstStyle>
          <a:p>
            <a:pPr>
              <a:defRPr/>
            </a:pPr>
            <a:endParaRPr lang="en-US"/>
          </a:p>
        </p:txBody>
      </p:sp>
      <p:sp>
        <p:nvSpPr>
          <p:cNvPr id="8" name="Rectangle 34"/>
          <p:cNvSpPr>
            <a:spLocks noGrp="1" noChangeArrowheads="1"/>
          </p:cNvSpPr>
          <p:nvPr>
            <p:ph type="sldNum" sz="quarter" idx="11"/>
          </p:nvPr>
        </p:nvSpPr>
        <p:spPr>
          <a:ln/>
        </p:spPr>
        <p:txBody>
          <a:bodyPr/>
          <a:lstStyle>
            <a:lvl1pPr>
              <a:defRPr/>
            </a:lvl1pPr>
          </a:lstStyle>
          <a:p>
            <a:fld id="{BFB829CA-C55C-48FD-841D-6AAEB50A8294}" type="slidenum">
              <a:rPr lang="en-US" altLang="en-US"/>
              <a:pPr/>
              <a:t>‹#›</a:t>
            </a:fld>
            <a:endParaRPr lang="en-US" altLang="en-US"/>
          </a:p>
        </p:txBody>
      </p:sp>
    </p:spTree>
    <p:extLst>
      <p:ext uri="{BB962C8B-B14F-4D97-AF65-F5344CB8AC3E}">
        <p14:creationId xmlns:p14="http://schemas.microsoft.com/office/powerpoint/2010/main" val="2189763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a:ln/>
        </p:spPr>
        <p:txBody>
          <a:bodyPr/>
          <a:lstStyle>
            <a:lvl1pPr>
              <a:defRPr/>
            </a:lvl1pPr>
          </a:lstStyle>
          <a:p>
            <a:pPr>
              <a:defRPr/>
            </a:pPr>
            <a:endParaRPr lang="en-US"/>
          </a:p>
        </p:txBody>
      </p:sp>
      <p:sp>
        <p:nvSpPr>
          <p:cNvPr id="4" name="Rectangle 34"/>
          <p:cNvSpPr>
            <a:spLocks noGrp="1" noChangeArrowheads="1"/>
          </p:cNvSpPr>
          <p:nvPr>
            <p:ph type="sldNum" sz="quarter" idx="11"/>
          </p:nvPr>
        </p:nvSpPr>
        <p:spPr>
          <a:ln/>
        </p:spPr>
        <p:txBody>
          <a:bodyPr/>
          <a:lstStyle>
            <a:lvl1pPr>
              <a:defRPr/>
            </a:lvl1pPr>
          </a:lstStyle>
          <a:p>
            <a:fld id="{187EC04B-844C-4FC8-9C09-66FAF8D297D0}" type="slidenum">
              <a:rPr lang="en-US" altLang="en-US"/>
              <a:pPr/>
              <a:t>‹#›</a:t>
            </a:fld>
            <a:endParaRPr lang="en-US" altLang="en-US"/>
          </a:p>
        </p:txBody>
      </p:sp>
    </p:spTree>
    <p:extLst>
      <p:ext uri="{BB962C8B-B14F-4D97-AF65-F5344CB8AC3E}">
        <p14:creationId xmlns:p14="http://schemas.microsoft.com/office/powerpoint/2010/main" val="220271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a:ln/>
        </p:spPr>
        <p:txBody>
          <a:bodyPr/>
          <a:lstStyle>
            <a:lvl1pPr>
              <a:defRPr/>
            </a:lvl1pPr>
          </a:lstStyle>
          <a:p>
            <a:pPr>
              <a:defRPr/>
            </a:pPr>
            <a:endParaRPr lang="en-US"/>
          </a:p>
        </p:txBody>
      </p:sp>
      <p:sp>
        <p:nvSpPr>
          <p:cNvPr id="3" name="Rectangle 34"/>
          <p:cNvSpPr>
            <a:spLocks noGrp="1" noChangeArrowheads="1"/>
          </p:cNvSpPr>
          <p:nvPr>
            <p:ph type="sldNum" sz="quarter" idx="11"/>
          </p:nvPr>
        </p:nvSpPr>
        <p:spPr>
          <a:ln/>
        </p:spPr>
        <p:txBody>
          <a:bodyPr/>
          <a:lstStyle>
            <a:lvl1pPr>
              <a:defRPr/>
            </a:lvl1pPr>
          </a:lstStyle>
          <a:p>
            <a:fld id="{2BA071C9-678F-4AE0-9486-8F96A52E2DE7}" type="slidenum">
              <a:rPr lang="en-US" altLang="en-US"/>
              <a:pPr/>
              <a:t>‹#›</a:t>
            </a:fld>
            <a:endParaRPr lang="en-US" altLang="en-US"/>
          </a:p>
        </p:txBody>
      </p:sp>
    </p:spTree>
    <p:extLst>
      <p:ext uri="{BB962C8B-B14F-4D97-AF65-F5344CB8AC3E}">
        <p14:creationId xmlns:p14="http://schemas.microsoft.com/office/powerpoint/2010/main" val="56152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5AC283BF-6352-4F67-A55A-95E04408A6AE}" type="slidenum">
              <a:rPr lang="en-US" altLang="en-US"/>
              <a:pPr/>
              <a:t>‹#›</a:t>
            </a:fld>
            <a:endParaRPr lang="en-US" altLang="en-US"/>
          </a:p>
        </p:txBody>
      </p:sp>
    </p:spTree>
    <p:extLst>
      <p:ext uri="{BB962C8B-B14F-4D97-AF65-F5344CB8AC3E}">
        <p14:creationId xmlns:p14="http://schemas.microsoft.com/office/powerpoint/2010/main" val="3673245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dt" sz="half" idx="10"/>
          </p:nvPr>
        </p:nvSpPr>
        <p:spPr>
          <a:ln/>
        </p:spPr>
        <p:txBody>
          <a:bodyPr/>
          <a:lstStyle>
            <a:lvl1pPr>
              <a:defRPr/>
            </a:lvl1pPr>
          </a:lstStyle>
          <a:p>
            <a:pPr>
              <a:defRPr/>
            </a:pPr>
            <a:endParaRPr lang="en-US"/>
          </a:p>
        </p:txBody>
      </p:sp>
      <p:sp>
        <p:nvSpPr>
          <p:cNvPr id="6" name="Rectangle 34"/>
          <p:cNvSpPr>
            <a:spLocks noGrp="1" noChangeArrowheads="1"/>
          </p:cNvSpPr>
          <p:nvPr>
            <p:ph type="sldNum" sz="quarter" idx="11"/>
          </p:nvPr>
        </p:nvSpPr>
        <p:spPr>
          <a:ln/>
        </p:spPr>
        <p:txBody>
          <a:bodyPr/>
          <a:lstStyle>
            <a:lvl1pPr>
              <a:defRPr/>
            </a:lvl1pPr>
          </a:lstStyle>
          <a:p>
            <a:fld id="{496C4A14-AEC3-43DF-AC4E-AF229A735344}" type="slidenum">
              <a:rPr lang="en-US" altLang="en-US"/>
              <a:pPr/>
              <a:t>‹#›</a:t>
            </a:fld>
            <a:endParaRPr lang="en-US" altLang="en-US"/>
          </a:p>
        </p:txBody>
      </p:sp>
    </p:spTree>
    <p:extLst>
      <p:ext uri="{BB962C8B-B14F-4D97-AF65-F5344CB8AC3E}">
        <p14:creationId xmlns:p14="http://schemas.microsoft.com/office/powerpoint/2010/main" val="2178442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5362" name="Group 29"/>
          <p:cNvGrpSpPr>
            <a:grpSpLocks/>
          </p:cNvGrpSpPr>
          <p:nvPr/>
        </p:nvGrpSpPr>
        <p:grpSpPr bwMode="auto">
          <a:xfrm>
            <a:off x="0" y="4367213"/>
            <a:ext cx="9131300" cy="2478087"/>
            <a:chOff x="0" y="2751"/>
            <a:chExt cx="5752" cy="1561"/>
          </a:xfrm>
        </p:grpSpPr>
        <p:sp>
          <p:nvSpPr>
            <p:cNvPr id="1032" name="Rectangle 2"/>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w="9525">
              <a:noFill/>
              <a:miter lim="800000"/>
              <a:headEnd/>
              <a:tailEnd/>
            </a:ln>
          </p:spPr>
          <p:txBody>
            <a:bodyPr wrap="none" anchor="ctr"/>
            <a:lstStyle/>
            <a:p>
              <a:pPr>
                <a:defRPr/>
              </a:pPr>
              <a:endParaRPr lang="en-US"/>
            </a:p>
          </p:txBody>
        </p:sp>
        <p:grpSp>
          <p:nvGrpSpPr>
            <p:cNvPr id="15369" name="Group 28"/>
            <p:cNvGrpSpPr>
              <a:grpSpLocks/>
            </p:cNvGrpSpPr>
            <p:nvPr/>
          </p:nvGrpSpPr>
          <p:grpSpPr bwMode="auto">
            <a:xfrm>
              <a:off x="4458" y="2751"/>
              <a:ext cx="1190" cy="1426"/>
              <a:chOff x="4458" y="2751"/>
              <a:chExt cx="1190" cy="1426"/>
            </a:xfrm>
          </p:grpSpPr>
          <p:sp>
            <p:nvSpPr>
              <p:cNvPr id="1034" name="Freeform 3"/>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w="9525" cap="rnd">
                <a:noFill/>
                <a:round/>
                <a:headEnd/>
                <a:tailEnd/>
              </a:ln>
            </p:spPr>
            <p:txBody>
              <a:bodyPr/>
              <a:lstStyle/>
              <a:p>
                <a:pPr>
                  <a:defRPr/>
                </a:pPr>
                <a:endParaRPr lang="en-US"/>
              </a:p>
            </p:txBody>
          </p:sp>
          <p:sp>
            <p:nvSpPr>
              <p:cNvPr id="1035" name="Line 4"/>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p:spPr>
            <p:txBody>
              <a:bodyPr wrap="none" anchor="ctr"/>
              <a:lstStyle/>
              <a:p>
                <a:pPr>
                  <a:defRPr/>
                </a:pPr>
                <a:endParaRPr lang="en-US"/>
              </a:p>
            </p:txBody>
          </p:sp>
          <p:sp>
            <p:nvSpPr>
              <p:cNvPr id="1036" name="Line 5"/>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p:spPr>
            <p:txBody>
              <a:bodyPr wrap="none" anchor="ctr"/>
              <a:lstStyle/>
              <a:p>
                <a:pPr>
                  <a:defRPr/>
                </a:pPr>
                <a:endParaRPr lang="en-US"/>
              </a:p>
            </p:txBody>
          </p:sp>
          <p:sp>
            <p:nvSpPr>
              <p:cNvPr id="1037" name="Line 6"/>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p:spPr>
            <p:txBody>
              <a:bodyPr wrap="none" anchor="ctr"/>
              <a:lstStyle/>
              <a:p>
                <a:pPr>
                  <a:defRPr/>
                </a:pPr>
                <a:endParaRPr lang="en-US"/>
              </a:p>
            </p:txBody>
          </p:sp>
          <p:sp>
            <p:nvSpPr>
              <p:cNvPr id="1038" name="Freeform 7"/>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w="9525" cap="rnd">
                <a:noFill/>
                <a:round/>
                <a:headEnd/>
                <a:tailEnd/>
              </a:ln>
            </p:spPr>
            <p:txBody>
              <a:bodyPr/>
              <a:lstStyle/>
              <a:p>
                <a:pPr>
                  <a:defRPr/>
                </a:pPr>
                <a:endParaRPr lang="en-US"/>
              </a:p>
            </p:txBody>
          </p:sp>
          <p:sp>
            <p:nvSpPr>
              <p:cNvPr id="1039" name="Oval 8"/>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w="9525">
                <a:noFill/>
                <a:round/>
                <a:headEnd/>
                <a:tailEnd/>
              </a:ln>
            </p:spPr>
            <p:txBody>
              <a:bodyPr wrap="none" anchor="ctr"/>
              <a:lstStyle/>
              <a:p>
                <a:pPr>
                  <a:defRPr/>
                </a:pPr>
                <a:endParaRPr lang="en-US"/>
              </a:p>
            </p:txBody>
          </p:sp>
          <p:grpSp>
            <p:nvGrpSpPr>
              <p:cNvPr id="15376" name="Group 27"/>
              <p:cNvGrpSpPr>
                <a:grpSpLocks/>
              </p:cNvGrpSpPr>
              <p:nvPr/>
            </p:nvGrpSpPr>
            <p:grpSpPr bwMode="auto">
              <a:xfrm>
                <a:off x="4458" y="2991"/>
                <a:ext cx="999" cy="797"/>
                <a:chOff x="4458" y="2991"/>
                <a:chExt cx="999" cy="797"/>
              </a:xfrm>
            </p:grpSpPr>
            <p:sp>
              <p:nvSpPr>
                <p:cNvPr id="1041" name="Freeform 9"/>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w="9525" cap="rnd">
                  <a:noFill/>
                  <a:round/>
                  <a:headEnd/>
                  <a:tailEnd/>
                </a:ln>
              </p:spPr>
              <p:txBody>
                <a:bodyPr/>
                <a:lstStyle/>
                <a:p>
                  <a:pPr>
                    <a:defRPr/>
                  </a:pPr>
                  <a:endParaRPr lang="en-US"/>
                </a:p>
              </p:txBody>
            </p:sp>
            <p:sp>
              <p:nvSpPr>
                <p:cNvPr id="1042" name="Freeform 10"/>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w="9525" cap="rnd">
                  <a:noFill/>
                  <a:round/>
                  <a:headEnd/>
                  <a:tailEnd/>
                </a:ln>
              </p:spPr>
              <p:txBody>
                <a:bodyPr/>
                <a:lstStyle/>
                <a:p>
                  <a:pPr>
                    <a:defRPr/>
                  </a:pPr>
                  <a:endParaRPr lang="en-US"/>
                </a:p>
              </p:txBody>
            </p:sp>
            <p:sp>
              <p:nvSpPr>
                <p:cNvPr id="1043" name="Freeform 11"/>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w="9525" cap="rnd">
                  <a:noFill/>
                  <a:round/>
                  <a:headEnd/>
                  <a:tailEnd/>
                </a:ln>
              </p:spPr>
              <p:txBody>
                <a:bodyPr/>
                <a:lstStyle/>
                <a:p>
                  <a:pPr>
                    <a:defRPr/>
                  </a:pPr>
                  <a:endParaRPr lang="en-US"/>
                </a:p>
              </p:txBody>
            </p:sp>
            <p:sp>
              <p:nvSpPr>
                <p:cNvPr id="1044" name="Freeform 12"/>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w="9525" cap="rnd">
                  <a:noFill/>
                  <a:round/>
                  <a:headEnd/>
                  <a:tailEnd/>
                </a:ln>
              </p:spPr>
              <p:txBody>
                <a:bodyPr/>
                <a:lstStyle/>
                <a:p>
                  <a:pPr>
                    <a:defRPr/>
                  </a:pPr>
                  <a:endParaRPr lang="en-US"/>
                </a:p>
              </p:txBody>
            </p:sp>
            <p:sp>
              <p:nvSpPr>
                <p:cNvPr id="1045" name="Freeform 13"/>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w="9525" cap="rnd">
                  <a:noFill/>
                  <a:round/>
                  <a:headEnd/>
                  <a:tailEnd/>
                </a:ln>
              </p:spPr>
              <p:txBody>
                <a:bodyPr/>
                <a:lstStyle/>
                <a:p>
                  <a:pPr>
                    <a:defRPr/>
                  </a:pPr>
                  <a:endParaRPr lang="en-US"/>
                </a:p>
              </p:txBody>
            </p:sp>
            <p:sp>
              <p:nvSpPr>
                <p:cNvPr id="1046" name="Freeform 14"/>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w="9525" cap="rnd">
                  <a:noFill/>
                  <a:round/>
                  <a:headEnd/>
                  <a:tailEnd/>
                </a:ln>
              </p:spPr>
              <p:txBody>
                <a:bodyPr/>
                <a:lstStyle/>
                <a:p>
                  <a:pPr>
                    <a:defRPr/>
                  </a:pPr>
                  <a:endParaRPr lang="en-US"/>
                </a:p>
              </p:txBody>
            </p:sp>
            <p:sp>
              <p:nvSpPr>
                <p:cNvPr id="1047" name="Freeform 15"/>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w="9525" cap="rnd">
                  <a:noFill/>
                  <a:round/>
                  <a:headEnd/>
                  <a:tailEnd/>
                </a:ln>
              </p:spPr>
              <p:txBody>
                <a:bodyPr/>
                <a:lstStyle/>
                <a:p>
                  <a:pPr>
                    <a:defRPr/>
                  </a:pPr>
                  <a:endParaRPr lang="en-US"/>
                </a:p>
              </p:txBody>
            </p:sp>
            <p:sp>
              <p:nvSpPr>
                <p:cNvPr id="1048" name="Freeform 16"/>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w="9525" cap="rnd">
                  <a:noFill/>
                  <a:round/>
                  <a:headEnd/>
                  <a:tailEnd/>
                </a:ln>
              </p:spPr>
              <p:txBody>
                <a:bodyPr/>
                <a:lstStyle/>
                <a:p>
                  <a:pPr>
                    <a:defRPr/>
                  </a:pPr>
                  <a:endParaRPr lang="en-US"/>
                </a:p>
              </p:txBody>
            </p:sp>
            <p:sp>
              <p:nvSpPr>
                <p:cNvPr id="1049" name="Freeform 17"/>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w="9525" cap="rnd">
                  <a:noFill/>
                  <a:round/>
                  <a:headEnd/>
                  <a:tailEnd/>
                </a:ln>
              </p:spPr>
              <p:txBody>
                <a:bodyPr/>
                <a:lstStyle/>
                <a:p>
                  <a:pPr>
                    <a:defRPr/>
                  </a:pPr>
                  <a:endParaRPr lang="en-US"/>
                </a:p>
              </p:txBody>
            </p:sp>
            <p:sp>
              <p:nvSpPr>
                <p:cNvPr id="1050" name="Freeform 18"/>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w="9525" cap="rnd">
                  <a:noFill/>
                  <a:round/>
                  <a:headEnd/>
                  <a:tailEnd/>
                </a:ln>
              </p:spPr>
              <p:txBody>
                <a:bodyPr/>
                <a:lstStyle/>
                <a:p>
                  <a:pPr>
                    <a:defRPr/>
                  </a:pPr>
                  <a:endParaRPr lang="en-US"/>
                </a:p>
              </p:txBody>
            </p:sp>
            <p:sp>
              <p:nvSpPr>
                <p:cNvPr id="1051" name="Freeform 19"/>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w="9525" cap="rnd">
                  <a:noFill/>
                  <a:round/>
                  <a:headEnd/>
                  <a:tailEnd/>
                </a:ln>
              </p:spPr>
              <p:txBody>
                <a:bodyPr/>
                <a:lstStyle/>
                <a:p>
                  <a:pPr>
                    <a:defRPr/>
                  </a:pPr>
                  <a:endParaRPr lang="en-US"/>
                </a:p>
              </p:txBody>
            </p:sp>
            <p:sp>
              <p:nvSpPr>
                <p:cNvPr id="1052" name="Freeform 20"/>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w="9525" cap="rnd">
                  <a:noFill/>
                  <a:round/>
                  <a:headEnd/>
                  <a:tailEnd/>
                </a:ln>
              </p:spPr>
              <p:txBody>
                <a:bodyPr/>
                <a:lstStyle/>
                <a:p>
                  <a:pPr>
                    <a:defRPr/>
                  </a:pPr>
                  <a:endParaRPr lang="en-US"/>
                </a:p>
              </p:txBody>
            </p:sp>
            <p:sp>
              <p:nvSpPr>
                <p:cNvPr id="1053" name="Freeform 21"/>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w="9525" cap="rnd">
                  <a:noFill/>
                  <a:round/>
                  <a:headEnd/>
                  <a:tailEnd/>
                </a:ln>
              </p:spPr>
              <p:txBody>
                <a:bodyPr/>
                <a:lstStyle/>
                <a:p>
                  <a:pPr>
                    <a:defRPr/>
                  </a:pPr>
                  <a:endParaRPr lang="en-US"/>
                </a:p>
              </p:txBody>
            </p:sp>
            <p:sp>
              <p:nvSpPr>
                <p:cNvPr id="1054" name="Freeform 22"/>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w="9525" cap="rnd">
                  <a:noFill/>
                  <a:round/>
                  <a:headEnd/>
                  <a:tailEnd/>
                </a:ln>
              </p:spPr>
              <p:txBody>
                <a:bodyPr/>
                <a:lstStyle/>
                <a:p>
                  <a:pPr>
                    <a:defRPr/>
                  </a:pPr>
                  <a:endParaRPr lang="en-US"/>
                </a:p>
              </p:txBody>
            </p:sp>
            <p:sp>
              <p:nvSpPr>
                <p:cNvPr id="1055" name="Freeform 23"/>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w="9525" cap="rnd">
                  <a:noFill/>
                  <a:round/>
                  <a:headEnd/>
                  <a:tailEnd/>
                </a:ln>
              </p:spPr>
              <p:txBody>
                <a:bodyPr/>
                <a:lstStyle/>
                <a:p>
                  <a:pPr>
                    <a:defRPr/>
                  </a:pPr>
                  <a:endParaRPr lang="en-US"/>
                </a:p>
              </p:txBody>
            </p:sp>
            <p:sp>
              <p:nvSpPr>
                <p:cNvPr id="2" name="Freeform 24"/>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w="9525" cap="rnd">
                  <a:noFill/>
                  <a:round/>
                  <a:headEnd/>
                  <a:tailEnd/>
                </a:ln>
              </p:spPr>
              <p:txBody>
                <a:bodyPr/>
                <a:lstStyle/>
                <a:p>
                  <a:pPr>
                    <a:defRPr/>
                  </a:pPr>
                  <a:endParaRPr lang="en-US"/>
                </a:p>
              </p:txBody>
            </p:sp>
            <p:sp>
              <p:nvSpPr>
                <p:cNvPr id="1057" name="Freeform 25"/>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w="9525" cap="rnd">
                  <a:noFill/>
                  <a:round/>
                  <a:headEnd/>
                  <a:tailEnd/>
                </a:ln>
              </p:spPr>
              <p:txBody>
                <a:bodyPr/>
                <a:lstStyle/>
                <a:p>
                  <a:pPr>
                    <a:defRPr/>
                  </a:pPr>
                  <a:endParaRPr lang="en-US"/>
                </a:p>
              </p:txBody>
            </p:sp>
            <p:sp>
              <p:nvSpPr>
                <p:cNvPr id="3" name="Freeform 26"/>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w="9525" cap="rnd">
                  <a:noFill/>
                  <a:round/>
                  <a:headEnd/>
                  <a:tailEnd/>
                </a:ln>
              </p:spPr>
              <p:txBody>
                <a:bodyPr/>
                <a:lstStyle/>
                <a:p>
                  <a:pPr>
                    <a:defRPr/>
                  </a:pPr>
                  <a:endParaRPr lang="en-US"/>
                </a:p>
              </p:txBody>
            </p:sp>
          </p:grpSp>
        </p:grpSp>
      </p:grpSp>
      <p:sp>
        <p:nvSpPr>
          <p:cNvPr id="15363" name="Rectangle 30"/>
          <p:cNvSpPr>
            <a:spLocks noGrp="1" noChangeArrowheads="1"/>
          </p:cNvSpPr>
          <p:nvPr>
            <p:ph type="title"/>
          </p:nvPr>
        </p:nvSpPr>
        <p:spPr bwMode="auto">
          <a:xfrm>
            <a:off x="685800" y="2857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smtClean="0"/>
              <a:t>Click to edit Master title style</a:t>
            </a:r>
          </a:p>
        </p:txBody>
      </p:sp>
      <p:sp>
        <p:nvSpPr>
          <p:cNvPr id="15364" name="Rectangle 31"/>
          <p:cNvSpPr>
            <a:spLocks noGrp="1" noChangeArrowheads="1"/>
          </p:cNvSpPr>
          <p:nvPr>
            <p:ph type="body" idx="1"/>
          </p:nvPr>
        </p:nvSpPr>
        <p:spPr bwMode="auto">
          <a:xfrm>
            <a:off x="685800" y="16573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56" name="Rectangle 32"/>
          <p:cNvSpPr>
            <a:spLocks noGrp="1" noChangeArrowheads="1"/>
          </p:cNvSpPr>
          <p:nvPr>
            <p:ph type="dt" sz="half" idx="2"/>
          </p:nvPr>
        </p:nvSpPr>
        <p:spPr bwMode="auto">
          <a:xfrm>
            <a:off x="685800" y="64008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lvl1pPr>
          </a:lstStyle>
          <a:p>
            <a:pPr>
              <a:defRPr/>
            </a:pPr>
            <a:endParaRPr lang="en-US"/>
          </a:p>
        </p:txBody>
      </p:sp>
      <p:sp>
        <p:nvSpPr>
          <p:cNvPr id="1058" name="Rectangle 34"/>
          <p:cNvSpPr>
            <a:spLocks noGrp="1" noChangeArrowheads="1"/>
          </p:cNvSpPr>
          <p:nvPr>
            <p:ph type="sldNum" sz="quarter" idx="4"/>
          </p:nvPr>
        </p:nvSpPr>
        <p:spPr bwMode="auto">
          <a:xfrm>
            <a:off x="6553200" y="6399213"/>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lvl1pPr>
          </a:lstStyle>
          <a:p>
            <a:fld id="{F137C997-4655-4C43-A3C9-1E5314F9ACE6}" type="slidenum">
              <a:rPr lang="en-US" altLang="en-US"/>
              <a:pPr/>
              <a:t>‹#›</a:t>
            </a:fld>
            <a:endParaRPr lang="en-US" altLang="en-US"/>
          </a:p>
        </p:txBody>
      </p:sp>
      <p:sp>
        <p:nvSpPr>
          <p:cNvPr id="1031" name="Rectangle 36"/>
          <p:cNvSpPr>
            <a:spLocks noChangeArrowheads="1"/>
          </p:cNvSpPr>
          <p:nvPr userDrawn="1"/>
        </p:nvSpPr>
        <p:spPr bwMode="auto">
          <a:xfrm>
            <a:off x="1676400" y="6438900"/>
            <a:ext cx="5581650" cy="419100"/>
          </a:xfrm>
          <a:prstGeom prst="rect">
            <a:avLst/>
          </a:prstGeom>
          <a:noFill/>
          <a:ln w="9525">
            <a:noFill/>
            <a:miter lim="800000"/>
            <a:headEnd/>
            <a:tailEnd/>
          </a:ln>
        </p:spPr>
        <p:txBody>
          <a:bodyPr/>
          <a:lstStyle/>
          <a:p>
            <a:pPr algn="ctr" eaLnBrk="1" hangingPunct="1">
              <a:defRPr/>
            </a:pPr>
            <a:r>
              <a:rPr lang="en-US" sz="1000">
                <a:latin typeface="Arial" pitchFamily="34" charset="0"/>
              </a:rPr>
              <a:t>Liang, Introduction to Java Programming, Eighth Edition, (c) 2011 Pearson Education, Inc. All rights reserved. 0132130807</a:t>
            </a:r>
          </a:p>
        </p:txBody>
      </p:sp>
    </p:spTree>
  </p:cSld>
  <p:clrMap bg1="dk2" tx1="lt1" bg2="dk1" tx2="lt2" accent1="accent1" accent2="accent2" accent3="accent3" accent4="accent4" accent5="accent5" accent6="accent6" hlink="hlink" folHlink="folHlink"/>
  <p:sldLayoutIdLst>
    <p:sldLayoutId id="2147483779"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mn-lt"/>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defRPr>
      </a:lvl5pPr>
      <a:lvl6pPr marL="2514600" indent="-228600" algn="l" rtl="0" eaLnBrk="0" fontAlgn="base" hangingPunct="0">
        <a:spcBef>
          <a:spcPct val="20000"/>
        </a:spcBef>
        <a:spcAft>
          <a:spcPct val="0"/>
        </a:spcAft>
        <a:buClr>
          <a:schemeClr val="tx2"/>
        </a:buClr>
        <a:buChar char="•"/>
        <a:defRPr sz="2000">
          <a:solidFill>
            <a:schemeClr val="tx1"/>
          </a:solidFill>
          <a:latin typeface="+mn-lt"/>
        </a:defRPr>
      </a:lvl6pPr>
      <a:lvl7pPr marL="2971800" indent="-228600" algn="l" rtl="0" eaLnBrk="0" fontAlgn="base" hangingPunct="0">
        <a:spcBef>
          <a:spcPct val="20000"/>
        </a:spcBef>
        <a:spcAft>
          <a:spcPct val="0"/>
        </a:spcAft>
        <a:buClr>
          <a:schemeClr val="tx2"/>
        </a:buClr>
        <a:buChar char="•"/>
        <a:defRPr sz="2000">
          <a:solidFill>
            <a:schemeClr val="tx1"/>
          </a:solidFill>
          <a:latin typeface="+mn-lt"/>
        </a:defRPr>
      </a:lvl7pPr>
      <a:lvl8pPr marL="3429000" indent="-228600" algn="l" rtl="0" eaLnBrk="0" fontAlgn="base" hangingPunct="0">
        <a:spcBef>
          <a:spcPct val="20000"/>
        </a:spcBef>
        <a:spcAft>
          <a:spcPct val="0"/>
        </a:spcAft>
        <a:buClr>
          <a:schemeClr val="tx2"/>
        </a:buClr>
        <a:buChar char="•"/>
        <a:defRPr sz="2000">
          <a:solidFill>
            <a:schemeClr val="tx1"/>
          </a:solidFill>
          <a:latin typeface="+mn-lt"/>
        </a:defRPr>
      </a:lvl8pPr>
      <a:lvl9pPr marL="3886200" indent="-228600" algn="l" rtl="0" eaLnBrk="0" fontAlgn="base" hangingPunct="0">
        <a:spcBef>
          <a:spcPct val="20000"/>
        </a:spcBef>
        <a:spcAft>
          <a:spcPct val="0"/>
        </a:spcAft>
        <a:buClr>
          <a:schemeClr val="tx2"/>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download.oracle.com/javase/tutorial/java/javaOO/objectcreation.html" TargetMode="Externa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hyperlink" Target="http://www.pcmag.com/encyclopedia_term/0,2542,t=UML&amp;i=53392,00.asp#fbid=oDzyNEvf0Nr" TargetMode="External"/><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3" Type="http://schemas.openxmlformats.org/officeDocument/2006/relationships/hyperlink" Target="html/TestCircle1.html" TargetMode="External"/><Relationship Id="rId2" Type="http://schemas.openxmlformats.org/officeDocument/2006/relationships/hyperlink" Target="winword%20TestCircle.java" TargetMode="External"/><Relationship Id="rId1" Type="http://schemas.openxmlformats.org/officeDocument/2006/relationships/slideLayout" Target="../slideLayouts/slideLayout2.xml"/><Relationship Id="rId4" Type="http://schemas.openxmlformats.org/officeDocument/2006/relationships/hyperlink" Target="html/TestCircle1.bat" TargetMode="External"/></Relationships>
</file>

<file path=ppt/slides/_rels/slide19.xml.rels><?xml version="1.0" encoding="UTF-8" standalone="yes"?>
<Relationships xmlns="http://schemas.openxmlformats.org/package/2006/relationships"><Relationship Id="rId2" Type="http://schemas.openxmlformats.org/officeDocument/2006/relationships/hyperlink" Target="winword%20TestCircle.jav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hyperlink" Target="http://www.tutorialspoint.com/java/java_encapsulation.htm" TargetMode="Externa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8" Type="http://schemas.openxmlformats.org/officeDocument/2006/relationships/hyperlink" Target="http://media.pearsoncmg.com/ph/esm/ecs_liang_vnijp_8/LiangCh08-3.html" TargetMode="External"/><Relationship Id="rId3" Type="http://schemas.openxmlformats.org/officeDocument/2006/relationships/hyperlink" Target="html/Circle3.html" TargetMode="Externa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hyperlink" Target="html/TestCircle3.html" TargetMode="External"/><Relationship Id="rId4" Type="http://schemas.openxmlformats.org/officeDocument/2006/relationships/hyperlink" Target="html/TestCircle3.ba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7.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8.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0.wmf"/><Relationship Id="rId5" Type="http://schemas.openxmlformats.org/officeDocument/2006/relationships/oleObject" Target="../embeddings/oleObject9.bin"/><Relationship Id="rId4" Type="http://schemas.openxmlformats.org/officeDocument/2006/relationships/image" Target="../media/image9.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14.wmf"/><Relationship Id="rId5" Type="http://schemas.openxmlformats.org/officeDocument/2006/relationships/oleObject" Target="../embeddings/oleObject13.bin"/><Relationship Id="rId4" Type="http://schemas.openxmlformats.org/officeDocument/2006/relationships/image" Target="../media/image13.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5.wmf"/></Relationships>
</file>

<file path=ppt/slides/_rels/slide3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17.wmf"/><Relationship Id="rId5" Type="http://schemas.openxmlformats.org/officeDocument/2006/relationships/oleObject" Target="../embeddings/oleObject16.bin"/><Relationship Id="rId4" Type="http://schemas.openxmlformats.org/officeDocument/2006/relationships/image" Target="../media/image16.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winword%20TestCircleWithConstructors.java" TargetMode="External"/><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8.wmf"/><Relationship Id="rId4" Type="http://schemas.openxmlformats.org/officeDocument/2006/relationships/oleObject" Target="../embeddings/oleObject18.bin"/></Relationships>
</file>

<file path=ppt/slides/_rels/slide41.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winword%20TestCircleWithConstructors.java" TargetMode="Externa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19.wmf"/><Relationship Id="rId4" Type="http://schemas.openxmlformats.org/officeDocument/2006/relationships/oleObject" Target="../embeddings/oleObject19.bin"/></Relationships>
</file>

<file path=ppt/slides/_rels/slide43.xml.rels><?xml version="1.0" encoding="UTF-8" standalone="yes"?>
<Relationships xmlns="http://schemas.openxmlformats.org/package/2006/relationships"><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ml/TestFrame.html" TargetMode="External"/><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 Id="rId4" Type="http://schemas.openxmlformats.org/officeDocument/2006/relationships/hyperlink" Target="html/TestFrame.bat"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ml/GUIComponents.html" TargetMode="External"/><Relationship Id="rId2" Type="http://schemas.openxmlformats.org/officeDocument/2006/relationships/hyperlink" Target="winword%20TestCircleWithConstructors.java" TargetMode="External"/><Relationship Id="rId1" Type="http://schemas.openxmlformats.org/officeDocument/2006/relationships/slideLayout" Target="../slideLayouts/slideLayout2.xml"/><Relationship Id="rId5" Type="http://schemas.openxmlformats.org/officeDocument/2006/relationships/hyperlink" Target="http://media.pearsoncmg.com/ph/esm/ecs_liang_vnijp_8/LiangCh08-1.html" TargetMode="External"/><Relationship Id="rId4" Type="http://schemas.openxmlformats.org/officeDocument/2006/relationships/hyperlink" Target="html/GUIComponents.bat" TargetMode="External"/></Relationships>
</file>

<file path=ppt/slides/_rels/slide54.xml.rels><?xml version="1.0" encoding="UTF-8" standalone="yes"?>
<Relationships xmlns="http://schemas.openxmlformats.org/package/2006/relationships"><Relationship Id="rId2" Type="http://schemas.openxmlformats.org/officeDocument/2006/relationships/hyperlink" Target="http://media.pearsoncmg.com/ph/esm/ecs_liang_vnijp_8/LiangCh08-2.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media.pearsoncmg.com/ph/esm/ecs_liang_vnijp_8/LiangCh08Ex8.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0739D83-A49A-4800-861C-BB0E30771D5A}" type="slidenum">
              <a:rPr lang="en-US" altLang="en-US" sz="1400"/>
              <a:pPr/>
              <a:t>1</a:t>
            </a:fld>
            <a:endParaRPr lang="en-US" altLang="en-US" sz="1400"/>
          </a:p>
        </p:txBody>
      </p:sp>
      <p:sp>
        <p:nvSpPr>
          <p:cNvPr id="17411" name="Rectangle 4"/>
          <p:cNvSpPr>
            <a:spLocks noGrp="1" noChangeArrowheads="1"/>
          </p:cNvSpPr>
          <p:nvPr>
            <p:ph type="title"/>
          </p:nvPr>
        </p:nvSpPr>
        <p:spPr>
          <a:xfrm>
            <a:off x="577850" y="1700213"/>
            <a:ext cx="7804150" cy="762000"/>
          </a:xfrm>
        </p:spPr>
        <p:txBody>
          <a:bodyPr/>
          <a:lstStyle/>
          <a:p>
            <a:r>
              <a:rPr lang="en-US" altLang="en-US" smtClean="0"/>
              <a:t>Chapter 8 Objects and Classes</a:t>
            </a:r>
            <a:endParaRPr lang="en-US" altLang="en-US" sz="4800" smtClean="0"/>
          </a:p>
        </p:txBody>
      </p:sp>
      <p:sp>
        <p:nvSpPr>
          <p:cNvPr id="17412" name="Rectangle 10"/>
          <p:cNvSpPr>
            <a:spLocks noChangeArrowheads="1"/>
          </p:cNvSpPr>
          <p:nvPr/>
        </p:nvSpPr>
        <p:spPr bwMode="auto">
          <a:xfrm>
            <a:off x="2090738" y="2195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3" name="Rectangle 12"/>
          <p:cNvSpPr>
            <a:spLocks noChangeArrowheads="1"/>
          </p:cNvSpPr>
          <p:nvPr/>
        </p:nvSpPr>
        <p:spPr bwMode="auto">
          <a:xfrm>
            <a:off x="2090738" y="1762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4" name="Rectangle 14"/>
          <p:cNvSpPr>
            <a:spLocks noChangeArrowheads="1"/>
          </p:cNvSpPr>
          <p:nvPr/>
        </p:nvSpPr>
        <p:spPr bwMode="auto">
          <a:xfrm>
            <a:off x="2090738" y="17621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7415" name="Rectangle 16"/>
          <p:cNvSpPr>
            <a:spLocks noChangeArrowheads="1"/>
          </p:cNvSpPr>
          <p:nvPr/>
        </p:nvSpPr>
        <p:spPr bwMode="auto">
          <a:xfrm>
            <a:off x="0" y="1951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A479A0-2999-421B-889A-382A20A5C1F4}" type="slidenum">
              <a:rPr lang="en-US" altLang="en-US" sz="1400"/>
              <a:pPr/>
              <a:t>10</a:t>
            </a:fld>
            <a:endParaRPr lang="en-US" altLang="en-US" sz="1400"/>
          </a:p>
        </p:txBody>
      </p:sp>
      <p:sp>
        <p:nvSpPr>
          <p:cNvPr id="21507" name="Rectangle 2"/>
          <p:cNvSpPr>
            <a:spLocks noGrp="1" noChangeArrowheads="1"/>
          </p:cNvSpPr>
          <p:nvPr>
            <p:ph type="title"/>
          </p:nvPr>
        </p:nvSpPr>
        <p:spPr>
          <a:xfrm>
            <a:off x="762000" y="152400"/>
            <a:ext cx="7772400" cy="609600"/>
          </a:xfrm>
        </p:spPr>
        <p:txBody>
          <a:bodyPr/>
          <a:lstStyle/>
          <a:p>
            <a:r>
              <a:rPr lang="en-US" altLang="en-US" smtClean="0"/>
              <a:t>Classes</a:t>
            </a:r>
          </a:p>
        </p:txBody>
      </p:sp>
      <p:sp>
        <p:nvSpPr>
          <p:cNvPr id="21508" name="Rectangle 3"/>
          <p:cNvSpPr>
            <a:spLocks noChangeArrowheads="1"/>
          </p:cNvSpPr>
          <p:nvPr/>
        </p:nvSpPr>
        <p:spPr bwMode="auto">
          <a:xfrm>
            <a:off x="2686050"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1509" name="Text Box 5"/>
          <p:cNvSpPr txBox="1">
            <a:spLocks noChangeArrowheads="1"/>
          </p:cNvSpPr>
          <p:nvPr/>
        </p:nvSpPr>
        <p:spPr bwMode="auto">
          <a:xfrm>
            <a:off x="266700" y="952500"/>
            <a:ext cx="869315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buFont typeface="Arial" panose="020B0604020202020204" pitchFamily="34" charset="0"/>
              <a:buChar char="•"/>
            </a:pPr>
            <a:r>
              <a:rPr lang="en-US" altLang="en-US" sz="3200" i="1">
                <a:cs typeface="Times New Roman" panose="02020603050405020304" pitchFamily="18" charset="0"/>
              </a:rPr>
              <a:t>  Classes</a:t>
            </a:r>
            <a:r>
              <a:rPr lang="en-US" altLang="en-US" sz="3200">
                <a:cs typeface="Times New Roman" panose="02020603050405020304" pitchFamily="18" charset="0"/>
              </a:rPr>
              <a:t> are constructs that define </a:t>
            </a:r>
            <a:r>
              <a:rPr lang="en-US" altLang="en-US" sz="3200" b="1">
                <a:cs typeface="Times New Roman" panose="02020603050405020304" pitchFamily="18" charset="0"/>
              </a:rPr>
              <a:t>objects</a:t>
            </a:r>
            <a:r>
              <a:rPr lang="en-US" altLang="en-US" sz="3200">
                <a:cs typeface="Times New Roman" panose="02020603050405020304" pitchFamily="18" charset="0"/>
              </a:rPr>
              <a:t> of the same type. </a:t>
            </a:r>
          </a:p>
          <a:p>
            <a:pPr>
              <a:spcBef>
                <a:spcPct val="50000"/>
              </a:spcBef>
              <a:buFont typeface="Arial" panose="020B0604020202020204" pitchFamily="34" charset="0"/>
              <a:buChar char="•"/>
            </a:pPr>
            <a:r>
              <a:rPr lang="en-US" altLang="en-US" sz="3200">
                <a:cs typeface="Times New Roman" panose="02020603050405020304" pitchFamily="18" charset="0"/>
              </a:rPr>
              <a:t>  A </a:t>
            </a:r>
            <a:r>
              <a:rPr lang="en-US" altLang="en-US" sz="3200" b="1">
                <a:cs typeface="Times New Roman" panose="02020603050405020304" pitchFamily="18" charset="0"/>
              </a:rPr>
              <a:t>Java class </a:t>
            </a:r>
            <a:r>
              <a:rPr lang="en-US" altLang="en-US" sz="3200">
                <a:cs typeface="Times New Roman" panose="02020603050405020304" pitchFamily="18" charset="0"/>
              </a:rPr>
              <a:t>uses variables to </a:t>
            </a:r>
            <a:r>
              <a:rPr lang="en-US" altLang="en-US" sz="3200" b="1">
                <a:cs typeface="Times New Roman" panose="02020603050405020304" pitchFamily="18" charset="0"/>
              </a:rPr>
              <a:t>define data fields </a:t>
            </a:r>
            <a:r>
              <a:rPr lang="en-US" altLang="en-US" sz="3200">
                <a:cs typeface="Times New Roman" panose="02020603050405020304" pitchFamily="18" charset="0"/>
              </a:rPr>
              <a:t>and </a:t>
            </a:r>
            <a:r>
              <a:rPr lang="en-US" altLang="en-US" sz="3200" b="1">
                <a:cs typeface="Times New Roman" panose="02020603050405020304" pitchFamily="18" charset="0"/>
              </a:rPr>
              <a:t>methods</a:t>
            </a:r>
            <a:r>
              <a:rPr lang="en-US" altLang="en-US" sz="3200">
                <a:cs typeface="Times New Roman" panose="02020603050405020304" pitchFamily="18" charset="0"/>
              </a:rPr>
              <a:t> to </a:t>
            </a:r>
            <a:r>
              <a:rPr lang="en-US" altLang="en-US" sz="3200" b="1">
                <a:cs typeface="Times New Roman" panose="02020603050405020304" pitchFamily="18" charset="0"/>
              </a:rPr>
              <a:t>define behaviors</a:t>
            </a:r>
            <a:r>
              <a:rPr lang="en-US" altLang="en-US" sz="3200">
                <a:cs typeface="Times New Roman" panose="02020603050405020304" pitchFamily="18" charset="0"/>
              </a:rPr>
              <a:t>. </a:t>
            </a:r>
          </a:p>
          <a:p>
            <a:pPr>
              <a:spcBef>
                <a:spcPct val="50000"/>
              </a:spcBef>
              <a:buFont typeface="Arial" panose="020B0604020202020204" pitchFamily="34" charset="0"/>
              <a:buChar char="•"/>
            </a:pPr>
            <a:r>
              <a:rPr lang="en-US" altLang="en-US" sz="3200">
                <a:cs typeface="Times New Roman" panose="02020603050405020304" pitchFamily="18" charset="0"/>
              </a:rPr>
              <a:t>  The </a:t>
            </a:r>
            <a:r>
              <a:rPr lang="en-US" altLang="en-US" sz="3200" b="1">
                <a:cs typeface="Times New Roman" panose="02020603050405020304" pitchFamily="18" charset="0"/>
              </a:rPr>
              <a:t>behavior </a:t>
            </a:r>
            <a:r>
              <a:rPr lang="en-US" altLang="en-US" sz="3200">
                <a:cs typeface="Times New Roman" panose="02020603050405020304" pitchFamily="18" charset="0"/>
              </a:rPr>
              <a:t>of an object also known as its </a:t>
            </a:r>
            <a:r>
              <a:rPr lang="en-US" altLang="en-US" sz="3200" b="1">
                <a:cs typeface="Times New Roman" panose="02020603050405020304" pitchFamily="18" charset="0"/>
              </a:rPr>
              <a:t>actions</a:t>
            </a:r>
            <a:r>
              <a:rPr lang="en-US" altLang="en-US" sz="3200">
                <a:cs typeface="Times New Roman" panose="02020603050405020304" pitchFamily="18" charset="0"/>
              </a:rPr>
              <a:t> which is </a:t>
            </a:r>
            <a:r>
              <a:rPr lang="en-US" altLang="en-US" sz="3200" b="1">
                <a:cs typeface="Times New Roman" panose="02020603050405020304" pitchFamily="18" charset="0"/>
              </a:rPr>
              <a:t>define by methods</a:t>
            </a:r>
            <a:r>
              <a:rPr lang="en-US" altLang="en-US" sz="3200">
                <a:cs typeface="Times New Roman" panose="02020603050405020304" pitchFamily="18" charset="0"/>
              </a:rPr>
              <a:t>.</a:t>
            </a:r>
          </a:p>
          <a:p>
            <a:pPr>
              <a:spcBef>
                <a:spcPct val="50000"/>
              </a:spcBef>
              <a:buFont typeface="Arial" panose="020B0604020202020204" pitchFamily="34" charset="0"/>
              <a:buChar char="•"/>
            </a:pPr>
            <a:r>
              <a:rPr lang="en-US" altLang="en-US" sz="3200">
                <a:cs typeface="Times New Roman" panose="02020603050405020304" pitchFamily="18" charset="0"/>
              </a:rPr>
              <a:t>  Additionally, a </a:t>
            </a:r>
            <a:r>
              <a:rPr lang="en-US" altLang="en-US" sz="3200" b="1">
                <a:cs typeface="Times New Roman" panose="02020603050405020304" pitchFamily="18" charset="0"/>
              </a:rPr>
              <a:t>class provides </a:t>
            </a:r>
            <a:r>
              <a:rPr lang="en-US" altLang="en-US" sz="3200">
                <a:cs typeface="Times New Roman" panose="02020603050405020304" pitchFamily="18" charset="0"/>
              </a:rPr>
              <a:t>a special type of methods, known as </a:t>
            </a:r>
            <a:r>
              <a:rPr lang="en-US" altLang="en-US" sz="3200" b="1">
                <a:cs typeface="Times New Roman" panose="02020603050405020304" pitchFamily="18" charset="0"/>
              </a:rPr>
              <a:t>constructors</a:t>
            </a:r>
            <a:r>
              <a:rPr lang="en-US" altLang="en-US" sz="3200">
                <a:cs typeface="Times New Roman" panose="02020603050405020304" pitchFamily="18" charset="0"/>
              </a:rPr>
              <a:t>, which are invoked to construct objects from the class. </a:t>
            </a:r>
          </a:p>
        </p:txBody>
      </p:sp>
      <p:sp>
        <p:nvSpPr>
          <p:cNvPr id="21510" name="Rectangle 7"/>
          <p:cNvSpPr>
            <a:spLocks noChangeArrowheads="1"/>
          </p:cNvSpPr>
          <p:nvPr/>
        </p:nvSpPr>
        <p:spPr bwMode="auto">
          <a:xfrm>
            <a:off x="2800350"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647700" y="0"/>
            <a:ext cx="7772400" cy="914400"/>
          </a:xfrm>
        </p:spPr>
        <p:txBody>
          <a:bodyPr/>
          <a:lstStyle/>
          <a:p>
            <a:r>
              <a:rPr lang="en-US" altLang="en-US" smtClean="0"/>
              <a:t>More Classes</a:t>
            </a:r>
          </a:p>
        </p:txBody>
      </p:sp>
      <p:sp>
        <p:nvSpPr>
          <p:cNvPr id="22531"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87D278-896A-4D09-97AC-63A72FB0128A}" type="slidenum">
              <a:rPr lang="en-US" altLang="en-US" sz="1400"/>
              <a:pPr/>
              <a:t>11</a:t>
            </a:fld>
            <a:endParaRPr lang="en-US" altLang="en-US" sz="1400"/>
          </a:p>
        </p:txBody>
      </p:sp>
      <p:sp>
        <p:nvSpPr>
          <p:cNvPr id="22532" name="TextBox 4"/>
          <p:cNvSpPr txBox="1">
            <a:spLocks noChangeArrowheads="1"/>
          </p:cNvSpPr>
          <p:nvPr/>
        </p:nvSpPr>
        <p:spPr bwMode="auto">
          <a:xfrm>
            <a:off x="228600" y="876300"/>
            <a:ext cx="8724900" cy="477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t>The access level modifiers will determine whether other classes can use a particular field or invoke a particular method.</a:t>
            </a:r>
          </a:p>
          <a:p>
            <a:r>
              <a:rPr lang="en-US" altLang="en-US" sz="2800"/>
              <a:t>There are two level of access control:</a:t>
            </a:r>
          </a:p>
          <a:p>
            <a:endParaRPr lang="en-US" altLang="en-US"/>
          </a:p>
          <a:p>
            <a:pPr>
              <a:buFont typeface="Arial" panose="020B0604020202020204" pitchFamily="34" charset="0"/>
              <a:buChar char="•"/>
            </a:pPr>
            <a:r>
              <a:rPr lang="en-US" altLang="en-US"/>
              <a:t>  </a:t>
            </a:r>
            <a:r>
              <a:rPr lang="en-US" altLang="en-US" b="1">
                <a:solidFill>
                  <a:srgbClr val="92D050"/>
                </a:solidFill>
              </a:rPr>
              <a:t>public</a:t>
            </a:r>
            <a:r>
              <a:rPr lang="en-US" altLang="en-US"/>
              <a:t>, or package-private   </a:t>
            </a:r>
            <a:r>
              <a:rPr lang="en-US" altLang="en-US">
                <a:solidFill>
                  <a:srgbClr val="FFC000"/>
                </a:solidFill>
              </a:rPr>
              <a:t>//top level</a:t>
            </a:r>
          </a:p>
          <a:p>
            <a:pPr>
              <a:buFont typeface="Arial" panose="020B0604020202020204" pitchFamily="34" charset="0"/>
              <a:buChar char="•"/>
            </a:pPr>
            <a:r>
              <a:rPr lang="en-US" altLang="en-US"/>
              <a:t>  </a:t>
            </a:r>
            <a:r>
              <a:rPr lang="en-US" altLang="en-US" b="1">
                <a:solidFill>
                  <a:srgbClr val="92D050"/>
                </a:solidFill>
              </a:rPr>
              <a:t>public</a:t>
            </a:r>
            <a:r>
              <a:rPr lang="en-US" altLang="en-US"/>
              <a:t>, </a:t>
            </a:r>
            <a:r>
              <a:rPr lang="en-US" altLang="en-US" b="1">
                <a:solidFill>
                  <a:srgbClr val="92D050"/>
                </a:solidFill>
              </a:rPr>
              <a:t>private, protected,</a:t>
            </a:r>
            <a:r>
              <a:rPr lang="en-US" altLang="en-US"/>
              <a:t> or package-private  </a:t>
            </a:r>
            <a:r>
              <a:rPr lang="en-US" altLang="en-US">
                <a:solidFill>
                  <a:srgbClr val="FFC000"/>
                </a:solidFill>
              </a:rPr>
              <a:t>// member level</a:t>
            </a:r>
          </a:p>
          <a:p>
            <a:pPr>
              <a:buFont typeface="Arial" panose="020B0604020202020204" pitchFamily="34" charset="0"/>
              <a:buChar char="•"/>
            </a:pPr>
            <a:endParaRPr lang="en-US" altLang="en-US">
              <a:solidFill>
                <a:srgbClr val="FFC000"/>
              </a:solidFill>
            </a:endParaRPr>
          </a:p>
          <a:p>
            <a:r>
              <a:rPr lang="en-US" altLang="en-US"/>
              <a:t>A class may be declared with the modifier </a:t>
            </a:r>
            <a:r>
              <a:rPr lang="en-US" altLang="en-US" b="1">
                <a:solidFill>
                  <a:srgbClr val="92D050"/>
                </a:solidFill>
              </a:rPr>
              <a:t>public</a:t>
            </a:r>
            <a:r>
              <a:rPr lang="en-US" altLang="en-US"/>
              <a:t>, which is visible to all  classes anywhere. However, if  a  class doe not have modifier (</a:t>
            </a:r>
            <a:r>
              <a:rPr lang="en-US" altLang="en-US" i="1"/>
              <a:t>public or private, or else</a:t>
            </a:r>
            <a:r>
              <a:rPr lang="en-US" altLang="en-US"/>
              <a:t>), then, it is only visible within its own package.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4"/>
          <p:cNvSpPr>
            <a:spLocks noGrp="1"/>
          </p:cNvSpPr>
          <p:nvPr>
            <p:ph type="sldNum" sz="quarter" idx="11"/>
          </p:nvPr>
        </p:nvSpPr>
        <p:spPr>
          <a:xfrm>
            <a:off x="7107238" y="6315075"/>
            <a:ext cx="16891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C3DA260-CA87-404F-BC38-E6AE7BAA7943}" type="slidenum">
              <a:rPr lang="en-US" altLang="en-US" sz="1400"/>
              <a:pPr/>
              <a:t>12</a:t>
            </a:fld>
            <a:endParaRPr lang="en-US" altLang="en-US" sz="1400"/>
          </a:p>
        </p:txBody>
      </p:sp>
      <p:sp>
        <p:nvSpPr>
          <p:cNvPr id="1028" name="Rectangle 2"/>
          <p:cNvSpPr>
            <a:spLocks noGrp="1" noChangeArrowheads="1"/>
          </p:cNvSpPr>
          <p:nvPr>
            <p:ph type="title"/>
          </p:nvPr>
        </p:nvSpPr>
        <p:spPr>
          <a:xfrm>
            <a:off x="762000" y="152400"/>
            <a:ext cx="7772400" cy="609600"/>
          </a:xfrm>
        </p:spPr>
        <p:txBody>
          <a:bodyPr/>
          <a:lstStyle/>
          <a:p>
            <a:r>
              <a:rPr lang="en-US" altLang="en-US" smtClean="0"/>
              <a:t>Objects</a:t>
            </a:r>
          </a:p>
        </p:txBody>
      </p:sp>
      <p:sp>
        <p:nvSpPr>
          <p:cNvPr id="1029" name="Rectangle 3"/>
          <p:cNvSpPr>
            <a:spLocks noChangeArrowheads="1"/>
          </p:cNvSpPr>
          <p:nvPr/>
        </p:nvSpPr>
        <p:spPr bwMode="auto">
          <a:xfrm>
            <a:off x="2686050"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30" name="Rectangle 7"/>
          <p:cNvSpPr>
            <a:spLocks noChangeArrowheads="1"/>
          </p:cNvSpPr>
          <p:nvPr/>
        </p:nvSpPr>
        <p:spPr bwMode="auto">
          <a:xfrm>
            <a:off x="0" y="2552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026" name="Object 6"/>
          <p:cNvGraphicFramePr>
            <a:graphicFrameLocks noChangeAspect="1"/>
          </p:cNvGraphicFramePr>
          <p:nvPr/>
        </p:nvGraphicFramePr>
        <p:xfrm>
          <a:off x="1154113" y="1854200"/>
          <a:ext cx="7299325" cy="2239963"/>
        </p:xfrm>
        <a:graphic>
          <a:graphicData uri="http://schemas.openxmlformats.org/presentationml/2006/ole">
            <mc:AlternateContent xmlns:mc="http://schemas.openxmlformats.org/markup-compatibility/2006">
              <mc:Choice xmlns:v="urn:schemas-microsoft-com:vml" Requires="v">
                <p:oleObj spid="_x0000_s1036" name="Picture" r:id="rId3" imgW="4956048" imgH="1751076" progId="Word.Picture.8">
                  <p:embed/>
                </p:oleObj>
              </mc:Choice>
              <mc:Fallback>
                <p:oleObj name="Picture" r:id="rId3" imgW="4956048" imgH="1751076"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4113" y="1854200"/>
                        <a:ext cx="7299325" cy="2239963"/>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1" name="Text Box 5"/>
          <p:cNvSpPr txBox="1">
            <a:spLocks noChangeArrowheads="1"/>
          </p:cNvSpPr>
          <p:nvPr/>
        </p:nvSpPr>
        <p:spPr bwMode="auto">
          <a:xfrm>
            <a:off x="228600" y="765175"/>
            <a:ext cx="8686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2800">
                <a:cs typeface="Times New Roman" panose="02020603050405020304" pitchFamily="18" charset="0"/>
              </a:rPr>
              <a:t>An </a:t>
            </a:r>
            <a:r>
              <a:rPr lang="en-US" altLang="en-US" sz="2800" b="1" i="1">
                <a:cs typeface="Times New Roman" panose="02020603050405020304" pitchFamily="18" charset="0"/>
              </a:rPr>
              <a:t>object</a:t>
            </a:r>
            <a:r>
              <a:rPr lang="en-US" altLang="en-US" sz="2800">
                <a:cs typeface="Times New Roman" panose="02020603050405020304" pitchFamily="18" charset="0"/>
              </a:rPr>
              <a:t> has both a </a:t>
            </a:r>
            <a:r>
              <a:rPr lang="en-US" altLang="en-US" sz="2800" b="1" i="1">
                <a:cs typeface="Times New Roman" panose="02020603050405020304" pitchFamily="18" charset="0"/>
              </a:rPr>
              <a:t>state</a:t>
            </a:r>
            <a:r>
              <a:rPr lang="en-US" altLang="en-US" sz="2800">
                <a:cs typeface="Times New Roman" panose="02020603050405020304" pitchFamily="18" charset="0"/>
              </a:rPr>
              <a:t> and </a:t>
            </a:r>
            <a:r>
              <a:rPr lang="en-US" altLang="en-US" sz="2800" b="1" i="1">
                <a:cs typeface="Times New Roman" panose="02020603050405020304" pitchFamily="18" charset="0"/>
              </a:rPr>
              <a:t>behavior</a:t>
            </a:r>
            <a:r>
              <a:rPr lang="en-US" altLang="en-US" sz="2800">
                <a:cs typeface="Times New Roman" panose="02020603050405020304" pitchFamily="18" charset="0"/>
              </a:rPr>
              <a:t>. The state defines the object, and the behavior defines what the object does.</a:t>
            </a:r>
            <a:endParaRPr lang="en-US" altLang="en-US" sz="2800"/>
          </a:p>
        </p:txBody>
      </p:sp>
      <p:sp>
        <p:nvSpPr>
          <p:cNvPr id="1032" name="TextBox 1"/>
          <p:cNvSpPr txBox="1">
            <a:spLocks noChangeArrowheads="1"/>
          </p:cNvSpPr>
          <p:nvPr/>
        </p:nvSpPr>
        <p:spPr bwMode="auto">
          <a:xfrm>
            <a:off x="227013" y="4235450"/>
            <a:ext cx="86868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The State of an </a:t>
            </a:r>
            <a:r>
              <a:rPr lang="en-US" altLang="en-US" b="1"/>
              <a:t>object</a:t>
            </a:r>
            <a:r>
              <a:rPr lang="en-US" altLang="en-US"/>
              <a:t>, know as </a:t>
            </a:r>
            <a:r>
              <a:rPr lang="en-US" altLang="en-US" b="1"/>
              <a:t>properties</a:t>
            </a:r>
            <a:r>
              <a:rPr lang="en-US" altLang="en-US"/>
              <a:t> or </a:t>
            </a:r>
            <a:r>
              <a:rPr lang="en-US" altLang="en-US" b="1"/>
              <a:t>attributes</a:t>
            </a:r>
            <a:r>
              <a:rPr lang="en-US" altLang="en-US"/>
              <a:t> is represent as </a:t>
            </a:r>
            <a:r>
              <a:rPr lang="en-US" altLang="en-US" b="1"/>
              <a:t>data fields</a:t>
            </a:r>
            <a:r>
              <a:rPr lang="en-US" altLang="en-US"/>
              <a:t>. </a:t>
            </a:r>
          </a:p>
          <a:p>
            <a:r>
              <a:rPr lang="en-US" altLang="en-US"/>
              <a:t>A </a:t>
            </a:r>
            <a:r>
              <a:rPr lang="en-US" altLang="en-US" b="1">
                <a:solidFill>
                  <a:srgbClr val="FFC000"/>
                </a:solidFill>
              </a:rPr>
              <a:t>circle</a:t>
            </a:r>
            <a:r>
              <a:rPr lang="en-US" altLang="en-US"/>
              <a:t> object has </a:t>
            </a:r>
            <a:r>
              <a:rPr lang="en-US" altLang="en-US" b="1" i="1"/>
              <a:t>data fields </a:t>
            </a:r>
            <a:r>
              <a:rPr lang="en-US" altLang="en-US"/>
              <a:t>of </a:t>
            </a:r>
            <a:r>
              <a:rPr lang="en-US" altLang="en-US" i="1"/>
              <a:t>radius</a:t>
            </a:r>
            <a:r>
              <a:rPr lang="en-US" altLang="en-US"/>
              <a:t>, which is the property define circle.</a:t>
            </a:r>
          </a:p>
          <a:p>
            <a:r>
              <a:rPr lang="en-US" altLang="en-US"/>
              <a:t>A </a:t>
            </a:r>
            <a:r>
              <a:rPr lang="en-US" altLang="en-US" b="1">
                <a:solidFill>
                  <a:srgbClr val="FFC000"/>
                </a:solidFill>
              </a:rPr>
              <a:t>rectangle</a:t>
            </a:r>
            <a:r>
              <a:rPr lang="en-US" altLang="en-US"/>
              <a:t> object has </a:t>
            </a:r>
            <a:r>
              <a:rPr lang="en-US" altLang="en-US" b="1" i="1"/>
              <a:t>data fields </a:t>
            </a:r>
            <a:r>
              <a:rPr lang="en-US" altLang="en-US" i="1"/>
              <a:t>width</a:t>
            </a:r>
            <a:r>
              <a:rPr lang="en-US" altLang="en-US"/>
              <a:t> and </a:t>
            </a:r>
            <a:r>
              <a:rPr lang="en-US" altLang="en-US" i="1"/>
              <a:t>height</a:t>
            </a:r>
            <a:r>
              <a:rPr lang="en-US" altLang="en-US"/>
              <a:t>, which are properties and characterize a rectangle.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0"/>
            <a:ext cx="7772400" cy="762000"/>
          </a:xfrm>
        </p:spPr>
        <p:txBody>
          <a:bodyPr/>
          <a:lstStyle/>
          <a:p>
            <a:r>
              <a:rPr lang="en-US" altLang="en-US" smtClean="0"/>
              <a:t>More Objects</a:t>
            </a:r>
          </a:p>
        </p:txBody>
      </p:sp>
      <p:sp>
        <p:nvSpPr>
          <p:cNvPr id="23555"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61A6ACC-D2FF-4B2B-8DB9-B8B1717996F2}" type="slidenum">
              <a:rPr lang="en-US" altLang="en-US" sz="1400"/>
              <a:pPr/>
              <a:t>13</a:t>
            </a:fld>
            <a:endParaRPr lang="en-US" altLang="en-US" sz="1400"/>
          </a:p>
        </p:txBody>
      </p:sp>
      <p:sp>
        <p:nvSpPr>
          <p:cNvPr id="4" name="TextBox 3"/>
          <p:cNvSpPr txBox="1"/>
          <p:nvPr/>
        </p:nvSpPr>
        <p:spPr>
          <a:xfrm>
            <a:off x="304800" y="723900"/>
            <a:ext cx="8458200" cy="6070600"/>
          </a:xfrm>
          <a:prstGeom prst="rect">
            <a:avLst/>
          </a:prstGeom>
          <a:noFill/>
        </p:spPr>
        <p:txBody>
          <a:bodyPr>
            <a:spAutoFit/>
          </a:bodyPr>
          <a:lstStyle/>
          <a:p>
            <a:pPr>
              <a:buFont typeface="Arial" pitchFamily="34" charset="0"/>
              <a:buChar char="•"/>
              <a:defRPr/>
            </a:pPr>
            <a:r>
              <a:rPr lang="en-US" sz="3600" dirty="0"/>
              <a:t>  A Java </a:t>
            </a:r>
            <a:r>
              <a:rPr lang="en-US" sz="3600" b="1" dirty="0"/>
              <a:t>class </a:t>
            </a:r>
            <a:r>
              <a:rPr lang="en-US" sz="3600" dirty="0"/>
              <a:t>uses variable to define data fields and methods.</a:t>
            </a:r>
          </a:p>
          <a:p>
            <a:pPr>
              <a:buFont typeface="Arial" pitchFamily="34" charset="0"/>
              <a:buChar char="•"/>
              <a:defRPr/>
            </a:pPr>
            <a:r>
              <a:rPr lang="en-US" sz="3600" dirty="0"/>
              <a:t>  A class provides methods of special type, know as  </a:t>
            </a:r>
            <a:r>
              <a:rPr lang="en-US" sz="3600" b="1" i="1" dirty="0"/>
              <a:t>constructors</a:t>
            </a:r>
            <a:r>
              <a:rPr lang="en-US" sz="3600" dirty="0"/>
              <a:t> which is invoked to create a new object.</a:t>
            </a:r>
          </a:p>
          <a:p>
            <a:pPr>
              <a:buFont typeface="Arial" pitchFamily="34" charset="0"/>
              <a:buChar char="•"/>
              <a:defRPr/>
            </a:pPr>
            <a:endParaRPr lang="en-US" sz="1600" dirty="0"/>
          </a:p>
          <a:p>
            <a:pPr>
              <a:buFont typeface="Arial" pitchFamily="34" charset="0"/>
              <a:buChar char="•"/>
              <a:defRPr/>
            </a:pPr>
            <a:r>
              <a:rPr lang="en-US" sz="3600" dirty="0"/>
              <a:t>  A </a:t>
            </a:r>
            <a:r>
              <a:rPr lang="en-US" sz="3600" b="1" i="1" dirty="0"/>
              <a:t>constructor</a:t>
            </a:r>
            <a:r>
              <a:rPr lang="en-US" sz="3600" dirty="0"/>
              <a:t> can performs any  actions, but they do initial action. </a:t>
            </a:r>
            <a:r>
              <a:rPr lang="en-US" sz="2000" i="1" dirty="0"/>
              <a:t>Example</a:t>
            </a:r>
            <a:r>
              <a:rPr lang="en-US" sz="3600" dirty="0"/>
              <a:t>:</a:t>
            </a:r>
          </a:p>
          <a:p>
            <a:pPr>
              <a:defRPr/>
            </a:pPr>
            <a:endParaRPr lang="en-US" sz="1050" dirty="0"/>
          </a:p>
          <a:p>
            <a:pPr>
              <a:defRPr/>
            </a:pPr>
            <a:r>
              <a:rPr lang="en-US" sz="3200" u="sng" dirty="0"/>
              <a:t>Circle3</a:t>
            </a:r>
            <a:r>
              <a:rPr lang="en-US" sz="3200" dirty="0"/>
              <a:t>  </a:t>
            </a:r>
            <a:r>
              <a:rPr lang="en-US" sz="3200" u="sng" dirty="0" err="1"/>
              <a:t>myCircle</a:t>
            </a:r>
            <a:r>
              <a:rPr lang="en-US" sz="3200" dirty="0"/>
              <a:t> = </a:t>
            </a:r>
            <a:r>
              <a:rPr lang="en-US" sz="3200" u="sng" dirty="0"/>
              <a:t>new Circle3 (5.0); </a:t>
            </a:r>
          </a:p>
          <a:p>
            <a:pPr>
              <a:defRPr/>
            </a:pPr>
            <a:r>
              <a:rPr lang="en-US" sz="3600" dirty="0">
                <a:solidFill>
                  <a:srgbClr val="92D050"/>
                </a:solidFill>
              </a:rPr>
              <a:t> </a:t>
            </a:r>
            <a:r>
              <a:rPr lang="en-US" sz="2800" dirty="0">
                <a:solidFill>
                  <a:srgbClr val="92D050"/>
                </a:solidFill>
              </a:rPr>
              <a:t>class</a:t>
            </a:r>
            <a:r>
              <a:rPr lang="en-US" sz="3600" dirty="0">
                <a:solidFill>
                  <a:srgbClr val="92D050"/>
                </a:solidFill>
              </a:rPr>
              <a:t>        </a:t>
            </a:r>
            <a:r>
              <a:rPr lang="en-US" sz="2000" dirty="0">
                <a:solidFill>
                  <a:srgbClr val="92D050"/>
                </a:solidFill>
              </a:rPr>
              <a:t>object                        </a:t>
            </a:r>
            <a:r>
              <a:rPr lang="en-US" sz="2000" b="1" dirty="0">
                <a:solidFill>
                  <a:srgbClr val="92D050"/>
                </a:solidFill>
              </a:rPr>
              <a:t>constructor </a:t>
            </a:r>
            <a:r>
              <a:rPr lang="en-US" sz="2000" dirty="0"/>
              <a:t> (</a:t>
            </a:r>
            <a:r>
              <a:rPr lang="en-US" sz="1400" dirty="0"/>
              <a:t>keyword </a:t>
            </a:r>
            <a:r>
              <a:rPr lang="en-US" sz="1800" b="1" dirty="0"/>
              <a:t>new</a:t>
            </a:r>
            <a:r>
              <a:rPr lang="en-US" sz="1400" dirty="0"/>
              <a:t> that creates new object</a:t>
            </a:r>
          </a:p>
          <a:p>
            <a:pPr>
              <a:defRPr/>
            </a:pPr>
            <a:r>
              <a:rPr lang="en-US" sz="1400" dirty="0"/>
              <a:t>                                                                                         </a:t>
            </a:r>
            <a:r>
              <a:rPr lang="en-US" sz="1400" dirty="0" err="1"/>
              <a:t>myCirlce</a:t>
            </a:r>
            <a:r>
              <a:rPr lang="en-US" sz="1400" dirty="0"/>
              <a:t> from Circle 3 class with the argument of 5.0)</a:t>
            </a:r>
          </a:p>
          <a:p>
            <a:pPr>
              <a:defRPr/>
            </a:pPr>
            <a:endParaRPr lang="en-US" sz="2800" dirty="0"/>
          </a:p>
        </p:txBody>
      </p:sp>
      <p:cxnSp>
        <p:nvCxnSpPr>
          <p:cNvPr id="23557" name="Straight Arrow Connector 5"/>
          <p:cNvCxnSpPr>
            <a:cxnSpLocks noChangeShapeType="1"/>
          </p:cNvCxnSpPr>
          <p:nvPr/>
        </p:nvCxnSpPr>
        <p:spPr bwMode="auto">
          <a:xfrm rot="5400000" flipH="1" flipV="1">
            <a:off x="4800600" y="6134100"/>
            <a:ext cx="266700" cy="38100"/>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23558" name="Straight Arrow Connector 11"/>
          <p:cNvCxnSpPr>
            <a:cxnSpLocks noChangeShapeType="1"/>
          </p:cNvCxnSpPr>
          <p:nvPr/>
        </p:nvCxnSpPr>
        <p:spPr bwMode="auto">
          <a:xfrm rot="5400000" flipH="1" flipV="1">
            <a:off x="4838701" y="5638800"/>
            <a:ext cx="228600" cy="3175"/>
          </a:xfrm>
          <a:prstGeom prst="straightConnector1">
            <a:avLst/>
          </a:prstGeom>
          <a:noFill/>
          <a:ln w="1270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376E604-5E2E-4A02-90AB-82A77566E259}" type="slidenum">
              <a:rPr lang="en-US" altLang="en-US" sz="1400"/>
              <a:pPr/>
              <a:t>14</a:t>
            </a:fld>
            <a:endParaRPr lang="en-US" altLang="en-US" sz="1400"/>
          </a:p>
        </p:txBody>
      </p:sp>
      <p:sp>
        <p:nvSpPr>
          <p:cNvPr id="24579" name="Rectangle 2"/>
          <p:cNvSpPr>
            <a:spLocks noGrp="1" noChangeArrowheads="1"/>
          </p:cNvSpPr>
          <p:nvPr>
            <p:ph type="title"/>
          </p:nvPr>
        </p:nvSpPr>
        <p:spPr>
          <a:xfrm>
            <a:off x="685800" y="0"/>
            <a:ext cx="7772400" cy="779463"/>
          </a:xfrm>
        </p:spPr>
        <p:txBody>
          <a:bodyPr/>
          <a:lstStyle/>
          <a:p>
            <a:r>
              <a:rPr lang="en-US" altLang="en-US" smtClean="0"/>
              <a:t>Constructors</a:t>
            </a:r>
            <a:endParaRPr lang="en-US" altLang="en-US" b="1" smtClean="0">
              <a:latin typeface="Book Antiqua" panose="02040602050305030304" pitchFamily="18" charset="0"/>
            </a:endParaRPr>
          </a:p>
        </p:txBody>
      </p:sp>
      <p:sp>
        <p:nvSpPr>
          <p:cNvPr id="30725" name="Text Box 4"/>
          <p:cNvSpPr txBox="1">
            <a:spLocks noChangeArrowheads="1"/>
          </p:cNvSpPr>
          <p:nvPr/>
        </p:nvSpPr>
        <p:spPr bwMode="auto">
          <a:xfrm>
            <a:off x="190500" y="876300"/>
            <a:ext cx="8572500" cy="5416550"/>
          </a:xfrm>
          <a:prstGeom prst="rect">
            <a:avLst/>
          </a:prstGeom>
          <a:noFill/>
          <a:ln>
            <a:noFill/>
          </a:ln>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defRPr/>
            </a:pPr>
            <a:r>
              <a:rPr lang="en-US" sz="3200" b="1" dirty="0" smtClean="0"/>
              <a:t>The declaration for a </a:t>
            </a:r>
            <a:r>
              <a:rPr lang="en-US" sz="3200" b="1" i="1" dirty="0" smtClean="0"/>
              <a:t>method </a:t>
            </a:r>
            <a:r>
              <a:rPr lang="en-US" sz="3200" b="1" dirty="0" smtClean="0"/>
              <a:t>or a </a:t>
            </a:r>
            <a:r>
              <a:rPr lang="en-US" sz="3200" b="1" i="1" dirty="0" smtClean="0"/>
              <a:t>constructor </a:t>
            </a:r>
            <a:r>
              <a:rPr lang="en-US" sz="3200" b="1" dirty="0" smtClean="0"/>
              <a:t>type of the arguments for that method or constructor. </a:t>
            </a:r>
          </a:p>
          <a:p>
            <a:pPr>
              <a:spcBef>
                <a:spcPct val="50000"/>
              </a:spcBef>
              <a:defRPr/>
            </a:pPr>
            <a:r>
              <a:rPr lang="en-US" sz="3200" b="1" dirty="0" smtClean="0"/>
              <a:t>Constructors</a:t>
            </a:r>
            <a:r>
              <a:rPr lang="en-US" sz="3200" dirty="0" smtClean="0"/>
              <a:t> are a special kind of methods that are invoked to construct objects.</a:t>
            </a:r>
          </a:p>
          <a:p>
            <a:pPr>
              <a:spcBef>
                <a:spcPct val="50000"/>
              </a:spcBef>
              <a:defRPr/>
            </a:pPr>
            <a:r>
              <a:rPr lang="en-US" sz="3200" b="1" dirty="0" smtClean="0"/>
              <a:t>Constructors </a:t>
            </a:r>
            <a:r>
              <a:rPr lang="en-US" sz="3200" dirty="0" smtClean="0">
                <a:cs typeface="Times New Roman" pitchFamily="18" charset="0"/>
              </a:rPr>
              <a:t>with no parameters is referred to as a </a:t>
            </a:r>
            <a:r>
              <a:rPr lang="en-US" sz="3200" i="1" dirty="0" smtClean="0">
                <a:cs typeface="Times New Roman" pitchFamily="18" charset="0"/>
              </a:rPr>
              <a:t>no-</a:t>
            </a:r>
            <a:r>
              <a:rPr lang="en-US" sz="3200" i="1" dirty="0" err="1" smtClean="0">
                <a:cs typeface="Times New Roman" pitchFamily="18" charset="0"/>
              </a:rPr>
              <a:t>arg</a:t>
            </a:r>
            <a:r>
              <a:rPr lang="en-US" sz="3200" i="1" dirty="0" smtClean="0">
                <a:cs typeface="Times New Roman" pitchFamily="18" charset="0"/>
              </a:rPr>
              <a:t> constructor</a:t>
            </a:r>
            <a:r>
              <a:rPr lang="en-US" sz="3200" dirty="0" smtClean="0">
                <a:cs typeface="Times New Roman" pitchFamily="18" charset="0"/>
              </a:rPr>
              <a:t>.</a:t>
            </a:r>
          </a:p>
          <a:p>
            <a:pPr marL="342900" indent="-342900">
              <a:spcBef>
                <a:spcPct val="50000"/>
              </a:spcBef>
              <a:buFont typeface="Arial" pitchFamily="34" charset="0"/>
              <a:buChar char="•"/>
              <a:defRPr/>
            </a:pPr>
            <a:r>
              <a:rPr lang="en-US" sz="2000" b="1" dirty="0" smtClean="0">
                <a:cs typeface="Times New Roman" pitchFamily="18" charset="0"/>
              </a:rPr>
              <a:t>Constructors</a:t>
            </a:r>
            <a:r>
              <a:rPr lang="en-US" sz="2000" dirty="0" smtClean="0">
                <a:cs typeface="Times New Roman" pitchFamily="18" charset="0"/>
              </a:rPr>
              <a:t> must have the same name as the class itself. </a:t>
            </a:r>
          </a:p>
          <a:p>
            <a:pPr marL="342900" indent="-342900">
              <a:spcBef>
                <a:spcPct val="50000"/>
              </a:spcBef>
              <a:buFont typeface="Arial" pitchFamily="34" charset="0"/>
              <a:buChar char="•"/>
              <a:defRPr/>
            </a:pPr>
            <a:r>
              <a:rPr lang="en-US" sz="2000" b="1" dirty="0" smtClean="0">
                <a:cs typeface="Times New Roman" pitchFamily="18" charset="0"/>
              </a:rPr>
              <a:t>Constructors</a:t>
            </a:r>
            <a:r>
              <a:rPr lang="en-US" sz="2000" dirty="0" smtClean="0">
                <a:cs typeface="Times New Roman" pitchFamily="18" charset="0"/>
              </a:rPr>
              <a:t> do not have a return type—not even void. </a:t>
            </a:r>
          </a:p>
          <a:p>
            <a:pPr marL="342900" indent="-342900">
              <a:spcBef>
                <a:spcPct val="50000"/>
              </a:spcBef>
              <a:buFont typeface="Arial" pitchFamily="34" charset="0"/>
              <a:buChar char="•"/>
              <a:defRPr/>
            </a:pPr>
            <a:r>
              <a:rPr lang="en-US" sz="2000" b="1" dirty="0" smtClean="0">
                <a:cs typeface="Times New Roman" pitchFamily="18" charset="0"/>
              </a:rPr>
              <a:t>Constructors</a:t>
            </a:r>
            <a:r>
              <a:rPr lang="en-US" sz="2000" dirty="0" smtClean="0">
                <a:cs typeface="Times New Roman" pitchFamily="18" charset="0"/>
              </a:rPr>
              <a:t> are invoked using the new </a:t>
            </a:r>
            <a:endParaRPr lang="en-US" sz="2000" dirty="0" smtClean="0"/>
          </a:p>
        </p:txBody>
      </p:sp>
      <p:sp>
        <p:nvSpPr>
          <p:cNvPr id="24581" name="TextBox 1"/>
          <p:cNvSpPr txBox="1">
            <a:spLocks noChangeArrowheads="1"/>
          </p:cNvSpPr>
          <p:nvPr/>
        </p:nvSpPr>
        <p:spPr bwMode="auto">
          <a:xfrm>
            <a:off x="6743700" y="4343400"/>
            <a:ext cx="24003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buFont typeface="Monotype Sorts" pitchFamily="2" charset="2"/>
              <a:buNone/>
            </a:pPr>
            <a:r>
              <a:rPr lang="en-US" altLang="en-US" sz="1800">
                <a:latin typeface="Courier New" panose="02070309020205020404" pitchFamily="49" charset="0"/>
              </a:rPr>
              <a:t>new ClassName();</a:t>
            </a:r>
          </a:p>
          <a:p>
            <a:endParaRPr lang="en-US" altLang="en-US" sz="1800"/>
          </a:p>
          <a:p>
            <a:pPr>
              <a:buFont typeface="Monotype Sorts" pitchFamily="2" charset="2"/>
              <a:buNone/>
            </a:pPr>
            <a:r>
              <a:rPr lang="en-US" altLang="en-US" sz="1800"/>
              <a:t>Example:</a:t>
            </a:r>
          </a:p>
          <a:p>
            <a:pPr>
              <a:buFont typeface="Monotype Sorts" pitchFamily="2" charset="2"/>
              <a:buNone/>
            </a:pPr>
            <a:r>
              <a:rPr lang="en-US" altLang="en-US" sz="1800">
                <a:latin typeface="Courier New" panose="02070309020205020404" pitchFamily="49" charset="0"/>
              </a:rPr>
              <a:t>new Circle();</a:t>
            </a:r>
          </a:p>
          <a:p>
            <a:pPr>
              <a:buFont typeface="Monotype Sorts" pitchFamily="2" charset="2"/>
              <a:buNone/>
            </a:pPr>
            <a:endParaRPr lang="en-US" altLang="en-US" sz="1800">
              <a:latin typeface="Courier New" panose="02070309020205020404" pitchFamily="49" charset="0"/>
            </a:endParaRPr>
          </a:p>
          <a:p>
            <a:r>
              <a:rPr lang="en-US" altLang="en-US" sz="1800">
                <a:latin typeface="Courier New" panose="02070309020205020404" pitchFamily="49" charset="0"/>
              </a:rPr>
              <a:t>new Circle(5.0);</a:t>
            </a:r>
            <a:r>
              <a:rPr lang="en-US" altLang="en-US" sz="1800">
                <a:latin typeface="Book Antiqua" panose="02040602050305030304" pitchFamily="18" charset="0"/>
              </a:rPr>
              <a:t> </a:t>
            </a:r>
            <a:endParaRPr lang="en-US" altLang="en-US" sz="1800"/>
          </a:p>
          <a:p>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533400" y="0"/>
            <a:ext cx="7772400" cy="1143000"/>
          </a:xfrm>
        </p:spPr>
        <p:txBody>
          <a:bodyPr/>
          <a:lstStyle/>
          <a:p>
            <a:r>
              <a:rPr lang="en-US" altLang="en-US" smtClean="0"/>
              <a:t>Create Objects</a:t>
            </a:r>
          </a:p>
        </p:txBody>
      </p:sp>
      <p:sp>
        <p:nvSpPr>
          <p:cNvPr id="25603"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63EBD9A-C7AB-4B81-AAD4-F6564D0CF8AA}" type="slidenum">
              <a:rPr lang="en-US" altLang="en-US" sz="1400"/>
              <a:pPr/>
              <a:t>15</a:t>
            </a:fld>
            <a:endParaRPr lang="en-US" altLang="en-US" sz="1400"/>
          </a:p>
        </p:txBody>
      </p:sp>
      <p:sp>
        <p:nvSpPr>
          <p:cNvPr id="5" name="TextBox 4"/>
          <p:cNvSpPr txBox="1"/>
          <p:nvPr/>
        </p:nvSpPr>
        <p:spPr>
          <a:xfrm>
            <a:off x="266700" y="1066800"/>
            <a:ext cx="8648700" cy="5262563"/>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defRPr/>
            </a:pPr>
            <a:r>
              <a:rPr lang="en-US" dirty="0"/>
              <a:t>A class provides the blueprint for objects; that you create an object from a class.</a:t>
            </a:r>
          </a:p>
          <a:p>
            <a:pPr>
              <a:defRPr/>
            </a:pPr>
            <a:r>
              <a:rPr lang="en-US" dirty="0"/>
              <a:t>Each statement below taken from </a:t>
            </a:r>
            <a:r>
              <a:rPr lang="en-US" dirty="0">
                <a:hlinkClick r:id="rId2"/>
              </a:rPr>
              <a:t>CreateObjectDemo program </a:t>
            </a:r>
            <a:r>
              <a:rPr lang="en-US" dirty="0"/>
              <a:t>creates an object and assigns it to a variable:</a:t>
            </a:r>
          </a:p>
          <a:p>
            <a:pPr>
              <a:defRPr/>
            </a:pPr>
            <a:endParaRPr lang="en-US" dirty="0"/>
          </a:p>
          <a:p>
            <a:pPr>
              <a:defRPr/>
            </a:pPr>
            <a:r>
              <a:rPr lang="en-US" dirty="0">
                <a:latin typeface="Courier New" pitchFamily="49" charset="0"/>
                <a:cs typeface="Courier New" pitchFamily="49" charset="0"/>
              </a:rPr>
              <a:t>   Point originOne = </a:t>
            </a:r>
            <a:r>
              <a:rPr lang="en-US" b="1" dirty="0">
                <a:latin typeface="Courier New" pitchFamily="49" charset="0"/>
                <a:cs typeface="Courier New" pitchFamily="49" charset="0"/>
              </a:rPr>
              <a:t>new</a:t>
            </a:r>
            <a:r>
              <a:rPr lang="en-US" dirty="0">
                <a:latin typeface="Courier New" pitchFamily="49" charset="0"/>
                <a:cs typeface="Courier New" pitchFamily="49" charset="0"/>
              </a:rPr>
              <a:t> Point (2, 9);   </a:t>
            </a:r>
            <a:r>
              <a:rPr lang="en-US" dirty="0">
                <a:solidFill>
                  <a:srgbClr val="FFC000"/>
                </a:solidFill>
                <a:latin typeface="Courier New" pitchFamily="49" charset="0"/>
                <a:cs typeface="Courier New" pitchFamily="49" charset="0"/>
              </a:rPr>
              <a:t>//create object Point</a:t>
            </a:r>
          </a:p>
          <a:p>
            <a:pPr>
              <a:defRPr/>
            </a:pPr>
            <a:r>
              <a:rPr lang="en-US" dirty="0">
                <a:latin typeface="Courier New" pitchFamily="49" charset="0"/>
                <a:cs typeface="Courier New" pitchFamily="49" charset="0"/>
              </a:rPr>
              <a:t>   Rectangle recOne = </a:t>
            </a:r>
            <a:r>
              <a:rPr lang="en-US" b="1" dirty="0">
                <a:latin typeface="Courier New" pitchFamily="49" charset="0"/>
                <a:cs typeface="Courier New" pitchFamily="49" charset="0"/>
              </a:rPr>
              <a:t>new </a:t>
            </a:r>
            <a:r>
              <a:rPr lang="en-US" dirty="0">
                <a:latin typeface="Courier New" pitchFamily="49" charset="0"/>
                <a:cs typeface="Courier New" pitchFamily="49" charset="0"/>
              </a:rPr>
              <a:t>rectangle (originOne, 10, 20);</a:t>
            </a:r>
          </a:p>
          <a:p>
            <a:pPr>
              <a:defRPr/>
            </a:pPr>
            <a:r>
              <a:rPr lang="en-US" dirty="0">
                <a:solidFill>
                  <a:srgbClr val="FFC000"/>
                </a:solidFill>
                <a:latin typeface="Courier New" pitchFamily="49" charset="0"/>
                <a:cs typeface="Courier New" pitchFamily="49" charset="0"/>
              </a:rPr>
              <a:t>//create object Rectangle</a:t>
            </a:r>
          </a:p>
          <a:p>
            <a:pPr>
              <a:defRPr/>
            </a:pPr>
            <a:r>
              <a:rPr lang="en-US" dirty="0">
                <a:latin typeface="Courier New" pitchFamily="49" charset="0"/>
                <a:cs typeface="Courier New" pitchFamily="49" charset="0"/>
              </a:rPr>
              <a:t>   Rectangle rectwo = </a:t>
            </a:r>
            <a:r>
              <a:rPr lang="en-US" b="1" dirty="0">
                <a:latin typeface="Courier New" pitchFamily="49" charset="0"/>
                <a:cs typeface="Courier New" pitchFamily="49" charset="0"/>
              </a:rPr>
              <a:t>new</a:t>
            </a:r>
            <a:r>
              <a:rPr lang="en-US" dirty="0">
                <a:latin typeface="Courier New" pitchFamily="49" charset="0"/>
                <a:cs typeface="Courier New" pitchFamily="49" charset="0"/>
              </a:rPr>
              <a:t> Rectangle (50, 10); </a:t>
            </a:r>
            <a:r>
              <a:rPr lang="en-US" dirty="0">
                <a:solidFill>
                  <a:srgbClr val="FFC000"/>
                </a:solidFill>
                <a:latin typeface="Courier New" pitchFamily="49" charset="0"/>
                <a:cs typeface="Courier New" pitchFamily="49" charset="0"/>
              </a:rPr>
              <a:t>//Create object Rectangle</a:t>
            </a:r>
          </a:p>
          <a:p>
            <a:pPr>
              <a:defRPr/>
            </a:pPr>
            <a:endParaRPr lang="en-US" dirty="0"/>
          </a:p>
          <a:p>
            <a:pPr>
              <a:defRPr/>
            </a:pPr>
            <a:r>
              <a:rPr lang="en-US" dirty="0"/>
              <a: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A5D2430-AD3A-4BE7-9DCB-4BB04F88544B}" type="slidenum">
              <a:rPr lang="en-US" altLang="en-US" sz="1400"/>
              <a:pPr/>
              <a:t>16</a:t>
            </a:fld>
            <a:endParaRPr lang="en-US" altLang="en-US" sz="1400"/>
          </a:p>
        </p:txBody>
      </p:sp>
      <p:sp>
        <p:nvSpPr>
          <p:cNvPr id="2052" name="Rectangle 2"/>
          <p:cNvSpPr>
            <a:spLocks noGrp="1" noChangeArrowheads="1"/>
          </p:cNvSpPr>
          <p:nvPr>
            <p:ph type="title"/>
          </p:nvPr>
        </p:nvSpPr>
        <p:spPr>
          <a:xfrm>
            <a:off x="762000" y="152400"/>
            <a:ext cx="7772400" cy="609600"/>
          </a:xfrm>
        </p:spPr>
        <p:txBody>
          <a:bodyPr/>
          <a:lstStyle/>
          <a:p>
            <a:r>
              <a:rPr lang="en-US" altLang="en-US" smtClean="0"/>
              <a:t>Classes</a:t>
            </a:r>
          </a:p>
        </p:txBody>
      </p:sp>
      <p:sp>
        <p:nvSpPr>
          <p:cNvPr id="2053" name="Rectangle 3"/>
          <p:cNvSpPr>
            <a:spLocks noChangeArrowheads="1"/>
          </p:cNvSpPr>
          <p:nvPr/>
        </p:nvSpPr>
        <p:spPr bwMode="auto">
          <a:xfrm>
            <a:off x="2686050"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054" name="Rectangle 5"/>
          <p:cNvSpPr>
            <a:spLocks noChangeArrowheads="1"/>
          </p:cNvSpPr>
          <p:nvPr/>
        </p:nvSpPr>
        <p:spPr bwMode="auto">
          <a:xfrm>
            <a:off x="2800350"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2050" name="Object 6"/>
          <p:cNvGraphicFramePr>
            <a:graphicFrameLocks noChangeAspect="1"/>
          </p:cNvGraphicFramePr>
          <p:nvPr/>
        </p:nvGraphicFramePr>
        <p:xfrm>
          <a:off x="228600" y="838200"/>
          <a:ext cx="8763000" cy="5653088"/>
        </p:xfrm>
        <a:graphic>
          <a:graphicData uri="http://schemas.openxmlformats.org/presentationml/2006/ole">
            <mc:AlternateContent xmlns:mc="http://schemas.openxmlformats.org/markup-compatibility/2006">
              <mc:Choice xmlns:v="urn:schemas-microsoft-com:vml" Requires="v">
                <p:oleObj spid="_x0000_s2058" name="Picture" r:id="rId3" imgW="3546348" imgH="2284476" progId="Word.Picture.8">
                  <p:embed/>
                </p:oleObj>
              </mc:Choice>
              <mc:Fallback>
                <p:oleObj name="Picture" r:id="rId3" imgW="3546348" imgH="2284476"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838200"/>
                        <a:ext cx="8763000" cy="565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7F79C2E-2F03-4FE4-AC11-B9E6E1735D40}" type="slidenum">
              <a:rPr lang="en-US" altLang="en-US" sz="1400"/>
              <a:pPr/>
              <a:t>17</a:t>
            </a:fld>
            <a:endParaRPr lang="en-US" altLang="en-US" sz="1400"/>
          </a:p>
        </p:txBody>
      </p:sp>
      <p:sp>
        <p:nvSpPr>
          <p:cNvPr id="3076" name="Rectangle 2"/>
          <p:cNvSpPr>
            <a:spLocks noGrp="1" noChangeArrowheads="1"/>
          </p:cNvSpPr>
          <p:nvPr>
            <p:ph type="title"/>
          </p:nvPr>
        </p:nvSpPr>
        <p:spPr>
          <a:xfrm>
            <a:off x="647700" y="0"/>
            <a:ext cx="7772400" cy="762000"/>
          </a:xfrm>
        </p:spPr>
        <p:txBody>
          <a:bodyPr/>
          <a:lstStyle/>
          <a:p>
            <a:r>
              <a:rPr lang="en-US" altLang="en-US" smtClean="0"/>
              <a:t>UML Class Diagram</a:t>
            </a:r>
          </a:p>
        </p:txBody>
      </p:sp>
      <p:sp>
        <p:nvSpPr>
          <p:cNvPr id="3077" name="Rectangle 8"/>
          <p:cNvSpPr>
            <a:spLocks noChangeArrowheads="1"/>
          </p:cNvSpPr>
          <p:nvPr/>
        </p:nvSpPr>
        <p:spPr bwMode="auto">
          <a:xfrm>
            <a:off x="2400300"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78" name="Rectangle 10"/>
          <p:cNvSpPr>
            <a:spLocks noChangeArrowheads="1"/>
          </p:cNvSpPr>
          <p:nvPr/>
        </p:nvSpPr>
        <p:spPr bwMode="auto">
          <a:xfrm>
            <a:off x="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079" name="Rectangle 12"/>
          <p:cNvSpPr>
            <a:spLocks noChangeArrowheads="1"/>
          </p:cNvSpPr>
          <p:nvPr/>
        </p:nvSpPr>
        <p:spPr bwMode="auto">
          <a:xfrm>
            <a:off x="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3074" name="Object 11"/>
          <p:cNvGraphicFramePr>
            <a:graphicFrameLocks noChangeAspect="1"/>
          </p:cNvGraphicFramePr>
          <p:nvPr/>
        </p:nvGraphicFramePr>
        <p:xfrm>
          <a:off x="342900" y="3276600"/>
          <a:ext cx="8496300" cy="3157538"/>
        </p:xfrm>
        <a:graphic>
          <a:graphicData uri="http://schemas.openxmlformats.org/presentationml/2006/ole">
            <mc:AlternateContent xmlns:mc="http://schemas.openxmlformats.org/markup-compatibility/2006">
              <mc:Choice xmlns:v="urn:schemas-microsoft-com:vml" Requires="v">
                <p:oleObj spid="_x0000_s3084" name="Picture" r:id="rId3" imgW="4876293" imgH="1596016" progId="Word.Picture.8">
                  <p:embed/>
                </p:oleObj>
              </mc:Choice>
              <mc:Fallback>
                <p:oleObj name="Picture" r:id="rId3" imgW="4876293" imgH="1596016"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3276600"/>
                        <a:ext cx="8496300" cy="31575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80" name="TextBox 7"/>
          <p:cNvSpPr txBox="1">
            <a:spLocks noChangeArrowheads="1"/>
          </p:cNvSpPr>
          <p:nvPr/>
        </p:nvSpPr>
        <p:spPr bwMode="auto">
          <a:xfrm>
            <a:off x="315913" y="800100"/>
            <a:ext cx="8534400" cy="26781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hlinkClick r:id="rId5"/>
              </a:rPr>
              <a:t>Unified Modeling Language (UML)  </a:t>
            </a:r>
            <a:r>
              <a:rPr lang="en-US" altLang="en-US"/>
              <a:t>is an object-oriented analysis and design language from the Object Management Group (OMG).</a:t>
            </a:r>
          </a:p>
          <a:p>
            <a:r>
              <a:rPr lang="en-US" altLang="en-US"/>
              <a:t>The constructor is denoted as </a:t>
            </a:r>
          </a:p>
          <a:p>
            <a:r>
              <a:rPr lang="en-US" altLang="en-US"/>
              <a:t>     </a:t>
            </a:r>
            <a:r>
              <a:rPr lang="en-US" altLang="en-US" b="1"/>
              <a:t>C</a:t>
            </a:r>
            <a:r>
              <a:rPr lang="en-US" altLang="en-US" b="1">
                <a:latin typeface="Cambria Math" panose="02040503050406030204" pitchFamily="18" charset="0"/>
                <a:ea typeface="Cambria Math" panose="02040503050406030204" pitchFamily="18" charset="0"/>
                <a:cs typeface="Cambria Math" panose="02040503050406030204" pitchFamily="18" charset="0"/>
              </a:rPr>
              <a:t>lassName (parameterName: parameterType)</a:t>
            </a:r>
          </a:p>
          <a:p>
            <a:r>
              <a:rPr lang="en-US" altLang="en-US"/>
              <a:t>The Method is denoted as </a:t>
            </a:r>
          </a:p>
          <a:p>
            <a:r>
              <a:rPr lang="en-US" altLang="en-US"/>
              <a:t>     </a:t>
            </a:r>
            <a:r>
              <a:rPr lang="en-US" altLang="en-US" b="1">
                <a:latin typeface="Cambria Math" panose="02040503050406030204" pitchFamily="18" charset="0"/>
                <a:ea typeface="Cambria Math" panose="02040503050406030204" pitchFamily="18" charset="0"/>
                <a:cs typeface="Cambria Math" panose="02040503050406030204" pitchFamily="18" charset="0"/>
              </a:rPr>
              <a:t>methodName(parameterName: parameterType): retrunType</a:t>
            </a:r>
          </a:p>
          <a:p>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86130E-9661-4D4E-B11D-1A86EC188F25}" type="slidenum">
              <a:rPr lang="en-US" altLang="en-US" sz="1400"/>
              <a:pPr/>
              <a:t>18</a:t>
            </a:fld>
            <a:endParaRPr lang="en-US" altLang="en-US" sz="1400"/>
          </a:p>
        </p:txBody>
      </p:sp>
      <p:sp>
        <p:nvSpPr>
          <p:cNvPr id="26627" name="Rectangle 2"/>
          <p:cNvSpPr>
            <a:spLocks noGrp="1" noChangeArrowheads="1"/>
          </p:cNvSpPr>
          <p:nvPr>
            <p:ph type="title"/>
          </p:nvPr>
        </p:nvSpPr>
        <p:spPr>
          <a:xfrm>
            <a:off x="5372100" y="457200"/>
            <a:ext cx="3771900" cy="1219200"/>
          </a:xfrm>
        </p:spPr>
        <p:txBody>
          <a:bodyPr/>
          <a:lstStyle/>
          <a:p>
            <a:r>
              <a:rPr lang="en-US" altLang="en-US" sz="3200" smtClean="0">
                <a:latin typeface="Book Antiqua" panose="02040602050305030304" pitchFamily="18" charset="0"/>
              </a:rPr>
              <a:t>Example: </a:t>
            </a:r>
            <a:br>
              <a:rPr lang="en-US" altLang="en-US" sz="3200" smtClean="0">
                <a:latin typeface="Book Antiqua" panose="02040602050305030304" pitchFamily="18" charset="0"/>
              </a:rPr>
            </a:br>
            <a:r>
              <a:rPr lang="en-US" altLang="en-US" sz="2400" smtClean="0">
                <a:latin typeface="Book Antiqua" panose="02040602050305030304" pitchFamily="18" charset="0"/>
              </a:rPr>
              <a:t>Defining Classes and Creating Objects</a:t>
            </a:r>
            <a:endParaRPr lang="en-US" altLang="en-US" sz="2400" u="sng" smtClean="0">
              <a:latin typeface="Book Antiqua" panose="02040602050305030304" pitchFamily="18" charset="0"/>
              <a:hlinkClick r:id="rId2" action="ppaction://program"/>
            </a:endParaRPr>
          </a:p>
        </p:txBody>
      </p:sp>
      <p:sp>
        <p:nvSpPr>
          <p:cNvPr id="26628" name="Rectangle 3"/>
          <p:cNvSpPr>
            <a:spLocks noGrp="1" noChangeArrowheads="1"/>
          </p:cNvSpPr>
          <p:nvPr>
            <p:ph type="body" idx="1"/>
          </p:nvPr>
        </p:nvSpPr>
        <p:spPr>
          <a:xfrm>
            <a:off x="5067300" y="2095500"/>
            <a:ext cx="4229100" cy="1219200"/>
          </a:xfrm>
        </p:spPr>
        <p:txBody>
          <a:bodyPr/>
          <a:lstStyle/>
          <a:p>
            <a:r>
              <a:rPr lang="en-US" altLang="en-US" sz="2800" smtClean="0"/>
              <a:t>Objective: </a:t>
            </a:r>
            <a:r>
              <a:rPr lang="en-US" altLang="en-US" sz="2400" smtClean="0"/>
              <a:t>Demonstrate creating objects, accessing data, and using methods.</a:t>
            </a:r>
            <a:r>
              <a:rPr lang="en-US" altLang="en-US" sz="2400" smtClean="0">
                <a:latin typeface="Book Antiqua" panose="02040602050305030304" pitchFamily="18" charset="0"/>
              </a:rPr>
              <a:t> </a:t>
            </a:r>
          </a:p>
        </p:txBody>
      </p:sp>
      <p:sp>
        <p:nvSpPr>
          <p:cNvPr id="199689" name="AutoShape 9">
            <a:hlinkClick r:id="" action="ppaction://noaction" highlightClick="1"/>
          </p:cNvPr>
          <p:cNvSpPr>
            <a:spLocks noChangeArrowheads="1"/>
          </p:cNvSpPr>
          <p:nvPr/>
        </p:nvSpPr>
        <p:spPr bwMode="auto">
          <a:xfrm>
            <a:off x="5257800" y="4800600"/>
            <a:ext cx="3276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dirty="0">
                <a:solidFill>
                  <a:schemeClr val="accent1"/>
                </a:solidFill>
                <a:latin typeface="Book Antiqua" pitchFamily="18" charset="0"/>
                <a:hlinkClick r:id="rId3" action="ppaction://program"/>
              </a:rPr>
              <a:t>TestCircle1</a:t>
            </a:r>
            <a:endParaRPr lang="en-US" dirty="0">
              <a:solidFill>
                <a:schemeClr val="accent1"/>
              </a:solidFill>
            </a:endParaRPr>
          </a:p>
        </p:txBody>
      </p:sp>
      <p:sp>
        <p:nvSpPr>
          <p:cNvPr id="26630" name="AutoShape 10">
            <a:hlinkClick r:id="rId4" action="ppaction://program" highlightClick="1"/>
          </p:cNvPr>
          <p:cNvSpPr>
            <a:spLocks noChangeArrowheads="1"/>
          </p:cNvSpPr>
          <p:nvPr/>
        </p:nvSpPr>
        <p:spPr bwMode="auto">
          <a:xfrm>
            <a:off x="5943600" y="5334000"/>
            <a:ext cx="1905000" cy="5334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a:t>
            </a:r>
            <a:endParaRPr lang="en-US" altLang="en-US"/>
          </a:p>
        </p:txBody>
      </p:sp>
      <p:sp>
        <p:nvSpPr>
          <p:cNvPr id="26631" name="Rectangle 6"/>
          <p:cNvSpPr>
            <a:spLocks noChangeArrowheads="1"/>
          </p:cNvSpPr>
          <p:nvPr/>
        </p:nvSpPr>
        <p:spPr bwMode="auto">
          <a:xfrm>
            <a:off x="0" y="0"/>
            <a:ext cx="8839200"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200"/>
              <a:t> 1 public class TestCircle1 {</a:t>
            </a:r>
            <a:br>
              <a:rPr lang="en-US" altLang="en-US" sz="1200"/>
            </a:br>
            <a:r>
              <a:rPr lang="en-US" altLang="en-US" sz="1200"/>
              <a:t> </a:t>
            </a:r>
            <a:r>
              <a:rPr lang="en-US" altLang="en-US" sz="1200" b="1">
                <a:solidFill>
                  <a:srgbClr val="FFC000"/>
                </a:solidFill>
              </a:rPr>
              <a:t>2   /** Main method */</a:t>
            </a:r>
            <a:br>
              <a:rPr lang="en-US" altLang="en-US" sz="1200" b="1">
                <a:solidFill>
                  <a:srgbClr val="FFC000"/>
                </a:solidFill>
              </a:rPr>
            </a:br>
            <a:r>
              <a:rPr lang="en-US" altLang="en-US" sz="1200"/>
              <a:t> 3   public static void main(String[] args) {</a:t>
            </a:r>
            <a:br>
              <a:rPr lang="en-US" altLang="en-US" sz="1200"/>
            </a:br>
            <a:r>
              <a:rPr lang="en-US" altLang="en-US" sz="1200"/>
              <a:t> 4     </a:t>
            </a:r>
            <a:r>
              <a:rPr lang="en-US" altLang="en-US" sz="1200" b="1">
                <a:solidFill>
                  <a:srgbClr val="FFC000"/>
                </a:solidFill>
              </a:rPr>
              <a:t>// Create a circle with radius 5.0</a:t>
            </a:r>
            <a:br>
              <a:rPr lang="en-US" altLang="en-US" sz="1200" b="1">
                <a:solidFill>
                  <a:srgbClr val="FFC000"/>
                </a:solidFill>
              </a:rPr>
            </a:br>
            <a:r>
              <a:rPr lang="en-US" altLang="en-US" sz="1200"/>
              <a:t> 5     Circle1 myCircle = new Circle1(5.0);   </a:t>
            </a:r>
            <a:r>
              <a:rPr lang="en-US" altLang="en-US" sz="1200" b="1">
                <a:solidFill>
                  <a:srgbClr val="FFC000"/>
                </a:solidFill>
              </a:rPr>
              <a:t>// create new object</a:t>
            </a:r>
            <a:r>
              <a:rPr lang="en-US" altLang="en-US" sz="1200"/>
              <a:t/>
            </a:r>
            <a:br>
              <a:rPr lang="en-US" altLang="en-US" sz="1200"/>
            </a:br>
            <a:r>
              <a:rPr lang="en-US" altLang="en-US" sz="1200"/>
              <a:t> 6     System.out.println("The area of the circle of radius "</a:t>
            </a:r>
            <a:br>
              <a:rPr lang="en-US" altLang="en-US" sz="1200"/>
            </a:br>
            <a:r>
              <a:rPr lang="en-US" altLang="en-US" sz="1200"/>
              <a:t> 7       + myCircle.radius + " is " + myCircle.getArea());</a:t>
            </a:r>
            <a:br>
              <a:rPr lang="en-US" altLang="en-US" sz="1200"/>
            </a:br>
            <a:r>
              <a:rPr lang="en-US" altLang="en-US" sz="1200"/>
              <a:t> </a:t>
            </a:r>
            <a:r>
              <a:rPr lang="en-US" altLang="en-US" sz="1200" b="1">
                <a:solidFill>
                  <a:srgbClr val="FFC000"/>
                </a:solidFill>
              </a:rPr>
              <a:t>9     // Create a circle with radius 1</a:t>
            </a:r>
            <a:br>
              <a:rPr lang="en-US" altLang="en-US" sz="1200" b="1">
                <a:solidFill>
                  <a:srgbClr val="FFC000"/>
                </a:solidFill>
              </a:rPr>
            </a:br>
            <a:r>
              <a:rPr lang="en-US" altLang="en-US" sz="1200"/>
              <a:t>10     Circle1 yourCircle = new Circle1();  </a:t>
            </a:r>
            <a:r>
              <a:rPr lang="en-US" altLang="en-US" sz="1200" b="1">
                <a:solidFill>
                  <a:srgbClr val="FFC000"/>
                </a:solidFill>
              </a:rPr>
              <a:t>// create new object</a:t>
            </a:r>
            <a:r>
              <a:rPr lang="en-US" altLang="en-US" sz="1200"/>
              <a:t/>
            </a:r>
            <a:br>
              <a:rPr lang="en-US" altLang="en-US" sz="1200"/>
            </a:br>
            <a:r>
              <a:rPr lang="en-US" altLang="en-US" sz="1200"/>
              <a:t>11     System.out.println("The area of the circle of radius "</a:t>
            </a:r>
            <a:br>
              <a:rPr lang="en-US" altLang="en-US" sz="1200"/>
            </a:br>
            <a:r>
              <a:rPr lang="en-US" altLang="en-US" sz="1200"/>
              <a:t>12       + yourCircle.radius + " is " + yourCircle.getArea());</a:t>
            </a:r>
            <a:br>
              <a:rPr lang="en-US" altLang="en-US" sz="1200"/>
            </a:br>
            <a:r>
              <a:rPr lang="en-US" altLang="en-US" sz="1200"/>
              <a:t>13 </a:t>
            </a:r>
            <a:br>
              <a:rPr lang="en-US" altLang="en-US" sz="1200"/>
            </a:br>
            <a:r>
              <a:rPr lang="en-US" altLang="en-US" sz="1200" b="1">
                <a:solidFill>
                  <a:srgbClr val="FFC000"/>
                </a:solidFill>
              </a:rPr>
              <a:t>14     // Modify circle radius</a:t>
            </a:r>
            <a:br>
              <a:rPr lang="en-US" altLang="en-US" sz="1200" b="1">
                <a:solidFill>
                  <a:srgbClr val="FFC000"/>
                </a:solidFill>
              </a:rPr>
            </a:br>
            <a:r>
              <a:rPr lang="en-US" altLang="en-US" sz="1200"/>
              <a:t>15     yourCircle.radius = 100;    //Changes new object's with new value of 100</a:t>
            </a:r>
            <a:br>
              <a:rPr lang="en-US" altLang="en-US" sz="1200"/>
            </a:br>
            <a:r>
              <a:rPr lang="en-US" altLang="en-US" sz="1200"/>
              <a:t>16     System.out.println("The area of the circle of radius "</a:t>
            </a:r>
            <a:br>
              <a:rPr lang="en-US" altLang="en-US" sz="1200"/>
            </a:br>
            <a:r>
              <a:rPr lang="en-US" altLang="en-US" sz="1200"/>
              <a:t>17       + yourCircle.radius + " is " + yourCircle.getArea());</a:t>
            </a:r>
            <a:br>
              <a:rPr lang="en-US" altLang="en-US" sz="1200"/>
            </a:br>
            <a:r>
              <a:rPr lang="en-US" altLang="en-US" sz="1200"/>
              <a:t>18   }</a:t>
            </a:r>
            <a:br>
              <a:rPr lang="en-US" altLang="en-US" sz="1200"/>
            </a:br>
            <a:r>
              <a:rPr lang="en-US" altLang="en-US" sz="1200"/>
              <a:t>19 }</a:t>
            </a:r>
          </a:p>
          <a:p>
            <a:r>
              <a:rPr lang="en-US" altLang="en-US" sz="1200" b="1">
                <a:solidFill>
                  <a:srgbClr val="FFC000"/>
                </a:solidFill>
              </a:rPr>
              <a:t>21 // Define the circle class with two constructors</a:t>
            </a:r>
            <a:r>
              <a:rPr lang="en-US" altLang="en-US" sz="1200"/>
              <a:t/>
            </a:r>
            <a:br>
              <a:rPr lang="en-US" altLang="en-US" sz="1200"/>
            </a:br>
            <a:r>
              <a:rPr lang="en-US" altLang="en-US" sz="1200"/>
              <a:t>22 class Circle1 {</a:t>
            </a:r>
            <a:br>
              <a:rPr lang="en-US" altLang="en-US" sz="1200"/>
            </a:br>
            <a:r>
              <a:rPr lang="en-US" altLang="en-US" sz="1200"/>
              <a:t>23   double radius;   </a:t>
            </a:r>
            <a:br>
              <a:rPr lang="en-US" altLang="en-US" sz="1200"/>
            </a:br>
            <a:r>
              <a:rPr lang="en-US" altLang="en-US" sz="1200" b="1">
                <a:solidFill>
                  <a:srgbClr val="FFC000"/>
                </a:solidFill>
              </a:rPr>
              <a:t>25   /** Construct a circle with radius 1 */</a:t>
            </a:r>
            <a:r>
              <a:rPr lang="en-US" altLang="en-US" sz="1200"/>
              <a:t/>
            </a:r>
            <a:br>
              <a:rPr lang="en-US" altLang="en-US" sz="1200"/>
            </a:br>
            <a:r>
              <a:rPr lang="en-US" altLang="en-US" sz="1200"/>
              <a:t>26   Circle1() {</a:t>
            </a:r>
            <a:br>
              <a:rPr lang="en-US" altLang="en-US" sz="1200"/>
            </a:br>
            <a:r>
              <a:rPr lang="en-US" altLang="en-US" sz="1200"/>
              <a:t>27     radius = 1.0;</a:t>
            </a:r>
            <a:br>
              <a:rPr lang="en-US" altLang="en-US" sz="1200"/>
            </a:br>
            <a:r>
              <a:rPr lang="en-US" altLang="en-US" sz="1200"/>
              <a:t>28   }</a:t>
            </a:r>
            <a:br>
              <a:rPr lang="en-US" altLang="en-US" sz="1200"/>
            </a:br>
            <a:r>
              <a:rPr lang="en-US" altLang="en-US" sz="1200"/>
              <a:t>29 </a:t>
            </a:r>
            <a:br>
              <a:rPr lang="en-US" altLang="en-US" sz="1200"/>
            </a:br>
            <a:r>
              <a:rPr lang="en-US" altLang="en-US" sz="1200" b="1">
                <a:solidFill>
                  <a:srgbClr val="FFC000"/>
                </a:solidFill>
              </a:rPr>
              <a:t>30   /** Construct a circle with a specified radius */</a:t>
            </a:r>
            <a:r>
              <a:rPr lang="en-US" altLang="en-US" sz="1200"/>
              <a:t/>
            </a:r>
            <a:br>
              <a:rPr lang="en-US" altLang="en-US" sz="1200"/>
            </a:br>
            <a:r>
              <a:rPr lang="en-US" altLang="en-US" sz="1200"/>
              <a:t>31   Circle1(double newRadius) {</a:t>
            </a:r>
            <a:br>
              <a:rPr lang="en-US" altLang="en-US" sz="1200"/>
            </a:br>
            <a:r>
              <a:rPr lang="en-US" altLang="en-US" sz="1200"/>
              <a:t>32     radius = newRadius;</a:t>
            </a:r>
            <a:br>
              <a:rPr lang="en-US" altLang="en-US" sz="1200"/>
            </a:br>
            <a:r>
              <a:rPr lang="en-US" altLang="en-US" sz="1200"/>
              <a:t>33   }</a:t>
            </a:r>
            <a:br>
              <a:rPr lang="en-US" altLang="en-US" sz="1200"/>
            </a:br>
            <a:r>
              <a:rPr lang="en-US" altLang="en-US" sz="1200" b="1">
                <a:solidFill>
                  <a:srgbClr val="FFC000"/>
                </a:solidFill>
              </a:rPr>
              <a:t>34   /** Return the area of this circle */</a:t>
            </a:r>
            <a:r>
              <a:rPr lang="en-US" altLang="en-US" sz="1200"/>
              <a:t/>
            </a:r>
            <a:br>
              <a:rPr lang="en-US" altLang="en-US" sz="1200"/>
            </a:br>
            <a:r>
              <a:rPr lang="en-US" altLang="en-US" sz="1200"/>
              <a:t>36   double getArea() {</a:t>
            </a:r>
            <a:br>
              <a:rPr lang="en-US" altLang="en-US" sz="1200"/>
            </a:br>
            <a:r>
              <a:rPr lang="en-US" altLang="en-US" sz="1200"/>
              <a:t>37     return radius * radius * Math.PI;</a:t>
            </a:r>
            <a:br>
              <a:rPr lang="en-US" altLang="en-US" sz="1200"/>
            </a:br>
            <a:r>
              <a:rPr lang="en-US" altLang="en-US" sz="1200"/>
              <a:t>38   }</a:t>
            </a:r>
            <a:br>
              <a:rPr lang="en-US" altLang="en-US" sz="1200"/>
            </a:br>
            <a:r>
              <a:rPr lang="en-US" altLang="en-US" sz="1200"/>
              <a:t>39 }</a:t>
            </a:r>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8570A58-D7F5-4308-87EB-22B53969261C}" type="slidenum">
              <a:rPr lang="en-US" altLang="en-US" sz="1400"/>
              <a:pPr/>
              <a:t>19</a:t>
            </a:fld>
            <a:endParaRPr lang="en-US" altLang="en-US" sz="1400"/>
          </a:p>
        </p:txBody>
      </p:sp>
      <p:sp>
        <p:nvSpPr>
          <p:cNvPr id="27651" name="Rectangle 2"/>
          <p:cNvSpPr>
            <a:spLocks noGrp="1" noChangeArrowheads="1"/>
          </p:cNvSpPr>
          <p:nvPr>
            <p:ph type="title"/>
          </p:nvPr>
        </p:nvSpPr>
        <p:spPr>
          <a:xfrm>
            <a:off x="5676900" y="723900"/>
            <a:ext cx="3124200" cy="952500"/>
          </a:xfrm>
        </p:spPr>
        <p:txBody>
          <a:bodyPr/>
          <a:lstStyle/>
          <a:p>
            <a:r>
              <a:rPr lang="en-US" altLang="en-US" sz="4000" smtClean="0">
                <a:latin typeface="Book Antiqua" panose="02040602050305030304" pitchFamily="18" charset="0"/>
              </a:rPr>
              <a:t>Example: </a:t>
            </a:r>
            <a:r>
              <a:rPr lang="en-US" altLang="en-US" sz="2800" smtClean="0">
                <a:latin typeface="Book Antiqua" panose="02040602050305030304" pitchFamily="18" charset="0"/>
              </a:rPr>
              <a:t>Defining Classes and Creating Objects, Accessing Data and Using Methods</a:t>
            </a:r>
            <a:endParaRPr lang="en-US" altLang="en-US" sz="2800" u="sng" smtClean="0">
              <a:latin typeface="Book Antiqua" panose="02040602050305030304" pitchFamily="18" charset="0"/>
              <a:hlinkClick r:id="rId2" action="ppaction://program"/>
            </a:endParaRPr>
          </a:p>
        </p:txBody>
      </p:sp>
      <p:sp>
        <p:nvSpPr>
          <p:cNvPr id="27652" name="Content Placeholder 7"/>
          <p:cNvSpPr>
            <a:spLocks noGrp="1"/>
          </p:cNvSpPr>
          <p:nvPr>
            <p:ph idx="1"/>
          </p:nvPr>
        </p:nvSpPr>
        <p:spPr>
          <a:xfrm>
            <a:off x="0" y="9525"/>
            <a:ext cx="9144000" cy="7543800"/>
          </a:xfrm>
        </p:spPr>
        <p:txBody>
          <a:bodyPr/>
          <a:lstStyle/>
          <a:p>
            <a:r>
              <a:rPr lang="en-US" altLang="en-US" sz="1800" smtClean="0"/>
              <a:t>public class TV {</a:t>
            </a:r>
            <a:br>
              <a:rPr lang="en-US" altLang="en-US" sz="1800" smtClean="0"/>
            </a:br>
            <a:r>
              <a:rPr lang="en-US" altLang="en-US" sz="1800" smtClean="0"/>
              <a:t>  int channel = 1; </a:t>
            </a:r>
            <a:r>
              <a:rPr lang="en-US" altLang="en-US" sz="1800" b="1" smtClean="0">
                <a:solidFill>
                  <a:srgbClr val="FFC000"/>
                </a:solidFill>
              </a:rPr>
              <a:t>// Default channel is 1</a:t>
            </a:r>
            <a:r>
              <a:rPr lang="en-US" altLang="en-US" sz="1800" smtClean="0"/>
              <a:t/>
            </a:r>
            <a:br>
              <a:rPr lang="en-US" altLang="en-US" sz="1800" smtClean="0"/>
            </a:br>
            <a:r>
              <a:rPr lang="en-US" altLang="en-US" sz="1800" smtClean="0"/>
              <a:t>  int volumeLevel = 1; </a:t>
            </a:r>
            <a:r>
              <a:rPr lang="en-US" altLang="en-US" sz="1800" b="1" smtClean="0">
                <a:solidFill>
                  <a:srgbClr val="FFC000"/>
                </a:solidFill>
              </a:rPr>
              <a:t>// Default volume level is 1</a:t>
            </a:r>
            <a:r>
              <a:rPr lang="en-US" altLang="en-US" sz="1800" smtClean="0"/>
              <a:t/>
            </a:r>
            <a:br>
              <a:rPr lang="en-US" altLang="en-US" sz="1800" smtClean="0"/>
            </a:br>
            <a:r>
              <a:rPr lang="en-US" altLang="en-US" sz="1800" smtClean="0"/>
              <a:t>  boolean on = false; </a:t>
            </a:r>
            <a:r>
              <a:rPr lang="en-US" altLang="en-US" sz="1800" b="1" smtClean="0">
                <a:solidFill>
                  <a:srgbClr val="FFC000"/>
                </a:solidFill>
              </a:rPr>
              <a:t>// By default TV is off</a:t>
            </a:r>
            <a:r>
              <a:rPr lang="en-US" altLang="en-US" sz="1800" smtClean="0"/>
              <a:t/>
            </a:r>
            <a:br>
              <a:rPr lang="en-US" altLang="en-US" sz="1800" smtClean="0"/>
            </a:br>
            <a:r>
              <a:rPr lang="en-US" altLang="en-US" sz="1800" smtClean="0"/>
              <a:t>    public TV() {</a:t>
            </a:r>
            <a:br>
              <a:rPr lang="en-US" altLang="en-US" sz="1800" smtClean="0"/>
            </a:br>
            <a:r>
              <a:rPr lang="en-US" altLang="en-US" sz="1800" smtClean="0"/>
              <a:t>  }</a:t>
            </a:r>
            <a:br>
              <a:rPr lang="en-US" altLang="en-US" sz="1800" smtClean="0"/>
            </a:br>
            <a:r>
              <a:rPr lang="en-US" altLang="en-US" sz="1800" smtClean="0"/>
              <a:t>    public void turnOn() {   </a:t>
            </a:r>
            <a:r>
              <a:rPr lang="en-US" altLang="en-US" sz="1800" b="1" smtClean="0">
                <a:solidFill>
                  <a:srgbClr val="FFC000"/>
                </a:solidFill>
              </a:rPr>
              <a:t>//Turn on TV</a:t>
            </a:r>
            <a:r>
              <a:rPr lang="en-US" altLang="en-US" sz="1800" smtClean="0"/>
              <a:t/>
            </a:r>
            <a:br>
              <a:rPr lang="en-US" altLang="en-US" sz="1800" smtClean="0"/>
            </a:br>
            <a:r>
              <a:rPr lang="en-US" altLang="en-US" sz="1800" smtClean="0"/>
              <a:t>    on = true;</a:t>
            </a:r>
            <a:br>
              <a:rPr lang="en-US" altLang="en-US" sz="1800" smtClean="0"/>
            </a:br>
            <a:r>
              <a:rPr lang="en-US" altLang="en-US" sz="1800" smtClean="0"/>
              <a:t>  }</a:t>
            </a:r>
            <a:br>
              <a:rPr lang="en-US" altLang="en-US" sz="1800" smtClean="0"/>
            </a:br>
            <a:r>
              <a:rPr lang="en-US" altLang="en-US" sz="1800" smtClean="0"/>
              <a:t>    public void turnOff() {  </a:t>
            </a:r>
            <a:r>
              <a:rPr lang="en-US" altLang="en-US" sz="1800" b="1" smtClean="0">
                <a:solidFill>
                  <a:srgbClr val="FFC000"/>
                </a:solidFill>
              </a:rPr>
              <a:t>//Turn off TV</a:t>
            </a:r>
            <a:r>
              <a:rPr lang="en-US" altLang="en-US" sz="1800" smtClean="0"/>
              <a:t/>
            </a:r>
            <a:br>
              <a:rPr lang="en-US" altLang="en-US" sz="1800" smtClean="0"/>
            </a:br>
            <a:r>
              <a:rPr lang="en-US" altLang="en-US" sz="1800" smtClean="0"/>
              <a:t>    on = false;</a:t>
            </a:r>
            <a:br>
              <a:rPr lang="en-US" altLang="en-US" sz="1800" smtClean="0"/>
            </a:br>
            <a:r>
              <a:rPr lang="en-US" altLang="en-US" sz="1800" smtClean="0"/>
              <a:t>  }</a:t>
            </a:r>
            <a:br>
              <a:rPr lang="en-US" altLang="en-US" sz="1800" smtClean="0"/>
            </a:br>
            <a:r>
              <a:rPr lang="en-US" altLang="en-US" sz="1800" smtClean="0"/>
              <a:t>    public void setChannel(int newChannel) {   </a:t>
            </a:r>
            <a:r>
              <a:rPr lang="en-US" altLang="en-US" sz="1800" b="1" smtClean="0">
                <a:solidFill>
                  <a:srgbClr val="FFC000"/>
                </a:solidFill>
              </a:rPr>
              <a:t>// set a new channel</a:t>
            </a:r>
            <a:r>
              <a:rPr lang="en-US" altLang="en-US" sz="1800" smtClean="0"/>
              <a:t/>
            </a:r>
            <a:br>
              <a:rPr lang="en-US" altLang="en-US" sz="1800" smtClean="0"/>
            </a:br>
            <a:r>
              <a:rPr lang="en-US" altLang="en-US" sz="1800" smtClean="0"/>
              <a:t>    if (on &amp;&amp; newChannel &gt;= 1 &amp;&amp; newChannel &lt;= 120)</a:t>
            </a:r>
            <a:br>
              <a:rPr lang="en-US" altLang="en-US" sz="1800" smtClean="0"/>
            </a:br>
            <a:r>
              <a:rPr lang="en-US" altLang="en-US" sz="1800" smtClean="0"/>
              <a:t>     channel = newChannel;</a:t>
            </a:r>
            <a:br>
              <a:rPr lang="en-US" altLang="en-US" sz="1800" smtClean="0"/>
            </a:br>
            <a:r>
              <a:rPr lang="en-US" altLang="en-US" sz="1800" smtClean="0"/>
              <a:t>  }</a:t>
            </a:r>
            <a:br>
              <a:rPr lang="en-US" altLang="en-US" sz="1800" smtClean="0"/>
            </a:br>
            <a:r>
              <a:rPr lang="en-US" altLang="en-US" sz="1800" smtClean="0"/>
              <a:t>    public void setVolume(int newVolumeLevel) { </a:t>
            </a:r>
            <a:r>
              <a:rPr lang="en-US" altLang="en-US" sz="1800" b="1" smtClean="0">
                <a:solidFill>
                  <a:srgbClr val="FFC000"/>
                </a:solidFill>
              </a:rPr>
              <a:t>// set a new volume</a:t>
            </a:r>
            <a:r>
              <a:rPr lang="en-US" altLang="en-US" sz="1800" smtClean="0"/>
              <a:t/>
            </a:r>
            <a:br>
              <a:rPr lang="en-US" altLang="en-US" sz="1800" smtClean="0"/>
            </a:br>
            <a:r>
              <a:rPr lang="en-US" altLang="en-US" sz="1800" smtClean="0"/>
              <a:t>    if (on &amp;&amp; newVolumeLevel &gt;= 1 &amp;&amp; newVolumeLevel &lt;= 7)</a:t>
            </a:r>
            <a:br>
              <a:rPr lang="en-US" altLang="en-US" sz="1800" smtClean="0"/>
            </a:br>
            <a:r>
              <a:rPr lang="en-US" altLang="en-US" sz="1800" smtClean="0"/>
              <a:t>      volumeLevel = newVolumeLevel;</a:t>
            </a:r>
            <a:br>
              <a:rPr lang="en-US" altLang="en-US" sz="1800" smtClean="0"/>
            </a:br>
            <a:r>
              <a:rPr lang="en-US" altLang="en-US" sz="1800" smtClean="0"/>
              <a:t> }</a:t>
            </a:r>
            <a:br>
              <a:rPr lang="en-US" altLang="en-US" sz="1800" smtClean="0"/>
            </a:br>
            <a:r>
              <a:rPr lang="en-US" altLang="en-US" sz="1800" smtClean="0"/>
              <a:t>  public void channelUp() {  </a:t>
            </a:r>
            <a:r>
              <a:rPr lang="en-US" altLang="en-US" sz="1800" b="1" smtClean="0">
                <a:solidFill>
                  <a:srgbClr val="FFC000"/>
                </a:solidFill>
              </a:rPr>
              <a:t>//increase channel</a:t>
            </a:r>
            <a:r>
              <a:rPr lang="en-US" altLang="en-US" sz="1800" smtClean="0"/>
              <a:t/>
            </a:r>
            <a:br>
              <a:rPr lang="en-US" altLang="en-US" sz="1800" smtClean="0"/>
            </a:br>
            <a:r>
              <a:rPr lang="en-US" altLang="en-US" sz="1800" smtClean="0"/>
              <a:t>    if (on &amp;&amp; channel &lt; 120)</a:t>
            </a:r>
            <a:br>
              <a:rPr lang="en-US" altLang="en-US" sz="1800" smtClean="0"/>
            </a:br>
            <a:r>
              <a:rPr lang="en-US" altLang="en-US" sz="1800" smtClean="0"/>
              <a:t>      channel++;</a:t>
            </a:r>
            <a:br>
              <a:rPr lang="en-US" altLang="en-US" sz="1800" smtClean="0"/>
            </a:br>
            <a:r>
              <a:rPr lang="en-US" altLang="en-US" sz="1800" smtClean="0"/>
              <a:t>  }</a:t>
            </a:r>
            <a:br>
              <a:rPr lang="en-US" altLang="en-US" sz="1800" smtClean="0"/>
            </a:br>
            <a:r>
              <a:rPr lang="en-US" altLang="en-US" sz="1800" smtClean="0"/>
              <a:t>    public void channelDown() { </a:t>
            </a:r>
            <a:r>
              <a:rPr lang="en-US" altLang="en-US" sz="1800" b="1" smtClean="0">
                <a:solidFill>
                  <a:srgbClr val="FFC000"/>
                </a:solidFill>
              </a:rPr>
              <a:t>//decrease channel</a:t>
            </a:r>
            <a:r>
              <a:rPr lang="en-US" altLang="en-US" sz="1800" smtClean="0"/>
              <a:t/>
            </a:r>
            <a:br>
              <a:rPr lang="en-US" altLang="en-US" sz="1800" smtClean="0"/>
            </a:br>
            <a:r>
              <a:rPr lang="en-US" altLang="en-US" sz="1800" smtClean="0"/>
              <a:t>    if (on &amp;&amp; channel &gt; 1)</a:t>
            </a:r>
            <a:br>
              <a:rPr lang="en-US" altLang="en-US" sz="1800" smtClean="0"/>
            </a:br>
            <a:r>
              <a:rPr lang="en-US" altLang="en-US" sz="1800" smtClean="0"/>
              <a:t>      channel--;</a:t>
            </a:r>
            <a:br>
              <a:rPr lang="en-US" altLang="en-US" sz="1800" smtClean="0"/>
            </a:br>
            <a:r>
              <a:rPr lang="en-US" altLang="en-US" sz="1800" smtClean="0"/>
              <a:t>  }</a:t>
            </a:r>
            <a:r>
              <a:rPr lang="en-US" altLang="en-US" sz="2000" smtClean="0"/>
              <a:t/>
            </a:r>
            <a:br>
              <a:rPr lang="en-US" altLang="en-US" sz="2000" smtClean="0"/>
            </a:br>
            <a:r>
              <a:rPr lang="en-US" altLang="en-US" sz="2000" smtClean="0"/>
              <a:t>    public void volumeUp() {    </a:t>
            </a:r>
            <a:r>
              <a:rPr lang="en-US" altLang="en-US" sz="2000" b="1" smtClean="0">
                <a:solidFill>
                  <a:srgbClr val="FFC000"/>
                </a:solidFill>
              </a:rPr>
              <a:t>//increase volume</a:t>
            </a:r>
            <a:r>
              <a:rPr lang="en-US" altLang="en-US" sz="2000" smtClean="0"/>
              <a:t/>
            </a:r>
            <a:br>
              <a:rPr lang="en-US" altLang="en-US" sz="2000" smtClean="0"/>
            </a:br>
            <a:r>
              <a:rPr lang="en-US" altLang="en-US" sz="2000" smtClean="0"/>
              <a:t>    if (on &amp;&amp; volumeLevel &lt; 7)</a:t>
            </a:r>
            <a:br>
              <a:rPr lang="en-US" altLang="en-US" sz="2000" smtClean="0"/>
            </a:br>
            <a:r>
              <a:rPr lang="en-US" altLang="en-US" sz="2000" smtClean="0"/>
              <a:t>      volumeLevel++;</a:t>
            </a:r>
            <a:br>
              <a:rPr lang="en-US" altLang="en-US" sz="2000" smtClean="0"/>
            </a:br>
            <a:r>
              <a:rPr lang="en-US" altLang="en-US" sz="2000" smtClean="0"/>
              <a:t>  }</a:t>
            </a:r>
            <a:br>
              <a:rPr lang="en-US" altLang="en-US" sz="2000" smtClean="0"/>
            </a:br>
            <a:r>
              <a:rPr lang="en-US" altLang="en-US" sz="2000" smtClean="0"/>
              <a:t>  </a:t>
            </a:r>
            <a:br>
              <a:rPr lang="en-US" altLang="en-US" sz="2000" smtClean="0"/>
            </a:br>
            <a:r>
              <a:rPr lang="en-US" altLang="en-US" sz="2000" smtClean="0"/>
              <a:t> public void volumeDown() {  //decrease volume</a:t>
            </a:r>
            <a:br>
              <a:rPr lang="en-US" altLang="en-US" sz="2000" smtClean="0"/>
            </a:br>
            <a:r>
              <a:rPr lang="en-US" altLang="en-US" sz="2000" smtClean="0"/>
              <a:t>    if (on &amp;&amp; volumeLevel &gt; 1)</a:t>
            </a:r>
            <a:br>
              <a:rPr lang="en-US" altLang="en-US" sz="2000" smtClean="0"/>
            </a:br>
            <a:r>
              <a:rPr lang="en-US" altLang="en-US" sz="2000" smtClean="0"/>
              <a:t>      volumeLevel--;</a:t>
            </a:r>
            <a:br>
              <a:rPr lang="en-US" altLang="en-US" sz="2000" smtClean="0"/>
            </a:br>
            <a:r>
              <a:rPr lang="en-US" altLang="en-US" sz="2000" smtClean="0"/>
              <a:t>  }</a:t>
            </a:r>
            <a:br>
              <a:rPr lang="en-US" altLang="en-US" sz="2000" smtClean="0"/>
            </a:br>
            <a:r>
              <a:rPr lang="en-US" altLang="en-US" sz="2000" smtClean="0"/>
              <a:t>}</a:t>
            </a:r>
            <a:r>
              <a:rPr lang="en-US" altLang="en-US" smtClean="0"/>
              <a:t/>
            </a:r>
            <a:br>
              <a:rPr lang="en-US" altLang="en-US" smtClean="0"/>
            </a:br>
            <a:endParaRPr lang="en-US" altLang="en-US"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8D0C99C-14E8-4F61-B403-FE7254596C53}" type="slidenum">
              <a:rPr lang="en-US" altLang="en-US" sz="1400"/>
              <a:pPr/>
              <a:t>2</a:t>
            </a:fld>
            <a:endParaRPr lang="en-US" altLang="en-US" sz="1400"/>
          </a:p>
        </p:txBody>
      </p:sp>
      <p:sp>
        <p:nvSpPr>
          <p:cNvPr id="18435" name="Rectangle 2"/>
          <p:cNvSpPr>
            <a:spLocks noGrp="1" noChangeArrowheads="1"/>
          </p:cNvSpPr>
          <p:nvPr>
            <p:ph type="title"/>
          </p:nvPr>
        </p:nvSpPr>
        <p:spPr>
          <a:xfrm>
            <a:off x="152400" y="228600"/>
            <a:ext cx="8763000" cy="473075"/>
          </a:xfrm>
          <a:noFill/>
        </p:spPr>
        <p:txBody>
          <a:bodyPr/>
          <a:lstStyle/>
          <a:p>
            <a:r>
              <a:rPr lang="en-US" altLang="en-US" sz="4000" smtClean="0"/>
              <a:t>Motivations</a:t>
            </a:r>
          </a:p>
        </p:txBody>
      </p:sp>
      <p:sp>
        <p:nvSpPr>
          <p:cNvPr id="18436" name="Rectangle 3"/>
          <p:cNvSpPr>
            <a:spLocks noGrp="1" noChangeArrowheads="1"/>
          </p:cNvSpPr>
          <p:nvPr>
            <p:ph type="body" idx="1"/>
          </p:nvPr>
        </p:nvSpPr>
        <p:spPr>
          <a:xfrm>
            <a:off x="190500" y="876300"/>
            <a:ext cx="8642350" cy="3073400"/>
          </a:xfrm>
          <a:noFill/>
        </p:spPr>
        <p:txBody>
          <a:bodyPr/>
          <a:lstStyle/>
          <a:p>
            <a:pPr marL="0" indent="0">
              <a:lnSpc>
                <a:spcPct val="150000"/>
              </a:lnSpc>
              <a:buFont typeface="Monotype Sorts" pitchFamily="2" charset="2"/>
              <a:buNone/>
            </a:pPr>
            <a:r>
              <a:rPr lang="en-US" altLang="en-US" sz="2900" smtClean="0"/>
              <a:t>After learning the preceding chapters, you are capable of solving many programming problems using tools  such as </a:t>
            </a:r>
            <a:r>
              <a:rPr lang="en-US" altLang="en-US" sz="2900" b="1" smtClean="0"/>
              <a:t>selections, loops</a:t>
            </a:r>
            <a:r>
              <a:rPr lang="en-US" altLang="en-US" sz="2900" smtClean="0"/>
              <a:t>, </a:t>
            </a:r>
            <a:r>
              <a:rPr lang="en-US" altLang="en-US" sz="2900" b="1" smtClean="0"/>
              <a:t>methods</a:t>
            </a:r>
            <a:r>
              <a:rPr lang="en-US" altLang="en-US" sz="2900" smtClean="0"/>
              <a:t>, and </a:t>
            </a:r>
            <a:r>
              <a:rPr lang="en-US" altLang="en-US" sz="2900" b="1" smtClean="0"/>
              <a:t>arrays</a:t>
            </a:r>
            <a:r>
              <a:rPr lang="en-US" altLang="en-US" sz="2900" smtClean="0"/>
              <a:t>. </a:t>
            </a:r>
            <a:r>
              <a:rPr lang="en-US" altLang="en-US" sz="2900" b="1" smtClean="0"/>
              <a:t>However, these Java features are not sufficient for developing graphical user interfaces (GUI) and large scale software systems. </a:t>
            </a:r>
            <a:r>
              <a:rPr lang="en-US" altLang="en-US" sz="2900" smtClean="0"/>
              <a:t>Suppose you want to develop a graphical user interface as shown below. How do you program it?</a:t>
            </a:r>
          </a:p>
        </p:txBody>
      </p:sp>
      <p:pic>
        <p:nvPicPr>
          <p:cNvPr id="1843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524500"/>
            <a:ext cx="8832850"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725388-2B7E-4E3E-8587-5C5C6C8D5594}" type="slidenum">
              <a:rPr lang="en-US" altLang="en-US" sz="1400"/>
              <a:pPr/>
              <a:t>20</a:t>
            </a:fld>
            <a:endParaRPr lang="en-US" altLang="en-US" sz="1400"/>
          </a:p>
        </p:txBody>
      </p:sp>
      <p:sp>
        <p:nvSpPr>
          <p:cNvPr id="28675" name="Rectangle 2"/>
          <p:cNvSpPr>
            <a:spLocks noChangeArrowheads="1"/>
          </p:cNvSpPr>
          <p:nvPr/>
        </p:nvSpPr>
        <p:spPr bwMode="auto">
          <a:xfrm>
            <a:off x="266700" y="0"/>
            <a:ext cx="85344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200"/>
              <a:t>public class TestTV {  </a:t>
            </a:r>
            <a:r>
              <a:rPr lang="en-US" altLang="en-US" sz="2200" b="1">
                <a:solidFill>
                  <a:srgbClr val="FFC000"/>
                </a:solidFill>
              </a:rPr>
              <a:t>// Main method</a:t>
            </a:r>
            <a:r>
              <a:rPr lang="en-US" altLang="en-US" sz="2200"/>
              <a:t/>
            </a:r>
            <a:br>
              <a:rPr lang="en-US" altLang="en-US" sz="2200"/>
            </a:br>
            <a:r>
              <a:rPr lang="en-US" altLang="en-US" sz="2200"/>
              <a:t>  public static void main(String[] args) {</a:t>
            </a:r>
            <a:br>
              <a:rPr lang="en-US" altLang="en-US" sz="2200"/>
            </a:br>
            <a:r>
              <a:rPr lang="en-US" altLang="en-US" sz="2200"/>
              <a:t>    TV tv1 = new TV();  </a:t>
            </a:r>
            <a:r>
              <a:rPr lang="en-US" altLang="en-US" sz="2200" b="1">
                <a:solidFill>
                  <a:srgbClr val="FFC000"/>
                </a:solidFill>
              </a:rPr>
              <a:t>// create a TV</a:t>
            </a:r>
            <a:r>
              <a:rPr lang="en-US" altLang="en-US" sz="2200"/>
              <a:t/>
            </a:r>
            <a:br>
              <a:rPr lang="en-US" altLang="en-US" sz="2200"/>
            </a:br>
            <a:r>
              <a:rPr lang="en-US" altLang="en-US" sz="2200"/>
              <a:t>    tv1.turnOn();       </a:t>
            </a:r>
            <a:r>
              <a:rPr lang="en-US" altLang="en-US" sz="2200" b="1">
                <a:solidFill>
                  <a:srgbClr val="FFC000"/>
                </a:solidFill>
              </a:rPr>
              <a:t>// turn on</a:t>
            </a:r>
            <a:r>
              <a:rPr lang="en-US" altLang="en-US" sz="2200"/>
              <a:t/>
            </a:r>
            <a:br>
              <a:rPr lang="en-US" altLang="en-US" sz="2200"/>
            </a:br>
            <a:r>
              <a:rPr lang="en-US" altLang="en-US" sz="2200"/>
              <a:t>    tv1.setChannel(30); </a:t>
            </a:r>
            <a:r>
              <a:rPr lang="en-US" altLang="en-US" sz="2200" b="1">
                <a:solidFill>
                  <a:srgbClr val="FFC000"/>
                </a:solidFill>
              </a:rPr>
              <a:t>//set a new channel</a:t>
            </a:r>
            <a:r>
              <a:rPr lang="en-US" altLang="en-US" sz="2200"/>
              <a:t/>
            </a:r>
            <a:br>
              <a:rPr lang="en-US" altLang="en-US" sz="2200"/>
            </a:br>
            <a:r>
              <a:rPr lang="en-US" altLang="en-US" sz="2200"/>
              <a:t>    tv1.setVolume(3);   </a:t>
            </a:r>
            <a:r>
              <a:rPr lang="en-US" altLang="en-US" sz="2200" b="1">
                <a:solidFill>
                  <a:srgbClr val="FFC000"/>
                </a:solidFill>
              </a:rPr>
              <a:t>//set a new volume</a:t>
            </a:r>
            <a:r>
              <a:rPr lang="en-US" altLang="en-US" sz="2200"/>
              <a:t/>
            </a:r>
            <a:br>
              <a:rPr lang="en-US" altLang="en-US" sz="2200"/>
            </a:br>
            <a:r>
              <a:rPr lang="en-US" altLang="en-US" sz="2200"/>
              <a:t>    </a:t>
            </a:r>
            <a:br>
              <a:rPr lang="en-US" altLang="en-US" sz="2200"/>
            </a:br>
            <a:r>
              <a:rPr lang="en-US" altLang="en-US" sz="2200"/>
              <a:t>    TV tv2 = new TV();  </a:t>
            </a:r>
            <a:r>
              <a:rPr lang="en-US" altLang="en-US" sz="2200" b="1">
                <a:solidFill>
                  <a:srgbClr val="FFC000"/>
                </a:solidFill>
              </a:rPr>
              <a:t>//create a TV - object tv2 -  TV class</a:t>
            </a:r>
            <a:r>
              <a:rPr lang="en-US" altLang="en-US" sz="2200"/>
              <a:t/>
            </a:r>
            <a:br>
              <a:rPr lang="en-US" altLang="en-US" sz="2200"/>
            </a:br>
            <a:r>
              <a:rPr lang="en-US" altLang="en-US" sz="2200"/>
              <a:t>    tv2.turnOn();       </a:t>
            </a:r>
            <a:r>
              <a:rPr lang="en-US" altLang="en-US" sz="2200" b="1">
                <a:solidFill>
                  <a:srgbClr val="FFC000"/>
                </a:solidFill>
              </a:rPr>
              <a:t>//turn on</a:t>
            </a:r>
            <a:r>
              <a:rPr lang="en-US" altLang="en-US" sz="2200"/>
              <a:t/>
            </a:r>
            <a:br>
              <a:rPr lang="en-US" altLang="en-US" sz="2200"/>
            </a:br>
            <a:r>
              <a:rPr lang="en-US" altLang="en-US" sz="2200"/>
              <a:t>    tv2.channelUp();   </a:t>
            </a:r>
            <a:r>
              <a:rPr lang="en-US" altLang="en-US" sz="2200" b="1">
                <a:solidFill>
                  <a:srgbClr val="FFC000"/>
                </a:solidFill>
              </a:rPr>
              <a:t>// trun on</a:t>
            </a:r>
            <a:r>
              <a:rPr lang="en-US" altLang="en-US" sz="2200"/>
              <a:t/>
            </a:r>
            <a:br>
              <a:rPr lang="en-US" altLang="en-US" sz="2200"/>
            </a:br>
            <a:r>
              <a:rPr lang="en-US" altLang="en-US" sz="2200"/>
              <a:t>    tv2.channelUp();  </a:t>
            </a:r>
            <a:r>
              <a:rPr lang="en-US" altLang="en-US" sz="2200" b="1">
                <a:solidFill>
                  <a:srgbClr val="FFC000"/>
                </a:solidFill>
              </a:rPr>
              <a:t>//increase channel</a:t>
            </a:r>
            <a:r>
              <a:rPr lang="en-US" altLang="en-US" sz="2200"/>
              <a:t/>
            </a:r>
            <a:br>
              <a:rPr lang="en-US" altLang="en-US" sz="2200"/>
            </a:br>
            <a:r>
              <a:rPr lang="en-US" altLang="en-US" sz="2200"/>
              <a:t>    tv2.volumeUp();   </a:t>
            </a:r>
            <a:r>
              <a:rPr lang="en-US" altLang="en-US" sz="2200" b="1">
                <a:solidFill>
                  <a:srgbClr val="FFC000"/>
                </a:solidFill>
              </a:rPr>
              <a:t>// increase volume</a:t>
            </a:r>
            <a:r>
              <a:rPr lang="en-US" altLang="en-US" sz="2200"/>
              <a:t/>
            </a:r>
            <a:br>
              <a:rPr lang="en-US" altLang="en-US" sz="2200"/>
            </a:br>
            <a:r>
              <a:rPr lang="en-US" altLang="en-US" sz="2200"/>
              <a:t>    </a:t>
            </a:r>
            <a:br>
              <a:rPr lang="en-US" altLang="en-US" sz="2200"/>
            </a:br>
            <a:r>
              <a:rPr lang="en-US" altLang="en-US" sz="2200"/>
              <a:t>    System.out.println("tv1's channel is " + tv1.channel //display state</a:t>
            </a:r>
            <a:br>
              <a:rPr lang="en-US" altLang="en-US" sz="2200"/>
            </a:br>
            <a:r>
              <a:rPr lang="en-US" altLang="en-US" sz="2200"/>
              <a:t>      + " and volume level is " + tv1.volumeLevel);</a:t>
            </a:r>
            <a:br>
              <a:rPr lang="en-US" altLang="en-US" sz="2200"/>
            </a:br>
            <a:r>
              <a:rPr lang="en-US" altLang="en-US" sz="2200"/>
              <a:t>    System.out.println("tv2's channel is " + tv2.channel </a:t>
            </a:r>
            <a:br>
              <a:rPr lang="en-US" altLang="en-US" sz="2200"/>
            </a:br>
            <a:r>
              <a:rPr lang="en-US" altLang="en-US" sz="2200"/>
              <a:t>      + " and volume level is " + tv2.volumeLevel);</a:t>
            </a:r>
            <a:br>
              <a:rPr lang="en-US" altLang="en-US" sz="2200"/>
            </a:br>
            <a:r>
              <a:rPr lang="en-US" altLang="en-US" sz="2200"/>
              <a:t>  }</a:t>
            </a:r>
            <a:br>
              <a:rPr lang="en-US" altLang="en-US" sz="2200"/>
            </a:br>
            <a:r>
              <a:rPr lang="en-US" altLang="en-US" sz="2200"/>
              <a:t>}</a:t>
            </a:r>
            <a:br>
              <a:rPr lang="en-US" altLang="en-US" sz="2200"/>
            </a:br>
            <a:endParaRPr lang="en-US" altLang="en-US" sz="2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85800" y="0"/>
            <a:ext cx="7772400" cy="819150"/>
          </a:xfrm>
        </p:spPr>
        <p:txBody>
          <a:bodyPr/>
          <a:lstStyle/>
          <a:p>
            <a:r>
              <a:rPr lang="en-US" altLang="en-US" smtClean="0"/>
              <a:t>Encapsulation</a:t>
            </a:r>
          </a:p>
        </p:txBody>
      </p:sp>
      <p:sp>
        <p:nvSpPr>
          <p:cNvPr id="2969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9F5AA9A-5400-4C9F-BF8B-ED02FDE5A497}" type="slidenum">
              <a:rPr lang="en-US" altLang="en-US" sz="1400"/>
              <a:pPr/>
              <a:t>21</a:t>
            </a:fld>
            <a:endParaRPr lang="en-US" altLang="en-US" sz="1400"/>
          </a:p>
        </p:txBody>
      </p:sp>
      <p:sp>
        <p:nvSpPr>
          <p:cNvPr id="29700" name="TextBox 3"/>
          <p:cNvSpPr txBox="1">
            <a:spLocks noChangeArrowheads="1"/>
          </p:cNvSpPr>
          <p:nvPr/>
        </p:nvSpPr>
        <p:spPr bwMode="auto">
          <a:xfrm>
            <a:off x="190500" y="855663"/>
            <a:ext cx="8953500" cy="655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Encapsulation </a:t>
            </a:r>
            <a:r>
              <a:rPr lang="en-US" altLang="en-US"/>
              <a:t>is one of the </a:t>
            </a:r>
            <a:r>
              <a:rPr lang="en-US" altLang="en-US" b="1" i="1"/>
              <a:t>four fundamental OOP concepts</a:t>
            </a:r>
            <a:r>
              <a:rPr lang="en-US" altLang="en-US"/>
              <a:t>. The other three are</a:t>
            </a:r>
            <a:r>
              <a:rPr lang="en-US" altLang="en-US" sz="2800" b="1" i="1"/>
              <a:t> inheritance </a:t>
            </a:r>
            <a:r>
              <a:rPr lang="en-US" altLang="en-US" sz="2000"/>
              <a:t>(is the capability of a class to use the properties and methods of another class</a:t>
            </a:r>
            <a:r>
              <a:rPr lang="en-US" altLang="en-US"/>
              <a:t>), </a:t>
            </a:r>
            <a:r>
              <a:rPr lang="en-US" altLang="en-US" b="1" i="1"/>
              <a:t>polymorphism (</a:t>
            </a:r>
            <a:r>
              <a:rPr lang="en-US" altLang="en-US" sz="2000"/>
              <a:t>more than one form</a:t>
            </a:r>
            <a:r>
              <a:rPr lang="en-US" altLang="en-US" b="1" i="1"/>
              <a:t>)</a:t>
            </a:r>
            <a:r>
              <a:rPr lang="en-US" altLang="en-US"/>
              <a:t>, and </a:t>
            </a:r>
            <a:r>
              <a:rPr lang="en-US" altLang="en-US" b="1" i="1"/>
              <a:t>abstraction (</a:t>
            </a:r>
            <a:r>
              <a:rPr lang="en-US" altLang="en-US" sz="2000"/>
              <a:t>simplifying complex reality by modeling classes )</a:t>
            </a:r>
            <a:r>
              <a:rPr lang="en-US" altLang="en-US"/>
              <a:t>.</a:t>
            </a:r>
          </a:p>
          <a:p>
            <a:endParaRPr lang="en-US" altLang="en-US" sz="1600"/>
          </a:p>
          <a:p>
            <a:r>
              <a:rPr lang="en-US" altLang="en-US" b="1"/>
              <a:t>Encapsulation</a:t>
            </a:r>
            <a:r>
              <a:rPr lang="en-US" altLang="en-US"/>
              <a:t> can be described as a protective barrier that prevents the code and data being randomly accessed by other code defined outside the class. Access to the data and code is tightly controlled by an interface.</a:t>
            </a:r>
          </a:p>
          <a:p>
            <a:endParaRPr lang="en-US" altLang="en-US" sz="1400" i="1"/>
          </a:p>
          <a:p>
            <a:r>
              <a:rPr lang="en-US" altLang="en-US" b="1" i="1"/>
              <a:t>Encapsulation </a:t>
            </a:r>
            <a:r>
              <a:rPr lang="en-US" altLang="en-US" i="1"/>
              <a:t> provides a technique </a:t>
            </a:r>
            <a:r>
              <a:rPr lang="en-US" altLang="en-US"/>
              <a:t>of making the fields in a class private and providing access to the fields via public methods. </a:t>
            </a:r>
          </a:p>
          <a:p>
            <a:endParaRPr lang="en-US" altLang="en-US" sz="1200"/>
          </a:p>
          <a:p>
            <a:r>
              <a:rPr lang="en-US" altLang="en-US"/>
              <a:t>If a field is declared private, it cannot be accessed by anyone outside the class, thereby hiding the fields within the class. For this reason, encapsulation is also referred to as data hiding.</a:t>
            </a:r>
          </a:p>
          <a:p>
            <a:endParaRPr lang="en-US" altLang="en-US" sz="1400"/>
          </a:p>
          <a:p>
            <a:r>
              <a:rPr lang="en-US" altLang="en-US" sz="1600"/>
              <a:t>The main benefit of encapsulation is the ability to modify our implemented code without breaking the code of others who use our code. With this feature Encapsulation gives maintainability, flexibility and extensibility to our code.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9A3791F-4835-46AA-8BBC-EBAF7172DD44}" type="slidenum">
              <a:rPr lang="en-US" altLang="en-US" sz="1400"/>
              <a:pPr/>
              <a:t>22</a:t>
            </a:fld>
            <a:endParaRPr lang="en-US" altLang="en-US" sz="1400"/>
          </a:p>
        </p:txBody>
      </p:sp>
      <p:sp>
        <p:nvSpPr>
          <p:cNvPr id="4" name="Rectangle 3"/>
          <p:cNvSpPr/>
          <p:nvPr/>
        </p:nvSpPr>
        <p:spPr>
          <a:xfrm>
            <a:off x="228600" y="381000"/>
            <a:ext cx="8686800" cy="5878513"/>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defRPr/>
            </a:pPr>
            <a:r>
              <a:rPr lang="en-US" sz="4000" b="1" dirty="0"/>
              <a:t>Benefits of Encapsulation:</a:t>
            </a:r>
          </a:p>
          <a:p>
            <a:pPr>
              <a:lnSpc>
                <a:spcPct val="150000"/>
              </a:lnSpc>
              <a:buFont typeface="Arial" pitchFamily="34" charset="0"/>
              <a:buChar char="•"/>
              <a:defRPr/>
            </a:pPr>
            <a:r>
              <a:rPr lang="en-US" sz="2800" dirty="0"/>
              <a:t>  The fields of a class can be made read-only or write-only.</a:t>
            </a:r>
          </a:p>
          <a:p>
            <a:pPr>
              <a:lnSpc>
                <a:spcPct val="150000"/>
              </a:lnSpc>
              <a:buFont typeface="Arial" pitchFamily="34" charset="0"/>
              <a:buChar char="•"/>
              <a:defRPr/>
            </a:pPr>
            <a:r>
              <a:rPr lang="en-US" sz="2800" dirty="0"/>
              <a:t>  A class can have total control over what is stored in its  fields.</a:t>
            </a:r>
          </a:p>
          <a:p>
            <a:pPr>
              <a:lnSpc>
                <a:spcPct val="150000"/>
              </a:lnSpc>
              <a:buFont typeface="Arial" pitchFamily="34" charset="0"/>
              <a:buChar char="•"/>
              <a:defRPr/>
            </a:pPr>
            <a:r>
              <a:rPr lang="en-US" sz="2800" dirty="0"/>
              <a:t>  The users of a class do not know (like a </a:t>
            </a:r>
            <a:r>
              <a:rPr lang="en-US" sz="2800" dirty="0" err="1"/>
              <a:t>blackbox</a:t>
            </a:r>
            <a:r>
              <a:rPr lang="en-US" sz="2800" dirty="0"/>
              <a:t>) how the class stores its data. A class can change the data type of a field, and users of the class do not need to change any of their code.  </a:t>
            </a:r>
          </a:p>
          <a:p>
            <a:pPr>
              <a:lnSpc>
                <a:spcPct val="150000"/>
              </a:lnSpc>
              <a:defRPr/>
            </a:pPr>
            <a:r>
              <a:rPr lang="en-US" sz="2800" dirty="0">
                <a:hlinkClick r:id="rId2"/>
              </a:rPr>
              <a:t>Link – example of Encapsulation</a:t>
            </a:r>
            <a:r>
              <a:rPr lang="en-US" sz="2800" dirty="0"/>
              <a:t> program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646934E-D39E-43A8-89E8-2AD6CA618235}" type="slidenum">
              <a:rPr lang="en-US" altLang="en-US" sz="1400"/>
              <a:pPr/>
              <a:t>23</a:t>
            </a:fld>
            <a:endParaRPr lang="en-US" altLang="en-US" sz="1400"/>
          </a:p>
        </p:txBody>
      </p:sp>
      <p:sp>
        <p:nvSpPr>
          <p:cNvPr id="4100" name="Rectangle 2"/>
          <p:cNvSpPr>
            <a:spLocks noGrp="1" noChangeArrowheads="1"/>
          </p:cNvSpPr>
          <p:nvPr>
            <p:ph type="title"/>
          </p:nvPr>
        </p:nvSpPr>
        <p:spPr>
          <a:xfrm>
            <a:off x="457200" y="190500"/>
            <a:ext cx="7950200" cy="1190625"/>
          </a:xfrm>
        </p:spPr>
        <p:txBody>
          <a:bodyPr/>
          <a:lstStyle/>
          <a:p>
            <a:r>
              <a:rPr lang="en-US" altLang="en-US" smtClean="0"/>
              <a:t>Example of</a:t>
            </a:r>
            <a:br>
              <a:rPr lang="en-US" altLang="en-US" smtClean="0"/>
            </a:br>
            <a:r>
              <a:rPr lang="en-US" altLang="en-US" smtClean="0"/>
              <a:t>Data Field Encapsulation</a:t>
            </a:r>
            <a:endParaRPr lang="en-US" altLang="en-US" b="1" smtClean="0">
              <a:latin typeface="Book Antiqua" panose="02040602050305030304" pitchFamily="18" charset="0"/>
            </a:endParaRPr>
          </a:p>
        </p:txBody>
      </p:sp>
      <p:sp>
        <p:nvSpPr>
          <p:cNvPr id="251909" name="AutoShape 5">
            <a:hlinkClick r:id="" action="ppaction://noaction" highlightClick="1"/>
          </p:cNvPr>
          <p:cNvSpPr>
            <a:spLocks noChangeArrowheads="1"/>
          </p:cNvSpPr>
          <p:nvPr/>
        </p:nvSpPr>
        <p:spPr bwMode="auto">
          <a:xfrm>
            <a:off x="577850" y="5772150"/>
            <a:ext cx="2133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Circle3</a:t>
            </a:r>
            <a:endParaRPr lang="en-US">
              <a:solidFill>
                <a:schemeClr val="accent1"/>
              </a:solidFill>
            </a:endParaRPr>
          </a:p>
        </p:txBody>
      </p:sp>
      <p:sp>
        <p:nvSpPr>
          <p:cNvPr id="4102" name="AutoShape 6">
            <a:hlinkClick r:id="rId4" action="ppaction://program" highlightClick="1"/>
          </p:cNvPr>
          <p:cNvSpPr>
            <a:spLocks noChangeArrowheads="1"/>
          </p:cNvSpPr>
          <p:nvPr/>
        </p:nvSpPr>
        <p:spPr bwMode="auto">
          <a:xfrm>
            <a:off x="8153400" y="5829300"/>
            <a:ext cx="685800" cy="5715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a:t>
            </a:r>
            <a:endParaRPr lang="en-US" altLang="en-US"/>
          </a:p>
        </p:txBody>
      </p:sp>
      <p:sp>
        <p:nvSpPr>
          <p:cNvPr id="251913" name="AutoShape 9">
            <a:hlinkClick r:id="" action="ppaction://noaction" highlightClick="1"/>
          </p:cNvPr>
          <p:cNvSpPr>
            <a:spLocks noChangeArrowheads="1"/>
          </p:cNvSpPr>
          <p:nvPr/>
        </p:nvSpPr>
        <p:spPr bwMode="auto">
          <a:xfrm>
            <a:off x="4000500" y="5753100"/>
            <a:ext cx="2133600" cy="4191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dirty="0">
                <a:solidFill>
                  <a:schemeClr val="accent1"/>
                </a:solidFill>
                <a:latin typeface="Book Antiqua" pitchFamily="18" charset="0"/>
                <a:hlinkClick r:id="rId5" action="ppaction://program"/>
              </a:rPr>
              <a:t>TestCircle3</a:t>
            </a:r>
            <a:endParaRPr lang="en-US" dirty="0">
              <a:solidFill>
                <a:schemeClr val="accent1"/>
              </a:solidFill>
            </a:endParaRPr>
          </a:p>
        </p:txBody>
      </p:sp>
      <p:sp>
        <p:nvSpPr>
          <p:cNvPr id="4104" name="Rectangle 11"/>
          <p:cNvSpPr>
            <a:spLocks noChangeArrowheads="1"/>
          </p:cNvSpPr>
          <p:nvPr/>
        </p:nvSpPr>
        <p:spPr bwMode="auto">
          <a:xfrm>
            <a:off x="0" y="2563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4098" name="Object 10"/>
          <p:cNvGraphicFramePr>
            <a:graphicFrameLocks noChangeAspect="1"/>
          </p:cNvGraphicFramePr>
          <p:nvPr/>
        </p:nvGraphicFramePr>
        <p:xfrm>
          <a:off x="304800" y="1676400"/>
          <a:ext cx="8628063" cy="3063875"/>
        </p:xfrm>
        <a:graphic>
          <a:graphicData uri="http://schemas.openxmlformats.org/presentationml/2006/ole">
            <mc:AlternateContent xmlns:mc="http://schemas.openxmlformats.org/markup-compatibility/2006">
              <mc:Choice xmlns:v="urn:schemas-microsoft-com:vml" Requires="v">
                <p:oleObj spid="_x0000_s4110" name="Picture" r:id="rId6" imgW="4878324" imgH="1731264" progId="Word.Picture.8">
                  <p:embed/>
                </p:oleObj>
              </mc:Choice>
              <mc:Fallback>
                <p:oleObj name="Picture" r:id="rId6" imgW="4878324" imgH="1731264" progId="Word.Picture.8">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1676400"/>
                        <a:ext cx="8628063" cy="30638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p:cNvSpPr txBox="1"/>
          <p:nvPr/>
        </p:nvSpPr>
        <p:spPr>
          <a:xfrm>
            <a:off x="609600" y="5143500"/>
            <a:ext cx="75057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dirty="0">
                <a:hlinkClick r:id="rId8"/>
              </a:rPr>
              <a:t>Video – Data Field Encapsulation</a:t>
            </a:r>
            <a:endParaRPr lang="en-US" dirty="0"/>
          </a:p>
        </p:txBody>
      </p:sp>
      <p:sp>
        <p:nvSpPr>
          <p:cNvPr id="10" name="TextBox 9"/>
          <p:cNvSpPr txBox="1"/>
          <p:nvPr/>
        </p:nvSpPr>
        <p:spPr>
          <a:xfrm>
            <a:off x="4267200" y="6096000"/>
            <a:ext cx="1638300" cy="307975"/>
          </a:xfrm>
          <a:prstGeom prst="rect">
            <a:avLst/>
          </a:prstGeom>
        </p:spPr>
        <p:style>
          <a:lnRef idx="3">
            <a:schemeClr val="lt1"/>
          </a:lnRef>
          <a:fillRef idx="1">
            <a:schemeClr val="accent1"/>
          </a:fillRef>
          <a:effectRef idx="1">
            <a:schemeClr val="accent1"/>
          </a:effectRef>
          <a:fontRef idx="minor">
            <a:schemeClr val="lt1"/>
          </a:fontRef>
        </p:style>
        <p:txBody>
          <a:bodyPr>
            <a:spAutoFit/>
          </a:bodyPr>
          <a:lstStyle/>
          <a:p>
            <a:pPr algn="ctr">
              <a:defRPr/>
            </a:pPr>
            <a:r>
              <a:rPr lang="en-US" sz="1400" dirty="0"/>
              <a:t>main method</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70E31633-ECE9-40B7-AA51-625184CCB71A}" type="slidenum">
              <a:rPr lang="en-US" altLang="en-US" sz="1400"/>
              <a:pPr/>
              <a:t>24</a:t>
            </a:fld>
            <a:endParaRPr lang="en-US" altLang="en-US" sz="1400"/>
          </a:p>
        </p:txBody>
      </p:sp>
      <p:sp>
        <p:nvSpPr>
          <p:cNvPr id="31747" name="Rectangle 2"/>
          <p:cNvSpPr>
            <a:spLocks noChangeArrowheads="1"/>
          </p:cNvSpPr>
          <p:nvPr/>
        </p:nvSpPr>
        <p:spPr bwMode="auto">
          <a:xfrm>
            <a:off x="190500" y="0"/>
            <a:ext cx="8686800" cy="723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public class </a:t>
            </a:r>
            <a:r>
              <a:rPr lang="en-US" altLang="en-US" sz="1600" b="1"/>
              <a:t>Circle3</a:t>
            </a:r>
            <a:r>
              <a:rPr lang="en-US" altLang="en-US" sz="1600"/>
              <a:t> {</a:t>
            </a:r>
            <a:br>
              <a:rPr lang="en-US" altLang="en-US" sz="1600"/>
            </a:br>
            <a:r>
              <a:rPr lang="en-US" altLang="en-US" sz="1600">
                <a:solidFill>
                  <a:srgbClr val="FFC000"/>
                </a:solidFill>
              </a:rPr>
              <a:t>  /** The radius of the circle */</a:t>
            </a:r>
            <a:r>
              <a:rPr lang="en-US" altLang="en-US" sz="1600"/>
              <a:t/>
            </a:r>
            <a:br>
              <a:rPr lang="en-US" altLang="en-US" sz="1600"/>
            </a:br>
            <a:r>
              <a:rPr lang="en-US" altLang="en-US" sz="1600"/>
              <a:t>  private double radius = 1;     </a:t>
            </a:r>
            <a:br>
              <a:rPr lang="en-US" altLang="en-US" sz="1600"/>
            </a:br>
            <a:r>
              <a:rPr lang="en-US" altLang="en-US" sz="1600">
                <a:solidFill>
                  <a:srgbClr val="FFC000"/>
                </a:solidFill>
              </a:rPr>
              <a:t>  /** The number of the objects created */</a:t>
            </a:r>
            <a:r>
              <a:rPr lang="en-US" altLang="en-US" sz="1600"/>
              <a:t/>
            </a:r>
            <a:br>
              <a:rPr lang="en-US" altLang="en-US" sz="1600"/>
            </a:br>
            <a:r>
              <a:rPr lang="en-US" altLang="en-US" sz="1600"/>
              <a:t>  private static int numberOfObjects = 0;</a:t>
            </a:r>
            <a:br>
              <a:rPr lang="en-US" altLang="en-US" sz="1600"/>
            </a:br>
            <a:r>
              <a:rPr lang="en-US" altLang="en-US" sz="1600">
                <a:solidFill>
                  <a:srgbClr val="FFC000"/>
                </a:solidFill>
              </a:rPr>
              <a:t>  /** Construct a circle with radius 1 */</a:t>
            </a:r>
            <a:r>
              <a:rPr lang="en-US" altLang="en-US" sz="1600"/>
              <a:t/>
            </a:r>
            <a:br>
              <a:rPr lang="en-US" altLang="en-US" sz="1600"/>
            </a:br>
            <a:r>
              <a:rPr lang="en-US" altLang="en-US" sz="1600"/>
              <a:t>  public Circle3() {</a:t>
            </a:r>
            <a:br>
              <a:rPr lang="en-US" altLang="en-US" sz="1600"/>
            </a:br>
            <a:r>
              <a:rPr lang="en-US" altLang="en-US" sz="1600"/>
              <a:t>    numberOfObjects++;</a:t>
            </a:r>
            <a:br>
              <a:rPr lang="en-US" altLang="en-US" sz="1600"/>
            </a:br>
            <a:r>
              <a:rPr lang="en-US" altLang="en-US" sz="1600"/>
              <a:t>  }</a:t>
            </a:r>
            <a:br>
              <a:rPr lang="en-US" altLang="en-US" sz="1600"/>
            </a:br>
            <a:r>
              <a:rPr lang="en-US" altLang="en-US" sz="1600"/>
              <a:t>  public Circle3(double newRadius) {/** Construct a circle with a specified radius */</a:t>
            </a:r>
            <a:br>
              <a:rPr lang="en-US" altLang="en-US" sz="1600"/>
            </a:br>
            <a:r>
              <a:rPr lang="en-US" altLang="en-US" sz="1600"/>
              <a:t>    radius = newRadius;</a:t>
            </a:r>
            <a:br>
              <a:rPr lang="en-US" altLang="en-US" sz="1600"/>
            </a:br>
            <a:r>
              <a:rPr lang="en-US" altLang="en-US" sz="1600"/>
              <a:t>    numberOfObjects++;</a:t>
            </a:r>
            <a:br>
              <a:rPr lang="en-US" altLang="en-US" sz="1600"/>
            </a:br>
            <a:r>
              <a:rPr lang="en-US" altLang="en-US" sz="1600"/>
              <a:t>  }</a:t>
            </a:r>
            <a:br>
              <a:rPr lang="en-US" altLang="en-US" sz="1600"/>
            </a:br>
            <a:r>
              <a:rPr lang="en-US" altLang="en-US" sz="1600"/>
              <a:t>    public double getRadius() {/** Return radius */ </a:t>
            </a:r>
            <a:br>
              <a:rPr lang="en-US" altLang="en-US" sz="1600"/>
            </a:br>
            <a:r>
              <a:rPr lang="en-US" altLang="en-US" sz="1600"/>
              <a:t>    return radius;</a:t>
            </a:r>
            <a:br>
              <a:rPr lang="en-US" altLang="en-US" sz="1600"/>
            </a:br>
            <a:r>
              <a:rPr lang="en-US" altLang="en-US" sz="1600"/>
              <a:t>  }  </a:t>
            </a:r>
            <a:br>
              <a:rPr lang="en-US" altLang="en-US" sz="1600"/>
            </a:br>
            <a:r>
              <a:rPr lang="en-US" altLang="en-US" sz="1600"/>
              <a:t>  public void setRadius(double newRadius) {    /** Set a new radius */ </a:t>
            </a:r>
            <a:br>
              <a:rPr lang="en-US" altLang="en-US" sz="1600"/>
            </a:br>
            <a:r>
              <a:rPr lang="en-US" altLang="en-US" sz="1600"/>
              <a:t>    radius = (newRadius &gt;= 0) ? newRadius : 0;</a:t>
            </a:r>
            <a:br>
              <a:rPr lang="en-US" altLang="en-US" sz="1600"/>
            </a:br>
            <a:r>
              <a:rPr lang="en-US" altLang="en-US" sz="1600"/>
              <a:t>  }</a:t>
            </a:r>
            <a:br>
              <a:rPr lang="en-US" altLang="en-US" sz="1600"/>
            </a:br>
            <a:r>
              <a:rPr lang="en-US" altLang="en-US" sz="1600">
                <a:solidFill>
                  <a:srgbClr val="FFC000"/>
                </a:solidFill>
              </a:rPr>
              <a:t>  /** Return numberOfObjects */</a:t>
            </a:r>
            <a:r>
              <a:rPr lang="en-US" altLang="en-US" sz="1600"/>
              <a:t/>
            </a:r>
            <a:br>
              <a:rPr lang="en-US" altLang="en-US" sz="1600"/>
            </a:br>
            <a:r>
              <a:rPr lang="en-US" altLang="en-US" sz="1600"/>
              <a:t>  public static int getNumberOfObjects() {</a:t>
            </a:r>
            <a:br>
              <a:rPr lang="en-US" altLang="en-US" sz="1600"/>
            </a:br>
            <a:r>
              <a:rPr lang="en-US" altLang="en-US" sz="1600"/>
              <a:t>    return numberOfObjects;</a:t>
            </a:r>
            <a:br>
              <a:rPr lang="en-US" altLang="en-US" sz="1600"/>
            </a:br>
            <a:r>
              <a:rPr lang="en-US" altLang="en-US" sz="1600"/>
              <a:t>  }</a:t>
            </a:r>
            <a:br>
              <a:rPr lang="en-US" altLang="en-US" sz="1600"/>
            </a:br>
            <a:r>
              <a:rPr lang="en-US" altLang="en-US" sz="1600"/>
              <a:t>  </a:t>
            </a:r>
            <a:r>
              <a:rPr lang="en-US" altLang="en-US" sz="1600">
                <a:solidFill>
                  <a:srgbClr val="FFC000"/>
                </a:solidFill>
              </a:rPr>
              <a:t>/** Return the area of this circle */</a:t>
            </a:r>
            <a:r>
              <a:rPr lang="en-US" altLang="en-US" sz="1600"/>
              <a:t/>
            </a:r>
            <a:br>
              <a:rPr lang="en-US" altLang="en-US" sz="1600"/>
            </a:br>
            <a:r>
              <a:rPr lang="en-US" altLang="en-US" sz="1600"/>
              <a:t>  public double getArea() {</a:t>
            </a:r>
            <a:br>
              <a:rPr lang="en-US" altLang="en-US" sz="1600"/>
            </a:br>
            <a:r>
              <a:rPr lang="en-US" altLang="en-US" sz="1600"/>
              <a:t>   return radius * radius * Math.PI;</a:t>
            </a:r>
            <a:br>
              <a:rPr lang="en-US" altLang="en-US" sz="1600"/>
            </a:br>
            <a:r>
              <a:rPr lang="en-US" altLang="en-US" sz="1600"/>
              <a:t>  }</a:t>
            </a:r>
            <a:br>
              <a:rPr lang="en-US" altLang="en-US" sz="1600"/>
            </a:br>
            <a:r>
              <a:rPr lang="en-US" altLang="en-US" sz="160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462BE14-0E2D-4591-A99D-70638BEDD012}" type="slidenum">
              <a:rPr lang="en-US" altLang="en-US" sz="1400"/>
              <a:pPr/>
              <a:t>25</a:t>
            </a:fld>
            <a:endParaRPr lang="en-US" altLang="en-US" sz="1400"/>
          </a:p>
        </p:txBody>
      </p:sp>
      <p:sp>
        <p:nvSpPr>
          <p:cNvPr id="32771" name="Rectangle 2"/>
          <p:cNvSpPr>
            <a:spLocks noChangeArrowheads="1"/>
          </p:cNvSpPr>
          <p:nvPr/>
        </p:nvSpPr>
        <p:spPr bwMode="auto">
          <a:xfrm>
            <a:off x="304800" y="266700"/>
            <a:ext cx="8534400" cy="630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 </a:t>
            </a:r>
            <a:r>
              <a:rPr lang="en-US" altLang="en-US" sz="2000"/>
              <a:t>1  public class </a:t>
            </a:r>
            <a:r>
              <a:rPr lang="en-US" altLang="en-US" sz="2000" b="1"/>
              <a:t>TestCircle3</a:t>
            </a:r>
            <a:r>
              <a:rPr lang="en-US" altLang="en-US" sz="2000"/>
              <a:t> {</a:t>
            </a:r>
            <a:br>
              <a:rPr lang="en-US" altLang="en-US" sz="2000"/>
            </a:br>
            <a:r>
              <a:rPr lang="en-US" altLang="en-US" sz="2000">
                <a:solidFill>
                  <a:srgbClr val="FFC000"/>
                </a:solidFill>
              </a:rPr>
              <a:t> 3   </a:t>
            </a:r>
            <a:r>
              <a:rPr lang="en-US" altLang="en-US" sz="2000" b="1">
                <a:solidFill>
                  <a:srgbClr val="FFC000"/>
                </a:solidFill>
              </a:rPr>
              <a:t>/** Main method */</a:t>
            </a:r>
            <a:r>
              <a:rPr lang="en-US" altLang="en-US" sz="2000"/>
              <a:t/>
            </a:r>
            <a:br>
              <a:rPr lang="en-US" altLang="en-US" sz="2000"/>
            </a:br>
            <a:r>
              <a:rPr lang="en-US" altLang="en-US" sz="2000"/>
              <a:t> 4   public static void main(String[] args) {</a:t>
            </a:r>
            <a:br>
              <a:rPr lang="en-US" altLang="en-US" sz="2000"/>
            </a:br>
            <a:r>
              <a:rPr lang="en-US" altLang="en-US" sz="2000"/>
              <a:t> </a:t>
            </a:r>
            <a:r>
              <a:rPr lang="en-US" altLang="en-US" sz="2000">
                <a:solidFill>
                  <a:srgbClr val="FFC000"/>
                </a:solidFill>
              </a:rPr>
              <a:t>5     // Create a Circle with radius 5.0</a:t>
            </a:r>
            <a:r>
              <a:rPr lang="en-US" altLang="en-US" sz="2000"/>
              <a:t/>
            </a:r>
            <a:br>
              <a:rPr lang="en-US" altLang="en-US" sz="2000"/>
            </a:br>
            <a:r>
              <a:rPr lang="en-US" altLang="en-US" sz="2000"/>
              <a:t> 6     </a:t>
            </a:r>
            <a:br>
              <a:rPr lang="en-US" altLang="en-US" sz="2000"/>
            </a:br>
            <a:r>
              <a:rPr lang="en-US" altLang="en-US" sz="2000"/>
              <a:t> 7     Circle3 myCircle = new Circle3(5.0);</a:t>
            </a:r>
            <a:br>
              <a:rPr lang="en-US" altLang="en-US" sz="2000"/>
            </a:br>
            <a:r>
              <a:rPr lang="en-US" altLang="en-US" sz="2000"/>
              <a:t> 8     System.out.println("The area of the circle of radius "</a:t>
            </a:r>
            <a:br>
              <a:rPr lang="en-US" altLang="en-US" sz="2000"/>
            </a:br>
            <a:r>
              <a:rPr lang="en-US" altLang="en-US" sz="2000"/>
              <a:t> 9       + myCircle.getRadius() + " is " + myCircle.getArea());</a:t>
            </a:r>
            <a:br>
              <a:rPr lang="en-US" altLang="en-US" sz="2000"/>
            </a:br>
            <a:r>
              <a:rPr lang="en-US" altLang="en-US" sz="2000"/>
              <a:t>10 </a:t>
            </a:r>
            <a:br>
              <a:rPr lang="en-US" altLang="en-US" sz="2000"/>
            </a:br>
            <a:r>
              <a:rPr lang="en-US" altLang="en-US" sz="2000"/>
              <a:t>12        Circle3 yourCircle = new Circle3(6.0);</a:t>
            </a:r>
            <a:br>
              <a:rPr lang="en-US" altLang="en-US" sz="2000"/>
            </a:br>
            <a:r>
              <a:rPr lang="en-US" altLang="en-US" sz="2000"/>
              <a:t>13     System.out.println("The area of the yourcircle of radius "</a:t>
            </a:r>
            <a:br>
              <a:rPr lang="en-US" altLang="en-US" sz="2000"/>
            </a:br>
            <a:r>
              <a:rPr lang="en-US" altLang="en-US" sz="2000"/>
              <a:t>14       + yourCircle.getRadius() + " is " + yourCircle.getArea());</a:t>
            </a:r>
            <a:br>
              <a:rPr lang="en-US" altLang="en-US" sz="2000"/>
            </a:br>
            <a:r>
              <a:rPr lang="en-US" altLang="en-US" sz="2000"/>
              <a:t>15       </a:t>
            </a:r>
            <a:br>
              <a:rPr lang="en-US" altLang="en-US" sz="2000"/>
            </a:br>
            <a:r>
              <a:rPr lang="en-US" altLang="en-US" sz="2000"/>
              <a:t>16       </a:t>
            </a:r>
            <a:br>
              <a:rPr lang="en-US" altLang="en-US" sz="2000"/>
            </a:br>
            <a:r>
              <a:rPr lang="en-US" altLang="en-US" sz="2000"/>
              <a:t>17        Circle3 hisCircle = new Circle3();</a:t>
            </a:r>
            <a:br>
              <a:rPr lang="en-US" altLang="en-US" sz="2000"/>
            </a:br>
            <a:r>
              <a:rPr lang="en-US" altLang="en-US" sz="2000"/>
              <a:t>18     System.out.println("The area of the hiscircle of radius "</a:t>
            </a:r>
            <a:br>
              <a:rPr lang="en-US" altLang="en-US" sz="2000"/>
            </a:br>
            <a:r>
              <a:rPr lang="en-US" altLang="en-US" sz="2000"/>
              <a:t>19       + hisCircle.getRadius() + " is " + hisCircle.getArea());</a:t>
            </a:r>
            <a:br>
              <a:rPr lang="en-US" altLang="en-US" sz="2000"/>
            </a:br>
            <a:r>
              <a:rPr lang="en-US" altLang="en-US" sz="2000"/>
              <a:t>20       </a:t>
            </a:r>
            <a:br>
              <a:rPr lang="en-US" altLang="en-US" sz="2000"/>
            </a:br>
            <a:r>
              <a:rPr lang="en-US" altLang="en-US" sz="2000"/>
              <a:t>21   }</a:t>
            </a:r>
            <a:br>
              <a:rPr lang="en-US" altLang="en-US" sz="2000"/>
            </a:br>
            <a:r>
              <a:rPr lang="en-US" altLang="en-US" sz="2000"/>
              <a:t>22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7842C1D-D53B-4586-91FB-73A484C779E2}" type="slidenum">
              <a:rPr lang="en-US" altLang="en-US" sz="1400"/>
              <a:pPr/>
              <a:t>26</a:t>
            </a:fld>
            <a:endParaRPr lang="en-US" altLang="en-US" sz="1400"/>
          </a:p>
        </p:txBody>
      </p:sp>
      <p:sp>
        <p:nvSpPr>
          <p:cNvPr id="33795" name="Rectangle 2"/>
          <p:cNvSpPr>
            <a:spLocks noGrp="1" noChangeArrowheads="1"/>
          </p:cNvSpPr>
          <p:nvPr>
            <p:ph type="title"/>
          </p:nvPr>
        </p:nvSpPr>
        <p:spPr>
          <a:xfrm>
            <a:off x="685800" y="228600"/>
            <a:ext cx="7772400" cy="1600200"/>
          </a:xfrm>
        </p:spPr>
        <p:txBody>
          <a:bodyPr/>
          <a:lstStyle/>
          <a:p>
            <a:r>
              <a:rPr lang="en-US" altLang="en-US" smtClean="0"/>
              <a:t>Declaring/Creating Objects</a:t>
            </a:r>
            <a:br>
              <a:rPr lang="en-US" altLang="en-US" smtClean="0"/>
            </a:br>
            <a:r>
              <a:rPr lang="en-US" altLang="en-US" smtClean="0"/>
              <a:t>in a Single Step</a:t>
            </a:r>
          </a:p>
        </p:txBody>
      </p:sp>
      <p:sp>
        <p:nvSpPr>
          <p:cNvPr id="33796" name="Rectangle 3"/>
          <p:cNvSpPr>
            <a:spLocks noGrp="1" noChangeArrowheads="1"/>
          </p:cNvSpPr>
          <p:nvPr>
            <p:ph type="body" idx="1"/>
          </p:nvPr>
        </p:nvSpPr>
        <p:spPr>
          <a:xfrm>
            <a:off x="309563" y="2133600"/>
            <a:ext cx="8909050" cy="2590800"/>
          </a:xfrm>
        </p:spPr>
        <p:txBody>
          <a:bodyPr/>
          <a:lstStyle/>
          <a:p>
            <a:pPr>
              <a:buFont typeface="Monotype Sorts" pitchFamily="2" charset="2"/>
              <a:buNone/>
            </a:pPr>
            <a:r>
              <a:rPr lang="en-US" altLang="en-US" sz="2800" smtClean="0">
                <a:latin typeface="Courier New" panose="02070309020205020404" pitchFamily="49" charset="0"/>
              </a:rPr>
              <a:t>ClassName </a:t>
            </a:r>
            <a:r>
              <a:rPr lang="en-US" altLang="en-US" sz="2600" smtClean="0">
                <a:latin typeface="Courier New" panose="02070309020205020404" pitchFamily="49" charset="0"/>
              </a:rPr>
              <a:t>objectRefVar</a:t>
            </a:r>
            <a:r>
              <a:rPr lang="en-US" altLang="en-US" sz="2800" smtClean="0">
                <a:latin typeface="Courier New" panose="02070309020205020404" pitchFamily="49" charset="0"/>
              </a:rPr>
              <a:t> = </a:t>
            </a:r>
            <a:r>
              <a:rPr lang="en-US" altLang="en-US" sz="2800" b="1" smtClean="0">
                <a:latin typeface="Courier New" panose="02070309020205020404" pitchFamily="49" charset="0"/>
              </a:rPr>
              <a:t>new</a:t>
            </a:r>
            <a:r>
              <a:rPr lang="en-US" altLang="en-US" sz="2800" smtClean="0">
                <a:latin typeface="Courier New" panose="02070309020205020404" pitchFamily="49" charset="0"/>
              </a:rPr>
              <a:t> ClassName();</a:t>
            </a:r>
          </a:p>
          <a:p>
            <a:endParaRPr lang="en-US" altLang="en-US" smtClean="0"/>
          </a:p>
          <a:p>
            <a:pPr>
              <a:buFont typeface="Monotype Sorts" pitchFamily="2" charset="2"/>
              <a:buNone/>
            </a:pPr>
            <a:r>
              <a:rPr lang="en-US" altLang="en-US" sz="3000" smtClean="0"/>
              <a:t>Example:</a:t>
            </a:r>
          </a:p>
          <a:p>
            <a:pPr algn="just">
              <a:buFont typeface="Monotype Sorts" pitchFamily="2" charset="2"/>
              <a:buNone/>
            </a:pPr>
            <a:r>
              <a:rPr lang="en-US" altLang="en-US" sz="2600" smtClean="0">
                <a:latin typeface="Courier New" panose="02070309020205020404" pitchFamily="49" charset="0"/>
              </a:rPr>
              <a:t>Circle </a:t>
            </a:r>
            <a:r>
              <a:rPr lang="en-US" altLang="en-US" sz="2600" b="1" smtClean="0">
                <a:solidFill>
                  <a:srgbClr val="92D050"/>
                </a:solidFill>
                <a:latin typeface="Courier New" panose="02070309020205020404" pitchFamily="49" charset="0"/>
              </a:rPr>
              <a:t>myCircle</a:t>
            </a:r>
            <a:r>
              <a:rPr lang="en-US" altLang="en-US" sz="2600" smtClean="0">
                <a:latin typeface="Courier New" panose="02070309020205020404" pitchFamily="49" charset="0"/>
              </a:rPr>
              <a:t> = </a:t>
            </a:r>
            <a:r>
              <a:rPr lang="en-US" altLang="en-US" sz="2600" b="1" smtClean="0">
                <a:latin typeface="Courier New" panose="02070309020205020404" pitchFamily="49" charset="0"/>
              </a:rPr>
              <a:t>new</a:t>
            </a:r>
            <a:r>
              <a:rPr lang="en-US" altLang="en-US" sz="2600" smtClean="0">
                <a:latin typeface="Courier New" panose="02070309020205020404" pitchFamily="49" charset="0"/>
              </a:rPr>
              <a:t> Circle();</a:t>
            </a:r>
          </a:p>
          <a:p>
            <a:pPr algn="just">
              <a:buFont typeface="Monotype Sorts" pitchFamily="2" charset="2"/>
              <a:buNone/>
            </a:pPr>
            <a:endParaRPr lang="en-US" altLang="en-US" sz="2600" smtClean="0">
              <a:latin typeface="Courier New" panose="02070309020205020404" pitchFamily="49" charset="0"/>
            </a:endParaRPr>
          </a:p>
          <a:p>
            <a:pPr algn="just">
              <a:buFont typeface="Monotype Sorts" pitchFamily="2" charset="2"/>
              <a:buNone/>
            </a:pPr>
            <a:r>
              <a:rPr lang="en-US" altLang="en-US" sz="2600" b="1" smtClean="0">
                <a:solidFill>
                  <a:srgbClr val="FFC000"/>
                </a:solidFill>
                <a:latin typeface="Courier New" panose="02070309020205020404" pitchFamily="49" charset="0"/>
              </a:rPr>
              <a:t>//the variable </a:t>
            </a:r>
            <a:r>
              <a:rPr lang="en-US" altLang="en-US" sz="2600" b="1" smtClean="0">
                <a:solidFill>
                  <a:srgbClr val="92D050"/>
                </a:solidFill>
                <a:latin typeface="Courier New" panose="02070309020205020404" pitchFamily="49" charset="0"/>
              </a:rPr>
              <a:t>myCirlce</a:t>
            </a:r>
            <a:r>
              <a:rPr lang="en-US" altLang="en-US" sz="2600" b="1" smtClean="0">
                <a:solidFill>
                  <a:srgbClr val="FFC000"/>
                </a:solidFill>
                <a:latin typeface="Courier New" panose="02070309020205020404" pitchFamily="49" charset="0"/>
              </a:rPr>
              <a:t> holds a reference to a Circle object.</a:t>
            </a:r>
          </a:p>
        </p:txBody>
      </p:sp>
      <p:sp>
        <p:nvSpPr>
          <p:cNvPr id="33797" name="Rectangle 4"/>
          <p:cNvSpPr>
            <a:spLocks noChangeArrowheads="1"/>
          </p:cNvSpPr>
          <p:nvPr/>
        </p:nvSpPr>
        <p:spPr bwMode="auto">
          <a:xfrm>
            <a:off x="3657600" y="3810000"/>
            <a:ext cx="2590800" cy="4572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3798" name="Line 5"/>
          <p:cNvSpPr>
            <a:spLocks noChangeShapeType="1"/>
          </p:cNvSpPr>
          <p:nvPr/>
        </p:nvSpPr>
        <p:spPr bwMode="auto">
          <a:xfrm>
            <a:off x="4953000" y="3352800"/>
            <a:ext cx="0" cy="457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3799" name="Text Box 6"/>
          <p:cNvSpPr txBox="1">
            <a:spLocks noChangeArrowheads="1"/>
          </p:cNvSpPr>
          <p:nvPr/>
        </p:nvSpPr>
        <p:spPr bwMode="auto">
          <a:xfrm>
            <a:off x="4876800" y="2968625"/>
            <a:ext cx="167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t>Create an object</a:t>
            </a:r>
          </a:p>
        </p:txBody>
      </p:sp>
      <p:sp>
        <p:nvSpPr>
          <p:cNvPr id="33800" name="Line 7"/>
          <p:cNvSpPr>
            <a:spLocks noChangeShapeType="1"/>
          </p:cNvSpPr>
          <p:nvPr/>
        </p:nvSpPr>
        <p:spPr bwMode="auto">
          <a:xfrm flipH="1" flipV="1">
            <a:off x="3276600" y="3505200"/>
            <a:ext cx="38100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3801" name="Line 8"/>
          <p:cNvSpPr>
            <a:spLocks noChangeShapeType="1"/>
          </p:cNvSpPr>
          <p:nvPr/>
        </p:nvSpPr>
        <p:spPr bwMode="auto">
          <a:xfrm flipH="1">
            <a:off x="2667000" y="3505200"/>
            <a:ext cx="609600" cy="304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3802" name="Text Box 9"/>
          <p:cNvSpPr txBox="1">
            <a:spLocks noChangeArrowheads="1"/>
          </p:cNvSpPr>
          <p:nvPr/>
        </p:nvSpPr>
        <p:spPr bwMode="auto">
          <a:xfrm>
            <a:off x="2133600" y="2971800"/>
            <a:ext cx="2370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600"/>
              <a:t>Assign </a:t>
            </a:r>
            <a:r>
              <a:rPr lang="en-US" altLang="en-US" sz="2000" b="1"/>
              <a:t>object</a:t>
            </a:r>
            <a:r>
              <a:rPr lang="en-US" altLang="en-US" sz="1600"/>
              <a:t> reference</a:t>
            </a:r>
            <a:r>
              <a:rPr lang="en-US" altLang="en-US"/>
              <a:t>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42CE2FD-A613-4750-9C5B-C443DFEF3B43}" type="slidenum">
              <a:rPr lang="en-US" altLang="en-US" sz="1400"/>
              <a:pPr/>
              <a:t>27</a:t>
            </a:fld>
            <a:endParaRPr lang="en-US" altLang="en-US" sz="1400"/>
          </a:p>
        </p:txBody>
      </p:sp>
      <p:sp>
        <p:nvSpPr>
          <p:cNvPr id="34819" name="Rectangle 2"/>
          <p:cNvSpPr>
            <a:spLocks noGrp="1" noChangeArrowheads="1"/>
          </p:cNvSpPr>
          <p:nvPr>
            <p:ph type="title"/>
          </p:nvPr>
        </p:nvSpPr>
        <p:spPr>
          <a:xfrm>
            <a:off x="762000" y="152400"/>
            <a:ext cx="7772400" cy="609600"/>
          </a:xfrm>
        </p:spPr>
        <p:txBody>
          <a:bodyPr/>
          <a:lstStyle/>
          <a:p>
            <a:r>
              <a:rPr lang="en-US" altLang="en-US" smtClean="0"/>
              <a:t>Trace Code</a:t>
            </a:r>
          </a:p>
        </p:txBody>
      </p:sp>
      <p:sp>
        <p:nvSpPr>
          <p:cNvPr id="34820" name="Rectangle 3"/>
          <p:cNvSpPr>
            <a:spLocks noChangeArrowheads="1"/>
          </p:cNvSpPr>
          <p:nvPr/>
        </p:nvSpPr>
        <p:spPr bwMode="auto">
          <a:xfrm>
            <a:off x="2686050"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4821" name="Rectangle 4"/>
          <p:cNvSpPr>
            <a:spLocks noChangeArrowheads="1"/>
          </p:cNvSpPr>
          <p:nvPr/>
        </p:nvSpPr>
        <p:spPr bwMode="auto">
          <a:xfrm>
            <a:off x="2800350"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4822" name="Text Box 6"/>
          <p:cNvSpPr txBox="1">
            <a:spLocks noChangeArrowheads="1"/>
          </p:cNvSpPr>
          <p:nvPr/>
        </p:nvSpPr>
        <p:spPr bwMode="auto">
          <a:xfrm>
            <a:off x="304800" y="1066800"/>
            <a:ext cx="4800600" cy="1477963"/>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chemeClr val="bg2"/>
                </a:solidFill>
              </a:rPr>
              <a:t>Circle myCircle = new Circle(5.0);</a:t>
            </a:r>
          </a:p>
          <a:p>
            <a:endParaRPr lang="en-US" altLang="en-US" sz="1800">
              <a:solidFill>
                <a:schemeClr val="bg2"/>
              </a:solidFill>
            </a:endParaRPr>
          </a:p>
          <a:p>
            <a:r>
              <a:rPr lang="en-US" altLang="en-US" sz="1800">
                <a:solidFill>
                  <a:schemeClr val="bg2"/>
                </a:solidFill>
              </a:rPr>
              <a:t>SCircle yourCircle = new Circle();</a:t>
            </a:r>
          </a:p>
          <a:p>
            <a:endParaRPr lang="en-US" altLang="en-US" sz="1800">
              <a:solidFill>
                <a:schemeClr val="bg2"/>
              </a:solidFill>
            </a:endParaRPr>
          </a:p>
          <a:p>
            <a:r>
              <a:rPr lang="en-US" altLang="en-US" sz="1800">
                <a:solidFill>
                  <a:schemeClr val="bg2"/>
                </a:solidFill>
              </a:rPr>
              <a:t>yourCircle.radius = 100;</a:t>
            </a:r>
          </a:p>
        </p:txBody>
      </p:sp>
      <p:sp>
        <p:nvSpPr>
          <p:cNvPr id="34823" name="Rectangle 7"/>
          <p:cNvSpPr>
            <a:spLocks noChangeArrowheads="1"/>
          </p:cNvSpPr>
          <p:nvPr/>
        </p:nvSpPr>
        <p:spPr bwMode="auto">
          <a:xfrm>
            <a:off x="342900" y="1066800"/>
            <a:ext cx="1501775" cy="3429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4824" name="AutoShape 9"/>
          <p:cNvSpPr>
            <a:spLocks noChangeArrowheads="1"/>
          </p:cNvSpPr>
          <p:nvPr/>
        </p:nvSpPr>
        <p:spPr bwMode="auto">
          <a:xfrm>
            <a:off x="5838825" y="1009650"/>
            <a:ext cx="2265363" cy="344488"/>
          </a:xfrm>
          <a:prstGeom prst="wedgeRoundRectCallout">
            <a:avLst>
              <a:gd name="adj1" fmla="val -25824"/>
              <a:gd name="adj2" fmla="val 245852"/>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Declare myCircle</a:t>
            </a:r>
          </a:p>
        </p:txBody>
      </p:sp>
      <p:sp>
        <p:nvSpPr>
          <p:cNvPr id="34825" name="Rectangle 10"/>
          <p:cNvSpPr>
            <a:spLocks noChangeArrowheads="1"/>
          </p:cNvSpPr>
          <p:nvPr/>
        </p:nvSpPr>
        <p:spPr bwMode="auto">
          <a:xfrm>
            <a:off x="6837363" y="2046288"/>
            <a:ext cx="1524000" cy="306387"/>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accent2"/>
                </a:solidFill>
              </a:rPr>
              <a:t>no value</a:t>
            </a:r>
          </a:p>
        </p:txBody>
      </p:sp>
      <p:sp>
        <p:nvSpPr>
          <p:cNvPr id="34826" name="Text Box 11"/>
          <p:cNvSpPr txBox="1">
            <a:spLocks noChangeArrowheads="1"/>
          </p:cNvSpPr>
          <p:nvPr/>
        </p:nvSpPr>
        <p:spPr bwMode="auto">
          <a:xfrm>
            <a:off x="5724525" y="2020888"/>
            <a:ext cx="1133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myCircle</a:t>
            </a:r>
          </a:p>
        </p:txBody>
      </p:sp>
      <p:sp>
        <p:nvSpPr>
          <p:cNvPr id="34827"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34828" name="TextBox 11"/>
          <p:cNvSpPr txBox="1">
            <a:spLocks noChangeArrowheads="1"/>
          </p:cNvSpPr>
          <p:nvPr/>
        </p:nvSpPr>
        <p:spPr bwMode="auto">
          <a:xfrm>
            <a:off x="228600" y="3162300"/>
            <a:ext cx="85725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800">
                <a:solidFill>
                  <a:srgbClr val="FFC000"/>
                </a:solidFill>
              </a:rPr>
              <a:t>// Circle &amp; SCircle  - </a:t>
            </a:r>
            <a:r>
              <a:rPr lang="en-US" altLang="en-US" sz="2800" b="1">
                <a:solidFill>
                  <a:srgbClr val="FFC000"/>
                </a:solidFill>
              </a:rPr>
              <a:t>class</a:t>
            </a:r>
          </a:p>
          <a:p>
            <a:r>
              <a:rPr lang="en-US" altLang="en-US" sz="2800">
                <a:solidFill>
                  <a:srgbClr val="FFC000"/>
                </a:solidFill>
              </a:rPr>
              <a:t>// myCircle  &amp; yourCircle– </a:t>
            </a:r>
            <a:r>
              <a:rPr lang="en-US" altLang="en-US" sz="2800" b="1">
                <a:solidFill>
                  <a:srgbClr val="FFC000"/>
                </a:solidFill>
              </a:rPr>
              <a:t>object</a:t>
            </a:r>
          </a:p>
          <a:p>
            <a:r>
              <a:rPr lang="en-US" altLang="en-US" sz="2800">
                <a:solidFill>
                  <a:srgbClr val="FFC000"/>
                </a:solidFill>
              </a:rPr>
              <a:t>// </a:t>
            </a:r>
            <a:r>
              <a:rPr lang="en-US" altLang="en-US" sz="2800" b="1">
                <a:solidFill>
                  <a:srgbClr val="FFC000"/>
                </a:solidFill>
              </a:rPr>
              <a:t>new</a:t>
            </a:r>
            <a:r>
              <a:rPr lang="en-US" altLang="en-US" sz="2800">
                <a:solidFill>
                  <a:srgbClr val="FFC000"/>
                </a:solidFill>
              </a:rPr>
              <a:t> – </a:t>
            </a:r>
            <a:r>
              <a:rPr lang="en-US" altLang="en-US" sz="2800" b="1">
                <a:solidFill>
                  <a:srgbClr val="FFC000"/>
                </a:solidFill>
              </a:rPr>
              <a:t>keyword</a:t>
            </a:r>
            <a:r>
              <a:rPr lang="en-US" altLang="en-US" sz="2800">
                <a:solidFill>
                  <a:srgbClr val="FFC000"/>
                </a:solidFill>
              </a:rPr>
              <a:t> that creates object from the class Circle</a:t>
            </a:r>
          </a:p>
          <a:p>
            <a:r>
              <a:rPr lang="en-US" altLang="en-US" sz="2800">
                <a:solidFill>
                  <a:srgbClr val="FFC000"/>
                </a:solidFill>
              </a:rPr>
              <a:t>// </a:t>
            </a:r>
            <a:r>
              <a:rPr lang="en-US" altLang="en-US" sz="2800" b="1">
                <a:solidFill>
                  <a:srgbClr val="FFC000"/>
                </a:solidFill>
              </a:rPr>
              <a:t>new</a:t>
            </a:r>
            <a:r>
              <a:rPr lang="en-US" altLang="en-US" sz="2800">
                <a:solidFill>
                  <a:srgbClr val="FFC000"/>
                </a:solidFill>
              </a:rPr>
              <a:t> Circle(5.0) - </a:t>
            </a:r>
            <a:r>
              <a:rPr lang="en-US" altLang="en-US" sz="2800" b="1">
                <a:solidFill>
                  <a:srgbClr val="FFC000"/>
                </a:solidFill>
              </a:rPr>
              <a:t>constructor</a:t>
            </a:r>
          </a:p>
          <a:p>
            <a:r>
              <a:rPr lang="en-US" altLang="en-US" sz="2800">
                <a:solidFill>
                  <a:srgbClr val="FFC000"/>
                </a:solidFill>
              </a:rPr>
              <a:t>// (5.0)– </a:t>
            </a:r>
            <a:r>
              <a:rPr lang="en-US" altLang="en-US" sz="2800" b="1">
                <a:solidFill>
                  <a:srgbClr val="FFC000"/>
                </a:solidFill>
              </a:rPr>
              <a:t>argument(s)</a:t>
            </a:r>
            <a:r>
              <a:rPr lang="en-US" altLang="en-US" sz="2800">
                <a:solidFill>
                  <a:srgbClr val="FFC000"/>
                </a:solidFill>
              </a:rPr>
              <a:t> or instance variable value of 5.0.  </a:t>
            </a:r>
          </a:p>
          <a:p>
            <a:r>
              <a:rPr lang="en-US" altLang="en-US" sz="2800">
                <a:solidFill>
                  <a:srgbClr val="FFC000"/>
                </a:solidFill>
              </a:rPr>
              <a:t>//() - is </a:t>
            </a:r>
            <a:r>
              <a:rPr lang="en-US" altLang="en-US" sz="2800" b="1">
                <a:solidFill>
                  <a:srgbClr val="FFC000"/>
                </a:solidFill>
              </a:rPr>
              <a:t>null parameter</a:t>
            </a:r>
            <a:r>
              <a:rPr lang="en-US" altLang="en-US" sz="2800">
                <a:solidFill>
                  <a:srgbClr val="FFC000"/>
                </a:solidFill>
              </a:rPr>
              <a:t>, goes to default main method parameter value.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496B178-4735-4614-BD8C-39AC1BE9DFA9}" type="slidenum">
              <a:rPr lang="en-US" altLang="en-US" sz="1400"/>
              <a:pPr/>
              <a:t>28</a:t>
            </a:fld>
            <a:endParaRPr lang="en-US" altLang="en-US" sz="1400"/>
          </a:p>
        </p:txBody>
      </p:sp>
      <p:sp>
        <p:nvSpPr>
          <p:cNvPr id="5124" name="Rectangle 2"/>
          <p:cNvSpPr>
            <a:spLocks noGrp="1" noChangeArrowheads="1"/>
          </p:cNvSpPr>
          <p:nvPr>
            <p:ph type="title"/>
          </p:nvPr>
        </p:nvSpPr>
        <p:spPr>
          <a:xfrm>
            <a:off x="685800" y="285750"/>
            <a:ext cx="7772400" cy="531813"/>
          </a:xfrm>
        </p:spPr>
        <p:txBody>
          <a:bodyPr/>
          <a:lstStyle/>
          <a:p>
            <a:r>
              <a:rPr lang="en-US" altLang="en-US" sz="4000" smtClean="0"/>
              <a:t>Trace Code, cont.</a:t>
            </a:r>
          </a:p>
        </p:txBody>
      </p:sp>
      <p:sp>
        <p:nvSpPr>
          <p:cNvPr id="5125" name="Rectangle 3"/>
          <p:cNvSpPr>
            <a:spLocks noChangeArrowheads="1"/>
          </p:cNvSpPr>
          <p:nvPr/>
        </p:nvSpPr>
        <p:spPr bwMode="auto">
          <a:xfrm>
            <a:off x="2686050"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26" name="Rectangle 4"/>
          <p:cNvSpPr>
            <a:spLocks noChangeArrowheads="1"/>
          </p:cNvSpPr>
          <p:nvPr/>
        </p:nvSpPr>
        <p:spPr bwMode="auto">
          <a:xfrm>
            <a:off x="2800350"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27" name="Text Box 5"/>
          <p:cNvSpPr txBox="1">
            <a:spLocks noChangeArrowheads="1"/>
          </p:cNvSpPr>
          <p:nvPr/>
        </p:nvSpPr>
        <p:spPr bwMode="auto">
          <a:xfrm>
            <a:off x="152400" y="1905000"/>
            <a:ext cx="4800600" cy="1465263"/>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chemeClr val="bg2"/>
                </a:solidFill>
              </a:rPr>
              <a:t>Circle myCircle = new Circle(5.0);</a:t>
            </a:r>
          </a:p>
          <a:p>
            <a:endParaRPr lang="en-US" altLang="en-US" sz="1800">
              <a:solidFill>
                <a:schemeClr val="bg2"/>
              </a:solidFill>
            </a:endParaRPr>
          </a:p>
          <a:p>
            <a:r>
              <a:rPr lang="en-US" altLang="en-US" sz="1800">
                <a:solidFill>
                  <a:schemeClr val="bg2"/>
                </a:solidFill>
              </a:rPr>
              <a:t>Circle yourCircle = new Circle();</a:t>
            </a:r>
          </a:p>
          <a:p>
            <a:endParaRPr lang="en-US" altLang="en-US" sz="1800">
              <a:solidFill>
                <a:schemeClr val="bg2"/>
              </a:solidFill>
            </a:endParaRPr>
          </a:p>
          <a:p>
            <a:r>
              <a:rPr lang="en-US" altLang="en-US" sz="1800">
                <a:solidFill>
                  <a:schemeClr val="bg2"/>
                </a:solidFill>
              </a:rPr>
              <a:t>yourCircle.radius = 100;</a:t>
            </a:r>
          </a:p>
        </p:txBody>
      </p:sp>
      <p:sp>
        <p:nvSpPr>
          <p:cNvPr id="5128" name="Rectangle 6"/>
          <p:cNvSpPr>
            <a:spLocks noChangeArrowheads="1"/>
          </p:cNvSpPr>
          <p:nvPr/>
        </p:nvSpPr>
        <p:spPr bwMode="auto">
          <a:xfrm>
            <a:off x="1922463" y="1970088"/>
            <a:ext cx="1651000" cy="2667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5122" name="Object 8"/>
          <p:cNvGraphicFramePr>
            <a:graphicFrameLocks noChangeAspect="1"/>
          </p:cNvGraphicFramePr>
          <p:nvPr>
            <p:ph idx="1"/>
          </p:nvPr>
        </p:nvGraphicFramePr>
        <p:xfrm>
          <a:off x="5570538" y="2852738"/>
          <a:ext cx="2687637" cy="1193800"/>
        </p:xfrm>
        <a:graphic>
          <a:graphicData uri="http://schemas.openxmlformats.org/presentationml/2006/ole">
            <mc:AlternateContent xmlns:mc="http://schemas.openxmlformats.org/markup-compatibility/2006">
              <mc:Choice xmlns:v="urn:schemas-microsoft-com:vml" Requires="v">
                <p:oleObj spid="_x0000_s5136" name="Picture" r:id="rId3" imgW="1026429" imgH="457200" progId="Word.Picture.8">
                  <p:embed/>
                </p:oleObj>
              </mc:Choice>
              <mc:Fallback>
                <p:oleObj name="Picture" r:id="rId3" imgW="1026429" imgH="457200"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85273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9" name="Rectangle 11"/>
          <p:cNvSpPr>
            <a:spLocks noChangeArrowheads="1"/>
          </p:cNvSpPr>
          <p:nvPr/>
        </p:nvSpPr>
        <p:spPr bwMode="auto">
          <a:xfrm>
            <a:off x="6837363" y="2046288"/>
            <a:ext cx="1524000" cy="306387"/>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accent2"/>
                </a:solidFill>
              </a:rPr>
              <a:t>no value</a:t>
            </a:r>
          </a:p>
        </p:txBody>
      </p:sp>
      <p:sp>
        <p:nvSpPr>
          <p:cNvPr id="5130" name="Text Box 12"/>
          <p:cNvSpPr txBox="1">
            <a:spLocks noChangeArrowheads="1"/>
          </p:cNvSpPr>
          <p:nvPr/>
        </p:nvSpPr>
        <p:spPr bwMode="auto">
          <a:xfrm>
            <a:off x="5724525" y="2020888"/>
            <a:ext cx="1133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myCircle</a:t>
            </a:r>
          </a:p>
        </p:txBody>
      </p:sp>
      <p:sp>
        <p:nvSpPr>
          <p:cNvPr id="5131" name="AutoShape 7"/>
          <p:cNvSpPr>
            <a:spLocks noChangeArrowheads="1"/>
          </p:cNvSpPr>
          <p:nvPr/>
        </p:nvSpPr>
        <p:spPr bwMode="auto">
          <a:xfrm>
            <a:off x="3881438" y="4695825"/>
            <a:ext cx="1689100" cy="422275"/>
          </a:xfrm>
          <a:prstGeom prst="wedgeRoundRectCallout">
            <a:avLst>
              <a:gd name="adj1" fmla="val 77162"/>
              <a:gd name="adj2" fmla="val -407144"/>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Create a circle</a:t>
            </a:r>
          </a:p>
        </p:txBody>
      </p:sp>
      <p:sp>
        <p:nvSpPr>
          <p:cNvPr id="5132" name="Rectangle 1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1C95BD1-5E50-4EF2-82AE-8463B591FB9F}" type="slidenum">
              <a:rPr lang="en-US" altLang="en-US" sz="1400"/>
              <a:pPr/>
              <a:t>29</a:t>
            </a:fld>
            <a:endParaRPr lang="en-US" altLang="en-US" sz="1400"/>
          </a:p>
        </p:txBody>
      </p:sp>
      <p:sp>
        <p:nvSpPr>
          <p:cNvPr id="6148" name="Rectangle 2"/>
          <p:cNvSpPr>
            <a:spLocks noGrp="1" noChangeArrowheads="1"/>
          </p:cNvSpPr>
          <p:nvPr>
            <p:ph type="title"/>
          </p:nvPr>
        </p:nvSpPr>
        <p:spPr>
          <a:xfrm>
            <a:off x="685800" y="285750"/>
            <a:ext cx="7772400" cy="531813"/>
          </a:xfrm>
        </p:spPr>
        <p:txBody>
          <a:bodyPr/>
          <a:lstStyle/>
          <a:p>
            <a:r>
              <a:rPr lang="en-US" altLang="en-US" sz="4000" smtClean="0"/>
              <a:t>Trace Code, cont.</a:t>
            </a:r>
          </a:p>
        </p:txBody>
      </p:sp>
      <p:sp>
        <p:nvSpPr>
          <p:cNvPr id="6149" name="Rectangle 3"/>
          <p:cNvSpPr>
            <a:spLocks noChangeArrowheads="1"/>
          </p:cNvSpPr>
          <p:nvPr/>
        </p:nvSpPr>
        <p:spPr bwMode="auto">
          <a:xfrm>
            <a:off x="2686050"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50" name="Rectangle 4"/>
          <p:cNvSpPr>
            <a:spLocks noChangeArrowheads="1"/>
          </p:cNvSpPr>
          <p:nvPr/>
        </p:nvSpPr>
        <p:spPr bwMode="auto">
          <a:xfrm>
            <a:off x="2800350"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6151" name="Text Box 5"/>
          <p:cNvSpPr txBox="1">
            <a:spLocks noChangeArrowheads="1"/>
          </p:cNvSpPr>
          <p:nvPr/>
        </p:nvSpPr>
        <p:spPr bwMode="auto">
          <a:xfrm>
            <a:off x="152400" y="1905000"/>
            <a:ext cx="4800600" cy="1465263"/>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chemeClr val="bg2"/>
                </a:solidFill>
              </a:rPr>
              <a:t>Circle myCircle = new Circle(5.0);</a:t>
            </a:r>
          </a:p>
          <a:p>
            <a:endParaRPr lang="en-US" altLang="en-US" sz="1800">
              <a:solidFill>
                <a:schemeClr val="bg2"/>
              </a:solidFill>
            </a:endParaRPr>
          </a:p>
          <a:p>
            <a:r>
              <a:rPr lang="en-US" altLang="en-US" sz="1800">
                <a:solidFill>
                  <a:schemeClr val="bg2"/>
                </a:solidFill>
              </a:rPr>
              <a:t>Circle yourCircle = new Circle();</a:t>
            </a:r>
          </a:p>
          <a:p>
            <a:endParaRPr lang="en-US" altLang="en-US" sz="1800">
              <a:solidFill>
                <a:schemeClr val="bg2"/>
              </a:solidFill>
            </a:endParaRPr>
          </a:p>
          <a:p>
            <a:r>
              <a:rPr lang="en-US" altLang="en-US" sz="1800">
                <a:solidFill>
                  <a:schemeClr val="bg2"/>
                </a:solidFill>
              </a:rPr>
              <a:t>yourCircle.radius = 100;</a:t>
            </a:r>
          </a:p>
        </p:txBody>
      </p:sp>
      <p:sp>
        <p:nvSpPr>
          <p:cNvPr id="6152" name="Rectangle 6"/>
          <p:cNvSpPr>
            <a:spLocks noChangeArrowheads="1"/>
          </p:cNvSpPr>
          <p:nvPr/>
        </p:nvSpPr>
        <p:spPr bwMode="auto">
          <a:xfrm>
            <a:off x="1730375" y="1970088"/>
            <a:ext cx="192088" cy="2682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6146" name="Object 7"/>
          <p:cNvGraphicFramePr>
            <a:graphicFrameLocks noChangeAspect="1"/>
          </p:cNvGraphicFramePr>
          <p:nvPr>
            <p:ph idx="1"/>
          </p:nvPr>
        </p:nvGraphicFramePr>
        <p:xfrm>
          <a:off x="5570538" y="2852738"/>
          <a:ext cx="2687637" cy="1193800"/>
        </p:xfrm>
        <a:graphic>
          <a:graphicData uri="http://schemas.openxmlformats.org/presentationml/2006/ole">
            <mc:AlternateContent xmlns:mc="http://schemas.openxmlformats.org/markup-compatibility/2006">
              <mc:Choice xmlns:v="urn:schemas-microsoft-com:vml" Requires="v">
                <p:oleObj spid="_x0000_s6161" name="Picture" r:id="rId3" imgW="1026429" imgH="457200" progId="Word.Picture.8">
                  <p:embed/>
                </p:oleObj>
              </mc:Choice>
              <mc:Fallback>
                <p:oleObj name="Picture" r:id="rId3" imgW="1026429" imgH="4572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85273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3" name="Rectangle 8"/>
          <p:cNvSpPr>
            <a:spLocks noChangeArrowheads="1"/>
          </p:cNvSpPr>
          <p:nvPr/>
        </p:nvSpPr>
        <p:spPr bwMode="auto">
          <a:xfrm>
            <a:off x="6837363" y="2046288"/>
            <a:ext cx="1524000" cy="306387"/>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accent2"/>
                </a:solidFill>
              </a:rPr>
              <a:t>reference value</a:t>
            </a:r>
          </a:p>
        </p:txBody>
      </p:sp>
      <p:sp>
        <p:nvSpPr>
          <p:cNvPr id="6154" name="Text Box 9"/>
          <p:cNvSpPr txBox="1">
            <a:spLocks noChangeArrowheads="1"/>
          </p:cNvSpPr>
          <p:nvPr/>
        </p:nvSpPr>
        <p:spPr bwMode="auto">
          <a:xfrm>
            <a:off x="5724525" y="2020888"/>
            <a:ext cx="1133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myCircle</a:t>
            </a:r>
          </a:p>
        </p:txBody>
      </p:sp>
      <p:sp>
        <p:nvSpPr>
          <p:cNvPr id="6155" name="Line 11"/>
          <p:cNvSpPr>
            <a:spLocks noChangeShapeType="1"/>
          </p:cNvSpPr>
          <p:nvPr/>
        </p:nvSpPr>
        <p:spPr bwMode="auto">
          <a:xfrm flipH="1">
            <a:off x="6991350" y="2238375"/>
            <a:ext cx="652463" cy="80645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6156" name="AutoShape 12"/>
          <p:cNvSpPr>
            <a:spLocks noChangeArrowheads="1"/>
          </p:cNvSpPr>
          <p:nvPr/>
        </p:nvSpPr>
        <p:spPr bwMode="auto">
          <a:xfrm>
            <a:off x="3151188" y="2928938"/>
            <a:ext cx="2497137" cy="730250"/>
          </a:xfrm>
          <a:prstGeom prst="wedgeRoundRectCallout">
            <a:avLst>
              <a:gd name="adj1" fmla="val 113509"/>
              <a:gd name="adj2" fmla="val -77606"/>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Assign object reference to myCircle</a:t>
            </a:r>
          </a:p>
        </p:txBody>
      </p:sp>
      <p:sp>
        <p:nvSpPr>
          <p:cNvPr id="6157" name="Rectangle 13"/>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CD58A39-AFF0-4190-9480-57F1D393B4BB}" type="slidenum">
              <a:rPr lang="en-US" altLang="en-US" sz="1400"/>
              <a:pPr/>
              <a:t>3</a:t>
            </a:fld>
            <a:endParaRPr lang="en-US" altLang="en-US" sz="1400"/>
          </a:p>
        </p:txBody>
      </p:sp>
      <p:sp>
        <p:nvSpPr>
          <p:cNvPr id="19459" name="Rectangle 2"/>
          <p:cNvSpPr>
            <a:spLocks noGrp="1" noChangeArrowheads="1"/>
          </p:cNvSpPr>
          <p:nvPr>
            <p:ph type="title"/>
          </p:nvPr>
        </p:nvSpPr>
        <p:spPr>
          <a:xfrm>
            <a:off x="0" y="152400"/>
            <a:ext cx="9144000" cy="457200"/>
          </a:xfrm>
        </p:spPr>
        <p:txBody>
          <a:bodyPr/>
          <a:lstStyle/>
          <a:p>
            <a:r>
              <a:rPr lang="en-US" altLang="en-US" sz="4000" smtClean="0"/>
              <a:t>Objectives</a:t>
            </a:r>
          </a:p>
        </p:txBody>
      </p:sp>
      <p:sp>
        <p:nvSpPr>
          <p:cNvPr id="19460" name="Rectangle 3"/>
          <p:cNvSpPr>
            <a:spLocks noGrp="1" noChangeArrowheads="1"/>
          </p:cNvSpPr>
          <p:nvPr>
            <p:ph type="body" idx="1"/>
          </p:nvPr>
        </p:nvSpPr>
        <p:spPr>
          <a:xfrm>
            <a:off x="117475" y="779463"/>
            <a:ext cx="8874125" cy="5735637"/>
          </a:xfrm>
        </p:spPr>
        <p:txBody>
          <a:bodyPr/>
          <a:lstStyle/>
          <a:p>
            <a:pPr>
              <a:lnSpc>
                <a:spcPct val="80000"/>
              </a:lnSpc>
            </a:pPr>
            <a:r>
              <a:rPr lang="en-US" altLang="en-US" sz="2000" smtClean="0"/>
              <a:t>To describe objects and classes, and use classes to model objects (§8.2).</a:t>
            </a:r>
          </a:p>
          <a:p>
            <a:pPr>
              <a:lnSpc>
                <a:spcPct val="80000"/>
              </a:lnSpc>
            </a:pPr>
            <a:r>
              <a:rPr lang="en-US" altLang="en-US" sz="2000" smtClean="0"/>
              <a:t>To use UML graphical notations to describe classes and objects (§8.2).</a:t>
            </a:r>
          </a:p>
          <a:p>
            <a:pPr>
              <a:lnSpc>
                <a:spcPct val="80000"/>
              </a:lnSpc>
            </a:pPr>
            <a:r>
              <a:rPr lang="en-US" altLang="en-US" sz="2000" smtClean="0"/>
              <a:t>To demonstrate defining classes and creating objects (§8.3).</a:t>
            </a:r>
          </a:p>
          <a:p>
            <a:pPr>
              <a:lnSpc>
                <a:spcPct val="80000"/>
              </a:lnSpc>
            </a:pPr>
            <a:r>
              <a:rPr lang="en-US" altLang="en-US" sz="2000" smtClean="0"/>
              <a:t>To create objects using constructors (§8.4).</a:t>
            </a:r>
          </a:p>
          <a:p>
            <a:pPr>
              <a:lnSpc>
                <a:spcPct val="80000"/>
              </a:lnSpc>
            </a:pPr>
            <a:r>
              <a:rPr lang="en-US" altLang="en-US" sz="2000" smtClean="0"/>
              <a:t>To access objects via object reference variables (§8.5).</a:t>
            </a:r>
          </a:p>
          <a:p>
            <a:pPr>
              <a:lnSpc>
                <a:spcPct val="80000"/>
              </a:lnSpc>
            </a:pPr>
            <a:r>
              <a:rPr lang="en-US" altLang="en-US" sz="2000" smtClean="0"/>
              <a:t>To define a reference variable using a reference type (§8.5.1).</a:t>
            </a:r>
          </a:p>
          <a:p>
            <a:pPr>
              <a:lnSpc>
                <a:spcPct val="80000"/>
              </a:lnSpc>
            </a:pPr>
            <a:r>
              <a:rPr lang="en-US" altLang="en-US" sz="2000" smtClean="0"/>
              <a:t>To access an object’s data and methods using the object member access operator (</a:t>
            </a:r>
            <a:r>
              <a:rPr lang="en-US" altLang="en-US" sz="2000" u="sng" smtClean="0"/>
              <a:t>.</a:t>
            </a:r>
            <a:r>
              <a:rPr lang="en-US" altLang="en-US" sz="2000" smtClean="0"/>
              <a:t>) (§8.5.2).</a:t>
            </a:r>
          </a:p>
          <a:p>
            <a:pPr>
              <a:lnSpc>
                <a:spcPct val="80000"/>
              </a:lnSpc>
            </a:pPr>
            <a:r>
              <a:rPr lang="en-US" altLang="en-US" sz="2000" smtClean="0"/>
              <a:t>To define data fields of reference types and assign default values for an object’s data fields (§8.5.3).</a:t>
            </a:r>
          </a:p>
          <a:p>
            <a:pPr>
              <a:lnSpc>
                <a:spcPct val="80000"/>
              </a:lnSpc>
            </a:pPr>
            <a:r>
              <a:rPr lang="en-US" altLang="en-US" sz="2000" smtClean="0"/>
              <a:t>To distinguish between object reference variables and primitive data type variables (§8.5.4).</a:t>
            </a:r>
          </a:p>
          <a:p>
            <a:pPr>
              <a:lnSpc>
                <a:spcPct val="80000"/>
              </a:lnSpc>
            </a:pPr>
            <a:r>
              <a:rPr lang="en-US" altLang="en-US" sz="2000" smtClean="0"/>
              <a:t>To use classes </a:t>
            </a:r>
            <a:r>
              <a:rPr lang="en-US" altLang="en-US" sz="2000" u="sng" smtClean="0"/>
              <a:t>Date</a:t>
            </a:r>
            <a:r>
              <a:rPr lang="en-US" altLang="en-US" sz="2000" smtClean="0"/>
              <a:t>, </a:t>
            </a:r>
            <a:r>
              <a:rPr lang="en-US" altLang="en-US" sz="2000" u="sng" smtClean="0"/>
              <a:t>Random</a:t>
            </a:r>
            <a:r>
              <a:rPr lang="en-US" altLang="en-US" sz="2000" smtClean="0"/>
              <a:t>, and </a:t>
            </a:r>
            <a:r>
              <a:rPr lang="en-US" altLang="en-US" sz="2000" u="sng" smtClean="0"/>
              <a:t>JFrame</a:t>
            </a:r>
            <a:r>
              <a:rPr lang="en-US" altLang="en-US" sz="2000" smtClean="0"/>
              <a:t> in the Java library (§8.6).</a:t>
            </a:r>
          </a:p>
          <a:p>
            <a:pPr>
              <a:lnSpc>
                <a:spcPct val="80000"/>
              </a:lnSpc>
            </a:pPr>
            <a:r>
              <a:rPr lang="en-US" altLang="en-US" sz="2000" smtClean="0"/>
              <a:t>To distinguish between instance and static variables and methods (§8.7).</a:t>
            </a:r>
          </a:p>
          <a:p>
            <a:pPr>
              <a:lnSpc>
                <a:spcPct val="80000"/>
              </a:lnSpc>
            </a:pPr>
            <a:r>
              <a:rPr lang="en-US" altLang="en-US" sz="2000" smtClean="0"/>
              <a:t>To define private data fields with appropriate </a:t>
            </a:r>
            <a:r>
              <a:rPr lang="en-US" altLang="en-US" sz="2000" u="sng" smtClean="0"/>
              <a:t>get</a:t>
            </a:r>
            <a:r>
              <a:rPr lang="en-US" altLang="en-US" sz="2000" smtClean="0"/>
              <a:t> and </a:t>
            </a:r>
            <a:r>
              <a:rPr lang="en-US" altLang="en-US" sz="2000" u="sng" smtClean="0"/>
              <a:t>set</a:t>
            </a:r>
            <a:r>
              <a:rPr lang="en-US" altLang="en-US" sz="2000" smtClean="0"/>
              <a:t> methods (§8.8).</a:t>
            </a:r>
          </a:p>
          <a:p>
            <a:pPr>
              <a:lnSpc>
                <a:spcPct val="80000"/>
              </a:lnSpc>
            </a:pPr>
            <a:r>
              <a:rPr lang="en-US" altLang="en-US" sz="2000" smtClean="0"/>
              <a:t>To encapsulate data fields to make classes easy to maintain (§8.9).</a:t>
            </a:r>
          </a:p>
          <a:p>
            <a:pPr>
              <a:lnSpc>
                <a:spcPct val="80000"/>
              </a:lnSpc>
            </a:pPr>
            <a:r>
              <a:rPr lang="en-US" altLang="en-US" sz="2000" smtClean="0"/>
              <a:t>To develop methods with object arguments and differentiate between primitive-type arguments and object-type arguments (§8.10).</a:t>
            </a:r>
          </a:p>
          <a:p>
            <a:pPr>
              <a:lnSpc>
                <a:spcPct val="80000"/>
              </a:lnSpc>
            </a:pPr>
            <a:r>
              <a:rPr lang="en-US" altLang="en-US" sz="2000" smtClean="0"/>
              <a:t>To store and process objects in arrays (§8.11).</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6CF54F8-1126-479C-9339-41E038BDF9C7}" type="slidenum">
              <a:rPr lang="en-US" altLang="en-US" sz="1400"/>
              <a:pPr/>
              <a:t>30</a:t>
            </a:fld>
            <a:endParaRPr lang="en-US" altLang="en-US" sz="1400"/>
          </a:p>
        </p:txBody>
      </p:sp>
      <p:sp>
        <p:nvSpPr>
          <p:cNvPr id="7172" name="Rectangle 2"/>
          <p:cNvSpPr>
            <a:spLocks noGrp="1" noChangeArrowheads="1"/>
          </p:cNvSpPr>
          <p:nvPr>
            <p:ph type="title"/>
          </p:nvPr>
        </p:nvSpPr>
        <p:spPr>
          <a:xfrm>
            <a:off x="685800" y="285750"/>
            <a:ext cx="7772400" cy="531813"/>
          </a:xfrm>
        </p:spPr>
        <p:txBody>
          <a:bodyPr/>
          <a:lstStyle/>
          <a:p>
            <a:r>
              <a:rPr lang="en-US" altLang="en-US" sz="4000" smtClean="0"/>
              <a:t>Trace Code, cont.</a:t>
            </a:r>
          </a:p>
        </p:txBody>
      </p:sp>
      <p:sp>
        <p:nvSpPr>
          <p:cNvPr id="7173" name="Rectangle 3"/>
          <p:cNvSpPr>
            <a:spLocks noChangeArrowheads="1"/>
          </p:cNvSpPr>
          <p:nvPr/>
        </p:nvSpPr>
        <p:spPr bwMode="auto">
          <a:xfrm>
            <a:off x="2686050"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74" name="Rectangle 4"/>
          <p:cNvSpPr>
            <a:spLocks noChangeArrowheads="1"/>
          </p:cNvSpPr>
          <p:nvPr/>
        </p:nvSpPr>
        <p:spPr bwMode="auto">
          <a:xfrm>
            <a:off x="2800350"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75" name="Text Box 5"/>
          <p:cNvSpPr txBox="1">
            <a:spLocks noChangeArrowheads="1"/>
          </p:cNvSpPr>
          <p:nvPr/>
        </p:nvSpPr>
        <p:spPr bwMode="auto">
          <a:xfrm>
            <a:off x="152400" y="1085850"/>
            <a:ext cx="4800600" cy="1465263"/>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chemeClr val="bg2"/>
                </a:solidFill>
              </a:rPr>
              <a:t>Circle myCircle = new Circle(5.0);</a:t>
            </a:r>
          </a:p>
          <a:p>
            <a:endParaRPr lang="en-US" altLang="en-US" sz="1800">
              <a:solidFill>
                <a:schemeClr val="bg2"/>
              </a:solidFill>
            </a:endParaRPr>
          </a:p>
          <a:p>
            <a:r>
              <a:rPr lang="en-US" altLang="en-US" sz="1800">
                <a:solidFill>
                  <a:schemeClr val="bg2"/>
                </a:solidFill>
              </a:rPr>
              <a:t>Circle yourCircle = new Circle();</a:t>
            </a:r>
          </a:p>
          <a:p>
            <a:endParaRPr lang="en-US" altLang="en-US" sz="1800">
              <a:solidFill>
                <a:schemeClr val="bg2"/>
              </a:solidFill>
            </a:endParaRPr>
          </a:p>
          <a:p>
            <a:r>
              <a:rPr lang="en-US" altLang="en-US" sz="1800">
                <a:solidFill>
                  <a:schemeClr val="bg2"/>
                </a:solidFill>
              </a:rPr>
              <a:t>yourCircle.radius = 100;</a:t>
            </a:r>
          </a:p>
        </p:txBody>
      </p:sp>
      <p:graphicFrame>
        <p:nvGraphicFramePr>
          <p:cNvPr id="7170" name="Object 7"/>
          <p:cNvGraphicFramePr>
            <a:graphicFrameLocks noChangeAspect="1"/>
          </p:cNvGraphicFramePr>
          <p:nvPr>
            <p:ph idx="1"/>
          </p:nvPr>
        </p:nvGraphicFramePr>
        <p:xfrm>
          <a:off x="5570538" y="2033588"/>
          <a:ext cx="2687637" cy="1193800"/>
        </p:xfrm>
        <a:graphic>
          <a:graphicData uri="http://schemas.openxmlformats.org/presentationml/2006/ole">
            <mc:AlternateContent xmlns:mc="http://schemas.openxmlformats.org/markup-compatibility/2006">
              <mc:Choice xmlns:v="urn:schemas-microsoft-com:vml" Requires="v">
                <p:oleObj spid="_x0000_s7187" name="Picture" r:id="rId3" imgW="1026429" imgH="457200" progId="Word.Picture.8">
                  <p:embed/>
                </p:oleObj>
              </mc:Choice>
              <mc:Fallback>
                <p:oleObj name="Picture" r:id="rId3" imgW="1026429" imgH="457200" progId="Word.Picture.8">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03358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6" name="Rectangle 8"/>
          <p:cNvSpPr>
            <a:spLocks noChangeArrowheads="1"/>
          </p:cNvSpPr>
          <p:nvPr/>
        </p:nvSpPr>
        <p:spPr bwMode="auto">
          <a:xfrm>
            <a:off x="6837363" y="1227138"/>
            <a:ext cx="1524000" cy="306387"/>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accent2"/>
                </a:solidFill>
              </a:rPr>
              <a:t>reference value</a:t>
            </a:r>
          </a:p>
        </p:txBody>
      </p:sp>
      <p:sp>
        <p:nvSpPr>
          <p:cNvPr id="7177" name="Text Box 9"/>
          <p:cNvSpPr txBox="1">
            <a:spLocks noChangeArrowheads="1"/>
          </p:cNvSpPr>
          <p:nvPr/>
        </p:nvSpPr>
        <p:spPr bwMode="auto">
          <a:xfrm>
            <a:off x="5724525" y="1201738"/>
            <a:ext cx="1133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myCircle</a:t>
            </a:r>
          </a:p>
        </p:txBody>
      </p:sp>
      <p:sp>
        <p:nvSpPr>
          <p:cNvPr id="7178" name="Line 10"/>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7179" name="Rectangle 12"/>
          <p:cNvSpPr>
            <a:spLocks noChangeArrowheads="1"/>
          </p:cNvSpPr>
          <p:nvPr/>
        </p:nvSpPr>
        <p:spPr bwMode="auto">
          <a:xfrm>
            <a:off x="193675" y="1700213"/>
            <a:ext cx="1651000" cy="2682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7180" name="Rectangle 13"/>
          <p:cNvSpPr>
            <a:spLocks noChangeArrowheads="1"/>
          </p:cNvSpPr>
          <p:nvPr/>
        </p:nvSpPr>
        <p:spPr bwMode="auto">
          <a:xfrm>
            <a:off x="6837363" y="3582988"/>
            <a:ext cx="1524000" cy="306387"/>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accent2"/>
                </a:solidFill>
              </a:rPr>
              <a:t>no value</a:t>
            </a:r>
          </a:p>
        </p:txBody>
      </p:sp>
      <p:sp>
        <p:nvSpPr>
          <p:cNvPr id="7181" name="Text Box 14"/>
          <p:cNvSpPr txBox="1">
            <a:spLocks noChangeArrowheads="1"/>
          </p:cNvSpPr>
          <p:nvPr/>
        </p:nvSpPr>
        <p:spPr bwMode="auto">
          <a:xfrm>
            <a:off x="5724525" y="3557588"/>
            <a:ext cx="1228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yourCircle</a:t>
            </a:r>
          </a:p>
        </p:txBody>
      </p:sp>
      <p:sp>
        <p:nvSpPr>
          <p:cNvPr id="7182" name="AutoShape 11"/>
          <p:cNvSpPr>
            <a:spLocks noChangeArrowheads="1"/>
          </p:cNvSpPr>
          <p:nvPr/>
        </p:nvSpPr>
        <p:spPr bwMode="auto">
          <a:xfrm>
            <a:off x="5646738" y="4887913"/>
            <a:ext cx="2843212" cy="500062"/>
          </a:xfrm>
          <a:prstGeom prst="wedgeRoundRectCallout">
            <a:avLst>
              <a:gd name="adj1" fmla="val -5444"/>
              <a:gd name="adj2" fmla="val -261431"/>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Declare yourCircle</a:t>
            </a:r>
          </a:p>
        </p:txBody>
      </p:sp>
      <p:sp>
        <p:nvSpPr>
          <p:cNvPr id="7183" name="Rectangle 15"/>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70A0614-6B2E-4A35-9762-3E6C89452A33}" type="slidenum">
              <a:rPr lang="en-US" altLang="en-US" sz="1400"/>
              <a:pPr/>
              <a:t>31</a:t>
            </a:fld>
            <a:endParaRPr lang="en-US" altLang="en-US" sz="1400"/>
          </a:p>
        </p:txBody>
      </p:sp>
      <p:sp>
        <p:nvSpPr>
          <p:cNvPr id="8197" name="Rectangle 2"/>
          <p:cNvSpPr>
            <a:spLocks noGrp="1" noChangeArrowheads="1"/>
          </p:cNvSpPr>
          <p:nvPr>
            <p:ph type="title"/>
          </p:nvPr>
        </p:nvSpPr>
        <p:spPr>
          <a:xfrm>
            <a:off x="685800" y="285750"/>
            <a:ext cx="7772400" cy="531813"/>
          </a:xfrm>
        </p:spPr>
        <p:txBody>
          <a:bodyPr/>
          <a:lstStyle/>
          <a:p>
            <a:r>
              <a:rPr lang="en-US" altLang="en-US" sz="4000" smtClean="0"/>
              <a:t>Trace Code, cont.</a:t>
            </a:r>
          </a:p>
        </p:txBody>
      </p:sp>
      <p:sp>
        <p:nvSpPr>
          <p:cNvPr id="8198" name="Rectangle 3"/>
          <p:cNvSpPr>
            <a:spLocks noChangeArrowheads="1"/>
          </p:cNvSpPr>
          <p:nvPr/>
        </p:nvSpPr>
        <p:spPr bwMode="auto">
          <a:xfrm>
            <a:off x="2686050"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199" name="Rectangle 4"/>
          <p:cNvSpPr>
            <a:spLocks noChangeArrowheads="1"/>
          </p:cNvSpPr>
          <p:nvPr/>
        </p:nvSpPr>
        <p:spPr bwMode="auto">
          <a:xfrm>
            <a:off x="2800350"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8200" name="Text Box 5"/>
          <p:cNvSpPr txBox="1">
            <a:spLocks noChangeArrowheads="1"/>
          </p:cNvSpPr>
          <p:nvPr/>
        </p:nvSpPr>
        <p:spPr bwMode="auto">
          <a:xfrm>
            <a:off x="152400" y="1085850"/>
            <a:ext cx="4800600" cy="1465263"/>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chemeClr val="bg2"/>
                </a:solidFill>
              </a:rPr>
              <a:t>Circle myCircle = new Circle(5.0);</a:t>
            </a:r>
          </a:p>
          <a:p>
            <a:endParaRPr lang="en-US" altLang="en-US" sz="1800">
              <a:solidFill>
                <a:schemeClr val="bg2"/>
              </a:solidFill>
            </a:endParaRPr>
          </a:p>
          <a:p>
            <a:r>
              <a:rPr lang="en-US" altLang="en-US" sz="1800">
                <a:solidFill>
                  <a:schemeClr val="bg2"/>
                </a:solidFill>
              </a:rPr>
              <a:t>Circle yourCircle = new Circle();</a:t>
            </a:r>
          </a:p>
          <a:p>
            <a:endParaRPr lang="en-US" altLang="en-US" sz="1800">
              <a:solidFill>
                <a:schemeClr val="bg2"/>
              </a:solidFill>
            </a:endParaRPr>
          </a:p>
          <a:p>
            <a:r>
              <a:rPr lang="en-US" altLang="en-US" sz="1800">
                <a:solidFill>
                  <a:schemeClr val="bg2"/>
                </a:solidFill>
              </a:rPr>
              <a:t>yourCircle.radius = 100;</a:t>
            </a:r>
          </a:p>
        </p:txBody>
      </p:sp>
      <p:graphicFrame>
        <p:nvGraphicFramePr>
          <p:cNvPr id="8194" name="Object 6"/>
          <p:cNvGraphicFramePr>
            <a:graphicFrameLocks noChangeAspect="1"/>
          </p:cNvGraphicFramePr>
          <p:nvPr>
            <p:ph idx="1"/>
          </p:nvPr>
        </p:nvGraphicFramePr>
        <p:xfrm>
          <a:off x="5570538" y="2033588"/>
          <a:ext cx="2687637" cy="1193800"/>
        </p:xfrm>
        <a:graphic>
          <a:graphicData uri="http://schemas.openxmlformats.org/presentationml/2006/ole">
            <mc:AlternateContent xmlns:mc="http://schemas.openxmlformats.org/markup-compatibility/2006">
              <mc:Choice xmlns:v="urn:schemas-microsoft-com:vml" Requires="v">
                <p:oleObj spid="_x0000_s8215" name="Picture" r:id="rId3" imgW="1026429" imgH="457200" progId="Word.Picture.8">
                  <p:embed/>
                </p:oleObj>
              </mc:Choice>
              <mc:Fallback>
                <p:oleObj name="Picture" r:id="rId3" imgW="1026429" imgH="4572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03358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1" name="Rectangle 7"/>
          <p:cNvSpPr>
            <a:spLocks noChangeArrowheads="1"/>
          </p:cNvSpPr>
          <p:nvPr/>
        </p:nvSpPr>
        <p:spPr bwMode="auto">
          <a:xfrm>
            <a:off x="6837363" y="1227138"/>
            <a:ext cx="1524000" cy="306387"/>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accent2"/>
                </a:solidFill>
              </a:rPr>
              <a:t>reference value</a:t>
            </a:r>
          </a:p>
        </p:txBody>
      </p:sp>
      <p:sp>
        <p:nvSpPr>
          <p:cNvPr id="8202" name="Text Box 8"/>
          <p:cNvSpPr txBox="1">
            <a:spLocks noChangeArrowheads="1"/>
          </p:cNvSpPr>
          <p:nvPr/>
        </p:nvSpPr>
        <p:spPr bwMode="auto">
          <a:xfrm>
            <a:off x="5724525" y="1201738"/>
            <a:ext cx="1133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myCircle</a:t>
            </a:r>
          </a:p>
        </p:txBody>
      </p:sp>
      <p:sp>
        <p:nvSpPr>
          <p:cNvPr id="8203" name="Line 9"/>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8204" name="Rectangle 11"/>
          <p:cNvSpPr>
            <a:spLocks noChangeArrowheads="1"/>
          </p:cNvSpPr>
          <p:nvPr/>
        </p:nvSpPr>
        <p:spPr bwMode="auto">
          <a:xfrm>
            <a:off x="6837363" y="3582988"/>
            <a:ext cx="1524000" cy="306387"/>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accent2"/>
                </a:solidFill>
              </a:rPr>
              <a:t>no value</a:t>
            </a:r>
          </a:p>
        </p:txBody>
      </p:sp>
      <p:sp>
        <p:nvSpPr>
          <p:cNvPr id="8205" name="Text Box 12"/>
          <p:cNvSpPr txBox="1">
            <a:spLocks noChangeArrowheads="1"/>
          </p:cNvSpPr>
          <p:nvPr/>
        </p:nvSpPr>
        <p:spPr bwMode="auto">
          <a:xfrm>
            <a:off x="5724525" y="3557588"/>
            <a:ext cx="1228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yourCircle</a:t>
            </a:r>
          </a:p>
        </p:txBody>
      </p:sp>
      <p:sp>
        <p:nvSpPr>
          <p:cNvPr id="8206" name="Rectangle 14"/>
          <p:cNvSpPr>
            <a:spLocks noChangeArrowheads="1"/>
          </p:cNvSpPr>
          <p:nvPr/>
        </p:nvSpPr>
        <p:spPr bwMode="auto">
          <a:xfrm>
            <a:off x="2074863" y="1662113"/>
            <a:ext cx="1268412"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8195" name="Object 15"/>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spid="_x0000_s8216" name="Picture" r:id="rId5" imgW="1026429" imgH="457200" progId="Word.Picture.8">
                  <p:embed/>
                </p:oleObj>
              </mc:Choice>
              <mc:Fallback>
                <p:oleObj name="Picture" r:id="rId5" imgW="1026429" imgH="457200" progId="Word.Picture.8">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351338"/>
                        <a:ext cx="2687638"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7" name="AutoShape 16"/>
          <p:cNvSpPr>
            <a:spLocks noChangeArrowheads="1"/>
          </p:cNvSpPr>
          <p:nvPr/>
        </p:nvSpPr>
        <p:spPr bwMode="auto">
          <a:xfrm>
            <a:off x="3573463" y="4927600"/>
            <a:ext cx="1804987" cy="652463"/>
          </a:xfrm>
          <a:prstGeom prst="wedgeRoundRectCallout">
            <a:avLst>
              <a:gd name="adj1" fmla="val 89227"/>
              <a:gd name="adj2" fmla="val -87227"/>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Create a new Circle object</a:t>
            </a:r>
          </a:p>
        </p:txBody>
      </p:sp>
      <p:sp>
        <p:nvSpPr>
          <p:cNvPr id="8208" name="Rectangle 1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C169535-2429-413A-896C-3BC59A7546AF}" type="slidenum">
              <a:rPr lang="en-US" altLang="en-US" sz="1400"/>
              <a:pPr/>
              <a:t>32</a:t>
            </a:fld>
            <a:endParaRPr lang="en-US" altLang="en-US" sz="1400"/>
          </a:p>
        </p:txBody>
      </p:sp>
      <p:sp>
        <p:nvSpPr>
          <p:cNvPr id="9221" name="Rectangle 2"/>
          <p:cNvSpPr>
            <a:spLocks noGrp="1" noChangeArrowheads="1"/>
          </p:cNvSpPr>
          <p:nvPr>
            <p:ph type="title"/>
          </p:nvPr>
        </p:nvSpPr>
        <p:spPr>
          <a:xfrm>
            <a:off x="685800" y="285750"/>
            <a:ext cx="7772400" cy="531813"/>
          </a:xfrm>
        </p:spPr>
        <p:txBody>
          <a:bodyPr/>
          <a:lstStyle/>
          <a:p>
            <a:r>
              <a:rPr lang="en-US" altLang="en-US" sz="4000" smtClean="0"/>
              <a:t>Trace Code, cont.</a:t>
            </a:r>
          </a:p>
        </p:txBody>
      </p:sp>
      <p:sp>
        <p:nvSpPr>
          <p:cNvPr id="9222" name="Rectangle 3"/>
          <p:cNvSpPr>
            <a:spLocks noChangeArrowheads="1"/>
          </p:cNvSpPr>
          <p:nvPr/>
        </p:nvSpPr>
        <p:spPr bwMode="auto">
          <a:xfrm>
            <a:off x="2686050"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223" name="Rectangle 4"/>
          <p:cNvSpPr>
            <a:spLocks noChangeArrowheads="1"/>
          </p:cNvSpPr>
          <p:nvPr/>
        </p:nvSpPr>
        <p:spPr bwMode="auto">
          <a:xfrm>
            <a:off x="2800350"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9224" name="Text Box 5"/>
          <p:cNvSpPr txBox="1">
            <a:spLocks noChangeArrowheads="1"/>
          </p:cNvSpPr>
          <p:nvPr/>
        </p:nvSpPr>
        <p:spPr bwMode="auto">
          <a:xfrm>
            <a:off x="152400" y="1085850"/>
            <a:ext cx="4800600" cy="1465263"/>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chemeClr val="bg2"/>
                </a:solidFill>
              </a:rPr>
              <a:t>Circle myCircle = new Circle(5.0);</a:t>
            </a:r>
          </a:p>
          <a:p>
            <a:endParaRPr lang="en-US" altLang="en-US" sz="1800">
              <a:solidFill>
                <a:schemeClr val="bg2"/>
              </a:solidFill>
            </a:endParaRPr>
          </a:p>
          <a:p>
            <a:r>
              <a:rPr lang="en-US" altLang="en-US" sz="1800">
                <a:solidFill>
                  <a:schemeClr val="bg2"/>
                </a:solidFill>
              </a:rPr>
              <a:t>Circle yourCircle = new Circle();</a:t>
            </a:r>
          </a:p>
          <a:p>
            <a:endParaRPr lang="en-US" altLang="en-US" sz="1800">
              <a:solidFill>
                <a:schemeClr val="bg2"/>
              </a:solidFill>
            </a:endParaRPr>
          </a:p>
          <a:p>
            <a:r>
              <a:rPr lang="en-US" altLang="en-US" sz="1800">
                <a:solidFill>
                  <a:schemeClr val="bg2"/>
                </a:solidFill>
              </a:rPr>
              <a:t>yourCircle.radius = 100;</a:t>
            </a:r>
          </a:p>
        </p:txBody>
      </p:sp>
      <p:graphicFrame>
        <p:nvGraphicFramePr>
          <p:cNvPr id="9218" name="Object 6"/>
          <p:cNvGraphicFramePr>
            <a:graphicFrameLocks noChangeAspect="1"/>
          </p:cNvGraphicFramePr>
          <p:nvPr>
            <p:ph idx="1"/>
          </p:nvPr>
        </p:nvGraphicFramePr>
        <p:xfrm>
          <a:off x="5570538" y="2033588"/>
          <a:ext cx="2687637" cy="1193800"/>
        </p:xfrm>
        <a:graphic>
          <a:graphicData uri="http://schemas.openxmlformats.org/presentationml/2006/ole">
            <mc:AlternateContent xmlns:mc="http://schemas.openxmlformats.org/markup-compatibility/2006">
              <mc:Choice xmlns:v="urn:schemas-microsoft-com:vml" Requires="v">
                <p:oleObj spid="_x0000_s9240" name="Picture" r:id="rId3" imgW="1026429" imgH="457200" progId="Word.Picture.8">
                  <p:embed/>
                </p:oleObj>
              </mc:Choice>
              <mc:Fallback>
                <p:oleObj name="Picture" r:id="rId3" imgW="1026429" imgH="4572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03358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5" name="Rectangle 7"/>
          <p:cNvSpPr>
            <a:spLocks noChangeArrowheads="1"/>
          </p:cNvSpPr>
          <p:nvPr/>
        </p:nvSpPr>
        <p:spPr bwMode="auto">
          <a:xfrm>
            <a:off x="6837363" y="1227138"/>
            <a:ext cx="1524000" cy="306387"/>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accent2"/>
                </a:solidFill>
              </a:rPr>
              <a:t>reference value</a:t>
            </a:r>
          </a:p>
        </p:txBody>
      </p:sp>
      <p:sp>
        <p:nvSpPr>
          <p:cNvPr id="9226" name="Text Box 8"/>
          <p:cNvSpPr txBox="1">
            <a:spLocks noChangeArrowheads="1"/>
          </p:cNvSpPr>
          <p:nvPr/>
        </p:nvSpPr>
        <p:spPr bwMode="auto">
          <a:xfrm>
            <a:off x="5724525" y="1201738"/>
            <a:ext cx="1133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myCircle</a:t>
            </a:r>
          </a:p>
        </p:txBody>
      </p:sp>
      <p:sp>
        <p:nvSpPr>
          <p:cNvPr id="9227" name="Line 9"/>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9228" name="Rectangle 10"/>
          <p:cNvSpPr>
            <a:spLocks noChangeArrowheads="1"/>
          </p:cNvSpPr>
          <p:nvPr/>
        </p:nvSpPr>
        <p:spPr bwMode="auto">
          <a:xfrm>
            <a:off x="6837363" y="3582988"/>
            <a:ext cx="1524000" cy="306387"/>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accent2"/>
                </a:solidFill>
              </a:rPr>
              <a:t>reference value</a:t>
            </a:r>
          </a:p>
        </p:txBody>
      </p:sp>
      <p:sp>
        <p:nvSpPr>
          <p:cNvPr id="9229" name="Text Box 11"/>
          <p:cNvSpPr txBox="1">
            <a:spLocks noChangeArrowheads="1"/>
          </p:cNvSpPr>
          <p:nvPr/>
        </p:nvSpPr>
        <p:spPr bwMode="auto">
          <a:xfrm>
            <a:off x="5724525" y="3557588"/>
            <a:ext cx="1228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yourCircle</a:t>
            </a:r>
          </a:p>
        </p:txBody>
      </p:sp>
      <p:sp>
        <p:nvSpPr>
          <p:cNvPr id="9230" name="Rectangle 12"/>
          <p:cNvSpPr>
            <a:spLocks noChangeArrowheads="1"/>
          </p:cNvSpPr>
          <p:nvPr/>
        </p:nvSpPr>
        <p:spPr bwMode="auto">
          <a:xfrm>
            <a:off x="1844675" y="1700213"/>
            <a:ext cx="230188" cy="268287"/>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9219" name="Object 13"/>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spid="_x0000_s9241" name="Picture" r:id="rId5" imgW="1028510" imgH="456439" progId="Word.Picture.8">
                  <p:embed/>
                </p:oleObj>
              </mc:Choice>
              <mc:Fallback>
                <p:oleObj name="Picture" r:id="rId5" imgW="1028510" imgH="456439" progId="Word.Picture.8">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351338"/>
                        <a:ext cx="2687638"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1" name="AutoShape 15"/>
          <p:cNvSpPr>
            <a:spLocks noChangeArrowheads="1"/>
          </p:cNvSpPr>
          <p:nvPr/>
        </p:nvSpPr>
        <p:spPr bwMode="auto">
          <a:xfrm>
            <a:off x="3343275" y="4119563"/>
            <a:ext cx="2495550" cy="692150"/>
          </a:xfrm>
          <a:prstGeom prst="wedgeRoundRectCallout">
            <a:avLst>
              <a:gd name="adj1" fmla="val 98028"/>
              <a:gd name="adj2" fmla="val -52523"/>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Assign object reference to yourCircle</a:t>
            </a:r>
          </a:p>
        </p:txBody>
      </p:sp>
      <p:sp>
        <p:nvSpPr>
          <p:cNvPr id="9232" name="Line 16"/>
          <p:cNvSpPr>
            <a:spLocks noChangeShapeType="1"/>
          </p:cNvSpPr>
          <p:nvPr/>
        </p:nvSpPr>
        <p:spPr bwMode="auto">
          <a:xfrm flipH="1">
            <a:off x="7107238" y="3813175"/>
            <a:ext cx="652462" cy="80645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9233" name="Rectangle 1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B226C01-CF67-41CF-87A3-F607AF5A3EB7}" type="slidenum">
              <a:rPr lang="en-US" altLang="en-US" sz="1400"/>
              <a:pPr/>
              <a:t>33</a:t>
            </a:fld>
            <a:endParaRPr lang="en-US" altLang="en-US" sz="1400"/>
          </a:p>
        </p:txBody>
      </p:sp>
      <p:sp>
        <p:nvSpPr>
          <p:cNvPr id="10245" name="Rectangle 2"/>
          <p:cNvSpPr>
            <a:spLocks noGrp="1" noChangeArrowheads="1"/>
          </p:cNvSpPr>
          <p:nvPr>
            <p:ph type="title"/>
          </p:nvPr>
        </p:nvSpPr>
        <p:spPr>
          <a:xfrm>
            <a:off x="685800" y="285750"/>
            <a:ext cx="7772400" cy="531813"/>
          </a:xfrm>
        </p:spPr>
        <p:txBody>
          <a:bodyPr/>
          <a:lstStyle/>
          <a:p>
            <a:r>
              <a:rPr lang="en-US" altLang="en-US" sz="4000" smtClean="0"/>
              <a:t>Trace Code, cont.</a:t>
            </a:r>
          </a:p>
        </p:txBody>
      </p:sp>
      <p:sp>
        <p:nvSpPr>
          <p:cNvPr id="10246" name="Rectangle 3"/>
          <p:cNvSpPr>
            <a:spLocks noChangeArrowheads="1"/>
          </p:cNvSpPr>
          <p:nvPr/>
        </p:nvSpPr>
        <p:spPr bwMode="auto">
          <a:xfrm>
            <a:off x="2686050"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47" name="Rectangle 4"/>
          <p:cNvSpPr>
            <a:spLocks noChangeArrowheads="1"/>
          </p:cNvSpPr>
          <p:nvPr/>
        </p:nvSpPr>
        <p:spPr bwMode="auto">
          <a:xfrm>
            <a:off x="2800350"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0248" name="Text Box 5"/>
          <p:cNvSpPr txBox="1">
            <a:spLocks noChangeArrowheads="1"/>
          </p:cNvSpPr>
          <p:nvPr/>
        </p:nvSpPr>
        <p:spPr bwMode="auto">
          <a:xfrm>
            <a:off x="152400" y="1085850"/>
            <a:ext cx="4800600" cy="1465263"/>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a:solidFill>
                  <a:schemeClr val="bg2"/>
                </a:solidFill>
              </a:rPr>
              <a:t>Circle myCircle = new Circle(5.0);</a:t>
            </a:r>
          </a:p>
          <a:p>
            <a:endParaRPr lang="en-US" altLang="en-US" sz="1800">
              <a:solidFill>
                <a:schemeClr val="bg2"/>
              </a:solidFill>
            </a:endParaRPr>
          </a:p>
          <a:p>
            <a:r>
              <a:rPr lang="en-US" altLang="en-US" sz="1800">
                <a:solidFill>
                  <a:schemeClr val="bg2"/>
                </a:solidFill>
              </a:rPr>
              <a:t>Circle yourCircle = new Circle();</a:t>
            </a:r>
          </a:p>
          <a:p>
            <a:endParaRPr lang="en-US" altLang="en-US" sz="1800">
              <a:solidFill>
                <a:schemeClr val="bg2"/>
              </a:solidFill>
            </a:endParaRPr>
          </a:p>
          <a:p>
            <a:r>
              <a:rPr lang="en-US" altLang="en-US" sz="1800">
                <a:solidFill>
                  <a:schemeClr val="bg2"/>
                </a:solidFill>
              </a:rPr>
              <a:t>yourCircle.radius = 100;</a:t>
            </a:r>
          </a:p>
        </p:txBody>
      </p:sp>
      <p:graphicFrame>
        <p:nvGraphicFramePr>
          <p:cNvPr id="10242" name="Object 6"/>
          <p:cNvGraphicFramePr>
            <a:graphicFrameLocks noChangeAspect="1"/>
          </p:cNvGraphicFramePr>
          <p:nvPr>
            <p:ph idx="1"/>
          </p:nvPr>
        </p:nvGraphicFramePr>
        <p:xfrm>
          <a:off x="5570538" y="2046288"/>
          <a:ext cx="2687637" cy="1193800"/>
        </p:xfrm>
        <a:graphic>
          <a:graphicData uri="http://schemas.openxmlformats.org/presentationml/2006/ole">
            <mc:AlternateContent xmlns:mc="http://schemas.openxmlformats.org/markup-compatibility/2006">
              <mc:Choice xmlns:v="urn:schemas-microsoft-com:vml" Requires="v">
                <p:oleObj spid="_x0000_s10264" name="Picture" r:id="rId3" imgW="1026429" imgH="457200" progId="Word.Picture.8">
                  <p:embed/>
                </p:oleObj>
              </mc:Choice>
              <mc:Fallback>
                <p:oleObj name="Picture" r:id="rId3" imgW="1026429" imgH="457200"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0538" y="2046288"/>
                        <a:ext cx="2687637"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9" name="Rectangle 7"/>
          <p:cNvSpPr>
            <a:spLocks noChangeArrowheads="1"/>
          </p:cNvSpPr>
          <p:nvPr/>
        </p:nvSpPr>
        <p:spPr bwMode="auto">
          <a:xfrm>
            <a:off x="6837363" y="1227138"/>
            <a:ext cx="1524000" cy="306387"/>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accent2"/>
                </a:solidFill>
              </a:rPr>
              <a:t>reference value</a:t>
            </a:r>
          </a:p>
        </p:txBody>
      </p:sp>
      <p:sp>
        <p:nvSpPr>
          <p:cNvPr id="10250" name="Text Box 8"/>
          <p:cNvSpPr txBox="1">
            <a:spLocks noChangeArrowheads="1"/>
          </p:cNvSpPr>
          <p:nvPr/>
        </p:nvSpPr>
        <p:spPr bwMode="auto">
          <a:xfrm>
            <a:off x="5724525" y="1201738"/>
            <a:ext cx="11334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myCircle</a:t>
            </a:r>
          </a:p>
        </p:txBody>
      </p:sp>
      <p:sp>
        <p:nvSpPr>
          <p:cNvPr id="10251" name="Line 9"/>
          <p:cNvSpPr>
            <a:spLocks noChangeShapeType="1"/>
          </p:cNvSpPr>
          <p:nvPr/>
        </p:nvSpPr>
        <p:spPr bwMode="auto">
          <a:xfrm flipH="1">
            <a:off x="6991350" y="1419225"/>
            <a:ext cx="652463" cy="80645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10252" name="Rectangle 10"/>
          <p:cNvSpPr>
            <a:spLocks noChangeArrowheads="1"/>
          </p:cNvSpPr>
          <p:nvPr/>
        </p:nvSpPr>
        <p:spPr bwMode="auto">
          <a:xfrm>
            <a:off x="6837363" y="3582988"/>
            <a:ext cx="1524000" cy="306387"/>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accent2"/>
                </a:solidFill>
              </a:rPr>
              <a:t>reference value</a:t>
            </a:r>
          </a:p>
        </p:txBody>
      </p:sp>
      <p:sp>
        <p:nvSpPr>
          <p:cNvPr id="10253" name="Text Box 11"/>
          <p:cNvSpPr txBox="1">
            <a:spLocks noChangeArrowheads="1"/>
          </p:cNvSpPr>
          <p:nvPr/>
        </p:nvSpPr>
        <p:spPr bwMode="auto">
          <a:xfrm>
            <a:off x="5724525" y="3557588"/>
            <a:ext cx="12287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yourCircle</a:t>
            </a:r>
          </a:p>
        </p:txBody>
      </p:sp>
      <p:sp>
        <p:nvSpPr>
          <p:cNvPr id="10254" name="Rectangle 12"/>
          <p:cNvSpPr>
            <a:spLocks noChangeArrowheads="1"/>
          </p:cNvSpPr>
          <p:nvPr/>
        </p:nvSpPr>
        <p:spPr bwMode="auto">
          <a:xfrm>
            <a:off x="193675" y="2238375"/>
            <a:ext cx="4456113" cy="268288"/>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0243" name="Object 13"/>
          <p:cNvGraphicFramePr>
            <a:graphicFrameLocks noChangeAspect="1"/>
          </p:cNvGraphicFramePr>
          <p:nvPr/>
        </p:nvGraphicFramePr>
        <p:xfrm>
          <a:off x="5800725" y="4351338"/>
          <a:ext cx="2687638" cy="1193800"/>
        </p:xfrm>
        <a:graphic>
          <a:graphicData uri="http://schemas.openxmlformats.org/presentationml/2006/ole">
            <mc:AlternateContent xmlns:mc="http://schemas.openxmlformats.org/markup-compatibility/2006">
              <mc:Choice xmlns:v="urn:schemas-microsoft-com:vml" Requires="v">
                <p:oleObj spid="_x0000_s10265" name="Picture" r:id="rId5" imgW="1026429" imgH="457200" progId="Word.Picture.8">
                  <p:embed/>
                </p:oleObj>
              </mc:Choice>
              <mc:Fallback>
                <p:oleObj name="Picture" r:id="rId5" imgW="1026429" imgH="457200" progId="Word.Picture.8">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00725" y="4351338"/>
                        <a:ext cx="2687638" cy="1193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5" name="AutoShape 14"/>
          <p:cNvSpPr>
            <a:spLocks noChangeArrowheads="1"/>
          </p:cNvSpPr>
          <p:nvPr/>
        </p:nvSpPr>
        <p:spPr bwMode="auto">
          <a:xfrm>
            <a:off x="3035300" y="4849813"/>
            <a:ext cx="2497138" cy="806450"/>
          </a:xfrm>
          <a:prstGeom prst="wedgeRoundRectCallout">
            <a:avLst>
              <a:gd name="adj1" fmla="val 73269"/>
              <a:gd name="adj2" fmla="val -7875"/>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t>Change radius in yourCircle</a:t>
            </a:r>
            <a:endParaRPr lang="en-US" altLang="en-US" sz="1800"/>
          </a:p>
        </p:txBody>
      </p:sp>
      <p:sp>
        <p:nvSpPr>
          <p:cNvPr id="10256" name="Line 15"/>
          <p:cNvSpPr>
            <a:spLocks noChangeShapeType="1"/>
          </p:cNvSpPr>
          <p:nvPr/>
        </p:nvSpPr>
        <p:spPr bwMode="auto">
          <a:xfrm flipH="1">
            <a:off x="7107238" y="3813175"/>
            <a:ext cx="652462" cy="80645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10257" name="Rectangle 1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F1F7009-96FD-4D1B-86F2-AAE4FA8CF6C4}" type="slidenum">
              <a:rPr lang="en-US" altLang="en-US" sz="1400"/>
              <a:pPr/>
              <a:t>34</a:t>
            </a:fld>
            <a:endParaRPr lang="en-US" altLang="en-US" sz="1400"/>
          </a:p>
        </p:txBody>
      </p:sp>
      <p:sp>
        <p:nvSpPr>
          <p:cNvPr id="35843" name="Rectangle 2"/>
          <p:cNvSpPr>
            <a:spLocks noGrp="1" noChangeArrowheads="1"/>
          </p:cNvSpPr>
          <p:nvPr>
            <p:ph type="title"/>
          </p:nvPr>
        </p:nvSpPr>
        <p:spPr>
          <a:xfrm>
            <a:off x="685800" y="228600"/>
            <a:ext cx="7772400" cy="666750"/>
          </a:xfrm>
        </p:spPr>
        <p:txBody>
          <a:bodyPr/>
          <a:lstStyle/>
          <a:p>
            <a:r>
              <a:rPr lang="en-US" altLang="en-US" smtClean="0"/>
              <a:t>Reference Data Fields</a:t>
            </a:r>
          </a:p>
        </p:txBody>
      </p:sp>
      <p:sp>
        <p:nvSpPr>
          <p:cNvPr id="35844" name="Rectangle 3"/>
          <p:cNvSpPr>
            <a:spLocks noGrp="1" noChangeArrowheads="1"/>
          </p:cNvSpPr>
          <p:nvPr>
            <p:ph type="body" idx="1"/>
          </p:nvPr>
        </p:nvSpPr>
        <p:spPr>
          <a:xfrm>
            <a:off x="304800" y="1066800"/>
            <a:ext cx="8458200" cy="1295400"/>
          </a:xfrm>
        </p:spPr>
        <p:txBody>
          <a:bodyPr/>
          <a:lstStyle/>
          <a:p>
            <a:pPr marL="0" indent="0">
              <a:lnSpc>
                <a:spcPct val="90000"/>
              </a:lnSpc>
              <a:buFont typeface="Monotype Sorts" pitchFamily="2" charset="2"/>
              <a:buNone/>
            </a:pPr>
            <a:r>
              <a:rPr lang="en-US" altLang="en-US" sz="2800" smtClean="0"/>
              <a:t>The data fields can be of reference types. For example, the following </a:t>
            </a:r>
            <a:r>
              <a:rPr lang="en-US" altLang="en-US" sz="2800" u="sng" smtClean="0">
                <a:solidFill>
                  <a:srgbClr val="92D050"/>
                </a:solidFill>
              </a:rPr>
              <a:t>Student</a:t>
            </a:r>
            <a:r>
              <a:rPr lang="en-US" altLang="en-US" sz="2800" smtClean="0"/>
              <a:t> class contains a data field </a:t>
            </a:r>
            <a:r>
              <a:rPr lang="en-US" altLang="en-US" sz="2800" u="sng" smtClean="0">
                <a:solidFill>
                  <a:srgbClr val="92D050"/>
                </a:solidFill>
              </a:rPr>
              <a:t>name</a:t>
            </a:r>
            <a:r>
              <a:rPr lang="en-US" altLang="en-US" sz="2800" smtClean="0"/>
              <a:t> of the </a:t>
            </a:r>
            <a:r>
              <a:rPr lang="en-US" altLang="en-US" sz="2800" u="sng" smtClean="0">
                <a:solidFill>
                  <a:srgbClr val="92D050"/>
                </a:solidFill>
              </a:rPr>
              <a:t>String</a:t>
            </a:r>
            <a:r>
              <a:rPr lang="en-US" altLang="en-US" sz="2800" smtClean="0"/>
              <a:t> type.</a:t>
            </a:r>
            <a:endParaRPr lang="en-US" altLang="en-US" smtClean="0">
              <a:cs typeface="Times New Roman" panose="02020603050405020304" pitchFamily="18" charset="0"/>
            </a:endParaRPr>
          </a:p>
          <a:p>
            <a:pPr marL="0" indent="0">
              <a:lnSpc>
                <a:spcPct val="90000"/>
              </a:lnSpc>
              <a:buFont typeface="Monotype Sorts" pitchFamily="2" charset="2"/>
              <a:buNone/>
            </a:pPr>
            <a:endParaRPr lang="en-US" altLang="en-US" smtClean="0">
              <a:cs typeface="Times New Roman" panose="02020603050405020304" pitchFamily="18" charset="0"/>
            </a:endParaRPr>
          </a:p>
        </p:txBody>
      </p:sp>
      <p:sp>
        <p:nvSpPr>
          <p:cNvPr id="35845" name="Rectangle 4"/>
          <p:cNvSpPr>
            <a:spLocks noChangeArrowheads="1"/>
          </p:cNvSpPr>
          <p:nvPr/>
        </p:nvSpPr>
        <p:spPr bwMode="auto">
          <a:xfrm>
            <a:off x="304800" y="2667000"/>
            <a:ext cx="8610600" cy="18288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public </a:t>
            </a:r>
            <a:r>
              <a:rPr lang="en-US" altLang="en-US" sz="1600" b="1">
                <a:solidFill>
                  <a:schemeClr val="bg2"/>
                </a:solidFill>
                <a:latin typeface="Courier New" panose="02070309020205020404" pitchFamily="49" charset="0"/>
                <a:cs typeface="Courier New" panose="02070309020205020404" pitchFamily="49" charset="0"/>
              </a:rPr>
              <a:t>class</a:t>
            </a:r>
            <a:r>
              <a:rPr lang="en-US" altLang="en-US" sz="1600">
                <a:solidFill>
                  <a:schemeClr val="bg2"/>
                </a:solidFill>
                <a:latin typeface="Courier New" panose="02070309020205020404" pitchFamily="49" charset="0"/>
                <a:cs typeface="Courier New" panose="02070309020205020404" pitchFamily="49" charset="0"/>
              </a:rPr>
              <a:t> Student {</a:t>
            </a:r>
            <a:endParaRPr lang="en-US" altLang="en-US" sz="1600">
              <a:solidFill>
                <a:schemeClr val="bg2"/>
              </a:solidFill>
              <a:latin typeface="Courier" charset="0"/>
              <a:cs typeface="Times New Roman" panose="02020603050405020304" pitchFamily="18" charset="0"/>
            </a:endParaRPr>
          </a:p>
          <a:p>
            <a:pPr>
              <a:spcBef>
                <a:spcPct val="20000"/>
              </a:spcBef>
              <a:buClr>
                <a:schemeClr val="tx2"/>
              </a:buClr>
              <a:buSzPct val="75000"/>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String name; </a:t>
            </a:r>
            <a:r>
              <a:rPr lang="en-US" altLang="en-US" sz="1600" b="1">
                <a:solidFill>
                  <a:schemeClr val="bg2"/>
                </a:solidFill>
                <a:latin typeface="Courier New" panose="02070309020205020404" pitchFamily="49" charset="0"/>
                <a:cs typeface="Courier New" panose="02070309020205020404" pitchFamily="49" charset="0"/>
              </a:rPr>
              <a:t>// name has default value null</a:t>
            </a:r>
            <a:endParaRPr lang="en-US" altLang="en-US" sz="1600" b="1">
              <a:solidFill>
                <a:schemeClr val="bg2"/>
              </a:solidFill>
              <a:latin typeface="Courier" charset="0"/>
              <a:cs typeface="Times New Roman" panose="02020603050405020304" pitchFamily="18" charset="0"/>
            </a:endParaRPr>
          </a:p>
          <a:p>
            <a:pPr>
              <a:spcBef>
                <a:spcPct val="20000"/>
              </a:spcBef>
              <a:buClr>
                <a:schemeClr val="tx2"/>
              </a:buClr>
              <a:buSzPct val="75000"/>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r>
              <a:rPr lang="en-US" altLang="en-US" sz="1600" b="1">
                <a:solidFill>
                  <a:schemeClr val="bg2"/>
                </a:solidFill>
                <a:latin typeface="Courier New" panose="02070309020205020404" pitchFamily="49" charset="0"/>
                <a:cs typeface="Courier New" panose="02070309020205020404" pitchFamily="49" charset="0"/>
              </a:rPr>
              <a:t>int</a:t>
            </a:r>
            <a:r>
              <a:rPr lang="en-US" altLang="en-US" sz="1600">
                <a:solidFill>
                  <a:schemeClr val="bg2"/>
                </a:solidFill>
                <a:latin typeface="Courier New" panose="02070309020205020404" pitchFamily="49" charset="0"/>
                <a:cs typeface="Courier New" panose="02070309020205020404" pitchFamily="49" charset="0"/>
              </a:rPr>
              <a:t> age; </a:t>
            </a:r>
            <a:r>
              <a:rPr lang="en-US" altLang="en-US" sz="1600" b="1">
                <a:solidFill>
                  <a:schemeClr val="bg2"/>
                </a:solidFill>
                <a:latin typeface="Courier New" panose="02070309020205020404" pitchFamily="49" charset="0"/>
                <a:cs typeface="Courier New" panose="02070309020205020404" pitchFamily="49" charset="0"/>
              </a:rPr>
              <a:t>// age has default value 0</a:t>
            </a:r>
            <a:endParaRPr lang="en-US" altLang="en-US" sz="1600" b="1">
              <a:solidFill>
                <a:schemeClr val="bg2"/>
              </a:solidFill>
              <a:latin typeface="Courier" charset="0"/>
              <a:cs typeface="Times New Roman" panose="02020603050405020304" pitchFamily="18" charset="0"/>
            </a:endParaRPr>
          </a:p>
          <a:p>
            <a:pPr>
              <a:spcBef>
                <a:spcPct val="20000"/>
              </a:spcBef>
              <a:buClr>
                <a:schemeClr val="tx2"/>
              </a:buClr>
              <a:buSzPct val="75000"/>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r>
              <a:rPr lang="en-US" altLang="en-US" sz="1600" b="1">
                <a:solidFill>
                  <a:schemeClr val="bg2"/>
                </a:solidFill>
                <a:latin typeface="Courier New" panose="02070309020205020404" pitchFamily="49" charset="0"/>
                <a:cs typeface="Courier New" panose="02070309020205020404" pitchFamily="49" charset="0"/>
              </a:rPr>
              <a:t>boolean</a:t>
            </a:r>
            <a:r>
              <a:rPr lang="en-US" altLang="en-US" sz="1600">
                <a:solidFill>
                  <a:schemeClr val="bg2"/>
                </a:solidFill>
                <a:latin typeface="Courier New" panose="02070309020205020404" pitchFamily="49" charset="0"/>
                <a:cs typeface="Courier New" panose="02070309020205020404" pitchFamily="49" charset="0"/>
              </a:rPr>
              <a:t> isScienceMajor; </a:t>
            </a:r>
            <a:r>
              <a:rPr lang="en-US" altLang="en-US" sz="1600" b="1">
                <a:solidFill>
                  <a:schemeClr val="bg2"/>
                </a:solidFill>
                <a:latin typeface="Courier New" panose="02070309020205020404" pitchFamily="49" charset="0"/>
                <a:cs typeface="Courier New" panose="02070309020205020404" pitchFamily="49" charset="0"/>
              </a:rPr>
              <a:t>// isScienceMajor has default value false</a:t>
            </a:r>
            <a:endParaRPr lang="en-US" altLang="en-US" sz="1600" b="1">
              <a:solidFill>
                <a:schemeClr val="bg2"/>
              </a:solidFill>
              <a:latin typeface="Courier" charset="0"/>
              <a:cs typeface="Times New Roman" panose="02020603050405020304" pitchFamily="18" charset="0"/>
            </a:endParaRPr>
          </a:p>
          <a:p>
            <a:pPr>
              <a:spcBef>
                <a:spcPct val="20000"/>
              </a:spcBef>
              <a:buClr>
                <a:schemeClr val="tx2"/>
              </a:buClr>
              <a:buSzPct val="75000"/>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  </a:t>
            </a:r>
            <a:r>
              <a:rPr lang="en-US" altLang="en-US" sz="1600" b="1">
                <a:solidFill>
                  <a:schemeClr val="bg2"/>
                </a:solidFill>
                <a:latin typeface="Courier New" panose="02070309020205020404" pitchFamily="49" charset="0"/>
                <a:cs typeface="Courier New" panose="02070309020205020404" pitchFamily="49" charset="0"/>
              </a:rPr>
              <a:t>char</a:t>
            </a:r>
            <a:r>
              <a:rPr lang="en-US" altLang="en-US" sz="1600">
                <a:solidFill>
                  <a:schemeClr val="bg2"/>
                </a:solidFill>
                <a:latin typeface="Courier New" panose="02070309020205020404" pitchFamily="49" charset="0"/>
                <a:cs typeface="Courier New" panose="02070309020205020404" pitchFamily="49" charset="0"/>
              </a:rPr>
              <a:t> gender; </a:t>
            </a:r>
            <a:r>
              <a:rPr lang="en-US" altLang="en-US" sz="1600" b="1">
                <a:solidFill>
                  <a:schemeClr val="bg2"/>
                </a:solidFill>
                <a:latin typeface="Courier New" panose="02070309020205020404" pitchFamily="49" charset="0"/>
                <a:cs typeface="Courier New" panose="02070309020205020404" pitchFamily="49" charset="0"/>
              </a:rPr>
              <a:t>// c has default value '\u0000'</a:t>
            </a:r>
            <a:endParaRPr lang="en-US" altLang="en-US" sz="1600" b="1">
              <a:solidFill>
                <a:schemeClr val="bg2"/>
              </a:solidFill>
              <a:latin typeface="Courier" charset="0"/>
              <a:cs typeface="Times New Roman" panose="02020603050405020304" pitchFamily="18" charset="0"/>
            </a:endParaRPr>
          </a:p>
          <a:p>
            <a:pPr>
              <a:spcBef>
                <a:spcPct val="20000"/>
              </a:spcBef>
              <a:buClr>
                <a:schemeClr val="tx2"/>
              </a:buClr>
              <a:buSzPct val="75000"/>
              <a:buFont typeface="Monotype Sorts" pitchFamily="2" charset="2"/>
              <a:buNone/>
            </a:pPr>
            <a:r>
              <a:rPr lang="en-US" altLang="en-US" sz="1600">
                <a:solidFill>
                  <a:schemeClr val="bg2"/>
                </a:solidFill>
                <a:latin typeface="Courier New" panose="02070309020205020404" pitchFamily="49" charset="0"/>
                <a:cs typeface="Courier New" panose="02070309020205020404" pitchFamily="49" charset="0"/>
              </a:rPr>
              <a:t>}</a:t>
            </a:r>
            <a:endParaRPr lang="en-US" altLang="en-US" sz="1600">
              <a:solidFill>
                <a:schemeClr val="bg2"/>
              </a:solidFill>
              <a:cs typeface="Times New Roman" panose="02020603050405020304" pitchFamily="18" charset="0"/>
            </a:endParaRPr>
          </a:p>
        </p:txBody>
      </p:sp>
      <p:sp>
        <p:nvSpPr>
          <p:cNvPr id="35846" name="TextBox 1"/>
          <p:cNvSpPr txBox="1">
            <a:spLocks noChangeArrowheads="1"/>
          </p:cNvSpPr>
          <p:nvPr/>
        </p:nvSpPr>
        <p:spPr bwMode="auto">
          <a:xfrm>
            <a:off x="304800" y="4735513"/>
            <a:ext cx="845343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If a data field of a reference type does not reference any object, the data field holds a special Java value, </a:t>
            </a:r>
            <a:r>
              <a:rPr lang="en-US" altLang="en-US" b="1">
                <a:solidFill>
                  <a:srgbClr val="92D050"/>
                </a:solidFill>
              </a:rPr>
              <a:t>null</a:t>
            </a:r>
            <a:r>
              <a:rPr lang="en-US" altLang="en-US"/>
              <a:t>.  </a:t>
            </a:r>
          </a:p>
          <a:p>
            <a:r>
              <a:rPr lang="en-US" altLang="en-US"/>
              <a:t>Null is a literal just like </a:t>
            </a:r>
            <a:r>
              <a:rPr lang="en-US" altLang="en-US" b="1">
                <a:solidFill>
                  <a:srgbClr val="92D050"/>
                </a:solidFill>
              </a:rPr>
              <a:t>true</a:t>
            </a:r>
            <a:r>
              <a:rPr lang="en-US" altLang="en-US"/>
              <a:t> and </a:t>
            </a:r>
            <a:r>
              <a:rPr lang="en-US" altLang="en-US" b="1">
                <a:solidFill>
                  <a:srgbClr val="92D050"/>
                </a:solidFill>
              </a:rPr>
              <a:t>false</a:t>
            </a:r>
            <a:r>
              <a:rPr lang="en-US" altLang="en-US"/>
              <a:t>, Boolean type, </a:t>
            </a:r>
            <a:r>
              <a:rPr lang="en-US" altLang="en-US" b="1">
                <a:solidFill>
                  <a:srgbClr val="92D050"/>
                </a:solidFill>
              </a:rPr>
              <a:t>nul</a:t>
            </a:r>
            <a:r>
              <a:rPr lang="en-US" altLang="en-US"/>
              <a:t>l is a literal for a reference type.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DB66F9E-2179-43E6-9CC3-5B9E89B55C78}" type="slidenum">
              <a:rPr lang="en-US" altLang="en-US" sz="1400"/>
              <a:pPr/>
              <a:t>35</a:t>
            </a:fld>
            <a:endParaRPr lang="en-US" altLang="en-US" sz="1400"/>
          </a:p>
        </p:txBody>
      </p:sp>
      <p:sp>
        <p:nvSpPr>
          <p:cNvPr id="36867" name="Rectangle 2"/>
          <p:cNvSpPr>
            <a:spLocks noGrp="1" noChangeArrowheads="1"/>
          </p:cNvSpPr>
          <p:nvPr>
            <p:ph type="title"/>
          </p:nvPr>
        </p:nvSpPr>
        <p:spPr>
          <a:xfrm>
            <a:off x="685800" y="228600"/>
            <a:ext cx="7772400" cy="666750"/>
          </a:xfrm>
        </p:spPr>
        <p:txBody>
          <a:bodyPr/>
          <a:lstStyle/>
          <a:p>
            <a:r>
              <a:rPr lang="en-US" altLang="en-US" smtClean="0"/>
              <a:t>Default Value for a Data Field</a:t>
            </a:r>
          </a:p>
        </p:txBody>
      </p:sp>
      <p:sp>
        <p:nvSpPr>
          <p:cNvPr id="36868" name="Rectangle 3"/>
          <p:cNvSpPr>
            <a:spLocks noGrp="1" noChangeArrowheads="1"/>
          </p:cNvSpPr>
          <p:nvPr>
            <p:ph type="body" idx="1"/>
          </p:nvPr>
        </p:nvSpPr>
        <p:spPr>
          <a:xfrm>
            <a:off x="304800" y="1066800"/>
            <a:ext cx="8610600" cy="2057400"/>
          </a:xfrm>
        </p:spPr>
        <p:txBody>
          <a:bodyPr/>
          <a:lstStyle/>
          <a:p>
            <a:pPr marL="0" indent="0">
              <a:buFont typeface="Monotype Sorts" pitchFamily="2" charset="2"/>
              <a:buNone/>
            </a:pPr>
            <a:r>
              <a:rPr lang="en-US" altLang="en-US" smtClean="0">
                <a:cs typeface="Times New Roman" panose="02020603050405020304" pitchFamily="18" charset="0"/>
              </a:rPr>
              <a:t>The default value of a data field is </a:t>
            </a:r>
            <a:r>
              <a:rPr lang="en-US" altLang="en-US" b="1" smtClean="0">
                <a:solidFill>
                  <a:srgbClr val="92D050"/>
                </a:solidFill>
                <a:cs typeface="Times New Roman" panose="02020603050405020304" pitchFamily="18" charset="0"/>
              </a:rPr>
              <a:t>null</a:t>
            </a:r>
            <a:r>
              <a:rPr lang="en-US" altLang="en-US" smtClean="0">
                <a:cs typeface="Times New Roman" panose="02020603050405020304" pitchFamily="18" charset="0"/>
              </a:rPr>
              <a:t> for a reference type, </a:t>
            </a:r>
            <a:r>
              <a:rPr lang="en-US" altLang="en-US" b="1" smtClean="0">
                <a:solidFill>
                  <a:srgbClr val="92D050"/>
                </a:solidFill>
                <a:cs typeface="Times New Roman" panose="02020603050405020304" pitchFamily="18" charset="0"/>
              </a:rPr>
              <a:t>0</a:t>
            </a:r>
            <a:r>
              <a:rPr lang="en-US" altLang="en-US" smtClean="0">
                <a:cs typeface="Times New Roman" panose="02020603050405020304" pitchFamily="18" charset="0"/>
              </a:rPr>
              <a:t> for a numeric type, false for a </a:t>
            </a:r>
            <a:r>
              <a:rPr lang="en-US" altLang="en-US" b="1" smtClean="0">
                <a:solidFill>
                  <a:srgbClr val="92D050"/>
                </a:solidFill>
                <a:cs typeface="Times New Roman" panose="02020603050405020304" pitchFamily="18" charset="0"/>
              </a:rPr>
              <a:t>boolean</a:t>
            </a:r>
            <a:r>
              <a:rPr lang="en-US" altLang="en-US" smtClean="0">
                <a:cs typeface="Times New Roman" panose="02020603050405020304" pitchFamily="18" charset="0"/>
              </a:rPr>
              <a:t> type, and '\u0000' for a char type. However, Java assigns no default value to a local variable inside a method. </a:t>
            </a:r>
          </a:p>
        </p:txBody>
      </p:sp>
      <p:sp>
        <p:nvSpPr>
          <p:cNvPr id="36869" name="Rectangle 4"/>
          <p:cNvSpPr>
            <a:spLocks noChangeArrowheads="1"/>
          </p:cNvSpPr>
          <p:nvPr/>
        </p:nvSpPr>
        <p:spPr bwMode="auto">
          <a:xfrm>
            <a:off x="244475" y="3697288"/>
            <a:ext cx="8763000" cy="27432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1600">
                <a:solidFill>
                  <a:schemeClr val="bg2"/>
                </a:solidFill>
                <a:latin typeface="Courier New" panose="02070309020205020404" pitchFamily="49" charset="0"/>
              </a:rPr>
              <a:t>public class Test {</a:t>
            </a:r>
          </a:p>
          <a:p>
            <a:pPr>
              <a:spcBef>
                <a:spcPct val="20000"/>
              </a:spcBef>
              <a:buClr>
                <a:schemeClr val="tx2"/>
              </a:buClr>
              <a:buSzPct val="75000"/>
              <a:buFont typeface="Monotype Sorts" pitchFamily="2" charset="2"/>
              <a:buNone/>
            </a:pPr>
            <a:r>
              <a:rPr lang="en-US" altLang="en-US" sz="1600">
                <a:solidFill>
                  <a:schemeClr val="bg2"/>
                </a:solidFill>
                <a:latin typeface="Courier New" panose="02070309020205020404" pitchFamily="49" charset="0"/>
              </a:rPr>
              <a:t>  public static void main(String[] args) {</a:t>
            </a:r>
          </a:p>
          <a:p>
            <a:pPr>
              <a:spcBef>
                <a:spcPct val="20000"/>
              </a:spcBef>
              <a:buClr>
                <a:schemeClr val="tx2"/>
              </a:buClr>
              <a:buSzPct val="75000"/>
              <a:buFont typeface="Monotype Sorts" pitchFamily="2" charset="2"/>
              <a:buNone/>
            </a:pPr>
            <a:r>
              <a:rPr lang="en-US" altLang="en-US" sz="1600">
                <a:solidFill>
                  <a:schemeClr val="bg2"/>
                </a:solidFill>
                <a:latin typeface="Courier New" panose="02070309020205020404" pitchFamily="49" charset="0"/>
              </a:rPr>
              <a:t>    </a:t>
            </a:r>
            <a:r>
              <a:rPr lang="en-US" altLang="en-US" sz="1600" b="1">
                <a:solidFill>
                  <a:schemeClr val="bg2"/>
                </a:solidFill>
                <a:latin typeface="Courier New" panose="02070309020205020404" pitchFamily="49" charset="0"/>
              </a:rPr>
              <a:t>Student student = new Student();</a:t>
            </a:r>
          </a:p>
          <a:p>
            <a:pPr>
              <a:spcBef>
                <a:spcPct val="20000"/>
              </a:spcBef>
              <a:buClr>
                <a:schemeClr val="tx2"/>
              </a:buClr>
              <a:buSzPct val="75000"/>
              <a:buFont typeface="Monotype Sorts" pitchFamily="2" charset="2"/>
              <a:buNone/>
            </a:pPr>
            <a:r>
              <a:rPr lang="en-US" altLang="en-US" sz="1600" b="1">
                <a:solidFill>
                  <a:srgbClr val="FFC000"/>
                </a:solidFill>
                <a:latin typeface="Courier New" panose="02070309020205020404" pitchFamily="49" charset="0"/>
              </a:rPr>
              <a:t>/* default  values of data fields name, aga, isScienceMajor, and gender for a Student object.*/</a:t>
            </a:r>
          </a:p>
          <a:p>
            <a:pPr>
              <a:spcBef>
                <a:spcPct val="20000"/>
              </a:spcBef>
              <a:buClr>
                <a:schemeClr val="tx2"/>
              </a:buClr>
              <a:buSzPct val="75000"/>
              <a:buFont typeface="Monotype Sorts" pitchFamily="2" charset="2"/>
              <a:buNone/>
            </a:pPr>
            <a:r>
              <a:rPr lang="en-US" altLang="en-US" sz="1600">
                <a:solidFill>
                  <a:schemeClr val="bg2"/>
                </a:solidFill>
                <a:latin typeface="Courier New" panose="02070309020205020404" pitchFamily="49" charset="0"/>
              </a:rPr>
              <a:t>    System.out.println("</a:t>
            </a:r>
            <a:r>
              <a:rPr lang="en-US" altLang="en-US" sz="1600" b="1">
                <a:solidFill>
                  <a:srgbClr val="92D050"/>
                </a:solidFill>
                <a:latin typeface="Courier New" panose="02070309020205020404" pitchFamily="49" charset="0"/>
              </a:rPr>
              <a:t>name?</a:t>
            </a:r>
            <a:r>
              <a:rPr lang="en-US" altLang="en-US" sz="1600">
                <a:solidFill>
                  <a:schemeClr val="bg2"/>
                </a:solidFill>
                <a:latin typeface="Courier New" panose="02070309020205020404" pitchFamily="49" charset="0"/>
              </a:rPr>
              <a:t> " + </a:t>
            </a:r>
            <a:r>
              <a:rPr lang="en-US" altLang="en-US" sz="1600" b="1">
                <a:solidFill>
                  <a:schemeClr val="bg2"/>
                </a:solidFill>
                <a:latin typeface="Courier New" panose="02070309020205020404" pitchFamily="49" charset="0"/>
              </a:rPr>
              <a:t>student.name</a:t>
            </a:r>
            <a:r>
              <a:rPr lang="en-US" altLang="en-US" sz="1600">
                <a:solidFill>
                  <a:schemeClr val="bg2"/>
                </a:solidFill>
                <a:latin typeface="Courier New" panose="02070309020205020404" pitchFamily="49" charset="0"/>
              </a:rPr>
              <a:t>); </a:t>
            </a:r>
          </a:p>
          <a:p>
            <a:pPr>
              <a:spcBef>
                <a:spcPct val="20000"/>
              </a:spcBef>
              <a:buClr>
                <a:schemeClr val="tx2"/>
              </a:buClr>
              <a:buSzPct val="75000"/>
              <a:buFont typeface="Monotype Sorts" pitchFamily="2" charset="2"/>
              <a:buNone/>
            </a:pPr>
            <a:r>
              <a:rPr lang="en-US" altLang="en-US" sz="1600">
                <a:solidFill>
                  <a:schemeClr val="bg2"/>
                </a:solidFill>
                <a:latin typeface="Courier New" panose="02070309020205020404" pitchFamily="49" charset="0"/>
              </a:rPr>
              <a:t>    System.out.println("</a:t>
            </a:r>
            <a:r>
              <a:rPr lang="en-US" altLang="en-US" sz="1600" b="1">
                <a:solidFill>
                  <a:srgbClr val="92D050"/>
                </a:solidFill>
                <a:latin typeface="Courier New" panose="02070309020205020404" pitchFamily="49" charset="0"/>
              </a:rPr>
              <a:t>age? </a:t>
            </a:r>
            <a:r>
              <a:rPr lang="en-US" altLang="en-US" sz="1600">
                <a:solidFill>
                  <a:schemeClr val="bg2"/>
                </a:solidFill>
                <a:latin typeface="Courier New" panose="02070309020205020404" pitchFamily="49" charset="0"/>
              </a:rPr>
              <a:t>" + </a:t>
            </a:r>
            <a:r>
              <a:rPr lang="en-US" altLang="en-US" sz="1600" b="1">
                <a:solidFill>
                  <a:schemeClr val="bg2"/>
                </a:solidFill>
                <a:latin typeface="Courier New" panose="02070309020205020404" pitchFamily="49" charset="0"/>
              </a:rPr>
              <a:t>student.age</a:t>
            </a:r>
            <a:r>
              <a:rPr lang="en-US" altLang="en-US" sz="1600">
                <a:solidFill>
                  <a:schemeClr val="bg2"/>
                </a:solidFill>
                <a:latin typeface="Courier New" panose="02070309020205020404" pitchFamily="49" charset="0"/>
              </a:rPr>
              <a:t>); </a:t>
            </a:r>
          </a:p>
          <a:p>
            <a:pPr>
              <a:spcBef>
                <a:spcPct val="20000"/>
              </a:spcBef>
              <a:buClr>
                <a:schemeClr val="tx2"/>
              </a:buClr>
              <a:buSzPct val="75000"/>
              <a:buFont typeface="Monotype Sorts" pitchFamily="2" charset="2"/>
              <a:buNone/>
            </a:pPr>
            <a:r>
              <a:rPr lang="en-US" altLang="en-US" sz="1600">
                <a:solidFill>
                  <a:schemeClr val="bg2"/>
                </a:solidFill>
                <a:latin typeface="Courier New" panose="02070309020205020404" pitchFamily="49" charset="0"/>
              </a:rPr>
              <a:t>    System.out.println("</a:t>
            </a:r>
            <a:r>
              <a:rPr lang="en-US" altLang="en-US" sz="1600" b="1">
                <a:solidFill>
                  <a:srgbClr val="92D050"/>
                </a:solidFill>
                <a:latin typeface="Courier New" panose="02070309020205020404" pitchFamily="49" charset="0"/>
              </a:rPr>
              <a:t>isScienceMajor? </a:t>
            </a:r>
            <a:r>
              <a:rPr lang="en-US" altLang="en-US" sz="1600">
                <a:solidFill>
                  <a:schemeClr val="bg2"/>
                </a:solidFill>
                <a:latin typeface="Courier New" panose="02070309020205020404" pitchFamily="49" charset="0"/>
              </a:rPr>
              <a:t>" + </a:t>
            </a:r>
            <a:r>
              <a:rPr lang="en-US" altLang="en-US" sz="1600" b="1">
                <a:solidFill>
                  <a:schemeClr val="bg2"/>
                </a:solidFill>
                <a:latin typeface="Courier New" panose="02070309020205020404" pitchFamily="49" charset="0"/>
              </a:rPr>
              <a:t>student.isScienceMajor</a:t>
            </a:r>
            <a:r>
              <a:rPr lang="en-US" altLang="en-US" sz="1600">
                <a:solidFill>
                  <a:schemeClr val="bg2"/>
                </a:solidFill>
                <a:latin typeface="Courier New" panose="02070309020205020404" pitchFamily="49" charset="0"/>
              </a:rPr>
              <a:t>); </a:t>
            </a:r>
          </a:p>
          <a:p>
            <a:pPr>
              <a:spcBef>
                <a:spcPct val="20000"/>
              </a:spcBef>
              <a:buClr>
                <a:schemeClr val="tx2"/>
              </a:buClr>
              <a:buSzPct val="75000"/>
              <a:buFont typeface="Monotype Sorts" pitchFamily="2" charset="2"/>
              <a:buNone/>
            </a:pPr>
            <a:r>
              <a:rPr lang="en-US" altLang="en-US" sz="1600">
                <a:solidFill>
                  <a:schemeClr val="bg2"/>
                </a:solidFill>
                <a:latin typeface="Courier New" panose="02070309020205020404" pitchFamily="49" charset="0"/>
              </a:rPr>
              <a:t>    System.out.println("</a:t>
            </a:r>
            <a:r>
              <a:rPr lang="en-US" altLang="en-US" sz="1600" b="1">
                <a:solidFill>
                  <a:srgbClr val="92D050"/>
                </a:solidFill>
                <a:latin typeface="Courier New" panose="02070309020205020404" pitchFamily="49" charset="0"/>
              </a:rPr>
              <a:t>gender? </a:t>
            </a:r>
            <a:r>
              <a:rPr lang="en-US" altLang="en-US" sz="1600">
                <a:solidFill>
                  <a:schemeClr val="bg2"/>
                </a:solidFill>
                <a:latin typeface="Courier New" panose="02070309020205020404" pitchFamily="49" charset="0"/>
              </a:rPr>
              <a:t>" + </a:t>
            </a:r>
            <a:r>
              <a:rPr lang="en-US" altLang="en-US" sz="1600" b="1">
                <a:solidFill>
                  <a:schemeClr val="bg2"/>
                </a:solidFill>
                <a:latin typeface="Courier New" panose="02070309020205020404" pitchFamily="49" charset="0"/>
              </a:rPr>
              <a:t>student.gender</a:t>
            </a:r>
            <a:r>
              <a:rPr lang="en-US" altLang="en-US" sz="1600">
                <a:solidFill>
                  <a:schemeClr val="bg2"/>
                </a:solidFill>
                <a:latin typeface="Courier New" panose="02070309020205020404" pitchFamily="49" charset="0"/>
              </a:rPr>
              <a:t>); </a:t>
            </a:r>
          </a:p>
          <a:p>
            <a:pPr>
              <a:spcBef>
                <a:spcPct val="20000"/>
              </a:spcBef>
              <a:buClr>
                <a:schemeClr val="tx2"/>
              </a:buClr>
              <a:buSzPct val="75000"/>
              <a:buFont typeface="Monotype Sorts" pitchFamily="2" charset="2"/>
              <a:buNone/>
            </a:pPr>
            <a:r>
              <a:rPr lang="en-US" altLang="en-US" sz="1600">
                <a:solidFill>
                  <a:schemeClr val="bg2"/>
                </a:solidFill>
                <a:latin typeface="Courier New" panose="02070309020205020404" pitchFamily="49" charset="0"/>
              </a:rPr>
              <a:t>  }</a:t>
            </a:r>
          </a:p>
          <a:p>
            <a:pPr>
              <a:spcBef>
                <a:spcPct val="20000"/>
              </a:spcBef>
              <a:buClr>
                <a:schemeClr val="tx2"/>
              </a:buClr>
              <a:buSzPct val="75000"/>
              <a:buFont typeface="Monotype Sorts" pitchFamily="2" charset="2"/>
              <a:buNone/>
            </a:pPr>
            <a:r>
              <a:rPr lang="en-US" altLang="en-US" sz="1600">
                <a:solidFill>
                  <a:schemeClr val="bg2"/>
                </a:solidFill>
                <a:latin typeface="Courier New" panose="02070309020205020404" pitchFamily="49" charset="0"/>
              </a:rPr>
              <a: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0D2FB2B-BA74-4EC3-9017-1D5233839728}" type="slidenum">
              <a:rPr lang="en-US" altLang="en-US" sz="1400"/>
              <a:pPr/>
              <a:t>36</a:t>
            </a:fld>
            <a:endParaRPr lang="en-US" altLang="en-US" sz="1400"/>
          </a:p>
        </p:txBody>
      </p:sp>
      <p:sp>
        <p:nvSpPr>
          <p:cNvPr id="11268" name="Rectangle 2"/>
          <p:cNvSpPr>
            <a:spLocks noGrp="1" noChangeArrowheads="1"/>
          </p:cNvSpPr>
          <p:nvPr>
            <p:ph type="title"/>
          </p:nvPr>
        </p:nvSpPr>
        <p:spPr>
          <a:xfrm>
            <a:off x="0" y="701675"/>
            <a:ext cx="9144000" cy="1047750"/>
          </a:xfrm>
        </p:spPr>
        <p:txBody>
          <a:bodyPr/>
          <a:lstStyle/>
          <a:p>
            <a:r>
              <a:rPr lang="en-US" altLang="en-US" sz="4000" smtClean="0"/>
              <a:t>Differences between Variables of </a:t>
            </a:r>
            <a:br>
              <a:rPr lang="en-US" altLang="en-US" sz="4000" smtClean="0"/>
            </a:br>
            <a:r>
              <a:rPr lang="en-US" altLang="en-US" sz="4000" smtClean="0"/>
              <a:t>Primitive Data Types and Object Types</a:t>
            </a:r>
            <a:r>
              <a:rPr lang="en-US" altLang="en-US" sz="4000" b="1" smtClean="0">
                <a:latin typeface="Courier" charset="0"/>
              </a:rPr>
              <a:t/>
            </a:r>
            <a:br>
              <a:rPr lang="en-US" altLang="en-US" sz="4000" b="1" smtClean="0">
                <a:latin typeface="Courier" charset="0"/>
              </a:rPr>
            </a:br>
            <a:endParaRPr lang="en-US" altLang="en-US" b="1" smtClean="0">
              <a:latin typeface="Courier" charset="0"/>
            </a:endParaRPr>
          </a:p>
        </p:txBody>
      </p:sp>
      <p:sp>
        <p:nvSpPr>
          <p:cNvPr id="11269" name="Rectangle 9"/>
          <p:cNvSpPr>
            <a:spLocks noChangeArrowheads="1"/>
          </p:cNvSpPr>
          <p:nvPr/>
        </p:nvSpPr>
        <p:spPr bwMode="auto">
          <a:xfrm>
            <a:off x="3113088" y="2427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1270" name="Rectangle 11"/>
          <p:cNvSpPr>
            <a:spLocks noChangeArrowheads="1"/>
          </p:cNvSpPr>
          <p:nvPr/>
        </p:nvSpPr>
        <p:spPr bwMode="auto">
          <a:xfrm>
            <a:off x="2371725" y="2886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1266" name="Object 10"/>
          <p:cNvGraphicFramePr>
            <a:graphicFrameLocks noChangeAspect="1"/>
          </p:cNvGraphicFramePr>
          <p:nvPr/>
        </p:nvGraphicFramePr>
        <p:xfrm>
          <a:off x="193675" y="2122488"/>
          <a:ext cx="8756650" cy="2124075"/>
        </p:xfrm>
        <a:graphic>
          <a:graphicData uri="http://schemas.openxmlformats.org/presentationml/2006/ole">
            <mc:AlternateContent xmlns:mc="http://schemas.openxmlformats.org/markup-compatibility/2006">
              <mc:Choice xmlns:v="urn:schemas-microsoft-com:vml" Requires="v">
                <p:oleObj spid="_x0000_s11274" r:id="rId3" imgW="4401312" imgH="1086612" progId="Word.Picture.8">
                  <p:embed/>
                </p:oleObj>
              </mc:Choice>
              <mc:Fallback>
                <p:oleObj r:id="rId3" imgW="4401312" imgH="1086612" progId="Word.Picture.8">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75" y="2122488"/>
                        <a:ext cx="8756650" cy="21240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640DF38-1AFE-4CE1-851F-972FF2C7ECA2}" type="slidenum">
              <a:rPr lang="en-US" altLang="en-US" sz="1400"/>
              <a:pPr/>
              <a:t>37</a:t>
            </a:fld>
            <a:endParaRPr lang="en-US" altLang="en-US" sz="1400"/>
          </a:p>
        </p:txBody>
      </p:sp>
      <p:sp>
        <p:nvSpPr>
          <p:cNvPr id="12294" name="Rectangle 2"/>
          <p:cNvSpPr>
            <a:spLocks noGrp="1" noChangeArrowheads="1"/>
          </p:cNvSpPr>
          <p:nvPr>
            <p:ph type="title"/>
          </p:nvPr>
        </p:nvSpPr>
        <p:spPr>
          <a:xfrm>
            <a:off x="685800" y="0"/>
            <a:ext cx="7772400" cy="1428750"/>
          </a:xfrm>
        </p:spPr>
        <p:txBody>
          <a:bodyPr/>
          <a:lstStyle/>
          <a:p>
            <a:r>
              <a:rPr lang="en-US" altLang="en-US" smtClean="0"/>
              <a:t>Copying Variables of Primitive Data Types and Object Types</a:t>
            </a:r>
          </a:p>
        </p:txBody>
      </p:sp>
      <p:sp>
        <p:nvSpPr>
          <p:cNvPr id="12295" name="Rectangle 7"/>
          <p:cNvSpPr>
            <a:spLocks noChangeArrowheads="1"/>
          </p:cNvSpPr>
          <p:nvPr/>
        </p:nvSpPr>
        <p:spPr bwMode="auto">
          <a:xfrm>
            <a:off x="0" y="2557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2296" name="Rectangle 9"/>
          <p:cNvSpPr>
            <a:spLocks noChangeArrowheads="1"/>
          </p:cNvSpPr>
          <p:nvPr/>
        </p:nvSpPr>
        <p:spPr bwMode="auto">
          <a:xfrm>
            <a:off x="0" y="2830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2290" name="Object 8"/>
          <p:cNvGraphicFramePr>
            <a:graphicFrameLocks noChangeAspect="1"/>
          </p:cNvGraphicFramePr>
          <p:nvPr/>
        </p:nvGraphicFramePr>
        <p:xfrm>
          <a:off x="117475" y="3967163"/>
          <a:ext cx="4040188" cy="2243137"/>
        </p:xfrm>
        <a:graphic>
          <a:graphicData uri="http://schemas.openxmlformats.org/presentationml/2006/ole">
            <mc:AlternateContent xmlns:mc="http://schemas.openxmlformats.org/markup-compatibility/2006">
              <mc:Choice xmlns:v="urn:schemas-microsoft-com:vml" Requires="v">
                <p:oleObj spid="_x0000_s12307" name="Picture" r:id="rId3" imgW="2156460" imgH="1197864" progId="Word.Picture.8">
                  <p:embed/>
                </p:oleObj>
              </mc:Choice>
              <mc:Fallback>
                <p:oleObj name="Picture" r:id="rId3" imgW="2156460" imgH="1197864" progId="Word.Picture.8">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5" y="3967163"/>
                        <a:ext cx="4040188" cy="22431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7" name="Rectangle 11"/>
          <p:cNvSpPr>
            <a:spLocks noChangeArrowheads="1"/>
          </p:cNvSpPr>
          <p:nvPr/>
        </p:nvSpPr>
        <p:spPr bwMode="auto">
          <a:xfrm>
            <a:off x="0" y="2557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2291" name="Object 10"/>
          <p:cNvGraphicFramePr>
            <a:graphicFrameLocks noChangeAspect="1"/>
          </p:cNvGraphicFramePr>
          <p:nvPr/>
        </p:nvGraphicFramePr>
        <p:xfrm>
          <a:off x="4303713" y="3889375"/>
          <a:ext cx="4725987" cy="2393950"/>
        </p:xfrm>
        <a:graphic>
          <a:graphicData uri="http://schemas.openxmlformats.org/presentationml/2006/ole">
            <mc:AlternateContent xmlns:mc="http://schemas.openxmlformats.org/markup-compatibility/2006">
              <mc:Choice xmlns:v="urn:schemas-microsoft-com:vml" Requires="v">
                <p:oleObj spid="_x0000_s12308" name="Picture" r:id="rId5" imgW="3438873" imgH="1737664" progId="Word.Picture.8">
                  <p:embed/>
                </p:oleObj>
              </mc:Choice>
              <mc:Fallback>
                <p:oleObj name="Picture" r:id="rId5" imgW="3438873" imgH="1737664" progId="Word.Picture.8">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03713" y="3889375"/>
                        <a:ext cx="4725987" cy="23939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2" name="Object 1"/>
          <p:cNvGraphicFramePr>
            <a:graphicFrameLocks noChangeAspect="1"/>
          </p:cNvGraphicFramePr>
          <p:nvPr/>
        </p:nvGraphicFramePr>
        <p:xfrm>
          <a:off x="193675" y="1495425"/>
          <a:ext cx="8756650" cy="2124075"/>
        </p:xfrm>
        <a:graphic>
          <a:graphicData uri="http://schemas.openxmlformats.org/presentationml/2006/ole">
            <mc:AlternateContent xmlns:mc="http://schemas.openxmlformats.org/markup-compatibility/2006">
              <mc:Choice xmlns:v="urn:schemas-microsoft-com:vml" Requires="v">
                <p:oleObj spid="_x0000_s12309" r:id="rId7" imgW="4401312" imgH="1086612" progId="Word.Picture.8">
                  <p:embed/>
                </p:oleObj>
              </mc:Choice>
              <mc:Fallback>
                <p:oleObj r:id="rId7" imgW="4401312" imgH="1086612" progId="Word.Picture.8">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675" y="1495425"/>
                        <a:ext cx="8756650" cy="21240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6974187-15C0-493C-A6EA-22E53B882DE9}" type="slidenum">
              <a:rPr lang="en-US" altLang="en-US" sz="1400"/>
              <a:pPr/>
              <a:t>38</a:t>
            </a:fld>
            <a:endParaRPr lang="en-US" altLang="en-US" sz="1400"/>
          </a:p>
        </p:txBody>
      </p:sp>
      <p:sp>
        <p:nvSpPr>
          <p:cNvPr id="37891" name="Rectangle 2"/>
          <p:cNvSpPr>
            <a:spLocks noGrp="1" noChangeArrowheads="1"/>
          </p:cNvSpPr>
          <p:nvPr>
            <p:ph type="title"/>
          </p:nvPr>
        </p:nvSpPr>
        <p:spPr>
          <a:xfrm>
            <a:off x="685800" y="0"/>
            <a:ext cx="7772400" cy="1428750"/>
          </a:xfrm>
        </p:spPr>
        <p:txBody>
          <a:bodyPr/>
          <a:lstStyle/>
          <a:p>
            <a:r>
              <a:rPr lang="en-US" altLang="en-US" smtClean="0"/>
              <a:t>Garbage Collection</a:t>
            </a:r>
          </a:p>
        </p:txBody>
      </p:sp>
      <p:sp>
        <p:nvSpPr>
          <p:cNvPr id="37892" name="Rectangle 3"/>
          <p:cNvSpPr>
            <a:spLocks noGrp="1" noChangeArrowheads="1"/>
          </p:cNvSpPr>
          <p:nvPr>
            <p:ph type="body" idx="1"/>
          </p:nvPr>
        </p:nvSpPr>
        <p:spPr>
          <a:xfrm>
            <a:off x="685800" y="1371600"/>
            <a:ext cx="8001000" cy="4953000"/>
          </a:xfrm>
        </p:spPr>
        <p:txBody>
          <a:bodyPr/>
          <a:lstStyle/>
          <a:p>
            <a:pPr marL="0" indent="0">
              <a:buFont typeface="Monotype Sorts" pitchFamily="2" charset="2"/>
              <a:buNone/>
            </a:pPr>
            <a:r>
              <a:rPr lang="en-US" altLang="en-US" sz="3600" smtClean="0">
                <a:cs typeface="Times New Roman" panose="02020603050405020304" pitchFamily="18" charset="0"/>
              </a:rPr>
              <a:t>As shown in the previous figure, after the assignment statement c1 = c2, c1 points to the same object referenced by c2. </a:t>
            </a:r>
          </a:p>
          <a:p>
            <a:pPr marL="0" indent="0">
              <a:buFont typeface="Monotype Sorts" pitchFamily="2" charset="2"/>
              <a:buNone/>
            </a:pPr>
            <a:r>
              <a:rPr lang="en-US" altLang="en-US" sz="3600" smtClean="0">
                <a:cs typeface="Times New Roman" panose="02020603050405020304" pitchFamily="18" charset="0"/>
              </a:rPr>
              <a:t>The object previously referenced by c1 is no longer referenced. This object is known as garbage. Garbage is automatically collected by JVM.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3BB7371-3368-4F81-9743-0FEDD94C8E8E}" type="slidenum">
              <a:rPr lang="en-US" altLang="en-US" sz="1400"/>
              <a:pPr/>
              <a:t>39</a:t>
            </a:fld>
            <a:endParaRPr lang="en-US" altLang="en-US" sz="1400"/>
          </a:p>
        </p:txBody>
      </p:sp>
      <p:sp>
        <p:nvSpPr>
          <p:cNvPr id="38915" name="Rectangle 2"/>
          <p:cNvSpPr>
            <a:spLocks noGrp="1" noChangeArrowheads="1"/>
          </p:cNvSpPr>
          <p:nvPr>
            <p:ph type="title"/>
          </p:nvPr>
        </p:nvSpPr>
        <p:spPr>
          <a:xfrm>
            <a:off x="685800" y="0"/>
            <a:ext cx="7772400" cy="1428750"/>
          </a:xfrm>
        </p:spPr>
        <p:txBody>
          <a:bodyPr/>
          <a:lstStyle/>
          <a:p>
            <a:r>
              <a:rPr lang="en-US" altLang="en-US" smtClean="0"/>
              <a:t>Garbage Collection, cont</a:t>
            </a:r>
          </a:p>
        </p:txBody>
      </p:sp>
      <p:sp>
        <p:nvSpPr>
          <p:cNvPr id="38916" name="Rectangle 3"/>
          <p:cNvSpPr>
            <a:spLocks noGrp="1" noChangeArrowheads="1"/>
          </p:cNvSpPr>
          <p:nvPr>
            <p:ph type="body" idx="1"/>
          </p:nvPr>
        </p:nvSpPr>
        <p:spPr>
          <a:xfrm>
            <a:off x="685800" y="1371600"/>
            <a:ext cx="8001000" cy="4953000"/>
          </a:xfrm>
        </p:spPr>
        <p:txBody>
          <a:bodyPr/>
          <a:lstStyle/>
          <a:p>
            <a:pPr>
              <a:buFont typeface="Monotype Sorts" pitchFamily="2" charset="2"/>
              <a:buNone/>
            </a:pPr>
            <a:r>
              <a:rPr lang="en-US" altLang="en-US" sz="3600" smtClean="0">
                <a:latin typeface="Courier" charset="0"/>
                <a:cs typeface="Times New Roman" panose="02020603050405020304" pitchFamily="18" charset="0"/>
              </a:rPr>
              <a:t> </a:t>
            </a:r>
            <a:r>
              <a:rPr lang="en-US" altLang="en-US" sz="3600" smtClean="0">
                <a:cs typeface="Times New Roman" panose="02020603050405020304" pitchFamily="18" charset="0"/>
              </a:rPr>
              <a:t>TIP: If you know that an object is no longer needed, you can explicitly assign null to a reference variable for the object. The JVM will automatically collect the space if the object is not referenced by any variable</a:t>
            </a:r>
            <a:r>
              <a:rPr lang="en-US" altLang="en-US" sz="3600" smtClean="0">
                <a:latin typeface="Courier" charset="0"/>
                <a:cs typeface="Times New Roman" panose="02020603050405020304" pitchFamily="18" charset="0"/>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4 </a:t>
            </a:r>
            <a:r>
              <a:rPr lang="en-US" altLang="en-US" dirty="0" smtClean="0"/>
              <a:t>Major Principles of </a:t>
            </a:r>
            <a:br>
              <a:rPr lang="en-US" altLang="en-US" dirty="0" smtClean="0"/>
            </a:br>
            <a:r>
              <a:rPr lang="en-US" altLang="en-US" dirty="0" smtClean="0"/>
              <a:t>OO Programming</a:t>
            </a:r>
            <a:endParaRPr lang="en-US" dirty="0"/>
          </a:p>
        </p:txBody>
      </p:sp>
      <p:sp>
        <p:nvSpPr>
          <p:cNvPr id="3" name="Content Placeholder 2"/>
          <p:cNvSpPr>
            <a:spLocks noGrp="1"/>
          </p:cNvSpPr>
          <p:nvPr>
            <p:ph idx="1"/>
          </p:nvPr>
        </p:nvSpPr>
        <p:spPr>
          <a:xfrm>
            <a:off x="385854" y="1657350"/>
            <a:ext cx="8072345" cy="4114800"/>
          </a:xfrm>
        </p:spPr>
        <p:txBody>
          <a:bodyPr/>
          <a:lstStyle/>
          <a:p>
            <a:r>
              <a:rPr lang="en-US" dirty="0"/>
              <a:t> </a:t>
            </a:r>
            <a:r>
              <a:rPr lang="en-US" sz="4000" dirty="0" smtClean="0"/>
              <a:t>4 </a:t>
            </a:r>
            <a:r>
              <a:rPr lang="en-US" sz="4000" dirty="0"/>
              <a:t>major principles that make a</a:t>
            </a:r>
            <a:r>
              <a:rPr lang="en-US" sz="4000" dirty="0" smtClean="0"/>
              <a:t/>
            </a:r>
            <a:br>
              <a:rPr lang="en-US" sz="4000" dirty="0" smtClean="0"/>
            </a:br>
            <a:r>
              <a:rPr lang="en-US" sz="4000" dirty="0"/>
              <a:t>language </a:t>
            </a:r>
            <a:r>
              <a:rPr lang="en-US" sz="4000" dirty="0" smtClean="0"/>
              <a:t>object- oriented</a:t>
            </a:r>
            <a:r>
              <a:rPr lang="en-US" sz="4000" dirty="0"/>
              <a:t>: </a:t>
            </a:r>
            <a:endParaRPr lang="en-US" sz="4000" dirty="0" smtClean="0"/>
          </a:p>
          <a:p>
            <a:pPr marL="742950" indent="-742950">
              <a:buFont typeface="+mj-lt"/>
              <a:buAutoNum type="arabicPeriod"/>
            </a:pPr>
            <a:r>
              <a:rPr lang="en-US" sz="3600" dirty="0" smtClean="0"/>
              <a:t>Encapsulation</a:t>
            </a:r>
            <a:r>
              <a:rPr lang="en-US" sz="3600" dirty="0"/>
              <a:t>, </a:t>
            </a:r>
            <a:endParaRPr lang="en-US" sz="3600" dirty="0" smtClean="0"/>
          </a:p>
          <a:p>
            <a:pPr marL="742950" indent="-742950">
              <a:buFont typeface="+mj-lt"/>
              <a:buAutoNum type="arabicPeriod"/>
            </a:pPr>
            <a:r>
              <a:rPr lang="en-US" sz="3600" dirty="0" smtClean="0"/>
              <a:t>Data </a:t>
            </a:r>
            <a:r>
              <a:rPr lang="en-US" sz="3600" dirty="0"/>
              <a:t>Abstraction</a:t>
            </a:r>
            <a:r>
              <a:rPr lang="en-US" sz="3600" dirty="0" smtClean="0"/>
              <a:t>, </a:t>
            </a:r>
          </a:p>
          <a:p>
            <a:pPr marL="742950" indent="-742950">
              <a:buFont typeface="+mj-lt"/>
              <a:buAutoNum type="arabicPeriod"/>
            </a:pPr>
            <a:r>
              <a:rPr lang="en-US" sz="3600" dirty="0" smtClean="0"/>
              <a:t>Polymorphism, </a:t>
            </a:r>
          </a:p>
          <a:p>
            <a:pPr marL="742950" indent="-742950">
              <a:buFont typeface="+mj-lt"/>
              <a:buAutoNum type="arabicPeriod"/>
            </a:pPr>
            <a:r>
              <a:rPr lang="en-US" sz="3600" dirty="0" err="1" smtClean="0"/>
              <a:t>Inheritence</a:t>
            </a:r>
            <a:r>
              <a:rPr lang="en-US" sz="3600" dirty="0" smtClean="0"/>
              <a:t>.</a:t>
            </a:r>
          </a:p>
          <a:p>
            <a:endParaRPr lang="en-US" sz="4000" dirty="0"/>
          </a:p>
        </p:txBody>
      </p:sp>
      <p:sp>
        <p:nvSpPr>
          <p:cNvPr id="4" name="Slide Number Placeholder 3"/>
          <p:cNvSpPr>
            <a:spLocks noGrp="1"/>
          </p:cNvSpPr>
          <p:nvPr>
            <p:ph type="sldNum" sz="quarter" idx="11"/>
          </p:nvPr>
        </p:nvSpPr>
        <p:spPr/>
        <p:txBody>
          <a:bodyPr/>
          <a:lstStyle/>
          <a:p>
            <a:fld id="{295195DB-2EAB-497A-9935-1C047E868252}" type="slidenum">
              <a:rPr lang="en-US" altLang="en-US" smtClean="0"/>
              <a:pPr/>
              <a:t>4</a:t>
            </a:fld>
            <a:endParaRPr lang="en-US" altLang="en-US"/>
          </a:p>
        </p:txBody>
      </p:sp>
    </p:spTree>
    <p:extLst>
      <p:ext uri="{BB962C8B-B14F-4D97-AF65-F5344CB8AC3E}">
        <p14:creationId xmlns:p14="http://schemas.microsoft.com/office/powerpoint/2010/main" val="876973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977BC9-FC57-4895-BA58-E7B4EF812662}" type="slidenum">
              <a:rPr lang="en-US" altLang="en-US" sz="1400"/>
              <a:pPr/>
              <a:t>40</a:t>
            </a:fld>
            <a:endParaRPr lang="en-US" altLang="en-US" sz="1400"/>
          </a:p>
        </p:txBody>
      </p:sp>
      <p:sp>
        <p:nvSpPr>
          <p:cNvPr id="13316" name="Rectangle 2"/>
          <p:cNvSpPr>
            <a:spLocks noGrp="1" noChangeArrowheads="1"/>
          </p:cNvSpPr>
          <p:nvPr>
            <p:ph type="title"/>
          </p:nvPr>
        </p:nvSpPr>
        <p:spPr>
          <a:xfrm>
            <a:off x="457200" y="304800"/>
            <a:ext cx="8686800" cy="533400"/>
          </a:xfrm>
        </p:spPr>
        <p:txBody>
          <a:bodyPr/>
          <a:lstStyle/>
          <a:p>
            <a:r>
              <a:rPr lang="en-US" altLang="en-US" smtClean="0"/>
              <a:t>The Date Class</a:t>
            </a:r>
            <a:endParaRPr lang="en-US" altLang="en-US" smtClean="0">
              <a:solidFill>
                <a:schemeClr val="tx1"/>
              </a:solidFill>
              <a:latin typeface="Book Antiqua" panose="02040602050305030304" pitchFamily="18" charset="0"/>
              <a:hlinkClick r:id="rId3" action="ppaction://program"/>
            </a:endParaRPr>
          </a:p>
        </p:txBody>
      </p:sp>
      <p:sp>
        <p:nvSpPr>
          <p:cNvPr id="13317" name="Rectangle 3"/>
          <p:cNvSpPr>
            <a:spLocks noGrp="1" noChangeArrowheads="1"/>
          </p:cNvSpPr>
          <p:nvPr>
            <p:ph type="body" idx="1"/>
          </p:nvPr>
        </p:nvSpPr>
        <p:spPr>
          <a:xfrm>
            <a:off x="152400" y="1066800"/>
            <a:ext cx="8991600" cy="1747838"/>
          </a:xfrm>
        </p:spPr>
        <p:txBody>
          <a:bodyPr/>
          <a:lstStyle/>
          <a:p>
            <a:pPr marL="0" indent="0">
              <a:lnSpc>
                <a:spcPct val="90000"/>
              </a:lnSpc>
              <a:buFont typeface="Monotype Sorts" pitchFamily="2" charset="2"/>
              <a:buNone/>
              <a:tabLst>
                <a:tab pos="0" algn="l"/>
              </a:tabLst>
            </a:pPr>
            <a:r>
              <a:rPr lang="en-US" altLang="en-US" sz="2800" smtClean="0">
                <a:cs typeface="Times New Roman" panose="02020603050405020304" pitchFamily="18" charset="0"/>
              </a:rPr>
              <a:t>Java provides a system-independent </a:t>
            </a:r>
            <a:r>
              <a:rPr lang="en-US" altLang="en-US" sz="2800" b="1" smtClean="0">
                <a:cs typeface="Times New Roman" panose="02020603050405020304" pitchFamily="18" charset="0"/>
              </a:rPr>
              <a:t>encapsulation</a:t>
            </a:r>
            <a:r>
              <a:rPr lang="en-US" altLang="en-US" sz="2800" smtClean="0">
                <a:cs typeface="Times New Roman" panose="02020603050405020304" pitchFamily="18" charset="0"/>
              </a:rPr>
              <a:t> of date and time in the </a:t>
            </a:r>
            <a:r>
              <a:rPr lang="en-US" altLang="en-US" sz="2800" u="sng" smtClean="0">
                <a:cs typeface="Times New Roman" panose="02020603050405020304" pitchFamily="18" charset="0"/>
              </a:rPr>
              <a:t>java.util.Date</a:t>
            </a:r>
            <a:r>
              <a:rPr lang="en-US" altLang="en-US" sz="2800" smtClean="0">
                <a:cs typeface="Times New Roman" panose="02020603050405020304" pitchFamily="18" charset="0"/>
              </a:rPr>
              <a:t> class. You can use the </a:t>
            </a:r>
            <a:r>
              <a:rPr lang="en-US" altLang="en-US" sz="2800" u="sng" smtClean="0">
                <a:cs typeface="Times New Roman" panose="02020603050405020304" pitchFamily="18" charset="0"/>
              </a:rPr>
              <a:t>Date</a:t>
            </a:r>
            <a:r>
              <a:rPr lang="en-US" altLang="en-US" sz="2800" smtClean="0">
                <a:cs typeface="Times New Roman" panose="02020603050405020304" pitchFamily="18" charset="0"/>
              </a:rPr>
              <a:t> class to create an instance for the current date and time and use its </a:t>
            </a:r>
            <a:r>
              <a:rPr lang="en-US" altLang="en-US" sz="2800" u="sng" smtClean="0">
                <a:cs typeface="Times New Roman" panose="02020603050405020304" pitchFamily="18" charset="0"/>
              </a:rPr>
              <a:t>toString</a:t>
            </a:r>
            <a:r>
              <a:rPr lang="en-US" altLang="en-US" sz="2800" smtClean="0">
                <a:cs typeface="Times New Roman" panose="02020603050405020304" pitchFamily="18" charset="0"/>
              </a:rPr>
              <a:t> method to return the date and time as a string. </a:t>
            </a:r>
            <a:endParaRPr lang="en-US" altLang="en-US" sz="2800" smtClean="0">
              <a:latin typeface="Courier New" panose="02070309020205020404" pitchFamily="49" charset="0"/>
              <a:cs typeface="Times New Roman" panose="02020603050405020304" pitchFamily="18" charset="0"/>
            </a:endParaRPr>
          </a:p>
        </p:txBody>
      </p:sp>
      <p:sp>
        <p:nvSpPr>
          <p:cNvPr id="13318" name="Rectangle 5"/>
          <p:cNvSpPr>
            <a:spLocks noChangeArrowheads="1"/>
          </p:cNvSpPr>
          <p:nvPr/>
        </p:nvSpPr>
        <p:spPr bwMode="auto">
          <a:xfrm>
            <a:off x="0" y="2754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3314" name="Object 4"/>
          <p:cNvGraphicFramePr>
            <a:graphicFrameLocks noChangeAspect="1"/>
          </p:cNvGraphicFramePr>
          <p:nvPr/>
        </p:nvGraphicFramePr>
        <p:xfrm>
          <a:off x="77788" y="2968625"/>
          <a:ext cx="9066212" cy="2473325"/>
        </p:xfrm>
        <a:graphic>
          <a:graphicData uri="http://schemas.openxmlformats.org/presentationml/2006/ole">
            <mc:AlternateContent xmlns:mc="http://schemas.openxmlformats.org/markup-compatibility/2006">
              <mc:Choice xmlns:v="urn:schemas-microsoft-com:vml" Requires="v">
                <p:oleObj spid="_x0000_s13322" name="Picture" r:id="rId4" imgW="4953000" imgH="1350264" progId="Word.Picture.8">
                  <p:embed/>
                </p:oleObj>
              </mc:Choice>
              <mc:Fallback>
                <p:oleObj name="Picture" r:id="rId4" imgW="4953000" imgH="1350264"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88" y="2968625"/>
                        <a:ext cx="9066212" cy="247332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BF0BB65-C830-4FC4-8C29-1C49FEA1ECA7}" type="slidenum">
              <a:rPr lang="en-US" altLang="en-US" sz="1400"/>
              <a:pPr/>
              <a:t>41</a:t>
            </a:fld>
            <a:endParaRPr lang="en-US" altLang="en-US" sz="1400"/>
          </a:p>
        </p:txBody>
      </p:sp>
      <p:sp>
        <p:nvSpPr>
          <p:cNvPr id="39939" name="Rectangle 2"/>
          <p:cNvSpPr>
            <a:spLocks noGrp="1" noChangeArrowheads="1"/>
          </p:cNvSpPr>
          <p:nvPr>
            <p:ph type="title"/>
          </p:nvPr>
        </p:nvSpPr>
        <p:spPr>
          <a:xfrm>
            <a:off x="457200" y="304800"/>
            <a:ext cx="8686800" cy="533400"/>
          </a:xfrm>
        </p:spPr>
        <p:txBody>
          <a:bodyPr/>
          <a:lstStyle/>
          <a:p>
            <a:r>
              <a:rPr lang="en-US" altLang="en-US" smtClean="0"/>
              <a:t>The Date Class Example</a:t>
            </a:r>
            <a:endParaRPr lang="en-US" altLang="en-US" smtClean="0">
              <a:solidFill>
                <a:schemeClr val="tx1"/>
              </a:solidFill>
              <a:latin typeface="Book Antiqua" panose="02040602050305030304" pitchFamily="18" charset="0"/>
              <a:hlinkClick r:id="rId2" action="ppaction://program"/>
            </a:endParaRPr>
          </a:p>
        </p:txBody>
      </p:sp>
      <p:sp>
        <p:nvSpPr>
          <p:cNvPr id="39940" name="Rectangle 3"/>
          <p:cNvSpPr>
            <a:spLocks noGrp="1" noChangeArrowheads="1"/>
          </p:cNvSpPr>
          <p:nvPr>
            <p:ph type="body" idx="1"/>
          </p:nvPr>
        </p:nvSpPr>
        <p:spPr>
          <a:xfrm>
            <a:off x="152400" y="1066800"/>
            <a:ext cx="8991600" cy="5181600"/>
          </a:xfrm>
        </p:spPr>
        <p:txBody>
          <a:bodyPr/>
          <a:lstStyle/>
          <a:p>
            <a:pPr marL="0" indent="0">
              <a:buFont typeface="Monotype Sorts" pitchFamily="2" charset="2"/>
              <a:buNone/>
              <a:tabLst>
                <a:tab pos="0" algn="l"/>
              </a:tabLst>
            </a:pPr>
            <a:r>
              <a:rPr lang="en-US" altLang="en-US" smtClean="0">
                <a:cs typeface="Times New Roman" panose="02020603050405020304" pitchFamily="18" charset="0"/>
              </a:rPr>
              <a:t>For example, the following code</a:t>
            </a:r>
            <a:r>
              <a:rPr lang="en-US" altLang="en-US" smtClean="0">
                <a:latin typeface="Courier" charset="0"/>
                <a:cs typeface="Times New Roman" panose="02020603050405020304" pitchFamily="18" charset="0"/>
              </a:rPr>
              <a:t> </a:t>
            </a:r>
          </a:p>
          <a:p>
            <a:pPr marL="0" indent="0">
              <a:buFont typeface="Monotype Sorts" pitchFamily="2" charset="2"/>
              <a:buNone/>
              <a:tabLst>
                <a:tab pos="0" algn="l"/>
              </a:tabLst>
            </a:pPr>
            <a:r>
              <a:rPr lang="en-US" altLang="en-US" smtClean="0">
                <a:latin typeface="Courier" charset="0"/>
                <a:cs typeface="Times New Roman" panose="02020603050405020304" pitchFamily="18" charset="0"/>
              </a:rPr>
              <a:t> </a:t>
            </a:r>
          </a:p>
          <a:p>
            <a:pPr marL="979488" lvl="1">
              <a:buFontTx/>
              <a:buNone/>
              <a:tabLst>
                <a:tab pos="0" algn="l"/>
              </a:tabLst>
            </a:pPr>
            <a:r>
              <a:rPr lang="en-US" altLang="en-US" sz="2400" smtClean="0">
                <a:latin typeface="Courier New" panose="02070309020205020404" pitchFamily="49" charset="0"/>
                <a:cs typeface="Times New Roman" panose="02020603050405020304" pitchFamily="18" charset="0"/>
              </a:rPr>
              <a:t>java.util.Date date = new java.util.Date();</a:t>
            </a:r>
          </a:p>
          <a:p>
            <a:pPr marL="979488" lvl="1">
              <a:buFontTx/>
              <a:buNone/>
              <a:tabLst>
                <a:tab pos="0" algn="l"/>
              </a:tabLst>
            </a:pPr>
            <a:r>
              <a:rPr lang="en-US" altLang="en-US" sz="2400" smtClean="0">
                <a:latin typeface="Courier New" panose="02070309020205020404" pitchFamily="49" charset="0"/>
                <a:cs typeface="Times New Roman" panose="02020603050405020304" pitchFamily="18" charset="0"/>
              </a:rPr>
              <a:t>System.out.println(date.toString());</a:t>
            </a:r>
          </a:p>
          <a:p>
            <a:pPr marL="0" indent="0">
              <a:buFont typeface="Monotype Sorts" pitchFamily="2" charset="2"/>
              <a:buNone/>
              <a:tabLst>
                <a:tab pos="0" algn="l"/>
              </a:tabLst>
            </a:pPr>
            <a:r>
              <a:rPr lang="en-US" altLang="en-US" sz="2800" smtClean="0">
                <a:solidFill>
                  <a:srgbClr val="FFC000"/>
                </a:solidFill>
                <a:cs typeface="Times New Roman" panose="02020603050405020304" pitchFamily="18" charset="0"/>
              </a:rPr>
              <a:t>// </a:t>
            </a:r>
            <a:r>
              <a:rPr lang="en-US" altLang="en-US" sz="2800" b="1" smtClean="0">
                <a:solidFill>
                  <a:srgbClr val="FFC000"/>
                </a:solidFill>
                <a:cs typeface="Times New Roman" panose="02020603050405020304" pitchFamily="18" charset="0"/>
              </a:rPr>
              <a:t>date</a:t>
            </a:r>
            <a:r>
              <a:rPr lang="en-US" altLang="en-US" sz="2800" smtClean="0">
                <a:solidFill>
                  <a:srgbClr val="FFC000"/>
                </a:solidFill>
                <a:cs typeface="Times New Roman" panose="02020603050405020304" pitchFamily="18" charset="0"/>
              </a:rPr>
              <a:t> is an </a:t>
            </a:r>
            <a:r>
              <a:rPr lang="en-US" altLang="en-US" sz="2800" b="1" smtClean="0">
                <a:solidFill>
                  <a:srgbClr val="FFC000"/>
                </a:solidFill>
                <a:cs typeface="Times New Roman" panose="02020603050405020304" pitchFamily="18" charset="0"/>
              </a:rPr>
              <a:t>object</a:t>
            </a:r>
            <a:r>
              <a:rPr lang="en-US" altLang="en-US" sz="2800" smtClean="0">
                <a:solidFill>
                  <a:srgbClr val="FFC000"/>
                </a:solidFill>
                <a:cs typeface="Times New Roman" panose="02020603050405020304" pitchFamily="18" charset="0"/>
              </a:rPr>
              <a:t> for the class library of java.util.Date</a:t>
            </a:r>
          </a:p>
          <a:p>
            <a:pPr marL="0" indent="0">
              <a:buFont typeface="Monotype Sorts" pitchFamily="2" charset="2"/>
              <a:buNone/>
              <a:tabLst>
                <a:tab pos="0" algn="l"/>
              </a:tabLst>
            </a:pPr>
            <a:endParaRPr lang="en-US" altLang="en-US" sz="2800" smtClean="0">
              <a:solidFill>
                <a:srgbClr val="FFC000"/>
              </a:solidFill>
              <a:cs typeface="Times New Roman" panose="02020603050405020304" pitchFamily="18" charset="0"/>
            </a:endParaRPr>
          </a:p>
          <a:p>
            <a:pPr marL="0" indent="0">
              <a:buFont typeface="Monotype Sorts" pitchFamily="2" charset="2"/>
              <a:buNone/>
              <a:tabLst>
                <a:tab pos="0" algn="l"/>
              </a:tabLst>
            </a:pPr>
            <a:r>
              <a:rPr lang="en-US" altLang="en-US" smtClean="0">
                <a:cs typeface="Times New Roman" panose="02020603050405020304" pitchFamily="18" charset="0"/>
              </a:rPr>
              <a:t>displays a string like</a:t>
            </a:r>
            <a:r>
              <a:rPr lang="en-US" altLang="en-US" smtClean="0">
                <a:latin typeface="Courier" charset="0"/>
                <a:cs typeface="Times New Roman" panose="02020603050405020304" pitchFamily="18" charset="0"/>
              </a:rPr>
              <a:t> </a:t>
            </a:r>
            <a:r>
              <a:rPr lang="en-US" altLang="en-US" u="sng" smtClean="0">
                <a:latin typeface="Courier New" panose="02070309020205020404" pitchFamily="49" charset="0"/>
                <a:cs typeface="Times New Roman" panose="02020603050405020304" pitchFamily="18" charset="0"/>
              </a:rPr>
              <a:t>Sun Mar 09 13:50:19 EST 2003</a:t>
            </a:r>
            <a:r>
              <a:rPr lang="en-US" altLang="en-US" smtClean="0">
                <a:latin typeface="Courier New" panose="02070309020205020404" pitchFamily="49" charset="0"/>
                <a:cs typeface="Times New Roman" panose="02020603050405020304" pitchFamily="18" charset="0"/>
              </a:rPr>
              <a: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B6B8DFA-388C-47F2-A824-5656C10A69DA}" type="slidenum">
              <a:rPr lang="en-US" altLang="en-US" sz="1400"/>
              <a:pPr/>
              <a:t>42</a:t>
            </a:fld>
            <a:endParaRPr lang="en-US" altLang="en-US" sz="1400"/>
          </a:p>
        </p:txBody>
      </p:sp>
      <p:sp>
        <p:nvSpPr>
          <p:cNvPr id="14340" name="Rectangle 2"/>
          <p:cNvSpPr>
            <a:spLocks noGrp="1" noChangeArrowheads="1"/>
          </p:cNvSpPr>
          <p:nvPr>
            <p:ph type="title"/>
          </p:nvPr>
        </p:nvSpPr>
        <p:spPr>
          <a:xfrm>
            <a:off x="457200" y="304800"/>
            <a:ext cx="8686800" cy="533400"/>
          </a:xfrm>
        </p:spPr>
        <p:txBody>
          <a:bodyPr/>
          <a:lstStyle/>
          <a:p>
            <a:r>
              <a:rPr lang="en-US" altLang="en-US" smtClean="0"/>
              <a:t>The Random Class</a:t>
            </a:r>
            <a:endParaRPr lang="en-US" altLang="en-US" smtClean="0">
              <a:solidFill>
                <a:schemeClr val="tx1"/>
              </a:solidFill>
              <a:latin typeface="Book Antiqua" panose="02040602050305030304" pitchFamily="18" charset="0"/>
              <a:hlinkClick r:id="rId3" action="ppaction://program"/>
            </a:endParaRPr>
          </a:p>
        </p:txBody>
      </p:sp>
      <p:sp>
        <p:nvSpPr>
          <p:cNvPr id="14341" name="Rectangle 3"/>
          <p:cNvSpPr>
            <a:spLocks noGrp="1" noChangeArrowheads="1"/>
          </p:cNvSpPr>
          <p:nvPr>
            <p:ph type="body" idx="1"/>
          </p:nvPr>
        </p:nvSpPr>
        <p:spPr>
          <a:xfrm>
            <a:off x="152400" y="1066800"/>
            <a:ext cx="8991600" cy="1747838"/>
          </a:xfrm>
        </p:spPr>
        <p:txBody>
          <a:bodyPr/>
          <a:lstStyle/>
          <a:p>
            <a:pPr marL="0" indent="0">
              <a:lnSpc>
                <a:spcPct val="90000"/>
              </a:lnSpc>
              <a:buFont typeface="Monotype Sorts" pitchFamily="2" charset="2"/>
              <a:buNone/>
              <a:tabLst>
                <a:tab pos="0" algn="l"/>
              </a:tabLst>
            </a:pPr>
            <a:r>
              <a:rPr lang="en-US" altLang="en-US" sz="2800" smtClean="0"/>
              <a:t>You have used </a:t>
            </a:r>
            <a:r>
              <a:rPr lang="en-US" altLang="en-US" sz="2800" b="1" u="sng" smtClean="0"/>
              <a:t>Math.random()</a:t>
            </a:r>
            <a:r>
              <a:rPr lang="en-US" altLang="en-US" sz="2800" smtClean="0"/>
              <a:t> to obtain a random double value between 0.0 and 1.0 (excluding 1.0). A more useful random number generator is provided in the </a:t>
            </a:r>
            <a:r>
              <a:rPr lang="en-US" altLang="en-US" sz="2800" u="sng" smtClean="0"/>
              <a:t>java.util.Random</a:t>
            </a:r>
            <a:r>
              <a:rPr lang="en-US" altLang="en-US" sz="2800" smtClean="0"/>
              <a:t> class. </a:t>
            </a:r>
          </a:p>
        </p:txBody>
      </p:sp>
      <p:sp>
        <p:nvSpPr>
          <p:cNvPr id="14342" name="Rectangle 4"/>
          <p:cNvSpPr>
            <a:spLocks noChangeArrowheads="1"/>
          </p:cNvSpPr>
          <p:nvPr/>
        </p:nvSpPr>
        <p:spPr bwMode="auto">
          <a:xfrm>
            <a:off x="0" y="2754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14343" name="Rectangle 7"/>
          <p:cNvSpPr>
            <a:spLocks noChangeArrowheads="1"/>
          </p:cNvSpPr>
          <p:nvPr/>
        </p:nvSpPr>
        <p:spPr bwMode="auto">
          <a:xfrm>
            <a:off x="0" y="2644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graphicFrame>
        <p:nvGraphicFramePr>
          <p:cNvPr id="14338" name="Object 6"/>
          <p:cNvGraphicFramePr>
            <a:graphicFrameLocks noChangeAspect="1"/>
          </p:cNvGraphicFramePr>
          <p:nvPr/>
        </p:nvGraphicFramePr>
        <p:xfrm>
          <a:off x="309563" y="2814638"/>
          <a:ext cx="8564562" cy="3360737"/>
        </p:xfrm>
        <a:graphic>
          <a:graphicData uri="http://schemas.openxmlformats.org/presentationml/2006/ole">
            <mc:AlternateContent xmlns:mc="http://schemas.openxmlformats.org/markup-compatibility/2006">
              <mc:Choice xmlns:v="urn:schemas-microsoft-com:vml" Requires="v">
                <p:oleObj spid="_x0000_s14347" name="Picture" r:id="rId4" imgW="4006596" imgH="1571244" progId="Word.Picture.8">
                  <p:embed/>
                </p:oleObj>
              </mc:Choice>
              <mc:Fallback>
                <p:oleObj name="Picture" r:id="rId4" imgW="4006596" imgH="1571244" progId="Word.Picture.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3" y="2814638"/>
                        <a:ext cx="8564562" cy="33607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8651EB-7C6D-4E94-95E5-A77BBE7EED0B}" type="slidenum">
              <a:rPr lang="en-US" altLang="en-US" sz="1400"/>
              <a:pPr/>
              <a:t>43</a:t>
            </a:fld>
            <a:endParaRPr lang="en-US" altLang="en-US" sz="1400"/>
          </a:p>
        </p:txBody>
      </p:sp>
      <p:sp>
        <p:nvSpPr>
          <p:cNvPr id="40963" name="Rectangle 2"/>
          <p:cNvSpPr>
            <a:spLocks noGrp="1" noChangeArrowheads="1"/>
          </p:cNvSpPr>
          <p:nvPr>
            <p:ph type="title"/>
          </p:nvPr>
        </p:nvSpPr>
        <p:spPr>
          <a:xfrm>
            <a:off x="457200" y="304800"/>
            <a:ext cx="8686800" cy="533400"/>
          </a:xfrm>
        </p:spPr>
        <p:txBody>
          <a:bodyPr/>
          <a:lstStyle/>
          <a:p>
            <a:r>
              <a:rPr lang="en-US" altLang="en-US" smtClean="0"/>
              <a:t>The Random Class Example</a:t>
            </a:r>
            <a:endParaRPr lang="en-US" altLang="en-US" smtClean="0">
              <a:solidFill>
                <a:schemeClr val="tx1"/>
              </a:solidFill>
              <a:latin typeface="Book Antiqua" panose="02040602050305030304" pitchFamily="18" charset="0"/>
              <a:hlinkClick r:id="rId2" action="ppaction://program"/>
            </a:endParaRPr>
          </a:p>
        </p:txBody>
      </p:sp>
      <p:sp>
        <p:nvSpPr>
          <p:cNvPr id="40964" name="Rectangle 3"/>
          <p:cNvSpPr>
            <a:spLocks noGrp="1" noChangeArrowheads="1"/>
          </p:cNvSpPr>
          <p:nvPr>
            <p:ph type="body" idx="1"/>
          </p:nvPr>
        </p:nvSpPr>
        <p:spPr>
          <a:xfrm>
            <a:off x="152400" y="1066800"/>
            <a:ext cx="8991600" cy="1133475"/>
          </a:xfrm>
        </p:spPr>
        <p:txBody>
          <a:bodyPr/>
          <a:lstStyle/>
          <a:p>
            <a:pPr marL="0" indent="0">
              <a:lnSpc>
                <a:spcPct val="90000"/>
              </a:lnSpc>
              <a:buFont typeface="Monotype Sorts" pitchFamily="2" charset="2"/>
              <a:buNone/>
              <a:tabLst>
                <a:tab pos="0" algn="l"/>
              </a:tabLst>
            </a:pPr>
            <a:r>
              <a:rPr lang="en-US" altLang="en-US" sz="2800" smtClean="0"/>
              <a:t>If two </a:t>
            </a:r>
            <a:r>
              <a:rPr lang="en-US" altLang="en-US" sz="2800" u="sng" smtClean="0"/>
              <a:t>Random</a:t>
            </a:r>
            <a:r>
              <a:rPr lang="en-US" altLang="en-US" sz="2800" smtClean="0"/>
              <a:t> objects have the same seed, they will generate identical sequences of numbers. For example, the following code creates two </a:t>
            </a:r>
            <a:r>
              <a:rPr lang="en-US" altLang="en-US" sz="2800" u="sng" smtClean="0"/>
              <a:t>Random</a:t>
            </a:r>
            <a:r>
              <a:rPr lang="en-US" altLang="en-US" sz="2800" smtClean="0"/>
              <a:t> objects with the same seed 3. </a:t>
            </a:r>
          </a:p>
        </p:txBody>
      </p:sp>
      <p:sp>
        <p:nvSpPr>
          <p:cNvPr id="40965" name="Rectangle 4"/>
          <p:cNvSpPr>
            <a:spLocks noChangeArrowheads="1"/>
          </p:cNvSpPr>
          <p:nvPr/>
        </p:nvSpPr>
        <p:spPr bwMode="auto">
          <a:xfrm>
            <a:off x="0" y="2754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0966" name="Rectangle 5"/>
          <p:cNvSpPr>
            <a:spLocks noChangeArrowheads="1"/>
          </p:cNvSpPr>
          <p:nvPr/>
        </p:nvSpPr>
        <p:spPr bwMode="auto">
          <a:xfrm>
            <a:off x="0" y="2644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0967" name="Rectangle 7"/>
          <p:cNvSpPr>
            <a:spLocks noChangeArrowheads="1"/>
          </p:cNvSpPr>
          <p:nvPr/>
        </p:nvSpPr>
        <p:spPr bwMode="auto">
          <a:xfrm>
            <a:off x="152400" y="2392363"/>
            <a:ext cx="7069138"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tabLst>
                <a:tab pos="0" algn="l"/>
              </a:tabLst>
              <a:defRPr sz="2400">
                <a:solidFill>
                  <a:schemeClr val="tx1"/>
                </a:solidFill>
                <a:latin typeface="Times New Roman" panose="02020603050405020304" pitchFamily="18" charset="0"/>
              </a:defRPr>
            </a:lvl1pPr>
            <a:lvl2pPr marL="742950" indent="-285750">
              <a:tabLst>
                <a:tab pos="0" algn="l"/>
              </a:tabLst>
              <a:defRPr sz="2400">
                <a:solidFill>
                  <a:schemeClr val="tx1"/>
                </a:solidFill>
                <a:latin typeface="Times New Roman" panose="02020603050405020304" pitchFamily="18" charset="0"/>
              </a:defRPr>
            </a:lvl2pPr>
            <a:lvl3pPr marL="1143000" indent="-228600">
              <a:tabLst>
                <a:tab pos="0" algn="l"/>
              </a:tabLst>
              <a:defRPr sz="2400">
                <a:solidFill>
                  <a:schemeClr val="tx1"/>
                </a:solidFill>
                <a:latin typeface="Times New Roman" panose="02020603050405020304" pitchFamily="18" charset="0"/>
              </a:defRPr>
            </a:lvl3pPr>
            <a:lvl4pPr marL="1600200" indent="-228600">
              <a:tabLst>
                <a:tab pos="0" algn="l"/>
              </a:tabLst>
              <a:defRPr sz="2400">
                <a:solidFill>
                  <a:schemeClr val="tx1"/>
                </a:solidFill>
                <a:latin typeface="Times New Roman" panose="02020603050405020304" pitchFamily="18" charset="0"/>
              </a:defRPr>
            </a:lvl4pPr>
            <a:lvl5pPr marL="2057400" indent="-228600">
              <a:tabLst>
                <a:tab pos="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Ls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1800">
                <a:latin typeface="Courier New" panose="02070309020205020404" pitchFamily="49" charset="0"/>
              </a:rPr>
              <a:t>Random random1 = new Random(3);</a:t>
            </a:r>
          </a:p>
          <a:p>
            <a:pPr>
              <a:spcBef>
                <a:spcPct val="20000"/>
              </a:spcBef>
              <a:buClr>
                <a:schemeClr val="tx2"/>
              </a:buClr>
              <a:buSzPct val="75000"/>
              <a:buFont typeface="Monotype Sorts" pitchFamily="2" charset="2"/>
              <a:buNone/>
            </a:pPr>
            <a:r>
              <a:rPr lang="en-US" altLang="en-US" sz="1800">
                <a:latin typeface="Courier New" panose="02070309020205020404" pitchFamily="49" charset="0"/>
              </a:rPr>
              <a:t>System.out.print("From random1: ");</a:t>
            </a:r>
          </a:p>
          <a:p>
            <a:pPr>
              <a:spcBef>
                <a:spcPct val="20000"/>
              </a:spcBef>
              <a:buClr>
                <a:schemeClr val="tx2"/>
              </a:buClr>
              <a:buSzPct val="75000"/>
              <a:buFont typeface="Monotype Sorts" pitchFamily="2" charset="2"/>
              <a:buNone/>
            </a:pPr>
            <a:r>
              <a:rPr lang="en-US" altLang="en-US" sz="1800">
                <a:latin typeface="Courier New" panose="02070309020205020404" pitchFamily="49" charset="0"/>
              </a:rPr>
              <a:t>for (int i = 0; i &lt; 10; i++)</a:t>
            </a:r>
          </a:p>
          <a:p>
            <a:pPr>
              <a:spcBef>
                <a:spcPct val="20000"/>
              </a:spcBef>
              <a:buClr>
                <a:schemeClr val="tx2"/>
              </a:buClr>
              <a:buSzPct val="75000"/>
              <a:buFont typeface="Monotype Sorts" pitchFamily="2" charset="2"/>
              <a:buNone/>
            </a:pPr>
            <a:r>
              <a:rPr lang="en-US" altLang="en-US" sz="1800">
                <a:latin typeface="Courier New" panose="02070309020205020404" pitchFamily="49" charset="0"/>
              </a:rPr>
              <a:t>  System.out.print(random1.nextInt(1000) + " ");</a:t>
            </a:r>
          </a:p>
          <a:p>
            <a:pPr>
              <a:spcBef>
                <a:spcPct val="20000"/>
              </a:spcBef>
              <a:buClr>
                <a:schemeClr val="tx2"/>
              </a:buClr>
              <a:buSzPct val="75000"/>
              <a:buFont typeface="Monotype Sorts" pitchFamily="2" charset="2"/>
              <a:buNone/>
            </a:pPr>
            <a:r>
              <a:rPr lang="en-US" altLang="en-US" sz="1800">
                <a:latin typeface="Courier New" panose="02070309020205020404" pitchFamily="49" charset="0"/>
              </a:rPr>
              <a:t>Random random2 = new Random(3);</a:t>
            </a:r>
          </a:p>
          <a:p>
            <a:pPr>
              <a:spcBef>
                <a:spcPct val="20000"/>
              </a:spcBef>
              <a:buClr>
                <a:schemeClr val="tx2"/>
              </a:buClr>
              <a:buSzPct val="75000"/>
              <a:buFont typeface="Monotype Sorts" pitchFamily="2" charset="2"/>
              <a:buNone/>
            </a:pPr>
            <a:r>
              <a:rPr lang="en-US" altLang="en-US" sz="1800">
                <a:latin typeface="Courier New" panose="02070309020205020404" pitchFamily="49" charset="0"/>
              </a:rPr>
              <a:t>System.out.print("\nFrom random2: ");</a:t>
            </a:r>
          </a:p>
          <a:p>
            <a:pPr>
              <a:spcBef>
                <a:spcPct val="20000"/>
              </a:spcBef>
              <a:buClr>
                <a:schemeClr val="tx2"/>
              </a:buClr>
              <a:buSzPct val="75000"/>
              <a:buFont typeface="Monotype Sorts" pitchFamily="2" charset="2"/>
              <a:buNone/>
            </a:pPr>
            <a:r>
              <a:rPr lang="en-US" altLang="en-US" sz="1800">
                <a:latin typeface="Courier New" panose="02070309020205020404" pitchFamily="49" charset="0"/>
              </a:rPr>
              <a:t>for (int i = 0; i &lt; 10; i++)</a:t>
            </a:r>
          </a:p>
          <a:p>
            <a:pPr>
              <a:spcBef>
                <a:spcPct val="20000"/>
              </a:spcBef>
              <a:buClr>
                <a:schemeClr val="tx2"/>
              </a:buClr>
              <a:buSzPct val="75000"/>
              <a:buFont typeface="Monotype Sorts" pitchFamily="2" charset="2"/>
              <a:buNone/>
            </a:pPr>
            <a:r>
              <a:rPr lang="en-US" altLang="en-US" sz="1800">
                <a:latin typeface="Courier New" panose="02070309020205020404" pitchFamily="49" charset="0"/>
              </a:rPr>
              <a:t>  System.out.print(random2.nextInt(1000) + " ");</a:t>
            </a:r>
          </a:p>
        </p:txBody>
      </p:sp>
      <p:sp>
        <p:nvSpPr>
          <p:cNvPr id="40968" name="Rectangle 8"/>
          <p:cNvSpPr>
            <a:spLocks noChangeArrowheads="1"/>
          </p:cNvSpPr>
          <p:nvPr/>
        </p:nvSpPr>
        <p:spPr bwMode="auto">
          <a:xfrm>
            <a:off x="1806575" y="5387975"/>
            <a:ext cx="7069138" cy="7683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tabLst>
                <a:tab pos="0" algn="l"/>
              </a:tabLst>
              <a:defRPr sz="2400">
                <a:solidFill>
                  <a:schemeClr val="tx1"/>
                </a:solidFill>
                <a:latin typeface="Times New Roman" panose="02020603050405020304" pitchFamily="18" charset="0"/>
              </a:defRPr>
            </a:lvl1pPr>
            <a:lvl2pPr marL="742950" indent="-285750">
              <a:tabLst>
                <a:tab pos="0" algn="l"/>
              </a:tabLst>
              <a:defRPr sz="2400">
                <a:solidFill>
                  <a:schemeClr val="tx1"/>
                </a:solidFill>
                <a:latin typeface="Times New Roman" panose="02020603050405020304" pitchFamily="18" charset="0"/>
              </a:defRPr>
            </a:lvl2pPr>
            <a:lvl3pPr marL="1143000" indent="-228600">
              <a:tabLst>
                <a:tab pos="0" algn="l"/>
              </a:tabLst>
              <a:defRPr sz="2400">
                <a:solidFill>
                  <a:schemeClr val="tx1"/>
                </a:solidFill>
                <a:latin typeface="Times New Roman" panose="02020603050405020304" pitchFamily="18" charset="0"/>
              </a:defRPr>
            </a:lvl3pPr>
            <a:lvl4pPr marL="1600200" indent="-228600">
              <a:tabLst>
                <a:tab pos="0" algn="l"/>
              </a:tabLst>
              <a:defRPr sz="2400">
                <a:solidFill>
                  <a:schemeClr val="tx1"/>
                </a:solidFill>
                <a:latin typeface="Times New Roman" panose="02020603050405020304" pitchFamily="18" charset="0"/>
              </a:defRPr>
            </a:lvl4pPr>
            <a:lvl5pPr marL="2057400" indent="-228600">
              <a:tabLst>
                <a:tab pos="0" algn="l"/>
              </a:tabLst>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tabLst>
                <a:tab pos="0" algn="l"/>
              </a:tabLs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tabLst>
                <a:tab pos="0" algn="l"/>
              </a:tabLs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tabLst>
                <a:tab pos="0" algn="l"/>
              </a:tabLs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tabLst>
                <a:tab pos="0" algn="l"/>
              </a:tabLst>
              <a:defRPr sz="2400">
                <a:solidFill>
                  <a:schemeClr val="tx1"/>
                </a:solidFill>
                <a:latin typeface="Times New Roman" panose="02020603050405020304" pitchFamily="18" charset="0"/>
              </a:defRPr>
            </a:lvl9pPr>
          </a:lstStyle>
          <a:p>
            <a:pPr>
              <a:spcBef>
                <a:spcPct val="20000"/>
              </a:spcBef>
              <a:buClr>
                <a:schemeClr val="tx2"/>
              </a:buClr>
              <a:buSzPct val="75000"/>
              <a:buFont typeface="Monotype Sorts" pitchFamily="2" charset="2"/>
              <a:buNone/>
            </a:pPr>
            <a:r>
              <a:rPr lang="en-US" altLang="en-US" sz="2000">
                <a:solidFill>
                  <a:schemeClr val="bg2"/>
                </a:solidFill>
              </a:rPr>
              <a:t>From random1: 734 660 210 581 128 202 549 564 459 961 </a:t>
            </a:r>
          </a:p>
          <a:p>
            <a:pPr>
              <a:spcBef>
                <a:spcPct val="20000"/>
              </a:spcBef>
              <a:buClr>
                <a:schemeClr val="tx2"/>
              </a:buClr>
              <a:buSzPct val="75000"/>
              <a:buFont typeface="Monotype Sorts" pitchFamily="2" charset="2"/>
              <a:buNone/>
            </a:pPr>
            <a:r>
              <a:rPr lang="en-US" altLang="en-US" sz="2000">
                <a:solidFill>
                  <a:schemeClr val="bg2"/>
                </a:solidFill>
              </a:rPr>
              <a:t>From random2: 734 660 210 581 128 202 549 564 459 961</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A651685-F602-435E-BC8F-99B096352BDB}" type="slidenum">
              <a:rPr lang="en-US" altLang="en-US" sz="1400"/>
              <a:pPr/>
              <a:t>44</a:t>
            </a:fld>
            <a:endParaRPr lang="en-US" altLang="en-US" sz="1400"/>
          </a:p>
        </p:txBody>
      </p:sp>
      <p:sp>
        <p:nvSpPr>
          <p:cNvPr id="41987" name="Rectangle 2"/>
          <p:cNvSpPr>
            <a:spLocks noGrp="1" noChangeArrowheads="1"/>
          </p:cNvSpPr>
          <p:nvPr>
            <p:ph type="title"/>
          </p:nvPr>
        </p:nvSpPr>
        <p:spPr>
          <a:xfrm>
            <a:off x="457200" y="304800"/>
            <a:ext cx="8686800" cy="533400"/>
          </a:xfrm>
        </p:spPr>
        <p:txBody>
          <a:bodyPr/>
          <a:lstStyle/>
          <a:p>
            <a:r>
              <a:rPr lang="en-US" altLang="en-US" smtClean="0"/>
              <a:t>Displaying GUI Components</a:t>
            </a:r>
            <a:endParaRPr lang="en-US" altLang="en-US" smtClean="0">
              <a:solidFill>
                <a:schemeClr val="tx1"/>
              </a:solidFill>
              <a:latin typeface="Book Antiqua" panose="02040602050305030304" pitchFamily="18" charset="0"/>
              <a:hlinkClick r:id="rId2" action="ppaction://program"/>
            </a:endParaRPr>
          </a:p>
        </p:txBody>
      </p:sp>
      <p:sp>
        <p:nvSpPr>
          <p:cNvPr id="41988" name="Rectangle 3"/>
          <p:cNvSpPr>
            <a:spLocks noGrp="1" noChangeArrowheads="1"/>
          </p:cNvSpPr>
          <p:nvPr>
            <p:ph type="body" idx="1"/>
          </p:nvPr>
        </p:nvSpPr>
        <p:spPr>
          <a:xfrm>
            <a:off x="152400" y="1066800"/>
            <a:ext cx="8874125" cy="3744913"/>
          </a:xfrm>
        </p:spPr>
        <p:txBody>
          <a:bodyPr/>
          <a:lstStyle/>
          <a:p>
            <a:pPr marL="0" indent="0">
              <a:buFont typeface="Monotype Sorts" pitchFamily="2" charset="2"/>
              <a:buNone/>
              <a:tabLst>
                <a:tab pos="0" algn="l"/>
              </a:tabLst>
            </a:pPr>
            <a:r>
              <a:rPr lang="en-US" altLang="en-US" smtClean="0"/>
              <a:t>When you develop programs to create graphical user interfaces, you will use Java classes such as </a:t>
            </a:r>
            <a:r>
              <a:rPr lang="en-US" altLang="en-US" u="sng" smtClean="0"/>
              <a:t>JFrame</a:t>
            </a:r>
            <a:r>
              <a:rPr lang="en-US" altLang="en-US" smtClean="0"/>
              <a:t>, </a:t>
            </a:r>
            <a:r>
              <a:rPr lang="en-US" altLang="en-US" u="sng" smtClean="0"/>
              <a:t>JButton</a:t>
            </a:r>
            <a:r>
              <a:rPr lang="en-US" altLang="en-US" smtClean="0"/>
              <a:t>, </a:t>
            </a:r>
            <a:r>
              <a:rPr lang="en-US" altLang="en-US" u="sng" smtClean="0"/>
              <a:t>JRadioButton</a:t>
            </a:r>
            <a:r>
              <a:rPr lang="en-US" altLang="en-US" smtClean="0"/>
              <a:t>, </a:t>
            </a:r>
            <a:r>
              <a:rPr lang="en-US" altLang="en-US" u="sng" smtClean="0"/>
              <a:t>JComboBox</a:t>
            </a:r>
            <a:r>
              <a:rPr lang="en-US" altLang="en-US" smtClean="0"/>
              <a:t>, and </a:t>
            </a:r>
            <a:r>
              <a:rPr lang="en-US" altLang="en-US" u="sng" smtClean="0"/>
              <a:t>JList</a:t>
            </a:r>
            <a:r>
              <a:rPr lang="en-US" altLang="en-US" smtClean="0"/>
              <a:t> to create frames, buttons, radio buttons, combo boxes, lists, and so on. Here is an example that creates two windows using the </a:t>
            </a:r>
            <a:r>
              <a:rPr lang="en-US" altLang="en-US" u="sng" smtClean="0"/>
              <a:t>JFrame</a:t>
            </a:r>
            <a:r>
              <a:rPr lang="en-US" altLang="en-US" smtClean="0"/>
              <a:t> class. </a:t>
            </a:r>
          </a:p>
        </p:txBody>
      </p:sp>
      <p:sp>
        <p:nvSpPr>
          <p:cNvPr id="41989" name="Rectangle 4"/>
          <p:cNvSpPr>
            <a:spLocks noChangeArrowheads="1"/>
          </p:cNvSpPr>
          <p:nvPr/>
        </p:nvSpPr>
        <p:spPr bwMode="auto">
          <a:xfrm>
            <a:off x="0" y="2754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1990" name="Rectangle 5"/>
          <p:cNvSpPr>
            <a:spLocks noChangeArrowheads="1"/>
          </p:cNvSpPr>
          <p:nvPr/>
        </p:nvSpPr>
        <p:spPr bwMode="auto">
          <a:xfrm>
            <a:off x="0" y="2644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66600" name="AutoShape 8">
            <a:hlinkClick r:id="" action="ppaction://noaction" highlightClick="1"/>
          </p:cNvPr>
          <p:cNvSpPr>
            <a:spLocks noChangeArrowheads="1"/>
          </p:cNvSpPr>
          <p:nvPr/>
        </p:nvSpPr>
        <p:spPr bwMode="auto">
          <a:xfrm>
            <a:off x="2228850" y="5349875"/>
            <a:ext cx="403860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a:solidFill>
                  <a:schemeClr val="accent1"/>
                </a:solidFill>
                <a:latin typeface="Book Antiqua" pitchFamily="18" charset="0"/>
                <a:hlinkClick r:id="rId3" action="ppaction://program"/>
              </a:rPr>
              <a:t>TestFrame</a:t>
            </a:r>
            <a:endParaRPr lang="en-US">
              <a:solidFill>
                <a:schemeClr val="accent1"/>
              </a:solidFill>
            </a:endParaRPr>
          </a:p>
        </p:txBody>
      </p:sp>
      <p:sp>
        <p:nvSpPr>
          <p:cNvPr id="41992" name="AutoShape 9">
            <a:hlinkClick r:id="rId4" action="ppaction://program" highlightClick="1"/>
          </p:cNvPr>
          <p:cNvSpPr>
            <a:spLocks noChangeArrowheads="1"/>
          </p:cNvSpPr>
          <p:nvPr/>
        </p:nvSpPr>
        <p:spPr bwMode="auto">
          <a:xfrm>
            <a:off x="6648450" y="5349875"/>
            <a:ext cx="19812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a:t>
            </a:r>
            <a:endParaRPr lang="en-US"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1EC46641-55A0-486E-ADAB-F8E1910C58C7}" type="slidenum">
              <a:rPr lang="en-US" altLang="en-US" sz="1400"/>
              <a:pPr/>
              <a:t>45</a:t>
            </a:fld>
            <a:endParaRPr lang="en-US" altLang="en-US" sz="1400"/>
          </a:p>
        </p:txBody>
      </p:sp>
      <p:sp>
        <p:nvSpPr>
          <p:cNvPr id="43011" name="Rectangle 2"/>
          <p:cNvSpPr>
            <a:spLocks noGrp="1" noChangeArrowheads="1"/>
          </p:cNvSpPr>
          <p:nvPr>
            <p:ph type="title"/>
          </p:nvPr>
        </p:nvSpPr>
        <p:spPr>
          <a:xfrm>
            <a:off x="762000" y="152400"/>
            <a:ext cx="7772400" cy="609600"/>
          </a:xfrm>
        </p:spPr>
        <p:txBody>
          <a:bodyPr/>
          <a:lstStyle/>
          <a:p>
            <a:r>
              <a:rPr lang="en-US" altLang="en-US" smtClean="0"/>
              <a:t>Trace Code</a:t>
            </a:r>
          </a:p>
        </p:txBody>
      </p:sp>
      <p:sp>
        <p:nvSpPr>
          <p:cNvPr id="43012" name="Rectangle 3"/>
          <p:cNvSpPr>
            <a:spLocks noChangeArrowheads="1"/>
          </p:cNvSpPr>
          <p:nvPr/>
        </p:nvSpPr>
        <p:spPr bwMode="auto">
          <a:xfrm>
            <a:off x="2686050"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3013" name="Rectangle 4"/>
          <p:cNvSpPr>
            <a:spLocks noChangeArrowheads="1"/>
          </p:cNvSpPr>
          <p:nvPr/>
        </p:nvSpPr>
        <p:spPr bwMode="auto">
          <a:xfrm>
            <a:off x="2800350"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3014" name="Text Box 5"/>
          <p:cNvSpPr txBox="1">
            <a:spLocks noChangeArrowheads="1"/>
          </p:cNvSpPr>
          <p:nvPr/>
        </p:nvSpPr>
        <p:spPr bwMode="auto">
          <a:xfrm>
            <a:off x="117475" y="1009650"/>
            <a:ext cx="4338638" cy="3013075"/>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bg2"/>
                </a:solidFill>
              </a:rPr>
              <a:t>JFrame frame1 = </a:t>
            </a:r>
            <a:r>
              <a:rPr lang="en-US" altLang="en-US" b="1">
                <a:solidFill>
                  <a:schemeClr val="bg2"/>
                </a:solidFill>
              </a:rPr>
              <a:t>new</a:t>
            </a:r>
            <a:r>
              <a:rPr lang="en-US" altLang="en-US">
                <a:solidFill>
                  <a:schemeClr val="bg2"/>
                </a:solidFill>
              </a:rPr>
              <a:t> JFrame(); frame1.setTitle("Window 1"); frame1.setSize(200, 150); frame1.setVisible(</a:t>
            </a:r>
            <a:r>
              <a:rPr lang="en-US" altLang="en-US" b="1">
                <a:solidFill>
                  <a:schemeClr val="bg2"/>
                </a:solidFill>
              </a:rPr>
              <a:t>true</a:t>
            </a:r>
            <a:r>
              <a:rPr lang="en-US" altLang="en-US">
                <a:solidFill>
                  <a:schemeClr val="bg2"/>
                </a:solidFill>
              </a:rPr>
              <a:t>); JFrame frame2 = </a:t>
            </a:r>
            <a:r>
              <a:rPr lang="en-US" altLang="en-US" b="1">
                <a:solidFill>
                  <a:schemeClr val="bg2"/>
                </a:solidFill>
              </a:rPr>
              <a:t>new</a:t>
            </a:r>
            <a:r>
              <a:rPr lang="en-US" altLang="en-US">
                <a:solidFill>
                  <a:schemeClr val="bg2"/>
                </a:solidFill>
              </a:rPr>
              <a:t> JFrame(); frame2.setTitle("Window 2"); frame2.setSize(200, 150); frame2.setVisible(</a:t>
            </a:r>
            <a:r>
              <a:rPr lang="en-US" altLang="en-US" b="1">
                <a:solidFill>
                  <a:schemeClr val="bg2"/>
                </a:solidFill>
              </a:rPr>
              <a:t>true</a:t>
            </a:r>
            <a:r>
              <a:rPr lang="en-US" altLang="en-US">
                <a:solidFill>
                  <a:schemeClr val="bg2"/>
                </a:solidFill>
              </a:rPr>
              <a:t>); </a:t>
            </a:r>
          </a:p>
        </p:txBody>
      </p:sp>
      <p:sp>
        <p:nvSpPr>
          <p:cNvPr id="43015" name="AutoShape 6"/>
          <p:cNvSpPr>
            <a:spLocks noChangeArrowheads="1"/>
          </p:cNvSpPr>
          <p:nvPr/>
        </p:nvSpPr>
        <p:spPr bwMode="auto">
          <a:xfrm>
            <a:off x="6878638" y="279400"/>
            <a:ext cx="1955800" cy="884238"/>
          </a:xfrm>
          <a:prstGeom prst="wedgeRoundRectCallout">
            <a:avLst>
              <a:gd name="adj1" fmla="val -74269"/>
              <a:gd name="adj2" fmla="val 102782"/>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Declare, create, and assign in one statement</a:t>
            </a:r>
          </a:p>
        </p:txBody>
      </p:sp>
      <p:sp>
        <p:nvSpPr>
          <p:cNvPr id="43016" name="Rectangle 7"/>
          <p:cNvSpPr>
            <a:spLocks noChangeArrowheads="1"/>
          </p:cNvSpPr>
          <p:nvPr/>
        </p:nvSpPr>
        <p:spPr bwMode="auto">
          <a:xfrm>
            <a:off x="5416550" y="1123950"/>
            <a:ext cx="1074738" cy="306388"/>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accent2"/>
                </a:solidFill>
              </a:rPr>
              <a:t>reference</a:t>
            </a:r>
          </a:p>
        </p:txBody>
      </p:sp>
      <p:sp>
        <p:nvSpPr>
          <p:cNvPr id="43017" name="Text Box 8"/>
          <p:cNvSpPr txBox="1">
            <a:spLocks noChangeArrowheads="1"/>
          </p:cNvSpPr>
          <p:nvPr/>
        </p:nvSpPr>
        <p:spPr bwMode="auto">
          <a:xfrm>
            <a:off x="4572000" y="1098550"/>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frame1</a:t>
            </a:r>
          </a:p>
        </p:txBody>
      </p:sp>
      <p:sp>
        <p:nvSpPr>
          <p:cNvPr id="43018" name="Rectangle 9"/>
          <p:cNvSpPr>
            <a:spLocks noChangeArrowheads="1"/>
          </p:cNvSpPr>
          <p:nvPr/>
        </p:nvSpPr>
        <p:spPr bwMode="auto">
          <a:xfrm>
            <a:off x="155575" y="1085850"/>
            <a:ext cx="4032250"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3019" name="Rectangle 10"/>
          <p:cNvSpPr>
            <a:spLocks noChangeArrowheads="1"/>
          </p:cNvSpPr>
          <p:nvPr/>
        </p:nvSpPr>
        <p:spPr bwMode="auto">
          <a:xfrm>
            <a:off x="5186363" y="1739900"/>
            <a:ext cx="1690687" cy="1304925"/>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r>
              <a:rPr lang="en-US" altLang="en-US" sz="1800" u="sng">
                <a:solidFill>
                  <a:schemeClr val="accent2"/>
                </a:solidFill>
              </a:rPr>
              <a:t>: JFrame</a:t>
            </a:r>
          </a:p>
          <a:p>
            <a:r>
              <a:rPr lang="en-US" altLang="en-US" sz="1800">
                <a:solidFill>
                  <a:schemeClr val="accent2"/>
                </a:solidFill>
              </a:rPr>
              <a:t>title: </a:t>
            </a:r>
          </a:p>
          <a:p>
            <a:r>
              <a:rPr lang="en-US" altLang="en-US" sz="1800">
                <a:solidFill>
                  <a:schemeClr val="accent2"/>
                </a:solidFill>
              </a:rPr>
              <a:t>width:</a:t>
            </a:r>
          </a:p>
          <a:p>
            <a:r>
              <a:rPr lang="en-US" altLang="en-US" sz="1800">
                <a:solidFill>
                  <a:schemeClr val="accent2"/>
                </a:solidFill>
              </a:rPr>
              <a:t>height:</a:t>
            </a:r>
          </a:p>
          <a:p>
            <a:r>
              <a:rPr lang="en-US" altLang="en-US" sz="1800">
                <a:solidFill>
                  <a:schemeClr val="accent2"/>
                </a:solidFill>
              </a:rPr>
              <a:t>visible:</a:t>
            </a:r>
          </a:p>
        </p:txBody>
      </p:sp>
      <p:sp>
        <p:nvSpPr>
          <p:cNvPr id="43020" name="Line 11"/>
          <p:cNvSpPr>
            <a:spLocks noChangeShapeType="1"/>
          </p:cNvSpPr>
          <p:nvPr/>
        </p:nvSpPr>
        <p:spPr bwMode="auto">
          <a:xfrm flipH="1">
            <a:off x="5646738" y="1355725"/>
            <a:ext cx="307975" cy="460375"/>
          </a:xfrm>
          <a:prstGeom prst="line">
            <a:avLst/>
          </a:prstGeom>
          <a:noFill/>
          <a:ln w="12700">
            <a:solidFill>
              <a:srgbClr val="FF66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43021"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43022" name="TextBox 13"/>
          <p:cNvSpPr txBox="1">
            <a:spLocks noChangeArrowheads="1"/>
          </p:cNvSpPr>
          <p:nvPr/>
        </p:nvSpPr>
        <p:spPr bwMode="auto">
          <a:xfrm>
            <a:off x="190500" y="4457700"/>
            <a:ext cx="87249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frame1</a:t>
            </a:r>
            <a:r>
              <a:rPr lang="en-US" altLang="en-US"/>
              <a:t> &amp; </a:t>
            </a:r>
            <a:r>
              <a:rPr lang="en-US" altLang="en-US" b="1"/>
              <a:t>frame2 </a:t>
            </a:r>
            <a:r>
              <a:rPr lang="en-US" altLang="en-US"/>
              <a:t>– </a:t>
            </a:r>
            <a:r>
              <a:rPr lang="en-US" altLang="en-US" b="1"/>
              <a:t>object</a:t>
            </a:r>
            <a:r>
              <a:rPr lang="en-US" altLang="en-US"/>
              <a:t> created from Jframe class</a:t>
            </a:r>
          </a:p>
          <a:p>
            <a:r>
              <a:rPr lang="en-US" altLang="en-US"/>
              <a:t>setTtile, setSize, setVisible, setTitle – </a:t>
            </a:r>
            <a:r>
              <a:rPr lang="en-US" altLang="en-US" b="1"/>
              <a:t>methods</a:t>
            </a:r>
            <a:r>
              <a:rPr lang="en-US" altLang="en-US"/>
              <a:t> that set the properties of the objects.</a:t>
            </a:r>
          </a:p>
          <a:p>
            <a:r>
              <a:rPr lang="en-US" altLang="en-US"/>
              <a:t>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486646-5401-4683-8E67-E5BBEE9F2F24}" type="slidenum">
              <a:rPr lang="en-US" altLang="en-US" sz="1400"/>
              <a:pPr/>
              <a:t>46</a:t>
            </a:fld>
            <a:endParaRPr lang="en-US" altLang="en-US" sz="1400"/>
          </a:p>
        </p:txBody>
      </p:sp>
      <p:sp>
        <p:nvSpPr>
          <p:cNvPr id="44035" name="Rectangle 2"/>
          <p:cNvSpPr>
            <a:spLocks noGrp="1" noChangeArrowheads="1"/>
          </p:cNvSpPr>
          <p:nvPr>
            <p:ph type="title"/>
          </p:nvPr>
        </p:nvSpPr>
        <p:spPr>
          <a:xfrm>
            <a:off x="762000" y="152400"/>
            <a:ext cx="7772400" cy="609600"/>
          </a:xfrm>
        </p:spPr>
        <p:txBody>
          <a:bodyPr/>
          <a:lstStyle/>
          <a:p>
            <a:r>
              <a:rPr lang="en-US" altLang="en-US" smtClean="0"/>
              <a:t>Trace Code</a:t>
            </a:r>
          </a:p>
        </p:txBody>
      </p:sp>
      <p:sp>
        <p:nvSpPr>
          <p:cNvPr id="44036" name="Rectangle 3"/>
          <p:cNvSpPr>
            <a:spLocks noChangeArrowheads="1"/>
          </p:cNvSpPr>
          <p:nvPr/>
        </p:nvSpPr>
        <p:spPr bwMode="auto">
          <a:xfrm>
            <a:off x="2686050"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037" name="Rectangle 4"/>
          <p:cNvSpPr>
            <a:spLocks noChangeArrowheads="1"/>
          </p:cNvSpPr>
          <p:nvPr/>
        </p:nvSpPr>
        <p:spPr bwMode="auto">
          <a:xfrm>
            <a:off x="2800350"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038" name="Text Box 5"/>
          <p:cNvSpPr txBox="1">
            <a:spLocks noChangeArrowheads="1"/>
          </p:cNvSpPr>
          <p:nvPr/>
        </p:nvSpPr>
        <p:spPr bwMode="auto">
          <a:xfrm>
            <a:off x="117475" y="1009650"/>
            <a:ext cx="4338638" cy="3013075"/>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bg2"/>
                </a:solidFill>
              </a:rPr>
              <a:t>JFrame frame1 = </a:t>
            </a:r>
            <a:r>
              <a:rPr lang="en-US" altLang="en-US" b="1">
                <a:solidFill>
                  <a:schemeClr val="bg2"/>
                </a:solidFill>
              </a:rPr>
              <a:t>new</a:t>
            </a:r>
            <a:r>
              <a:rPr lang="en-US" altLang="en-US">
                <a:solidFill>
                  <a:schemeClr val="bg2"/>
                </a:solidFill>
              </a:rPr>
              <a:t> JFrame(); frame1.setTitle("Window 1"); frame1.setSize(200, 150); frame1.setVisible(</a:t>
            </a:r>
            <a:r>
              <a:rPr lang="en-US" altLang="en-US" b="1">
                <a:solidFill>
                  <a:schemeClr val="bg2"/>
                </a:solidFill>
              </a:rPr>
              <a:t>true</a:t>
            </a:r>
            <a:r>
              <a:rPr lang="en-US" altLang="en-US">
                <a:solidFill>
                  <a:schemeClr val="bg2"/>
                </a:solidFill>
              </a:rPr>
              <a:t>); JFrame frame2 = </a:t>
            </a:r>
            <a:r>
              <a:rPr lang="en-US" altLang="en-US" b="1">
                <a:solidFill>
                  <a:schemeClr val="bg2"/>
                </a:solidFill>
              </a:rPr>
              <a:t>new</a:t>
            </a:r>
            <a:r>
              <a:rPr lang="en-US" altLang="en-US">
                <a:solidFill>
                  <a:schemeClr val="bg2"/>
                </a:solidFill>
              </a:rPr>
              <a:t> JFrame(); frame2.setTitle("Window 2"); frame2.setSize(200, 150); frame2.setVisible(</a:t>
            </a:r>
            <a:r>
              <a:rPr lang="en-US" altLang="en-US" b="1">
                <a:solidFill>
                  <a:schemeClr val="bg2"/>
                </a:solidFill>
              </a:rPr>
              <a:t>true</a:t>
            </a:r>
            <a:r>
              <a:rPr lang="en-US" altLang="en-US">
                <a:solidFill>
                  <a:schemeClr val="bg2"/>
                </a:solidFill>
              </a:rPr>
              <a:t>); </a:t>
            </a:r>
          </a:p>
        </p:txBody>
      </p:sp>
      <p:sp>
        <p:nvSpPr>
          <p:cNvPr id="44039" name="Rectangle 6"/>
          <p:cNvSpPr>
            <a:spLocks noChangeArrowheads="1"/>
          </p:cNvSpPr>
          <p:nvPr/>
        </p:nvSpPr>
        <p:spPr bwMode="auto">
          <a:xfrm>
            <a:off x="5416550" y="1123950"/>
            <a:ext cx="1074738" cy="306388"/>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accent2"/>
                </a:solidFill>
              </a:rPr>
              <a:t>reference</a:t>
            </a:r>
          </a:p>
        </p:txBody>
      </p:sp>
      <p:sp>
        <p:nvSpPr>
          <p:cNvPr id="44040" name="Text Box 7"/>
          <p:cNvSpPr txBox="1">
            <a:spLocks noChangeArrowheads="1"/>
          </p:cNvSpPr>
          <p:nvPr/>
        </p:nvSpPr>
        <p:spPr bwMode="auto">
          <a:xfrm>
            <a:off x="4572000" y="1098550"/>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frame1</a:t>
            </a:r>
          </a:p>
        </p:txBody>
      </p:sp>
      <p:sp>
        <p:nvSpPr>
          <p:cNvPr id="44041" name="Rectangle 8"/>
          <p:cNvSpPr>
            <a:spLocks noChangeArrowheads="1"/>
          </p:cNvSpPr>
          <p:nvPr/>
        </p:nvSpPr>
        <p:spPr bwMode="auto">
          <a:xfrm>
            <a:off x="193675" y="1470025"/>
            <a:ext cx="4032250"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4042" name="Rectangle 9"/>
          <p:cNvSpPr>
            <a:spLocks noChangeArrowheads="1"/>
          </p:cNvSpPr>
          <p:nvPr/>
        </p:nvSpPr>
        <p:spPr bwMode="auto">
          <a:xfrm>
            <a:off x="5186363" y="1739900"/>
            <a:ext cx="1690687" cy="1304925"/>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r>
              <a:rPr lang="en-US" altLang="en-US" sz="1800" u="sng">
                <a:solidFill>
                  <a:schemeClr val="accent2"/>
                </a:solidFill>
              </a:rPr>
              <a:t>: JFrame</a:t>
            </a:r>
          </a:p>
          <a:p>
            <a:r>
              <a:rPr lang="en-US" altLang="en-US" sz="1800">
                <a:solidFill>
                  <a:schemeClr val="accent2"/>
                </a:solidFill>
              </a:rPr>
              <a:t>title: </a:t>
            </a:r>
            <a:r>
              <a:rPr lang="en-US" altLang="en-US" sz="1800">
                <a:solidFill>
                  <a:schemeClr val="bg2"/>
                </a:solidFill>
              </a:rPr>
              <a:t>"Window 1"</a:t>
            </a:r>
            <a:endParaRPr lang="en-US" altLang="en-US" sz="1800">
              <a:solidFill>
                <a:schemeClr val="accent2"/>
              </a:solidFill>
            </a:endParaRPr>
          </a:p>
          <a:p>
            <a:r>
              <a:rPr lang="en-US" altLang="en-US" sz="1800">
                <a:solidFill>
                  <a:schemeClr val="accent2"/>
                </a:solidFill>
              </a:rPr>
              <a:t>width:</a:t>
            </a:r>
          </a:p>
          <a:p>
            <a:r>
              <a:rPr lang="en-US" altLang="en-US" sz="1800">
                <a:solidFill>
                  <a:schemeClr val="accent2"/>
                </a:solidFill>
              </a:rPr>
              <a:t>height:</a:t>
            </a:r>
          </a:p>
          <a:p>
            <a:r>
              <a:rPr lang="en-US" altLang="en-US" sz="1800">
                <a:solidFill>
                  <a:schemeClr val="accent2"/>
                </a:solidFill>
              </a:rPr>
              <a:t>visible:</a:t>
            </a:r>
          </a:p>
        </p:txBody>
      </p:sp>
      <p:sp>
        <p:nvSpPr>
          <p:cNvPr id="44043" name="Line 10"/>
          <p:cNvSpPr>
            <a:spLocks noChangeShapeType="1"/>
          </p:cNvSpPr>
          <p:nvPr/>
        </p:nvSpPr>
        <p:spPr bwMode="auto">
          <a:xfrm flipH="1">
            <a:off x="5646738" y="1355725"/>
            <a:ext cx="307975" cy="460375"/>
          </a:xfrm>
          <a:prstGeom prst="line">
            <a:avLst/>
          </a:prstGeom>
          <a:noFill/>
          <a:ln w="12700">
            <a:solidFill>
              <a:srgbClr val="FF66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44044" name="AutoShape 11"/>
          <p:cNvSpPr>
            <a:spLocks noChangeArrowheads="1"/>
          </p:cNvSpPr>
          <p:nvPr/>
        </p:nvSpPr>
        <p:spPr bwMode="auto">
          <a:xfrm>
            <a:off x="6953250" y="1201738"/>
            <a:ext cx="1955800" cy="384175"/>
          </a:xfrm>
          <a:prstGeom prst="wedgeRoundRectCallout">
            <a:avLst>
              <a:gd name="adj1" fmla="val -74269"/>
              <a:gd name="adj2" fmla="val 171486"/>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Set title property</a:t>
            </a:r>
          </a:p>
        </p:txBody>
      </p:sp>
      <p:sp>
        <p:nvSpPr>
          <p:cNvPr id="44045"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44046" name="TextBox 13"/>
          <p:cNvSpPr txBox="1">
            <a:spLocks noChangeArrowheads="1"/>
          </p:cNvSpPr>
          <p:nvPr/>
        </p:nvSpPr>
        <p:spPr bwMode="auto">
          <a:xfrm>
            <a:off x="266700" y="4457700"/>
            <a:ext cx="8229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frame1.setTtile(“Window1”); </a:t>
            </a:r>
          </a:p>
          <a:p>
            <a:r>
              <a:rPr lang="en-US" altLang="en-US">
                <a:solidFill>
                  <a:srgbClr val="FFC000"/>
                </a:solidFill>
              </a:rPr>
              <a:t>// </a:t>
            </a:r>
            <a:r>
              <a:rPr lang="en-US" altLang="en-US" b="1">
                <a:solidFill>
                  <a:srgbClr val="FFC000"/>
                </a:solidFill>
              </a:rPr>
              <a:t>setTitle</a:t>
            </a:r>
            <a:r>
              <a:rPr lang="en-US" altLang="en-US">
                <a:solidFill>
                  <a:srgbClr val="FFC000"/>
                </a:solidFill>
              </a:rPr>
              <a:t> method sets a title for Window 1</a:t>
            </a:r>
          </a:p>
          <a:p>
            <a:endParaRPr lang="en-US"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0F11BD6-3692-4674-887B-E8BC6F1FAF7D}" type="slidenum">
              <a:rPr lang="en-US" altLang="en-US" sz="1400"/>
              <a:pPr/>
              <a:t>47</a:t>
            </a:fld>
            <a:endParaRPr lang="en-US" altLang="en-US" sz="1400"/>
          </a:p>
        </p:txBody>
      </p:sp>
      <p:sp>
        <p:nvSpPr>
          <p:cNvPr id="45059" name="Rectangle 2"/>
          <p:cNvSpPr>
            <a:spLocks noGrp="1" noChangeArrowheads="1"/>
          </p:cNvSpPr>
          <p:nvPr>
            <p:ph type="title"/>
          </p:nvPr>
        </p:nvSpPr>
        <p:spPr>
          <a:xfrm>
            <a:off x="762000" y="152400"/>
            <a:ext cx="7772400" cy="609600"/>
          </a:xfrm>
        </p:spPr>
        <p:txBody>
          <a:bodyPr/>
          <a:lstStyle/>
          <a:p>
            <a:r>
              <a:rPr lang="en-US" altLang="en-US" smtClean="0"/>
              <a:t>Trace Code</a:t>
            </a:r>
          </a:p>
        </p:txBody>
      </p:sp>
      <p:sp>
        <p:nvSpPr>
          <p:cNvPr id="45060" name="Rectangle 3"/>
          <p:cNvSpPr>
            <a:spLocks noChangeArrowheads="1"/>
          </p:cNvSpPr>
          <p:nvPr/>
        </p:nvSpPr>
        <p:spPr bwMode="auto">
          <a:xfrm>
            <a:off x="2686050"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5061" name="Rectangle 4"/>
          <p:cNvSpPr>
            <a:spLocks noChangeArrowheads="1"/>
          </p:cNvSpPr>
          <p:nvPr/>
        </p:nvSpPr>
        <p:spPr bwMode="auto">
          <a:xfrm>
            <a:off x="2800350"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5062" name="Text Box 5"/>
          <p:cNvSpPr txBox="1">
            <a:spLocks noChangeArrowheads="1"/>
          </p:cNvSpPr>
          <p:nvPr/>
        </p:nvSpPr>
        <p:spPr bwMode="auto">
          <a:xfrm>
            <a:off x="117475" y="1009650"/>
            <a:ext cx="4338638" cy="3013075"/>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bg2"/>
                </a:solidFill>
              </a:rPr>
              <a:t>JFrame frame1 = </a:t>
            </a:r>
            <a:r>
              <a:rPr lang="en-US" altLang="en-US" b="1">
                <a:solidFill>
                  <a:schemeClr val="bg2"/>
                </a:solidFill>
              </a:rPr>
              <a:t>new</a:t>
            </a:r>
            <a:r>
              <a:rPr lang="en-US" altLang="en-US">
                <a:solidFill>
                  <a:schemeClr val="bg2"/>
                </a:solidFill>
              </a:rPr>
              <a:t> JFrame(); frame1.setTitle("Window 1"); frame1.setSize(200, 150); frame1.setVisible(</a:t>
            </a:r>
            <a:r>
              <a:rPr lang="en-US" altLang="en-US" b="1">
                <a:solidFill>
                  <a:schemeClr val="bg2"/>
                </a:solidFill>
              </a:rPr>
              <a:t>true</a:t>
            </a:r>
            <a:r>
              <a:rPr lang="en-US" altLang="en-US">
                <a:solidFill>
                  <a:schemeClr val="bg2"/>
                </a:solidFill>
              </a:rPr>
              <a:t>); </a:t>
            </a:r>
          </a:p>
          <a:p>
            <a:r>
              <a:rPr lang="en-US" altLang="en-US">
                <a:solidFill>
                  <a:schemeClr val="bg2"/>
                </a:solidFill>
              </a:rPr>
              <a:t>JFrame frame2 = </a:t>
            </a:r>
            <a:r>
              <a:rPr lang="en-US" altLang="en-US" b="1">
                <a:solidFill>
                  <a:schemeClr val="bg2"/>
                </a:solidFill>
              </a:rPr>
              <a:t>new</a:t>
            </a:r>
            <a:r>
              <a:rPr lang="en-US" altLang="en-US">
                <a:solidFill>
                  <a:schemeClr val="bg2"/>
                </a:solidFill>
              </a:rPr>
              <a:t> JFrame(); frame2.setTitle("Window 2"); frame2.setSize(200, 150); frame2.setVisible(</a:t>
            </a:r>
            <a:r>
              <a:rPr lang="en-US" altLang="en-US" b="1">
                <a:solidFill>
                  <a:schemeClr val="bg2"/>
                </a:solidFill>
              </a:rPr>
              <a:t>true</a:t>
            </a:r>
            <a:r>
              <a:rPr lang="en-US" altLang="en-US">
                <a:solidFill>
                  <a:schemeClr val="bg2"/>
                </a:solidFill>
              </a:rPr>
              <a:t>); </a:t>
            </a:r>
          </a:p>
        </p:txBody>
      </p:sp>
      <p:sp>
        <p:nvSpPr>
          <p:cNvPr id="45063" name="Rectangle 6"/>
          <p:cNvSpPr>
            <a:spLocks noChangeArrowheads="1"/>
          </p:cNvSpPr>
          <p:nvPr/>
        </p:nvSpPr>
        <p:spPr bwMode="auto">
          <a:xfrm>
            <a:off x="5416550" y="1123950"/>
            <a:ext cx="1074738" cy="306388"/>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accent2"/>
                </a:solidFill>
              </a:rPr>
              <a:t>reference</a:t>
            </a:r>
          </a:p>
        </p:txBody>
      </p:sp>
      <p:sp>
        <p:nvSpPr>
          <p:cNvPr id="45064" name="Text Box 7"/>
          <p:cNvSpPr txBox="1">
            <a:spLocks noChangeArrowheads="1"/>
          </p:cNvSpPr>
          <p:nvPr/>
        </p:nvSpPr>
        <p:spPr bwMode="auto">
          <a:xfrm>
            <a:off x="4572000" y="1098550"/>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frame1</a:t>
            </a:r>
          </a:p>
        </p:txBody>
      </p:sp>
      <p:sp>
        <p:nvSpPr>
          <p:cNvPr id="45065" name="Rectangle 8"/>
          <p:cNvSpPr>
            <a:spLocks noChangeArrowheads="1"/>
          </p:cNvSpPr>
          <p:nvPr/>
        </p:nvSpPr>
        <p:spPr bwMode="auto">
          <a:xfrm>
            <a:off x="155575" y="1816100"/>
            <a:ext cx="4032250"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5066" name="Rectangle 9"/>
          <p:cNvSpPr>
            <a:spLocks noChangeArrowheads="1"/>
          </p:cNvSpPr>
          <p:nvPr/>
        </p:nvSpPr>
        <p:spPr bwMode="auto">
          <a:xfrm>
            <a:off x="5186363" y="1739900"/>
            <a:ext cx="1690687" cy="1304925"/>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r>
              <a:rPr lang="en-US" altLang="en-US" sz="1800" u="sng">
                <a:solidFill>
                  <a:schemeClr val="accent2"/>
                </a:solidFill>
              </a:rPr>
              <a:t>: JFrame</a:t>
            </a:r>
          </a:p>
          <a:p>
            <a:r>
              <a:rPr lang="en-US" altLang="en-US" sz="1800">
                <a:solidFill>
                  <a:schemeClr val="accent2"/>
                </a:solidFill>
              </a:rPr>
              <a:t>title: </a:t>
            </a:r>
            <a:r>
              <a:rPr lang="en-US" altLang="en-US" sz="1800">
                <a:solidFill>
                  <a:schemeClr val="bg2"/>
                </a:solidFill>
              </a:rPr>
              <a:t>"Window 1"</a:t>
            </a:r>
            <a:endParaRPr lang="en-US" altLang="en-US" sz="1800">
              <a:solidFill>
                <a:schemeClr val="accent2"/>
              </a:solidFill>
            </a:endParaRPr>
          </a:p>
          <a:p>
            <a:r>
              <a:rPr lang="en-US" altLang="en-US" sz="1800">
                <a:solidFill>
                  <a:schemeClr val="accent2"/>
                </a:solidFill>
              </a:rPr>
              <a:t>width: </a:t>
            </a:r>
            <a:r>
              <a:rPr lang="en-US" altLang="en-US" sz="1800">
                <a:solidFill>
                  <a:schemeClr val="bg2"/>
                </a:solidFill>
              </a:rPr>
              <a:t>200</a:t>
            </a:r>
            <a:endParaRPr lang="en-US" altLang="en-US" sz="1800">
              <a:solidFill>
                <a:schemeClr val="accent2"/>
              </a:solidFill>
            </a:endParaRPr>
          </a:p>
          <a:p>
            <a:r>
              <a:rPr lang="en-US" altLang="en-US" sz="1800">
                <a:solidFill>
                  <a:schemeClr val="accent2"/>
                </a:solidFill>
              </a:rPr>
              <a:t>height: </a:t>
            </a:r>
            <a:r>
              <a:rPr lang="en-US" altLang="en-US" sz="1800">
                <a:solidFill>
                  <a:schemeClr val="bg2"/>
                </a:solidFill>
              </a:rPr>
              <a:t>150</a:t>
            </a:r>
            <a:endParaRPr lang="en-US" altLang="en-US" sz="1800">
              <a:solidFill>
                <a:schemeClr val="accent2"/>
              </a:solidFill>
            </a:endParaRPr>
          </a:p>
          <a:p>
            <a:r>
              <a:rPr lang="en-US" altLang="en-US" sz="1800">
                <a:solidFill>
                  <a:schemeClr val="accent2"/>
                </a:solidFill>
              </a:rPr>
              <a:t>visible:</a:t>
            </a:r>
          </a:p>
        </p:txBody>
      </p:sp>
      <p:sp>
        <p:nvSpPr>
          <p:cNvPr id="45067" name="Line 10"/>
          <p:cNvSpPr>
            <a:spLocks noChangeShapeType="1"/>
          </p:cNvSpPr>
          <p:nvPr/>
        </p:nvSpPr>
        <p:spPr bwMode="auto">
          <a:xfrm flipH="1">
            <a:off x="5646738" y="1355725"/>
            <a:ext cx="307975" cy="460375"/>
          </a:xfrm>
          <a:prstGeom prst="line">
            <a:avLst/>
          </a:prstGeom>
          <a:noFill/>
          <a:ln w="12700">
            <a:solidFill>
              <a:srgbClr val="FF66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45068" name="AutoShape 11"/>
          <p:cNvSpPr>
            <a:spLocks noChangeArrowheads="1"/>
          </p:cNvSpPr>
          <p:nvPr/>
        </p:nvSpPr>
        <p:spPr bwMode="auto">
          <a:xfrm>
            <a:off x="6991350" y="1624013"/>
            <a:ext cx="1958975" cy="422275"/>
          </a:xfrm>
          <a:prstGeom prst="wedgeRoundRectCallout">
            <a:avLst>
              <a:gd name="adj1" fmla="val -76176"/>
              <a:gd name="adj2" fmla="val 151505"/>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Set size property</a:t>
            </a:r>
          </a:p>
        </p:txBody>
      </p:sp>
      <p:sp>
        <p:nvSpPr>
          <p:cNvPr id="45069"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45070" name="Rectangle 13"/>
          <p:cNvSpPr>
            <a:spLocks noChangeArrowheads="1"/>
          </p:cNvSpPr>
          <p:nvPr/>
        </p:nvSpPr>
        <p:spPr bwMode="auto">
          <a:xfrm>
            <a:off x="228600" y="4648200"/>
            <a:ext cx="845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rgbClr val="FFC000"/>
                </a:solidFill>
              </a:rPr>
              <a:t>//</a:t>
            </a:r>
            <a:r>
              <a:rPr lang="en-US" altLang="en-US" b="1">
                <a:solidFill>
                  <a:srgbClr val="FFC000"/>
                </a:solidFill>
              </a:rPr>
              <a:t>setSize</a:t>
            </a:r>
            <a:r>
              <a:rPr lang="en-US" altLang="en-US">
                <a:solidFill>
                  <a:srgbClr val="FFC000"/>
                </a:solidFill>
              </a:rPr>
              <a:t> method defined the size  of 200 &amp; 150 (width, height).</a:t>
            </a:r>
          </a:p>
          <a:p>
            <a:endParaRPr lang="en-US" altLang="en-US">
              <a:solidFill>
                <a:srgbClr val="FFC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C651886-289C-458E-998C-245F91718D79}" type="slidenum">
              <a:rPr lang="en-US" altLang="en-US" sz="1400"/>
              <a:pPr/>
              <a:t>48</a:t>
            </a:fld>
            <a:endParaRPr lang="en-US" altLang="en-US" sz="1400"/>
          </a:p>
        </p:txBody>
      </p:sp>
      <p:sp>
        <p:nvSpPr>
          <p:cNvPr id="46083" name="Rectangle 2"/>
          <p:cNvSpPr>
            <a:spLocks noGrp="1" noChangeArrowheads="1"/>
          </p:cNvSpPr>
          <p:nvPr>
            <p:ph type="title"/>
          </p:nvPr>
        </p:nvSpPr>
        <p:spPr>
          <a:xfrm>
            <a:off x="762000" y="152400"/>
            <a:ext cx="7772400" cy="609600"/>
          </a:xfrm>
        </p:spPr>
        <p:txBody>
          <a:bodyPr/>
          <a:lstStyle/>
          <a:p>
            <a:r>
              <a:rPr lang="en-US" altLang="en-US" smtClean="0"/>
              <a:t>Trace Code</a:t>
            </a:r>
          </a:p>
        </p:txBody>
      </p:sp>
      <p:sp>
        <p:nvSpPr>
          <p:cNvPr id="46084" name="Rectangle 3"/>
          <p:cNvSpPr>
            <a:spLocks noChangeArrowheads="1"/>
          </p:cNvSpPr>
          <p:nvPr/>
        </p:nvSpPr>
        <p:spPr bwMode="auto">
          <a:xfrm>
            <a:off x="2686050"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6085" name="Rectangle 4"/>
          <p:cNvSpPr>
            <a:spLocks noChangeArrowheads="1"/>
          </p:cNvSpPr>
          <p:nvPr/>
        </p:nvSpPr>
        <p:spPr bwMode="auto">
          <a:xfrm>
            <a:off x="2800350"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6086" name="Text Box 5"/>
          <p:cNvSpPr txBox="1">
            <a:spLocks noChangeArrowheads="1"/>
          </p:cNvSpPr>
          <p:nvPr/>
        </p:nvSpPr>
        <p:spPr bwMode="auto">
          <a:xfrm>
            <a:off x="117475" y="1009650"/>
            <a:ext cx="4338638" cy="3013075"/>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bg2"/>
                </a:solidFill>
              </a:rPr>
              <a:t>JFrame frame1 = </a:t>
            </a:r>
            <a:r>
              <a:rPr lang="en-US" altLang="en-US" b="1">
                <a:solidFill>
                  <a:schemeClr val="bg2"/>
                </a:solidFill>
              </a:rPr>
              <a:t>new</a:t>
            </a:r>
            <a:r>
              <a:rPr lang="en-US" altLang="en-US">
                <a:solidFill>
                  <a:schemeClr val="bg2"/>
                </a:solidFill>
              </a:rPr>
              <a:t> JFrame(); frame1.setTitle("Window 1"); frame1.setSize(200, 150); frame1.setVisible(</a:t>
            </a:r>
            <a:r>
              <a:rPr lang="en-US" altLang="en-US" b="1">
                <a:solidFill>
                  <a:schemeClr val="bg2"/>
                </a:solidFill>
              </a:rPr>
              <a:t>true</a:t>
            </a:r>
            <a:r>
              <a:rPr lang="en-US" altLang="en-US">
                <a:solidFill>
                  <a:schemeClr val="bg2"/>
                </a:solidFill>
              </a:rPr>
              <a:t>); </a:t>
            </a:r>
          </a:p>
          <a:p>
            <a:r>
              <a:rPr lang="en-US" altLang="en-US">
                <a:solidFill>
                  <a:schemeClr val="bg2"/>
                </a:solidFill>
              </a:rPr>
              <a:t>JFrame frame2 = </a:t>
            </a:r>
            <a:r>
              <a:rPr lang="en-US" altLang="en-US" b="1">
                <a:solidFill>
                  <a:schemeClr val="bg2"/>
                </a:solidFill>
              </a:rPr>
              <a:t>new</a:t>
            </a:r>
            <a:r>
              <a:rPr lang="en-US" altLang="en-US">
                <a:solidFill>
                  <a:schemeClr val="bg2"/>
                </a:solidFill>
              </a:rPr>
              <a:t> JFrame(); frame2.setTitle("Window 2"); frame2.setSize(200, 150); frame2.setVisible(</a:t>
            </a:r>
            <a:r>
              <a:rPr lang="en-US" altLang="en-US" b="1">
                <a:solidFill>
                  <a:schemeClr val="bg2"/>
                </a:solidFill>
              </a:rPr>
              <a:t>true</a:t>
            </a:r>
            <a:r>
              <a:rPr lang="en-US" altLang="en-US">
                <a:solidFill>
                  <a:schemeClr val="bg2"/>
                </a:solidFill>
              </a:rPr>
              <a:t>); </a:t>
            </a:r>
          </a:p>
        </p:txBody>
      </p:sp>
      <p:sp>
        <p:nvSpPr>
          <p:cNvPr id="46087" name="Rectangle 6"/>
          <p:cNvSpPr>
            <a:spLocks noChangeArrowheads="1"/>
          </p:cNvSpPr>
          <p:nvPr/>
        </p:nvSpPr>
        <p:spPr bwMode="auto">
          <a:xfrm>
            <a:off x="5416550" y="1123950"/>
            <a:ext cx="1074738" cy="306388"/>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accent2"/>
                </a:solidFill>
              </a:rPr>
              <a:t>reference</a:t>
            </a:r>
          </a:p>
        </p:txBody>
      </p:sp>
      <p:sp>
        <p:nvSpPr>
          <p:cNvPr id="46088" name="Text Box 7"/>
          <p:cNvSpPr txBox="1">
            <a:spLocks noChangeArrowheads="1"/>
          </p:cNvSpPr>
          <p:nvPr/>
        </p:nvSpPr>
        <p:spPr bwMode="auto">
          <a:xfrm>
            <a:off x="4572000" y="1098550"/>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frame1</a:t>
            </a:r>
          </a:p>
        </p:txBody>
      </p:sp>
      <p:sp>
        <p:nvSpPr>
          <p:cNvPr id="46089" name="Rectangle 8"/>
          <p:cNvSpPr>
            <a:spLocks noChangeArrowheads="1"/>
          </p:cNvSpPr>
          <p:nvPr/>
        </p:nvSpPr>
        <p:spPr bwMode="auto">
          <a:xfrm>
            <a:off x="5186363" y="1739900"/>
            <a:ext cx="1690687" cy="1304925"/>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r>
              <a:rPr lang="en-US" altLang="en-US" sz="1800" u="sng">
                <a:solidFill>
                  <a:schemeClr val="accent2"/>
                </a:solidFill>
              </a:rPr>
              <a:t>: JFrame</a:t>
            </a:r>
          </a:p>
          <a:p>
            <a:r>
              <a:rPr lang="en-US" altLang="en-US" sz="1800">
                <a:solidFill>
                  <a:schemeClr val="accent2"/>
                </a:solidFill>
              </a:rPr>
              <a:t>title: </a:t>
            </a:r>
            <a:r>
              <a:rPr lang="en-US" altLang="en-US" sz="1800">
                <a:solidFill>
                  <a:schemeClr val="bg2"/>
                </a:solidFill>
              </a:rPr>
              <a:t>"Window 1"</a:t>
            </a:r>
            <a:endParaRPr lang="en-US" altLang="en-US" sz="1800">
              <a:solidFill>
                <a:schemeClr val="accent2"/>
              </a:solidFill>
            </a:endParaRPr>
          </a:p>
          <a:p>
            <a:r>
              <a:rPr lang="en-US" altLang="en-US" sz="1800">
                <a:solidFill>
                  <a:schemeClr val="accent2"/>
                </a:solidFill>
              </a:rPr>
              <a:t>width: </a:t>
            </a:r>
            <a:r>
              <a:rPr lang="en-US" altLang="en-US" sz="1800">
                <a:solidFill>
                  <a:schemeClr val="bg2"/>
                </a:solidFill>
              </a:rPr>
              <a:t>200</a:t>
            </a:r>
            <a:endParaRPr lang="en-US" altLang="en-US" sz="1800">
              <a:solidFill>
                <a:schemeClr val="accent2"/>
              </a:solidFill>
            </a:endParaRPr>
          </a:p>
          <a:p>
            <a:r>
              <a:rPr lang="en-US" altLang="en-US" sz="1800">
                <a:solidFill>
                  <a:schemeClr val="accent2"/>
                </a:solidFill>
              </a:rPr>
              <a:t>height: </a:t>
            </a:r>
            <a:r>
              <a:rPr lang="en-US" altLang="en-US" sz="1800">
                <a:solidFill>
                  <a:schemeClr val="bg2"/>
                </a:solidFill>
              </a:rPr>
              <a:t>150</a:t>
            </a:r>
            <a:endParaRPr lang="en-US" altLang="en-US" sz="1800">
              <a:solidFill>
                <a:schemeClr val="accent2"/>
              </a:solidFill>
            </a:endParaRPr>
          </a:p>
          <a:p>
            <a:r>
              <a:rPr lang="en-US" altLang="en-US" sz="1800">
                <a:solidFill>
                  <a:schemeClr val="accent2"/>
                </a:solidFill>
              </a:rPr>
              <a:t>visible: </a:t>
            </a:r>
            <a:r>
              <a:rPr lang="en-US" altLang="en-US" sz="1800">
                <a:solidFill>
                  <a:schemeClr val="bg2"/>
                </a:solidFill>
              </a:rPr>
              <a:t>true</a:t>
            </a:r>
            <a:endParaRPr lang="en-US" altLang="en-US" sz="1800">
              <a:solidFill>
                <a:schemeClr val="accent2"/>
              </a:solidFill>
            </a:endParaRPr>
          </a:p>
        </p:txBody>
      </p:sp>
      <p:sp>
        <p:nvSpPr>
          <p:cNvPr id="46090" name="Line 9"/>
          <p:cNvSpPr>
            <a:spLocks noChangeShapeType="1"/>
          </p:cNvSpPr>
          <p:nvPr/>
        </p:nvSpPr>
        <p:spPr bwMode="auto">
          <a:xfrm flipH="1">
            <a:off x="5646738" y="1355725"/>
            <a:ext cx="307975" cy="460375"/>
          </a:xfrm>
          <a:prstGeom prst="line">
            <a:avLst/>
          </a:prstGeom>
          <a:noFill/>
          <a:ln w="12700">
            <a:solidFill>
              <a:srgbClr val="FF66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46091" name="AutoShape 10"/>
          <p:cNvSpPr>
            <a:spLocks noChangeArrowheads="1"/>
          </p:cNvSpPr>
          <p:nvPr/>
        </p:nvSpPr>
        <p:spPr bwMode="auto">
          <a:xfrm>
            <a:off x="6991350" y="2084388"/>
            <a:ext cx="1958975" cy="692150"/>
          </a:xfrm>
          <a:prstGeom prst="wedgeRoundRectCallout">
            <a:avLst>
              <a:gd name="adj1" fmla="val -76176"/>
              <a:gd name="adj2" fmla="val 72935"/>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Set visible property</a:t>
            </a:r>
          </a:p>
        </p:txBody>
      </p:sp>
      <p:sp>
        <p:nvSpPr>
          <p:cNvPr id="46092" name="Rectangle 11"/>
          <p:cNvSpPr>
            <a:spLocks noChangeArrowheads="1"/>
          </p:cNvSpPr>
          <p:nvPr/>
        </p:nvSpPr>
        <p:spPr bwMode="auto">
          <a:xfrm>
            <a:off x="193675" y="2200275"/>
            <a:ext cx="4032250"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6093"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46094" name="Rectangle 13"/>
          <p:cNvSpPr>
            <a:spLocks noChangeArrowheads="1"/>
          </p:cNvSpPr>
          <p:nvPr/>
        </p:nvSpPr>
        <p:spPr bwMode="auto">
          <a:xfrm>
            <a:off x="381000" y="4610100"/>
            <a:ext cx="7581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rgbClr val="FFC000"/>
                </a:solidFill>
              </a:rPr>
              <a:t>//</a:t>
            </a:r>
            <a:r>
              <a:rPr lang="en-US" altLang="en-US" b="1">
                <a:solidFill>
                  <a:srgbClr val="FFC000"/>
                </a:solidFill>
              </a:rPr>
              <a:t>setVisible</a:t>
            </a:r>
            <a:r>
              <a:rPr lang="en-US" altLang="en-US">
                <a:solidFill>
                  <a:srgbClr val="FFC000"/>
                </a:solidFill>
              </a:rPr>
              <a:t> method displays the window.</a:t>
            </a:r>
            <a:endParaRPr lang="en-US"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A7D7AA3-EA2A-42DB-8F10-281A76AFD9FE}" type="slidenum">
              <a:rPr lang="en-US" altLang="en-US" sz="1400"/>
              <a:pPr/>
              <a:t>49</a:t>
            </a:fld>
            <a:endParaRPr lang="en-US" altLang="en-US" sz="1400"/>
          </a:p>
        </p:txBody>
      </p:sp>
      <p:sp>
        <p:nvSpPr>
          <p:cNvPr id="47107" name="Rectangle 2"/>
          <p:cNvSpPr>
            <a:spLocks noGrp="1" noChangeArrowheads="1"/>
          </p:cNvSpPr>
          <p:nvPr>
            <p:ph type="title"/>
          </p:nvPr>
        </p:nvSpPr>
        <p:spPr>
          <a:xfrm>
            <a:off x="762000" y="152400"/>
            <a:ext cx="7772400" cy="609600"/>
          </a:xfrm>
        </p:spPr>
        <p:txBody>
          <a:bodyPr/>
          <a:lstStyle/>
          <a:p>
            <a:r>
              <a:rPr lang="en-US" altLang="en-US" smtClean="0"/>
              <a:t>Trace Code</a:t>
            </a:r>
          </a:p>
        </p:txBody>
      </p:sp>
      <p:sp>
        <p:nvSpPr>
          <p:cNvPr id="47108" name="Rectangle 3"/>
          <p:cNvSpPr>
            <a:spLocks noChangeArrowheads="1"/>
          </p:cNvSpPr>
          <p:nvPr/>
        </p:nvSpPr>
        <p:spPr bwMode="auto">
          <a:xfrm>
            <a:off x="2686050"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7109" name="Rectangle 4"/>
          <p:cNvSpPr>
            <a:spLocks noChangeArrowheads="1"/>
          </p:cNvSpPr>
          <p:nvPr/>
        </p:nvSpPr>
        <p:spPr bwMode="auto">
          <a:xfrm>
            <a:off x="2800350"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7110" name="Text Box 5"/>
          <p:cNvSpPr txBox="1">
            <a:spLocks noChangeArrowheads="1"/>
          </p:cNvSpPr>
          <p:nvPr/>
        </p:nvSpPr>
        <p:spPr bwMode="auto">
          <a:xfrm>
            <a:off x="117475" y="1009650"/>
            <a:ext cx="4338638" cy="3013075"/>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bg2"/>
                </a:solidFill>
              </a:rPr>
              <a:t>JFrame frame1 = </a:t>
            </a:r>
            <a:r>
              <a:rPr lang="en-US" altLang="en-US" b="1">
                <a:solidFill>
                  <a:schemeClr val="bg2"/>
                </a:solidFill>
              </a:rPr>
              <a:t>new</a:t>
            </a:r>
            <a:r>
              <a:rPr lang="en-US" altLang="en-US">
                <a:solidFill>
                  <a:schemeClr val="bg2"/>
                </a:solidFill>
              </a:rPr>
              <a:t> JFrame(); frame1.setTitle("Window 1"); frame1.setSize(200, 150); frame1.setVisible(</a:t>
            </a:r>
            <a:r>
              <a:rPr lang="en-US" altLang="en-US" b="1">
                <a:solidFill>
                  <a:schemeClr val="bg2"/>
                </a:solidFill>
              </a:rPr>
              <a:t>true</a:t>
            </a:r>
            <a:r>
              <a:rPr lang="en-US" altLang="en-US">
                <a:solidFill>
                  <a:schemeClr val="bg2"/>
                </a:solidFill>
              </a:rPr>
              <a:t>); </a:t>
            </a:r>
          </a:p>
          <a:p>
            <a:r>
              <a:rPr lang="en-US" altLang="en-US">
                <a:solidFill>
                  <a:schemeClr val="bg2"/>
                </a:solidFill>
              </a:rPr>
              <a:t>JFrame frame2 = </a:t>
            </a:r>
            <a:r>
              <a:rPr lang="en-US" altLang="en-US" b="1">
                <a:solidFill>
                  <a:schemeClr val="bg2"/>
                </a:solidFill>
              </a:rPr>
              <a:t>new</a:t>
            </a:r>
            <a:r>
              <a:rPr lang="en-US" altLang="en-US">
                <a:solidFill>
                  <a:schemeClr val="bg2"/>
                </a:solidFill>
              </a:rPr>
              <a:t> JFrame(); frame2.setTitle("Window 2"); frame2.setSize(200, 150); frame2.setVisible(</a:t>
            </a:r>
            <a:r>
              <a:rPr lang="en-US" altLang="en-US" b="1">
                <a:solidFill>
                  <a:schemeClr val="bg2"/>
                </a:solidFill>
              </a:rPr>
              <a:t>true</a:t>
            </a:r>
            <a:r>
              <a:rPr lang="en-US" altLang="en-US">
                <a:solidFill>
                  <a:schemeClr val="bg2"/>
                </a:solidFill>
              </a:rPr>
              <a:t>); </a:t>
            </a:r>
          </a:p>
        </p:txBody>
      </p:sp>
      <p:sp>
        <p:nvSpPr>
          <p:cNvPr id="47111" name="Rectangle 6"/>
          <p:cNvSpPr>
            <a:spLocks noChangeArrowheads="1"/>
          </p:cNvSpPr>
          <p:nvPr/>
        </p:nvSpPr>
        <p:spPr bwMode="auto">
          <a:xfrm>
            <a:off x="5416550" y="1123950"/>
            <a:ext cx="1074738" cy="306388"/>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accent2"/>
                </a:solidFill>
              </a:rPr>
              <a:t>reference</a:t>
            </a:r>
          </a:p>
        </p:txBody>
      </p:sp>
      <p:sp>
        <p:nvSpPr>
          <p:cNvPr id="47112" name="Text Box 7"/>
          <p:cNvSpPr txBox="1">
            <a:spLocks noChangeArrowheads="1"/>
          </p:cNvSpPr>
          <p:nvPr/>
        </p:nvSpPr>
        <p:spPr bwMode="auto">
          <a:xfrm>
            <a:off x="4572000" y="1098550"/>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frame1</a:t>
            </a:r>
          </a:p>
        </p:txBody>
      </p:sp>
      <p:sp>
        <p:nvSpPr>
          <p:cNvPr id="47113" name="Rectangle 8"/>
          <p:cNvSpPr>
            <a:spLocks noChangeArrowheads="1"/>
          </p:cNvSpPr>
          <p:nvPr/>
        </p:nvSpPr>
        <p:spPr bwMode="auto">
          <a:xfrm>
            <a:off x="5186363" y="1739900"/>
            <a:ext cx="1690687" cy="1304925"/>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r>
              <a:rPr lang="en-US" altLang="en-US" sz="1800" u="sng">
                <a:solidFill>
                  <a:schemeClr val="accent2"/>
                </a:solidFill>
              </a:rPr>
              <a:t>: JFrame</a:t>
            </a:r>
          </a:p>
          <a:p>
            <a:r>
              <a:rPr lang="en-US" altLang="en-US" sz="1800">
                <a:solidFill>
                  <a:schemeClr val="accent2"/>
                </a:solidFill>
              </a:rPr>
              <a:t>title: </a:t>
            </a:r>
            <a:r>
              <a:rPr lang="en-US" altLang="en-US" sz="1800">
                <a:solidFill>
                  <a:schemeClr val="bg2"/>
                </a:solidFill>
              </a:rPr>
              <a:t>"Window 1"</a:t>
            </a:r>
            <a:endParaRPr lang="en-US" altLang="en-US" sz="1800">
              <a:solidFill>
                <a:schemeClr val="accent2"/>
              </a:solidFill>
            </a:endParaRPr>
          </a:p>
          <a:p>
            <a:r>
              <a:rPr lang="en-US" altLang="en-US" sz="1800">
                <a:solidFill>
                  <a:schemeClr val="accent2"/>
                </a:solidFill>
              </a:rPr>
              <a:t>width: </a:t>
            </a:r>
            <a:r>
              <a:rPr lang="en-US" altLang="en-US" sz="1800">
                <a:solidFill>
                  <a:schemeClr val="bg2"/>
                </a:solidFill>
              </a:rPr>
              <a:t>200</a:t>
            </a:r>
            <a:endParaRPr lang="en-US" altLang="en-US" sz="1800">
              <a:solidFill>
                <a:schemeClr val="accent2"/>
              </a:solidFill>
            </a:endParaRPr>
          </a:p>
          <a:p>
            <a:r>
              <a:rPr lang="en-US" altLang="en-US" sz="1800">
                <a:solidFill>
                  <a:schemeClr val="accent2"/>
                </a:solidFill>
              </a:rPr>
              <a:t>height: </a:t>
            </a:r>
            <a:r>
              <a:rPr lang="en-US" altLang="en-US" sz="1800">
                <a:solidFill>
                  <a:schemeClr val="bg2"/>
                </a:solidFill>
              </a:rPr>
              <a:t>150</a:t>
            </a:r>
            <a:endParaRPr lang="en-US" altLang="en-US" sz="1800">
              <a:solidFill>
                <a:schemeClr val="accent2"/>
              </a:solidFill>
            </a:endParaRPr>
          </a:p>
          <a:p>
            <a:r>
              <a:rPr lang="en-US" altLang="en-US" sz="1800">
                <a:solidFill>
                  <a:schemeClr val="accent2"/>
                </a:solidFill>
              </a:rPr>
              <a:t>visible: </a:t>
            </a:r>
            <a:r>
              <a:rPr lang="en-US" altLang="en-US" sz="1800">
                <a:solidFill>
                  <a:schemeClr val="bg2"/>
                </a:solidFill>
              </a:rPr>
              <a:t>true</a:t>
            </a:r>
            <a:endParaRPr lang="en-US" altLang="en-US" sz="1800">
              <a:solidFill>
                <a:schemeClr val="accent2"/>
              </a:solidFill>
            </a:endParaRPr>
          </a:p>
        </p:txBody>
      </p:sp>
      <p:sp>
        <p:nvSpPr>
          <p:cNvPr id="47114" name="Line 9"/>
          <p:cNvSpPr>
            <a:spLocks noChangeShapeType="1"/>
          </p:cNvSpPr>
          <p:nvPr/>
        </p:nvSpPr>
        <p:spPr bwMode="auto">
          <a:xfrm flipH="1">
            <a:off x="5646738" y="1355725"/>
            <a:ext cx="307975" cy="460375"/>
          </a:xfrm>
          <a:prstGeom prst="line">
            <a:avLst/>
          </a:prstGeom>
          <a:noFill/>
          <a:ln w="12700">
            <a:solidFill>
              <a:srgbClr val="FF66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47115" name="AutoShape 10"/>
          <p:cNvSpPr>
            <a:spLocks noChangeArrowheads="1"/>
          </p:cNvSpPr>
          <p:nvPr/>
        </p:nvSpPr>
        <p:spPr bwMode="auto">
          <a:xfrm>
            <a:off x="6915150" y="3121025"/>
            <a:ext cx="2035175" cy="882650"/>
          </a:xfrm>
          <a:prstGeom prst="wedgeRoundRectCallout">
            <a:avLst>
              <a:gd name="adj1" fmla="val -77065"/>
              <a:gd name="adj2" fmla="val 59532"/>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Declare, create, and assign in one statement</a:t>
            </a:r>
          </a:p>
        </p:txBody>
      </p:sp>
      <p:sp>
        <p:nvSpPr>
          <p:cNvPr id="47116" name="Rectangle 11"/>
          <p:cNvSpPr>
            <a:spLocks noChangeArrowheads="1"/>
          </p:cNvSpPr>
          <p:nvPr/>
        </p:nvSpPr>
        <p:spPr bwMode="auto">
          <a:xfrm>
            <a:off x="193675" y="2584450"/>
            <a:ext cx="4032250"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7117" name="Rectangle 12"/>
          <p:cNvSpPr>
            <a:spLocks noChangeArrowheads="1"/>
          </p:cNvSpPr>
          <p:nvPr/>
        </p:nvSpPr>
        <p:spPr bwMode="auto">
          <a:xfrm>
            <a:off x="5378450" y="3429000"/>
            <a:ext cx="1074738" cy="306388"/>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accent2"/>
                </a:solidFill>
              </a:rPr>
              <a:t>reference</a:t>
            </a:r>
          </a:p>
        </p:txBody>
      </p:sp>
      <p:sp>
        <p:nvSpPr>
          <p:cNvPr id="47118" name="Text Box 13"/>
          <p:cNvSpPr txBox="1">
            <a:spLocks noChangeArrowheads="1"/>
          </p:cNvSpPr>
          <p:nvPr/>
        </p:nvSpPr>
        <p:spPr bwMode="auto">
          <a:xfrm>
            <a:off x="4533900" y="3403600"/>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frame2</a:t>
            </a:r>
          </a:p>
        </p:txBody>
      </p:sp>
      <p:sp>
        <p:nvSpPr>
          <p:cNvPr id="47119" name="Rectangle 14"/>
          <p:cNvSpPr>
            <a:spLocks noChangeArrowheads="1"/>
          </p:cNvSpPr>
          <p:nvPr/>
        </p:nvSpPr>
        <p:spPr bwMode="auto">
          <a:xfrm>
            <a:off x="5148263" y="4044950"/>
            <a:ext cx="1690687" cy="1304925"/>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r>
              <a:rPr lang="en-US" altLang="en-US" sz="1800" u="sng">
                <a:solidFill>
                  <a:schemeClr val="accent2"/>
                </a:solidFill>
              </a:rPr>
              <a:t>: JFrame</a:t>
            </a:r>
          </a:p>
          <a:p>
            <a:r>
              <a:rPr lang="en-US" altLang="en-US" sz="1800">
                <a:solidFill>
                  <a:schemeClr val="accent2"/>
                </a:solidFill>
              </a:rPr>
              <a:t>title:</a:t>
            </a:r>
          </a:p>
          <a:p>
            <a:r>
              <a:rPr lang="en-US" altLang="en-US" sz="1800">
                <a:solidFill>
                  <a:schemeClr val="accent2"/>
                </a:solidFill>
              </a:rPr>
              <a:t>width:</a:t>
            </a:r>
          </a:p>
          <a:p>
            <a:r>
              <a:rPr lang="en-US" altLang="en-US" sz="1800">
                <a:solidFill>
                  <a:schemeClr val="accent2"/>
                </a:solidFill>
              </a:rPr>
              <a:t>height:</a:t>
            </a:r>
          </a:p>
          <a:p>
            <a:r>
              <a:rPr lang="en-US" altLang="en-US" sz="1800">
                <a:solidFill>
                  <a:schemeClr val="accent2"/>
                </a:solidFill>
              </a:rPr>
              <a:t>visible:</a:t>
            </a:r>
          </a:p>
        </p:txBody>
      </p:sp>
      <p:sp>
        <p:nvSpPr>
          <p:cNvPr id="47120" name="Line 15"/>
          <p:cNvSpPr>
            <a:spLocks noChangeShapeType="1"/>
          </p:cNvSpPr>
          <p:nvPr/>
        </p:nvSpPr>
        <p:spPr bwMode="auto">
          <a:xfrm flipH="1">
            <a:off x="5608638" y="3660775"/>
            <a:ext cx="307975" cy="460375"/>
          </a:xfrm>
          <a:prstGeom prst="line">
            <a:avLst/>
          </a:prstGeom>
          <a:noFill/>
          <a:ln w="12700">
            <a:solidFill>
              <a:srgbClr val="FF66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47121" name="Rectangle 1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
        <p:nvSpPr>
          <p:cNvPr id="47122" name="Rectangle 17"/>
          <p:cNvSpPr>
            <a:spLocks noChangeArrowheads="1"/>
          </p:cNvSpPr>
          <p:nvPr/>
        </p:nvSpPr>
        <p:spPr bwMode="auto">
          <a:xfrm>
            <a:off x="190500" y="5524500"/>
            <a:ext cx="8610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b="1"/>
              <a:t>frame2 </a:t>
            </a:r>
            <a:r>
              <a:rPr lang="en-US" altLang="en-US"/>
              <a:t>– </a:t>
            </a:r>
            <a:r>
              <a:rPr lang="en-US" altLang="en-US" b="1"/>
              <a:t>object</a:t>
            </a:r>
            <a:r>
              <a:rPr lang="en-US" altLang="en-US"/>
              <a:t> created from Jframe class with another sets of methods; setTitle, setSize, setVisible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Encapsulation</a:t>
            </a:r>
            <a:r>
              <a:rPr lang="en-US" dirty="0" smtClean="0"/>
              <a:t/>
            </a:r>
            <a:br>
              <a:rPr lang="en-US" dirty="0" smtClean="0"/>
            </a:br>
            <a:endParaRPr lang="en-US" dirty="0"/>
          </a:p>
        </p:txBody>
      </p:sp>
      <p:sp>
        <p:nvSpPr>
          <p:cNvPr id="3" name="Content Placeholder 2"/>
          <p:cNvSpPr>
            <a:spLocks noGrp="1"/>
          </p:cNvSpPr>
          <p:nvPr>
            <p:ph idx="1"/>
          </p:nvPr>
        </p:nvSpPr>
        <p:spPr>
          <a:xfrm>
            <a:off x="270640" y="971080"/>
            <a:ext cx="8525910" cy="5343315"/>
          </a:xfrm>
        </p:spPr>
        <p:txBody>
          <a:bodyPr/>
          <a:lstStyle/>
          <a:p>
            <a:r>
              <a:rPr lang="en-US" sz="2400" dirty="0" smtClean="0"/>
              <a:t>Encapsulation is the hiding of data implementation by restricting access to accessors and </a:t>
            </a:r>
            <a:r>
              <a:rPr lang="en-US" sz="2400" b="1" dirty="0" err="1" smtClean="0"/>
              <a:t>M</a:t>
            </a:r>
            <a:r>
              <a:rPr lang="en-US" sz="2400" b="1" dirty="0" err="1" smtClean="0"/>
              <a:t>utators</a:t>
            </a:r>
            <a:r>
              <a:rPr lang="en-US" sz="2400" dirty="0" smtClean="0"/>
              <a:t>, and </a:t>
            </a:r>
            <a:r>
              <a:rPr lang="en-US" sz="2400" dirty="0"/>
              <a:t>A</a:t>
            </a:r>
            <a:r>
              <a:rPr lang="en-US" sz="2400" dirty="0" smtClean="0"/>
              <a:t>ccessors </a:t>
            </a:r>
          </a:p>
          <a:p>
            <a:pPr marL="514350" indent="-514350">
              <a:buFont typeface="+mj-lt"/>
              <a:buAutoNum type="arabicPeriod"/>
            </a:pPr>
            <a:r>
              <a:rPr lang="en-US" sz="2400" b="1" dirty="0" smtClean="0"/>
              <a:t>Accessor </a:t>
            </a:r>
            <a:r>
              <a:rPr lang="en-US" sz="2400" dirty="0" smtClean="0"/>
              <a:t>is </a:t>
            </a:r>
            <a:r>
              <a:rPr lang="en-US" sz="2400" dirty="0"/>
              <a:t>a method that is used to ask an object about itself. </a:t>
            </a:r>
            <a:endParaRPr lang="en-US" sz="2400" dirty="0" smtClean="0"/>
          </a:p>
          <a:p>
            <a:pPr marL="0" indent="0">
              <a:buNone/>
            </a:pPr>
            <a:r>
              <a:rPr lang="en-US" sz="2400" dirty="0" smtClean="0"/>
              <a:t>In OOP</a:t>
            </a:r>
            <a:r>
              <a:rPr lang="en-US" sz="2400" dirty="0"/>
              <a:t>, these are usually in the form of properties, which have, </a:t>
            </a:r>
            <a:r>
              <a:rPr lang="en-US" sz="2400" dirty="0" smtClean="0"/>
              <a:t>under normal </a:t>
            </a:r>
            <a:r>
              <a:rPr lang="en-US" sz="2400" dirty="0"/>
              <a:t>conditions, a </a:t>
            </a:r>
            <a:r>
              <a:rPr lang="en-US" sz="2400" i="1" dirty="0"/>
              <a:t>get</a:t>
            </a:r>
            <a:r>
              <a:rPr lang="en-US" sz="2400" dirty="0"/>
              <a:t> method, which is an accessor method</a:t>
            </a:r>
            <a:r>
              <a:rPr lang="en-US" sz="2400" dirty="0" smtClean="0"/>
              <a:t>.</a:t>
            </a:r>
          </a:p>
          <a:p>
            <a:pPr marL="0" indent="0">
              <a:buNone/>
            </a:pPr>
            <a:r>
              <a:rPr lang="en-US" sz="2400" dirty="0" smtClean="0"/>
              <a:t>2. </a:t>
            </a:r>
            <a:r>
              <a:rPr lang="en-US" sz="2400" b="1" dirty="0" err="1" smtClean="0"/>
              <a:t>Mutator</a:t>
            </a:r>
            <a:r>
              <a:rPr lang="en-US" dirty="0"/>
              <a:t> </a:t>
            </a:r>
            <a:r>
              <a:rPr lang="en-US" sz="2400" dirty="0" smtClean="0"/>
              <a:t>are </a:t>
            </a:r>
            <a:r>
              <a:rPr lang="en-US" sz="2400" dirty="0"/>
              <a:t>public methods that are used to modify</a:t>
            </a:r>
            <a:r>
              <a:rPr lang="en-US" sz="2400" dirty="0" smtClean="0"/>
              <a:t/>
            </a:r>
            <a:br>
              <a:rPr lang="en-US" sz="2400" dirty="0" smtClean="0"/>
            </a:br>
            <a:r>
              <a:rPr lang="en-US" sz="2400" dirty="0"/>
              <a:t>the state of an object, while hiding the implementation of exactly </a:t>
            </a:r>
            <a:r>
              <a:rPr lang="en-US" sz="2400" dirty="0" smtClean="0"/>
              <a:t>how the </a:t>
            </a:r>
            <a:r>
              <a:rPr lang="en-US" sz="2400" dirty="0"/>
              <a:t>data gets modified. </a:t>
            </a:r>
            <a:endParaRPr lang="en-US" sz="2400" dirty="0" smtClean="0"/>
          </a:p>
          <a:p>
            <a:pPr marL="0" indent="0">
              <a:buNone/>
            </a:pPr>
            <a:r>
              <a:rPr lang="en-US" sz="2400" dirty="0" err="1" smtClean="0"/>
              <a:t>Mutators</a:t>
            </a:r>
            <a:r>
              <a:rPr lang="en-US" sz="2400" dirty="0" smtClean="0"/>
              <a:t> </a:t>
            </a:r>
            <a:r>
              <a:rPr lang="en-US" sz="2400" dirty="0"/>
              <a:t>are commonly another portion of </a:t>
            </a:r>
            <a:r>
              <a:rPr lang="en-US" sz="2400" dirty="0" smtClean="0"/>
              <a:t>the property </a:t>
            </a:r>
            <a:r>
              <a:rPr lang="en-US" sz="2400" dirty="0"/>
              <a:t>discussed above, except this time its the </a:t>
            </a:r>
            <a:r>
              <a:rPr lang="en-US" sz="2400" i="1" dirty="0"/>
              <a:t>set</a:t>
            </a:r>
            <a:r>
              <a:rPr lang="en-US" sz="2400" dirty="0"/>
              <a:t> method that lets the caller modify the member data behind the scenes.</a:t>
            </a:r>
            <a:endParaRPr lang="en-US" sz="2400" dirty="0"/>
          </a:p>
        </p:txBody>
      </p:sp>
      <p:sp>
        <p:nvSpPr>
          <p:cNvPr id="4" name="Slide Number Placeholder 3"/>
          <p:cNvSpPr>
            <a:spLocks noGrp="1"/>
          </p:cNvSpPr>
          <p:nvPr>
            <p:ph type="sldNum" sz="quarter" idx="11"/>
          </p:nvPr>
        </p:nvSpPr>
        <p:spPr/>
        <p:txBody>
          <a:bodyPr/>
          <a:lstStyle/>
          <a:p>
            <a:fld id="{295195DB-2EAB-497A-9935-1C047E868252}" type="slidenum">
              <a:rPr lang="en-US" altLang="en-US" smtClean="0"/>
              <a:pPr/>
              <a:t>5</a:t>
            </a:fld>
            <a:endParaRPr lang="en-US" altLang="en-US"/>
          </a:p>
        </p:txBody>
      </p:sp>
    </p:spTree>
    <p:extLst>
      <p:ext uri="{BB962C8B-B14F-4D97-AF65-F5344CB8AC3E}">
        <p14:creationId xmlns:p14="http://schemas.microsoft.com/office/powerpoint/2010/main" val="30233863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84D46F5-18DB-4D17-A676-74E26A7BAF11}" type="slidenum">
              <a:rPr lang="en-US" altLang="en-US" sz="1400"/>
              <a:pPr/>
              <a:t>50</a:t>
            </a:fld>
            <a:endParaRPr lang="en-US" altLang="en-US" sz="1400"/>
          </a:p>
        </p:txBody>
      </p:sp>
      <p:sp>
        <p:nvSpPr>
          <p:cNvPr id="48131" name="Rectangle 2"/>
          <p:cNvSpPr>
            <a:spLocks noGrp="1" noChangeArrowheads="1"/>
          </p:cNvSpPr>
          <p:nvPr>
            <p:ph type="title"/>
          </p:nvPr>
        </p:nvSpPr>
        <p:spPr>
          <a:xfrm>
            <a:off x="762000" y="152400"/>
            <a:ext cx="7772400" cy="609600"/>
          </a:xfrm>
        </p:spPr>
        <p:txBody>
          <a:bodyPr/>
          <a:lstStyle/>
          <a:p>
            <a:r>
              <a:rPr lang="en-US" altLang="en-US" smtClean="0"/>
              <a:t>Trace Code</a:t>
            </a:r>
          </a:p>
        </p:txBody>
      </p:sp>
      <p:sp>
        <p:nvSpPr>
          <p:cNvPr id="48132" name="Rectangle 3"/>
          <p:cNvSpPr>
            <a:spLocks noChangeArrowheads="1"/>
          </p:cNvSpPr>
          <p:nvPr/>
        </p:nvSpPr>
        <p:spPr bwMode="auto">
          <a:xfrm>
            <a:off x="2686050"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8133" name="Rectangle 4"/>
          <p:cNvSpPr>
            <a:spLocks noChangeArrowheads="1"/>
          </p:cNvSpPr>
          <p:nvPr/>
        </p:nvSpPr>
        <p:spPr bwMode="auto">
          <a:xfrm>
            <a:off x="2800350"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8134" name="Text Box 5"/>
          <p:cNvSpPr txBox="1">
            <a:spLocks noChangeArrowheads="1"/>
          </p:cNvSpPr>
          <p:nvPr/>
        </p:nvSpPr>
        <p:spPr bwMode="auto">
          <a:xfrm>
            <a:off x="117475" y="1009650"/>
            <a:ext cx="4338638" cy="3013075"/>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bg2"/>
                </a:solidFill>
              </a:rPr>
              <a:t>JFrame frame1 = </a:t>
            </a:r>
            <a:r>
              <a:rPr lang="en-US" altLang="en-US" b="1">
                <a:solidFill>
                  <a:schemeClr val="bg2"/>
                </a:solidFill>
              </a:rPr>
              <a:t>new</a:t>
            </a:r>
            <a:r>
              <a:rPr lang="en-US" altLang="en-US">
                <a:solidFill>
                  <a:schemeClr val="bg2"/>
                </a:solidFill>
              </a:rPr>
              <a:t> JFrame(); frame1.setTitle("Window 1"); frame1.setSize(200, 150); frame1.setVisible(</a:t>
            </a:r>
            <a:r>
              <a:rPr lang="en-US" altLang="en-US" b="1">
                <a:solidFill>
                  <a:schemeClr val="bg2"/>
                </a:solidFill>
              </a:rPr>
              <a:t>true</a:t>
            </a:r>
            <a:r>
              <a:rPr lang="en-US" altLang="en-US">
                <a:solidFill>
                  <a:schemeClr val="bg2"/>
                </a:solidFill>
              </a:rPr>
              <a:t>); </a:t>
            </a:r>
          </a:p>
          <a:p>
            <a:r>
              <a:rPr lang="en-US" altLang="en-US">
                <a:solidFill>
                  <a:schemeClr val="bg2"/>
                </a:solidFill>
              </a:rPr>
              <a:t>JFrame frame2 = </a:t>
            </a:r>
            <a:r>
              <a:rPr lang="en-US" altLang="en-US" b="1">
                <a:solidFill>
                  <a:schemeClr val="bg2"/>
                </a:solidFill>
              </a:rPr>
              <a:t>new</a:t>
            </a:r>
            <a:r>
              <a:rPr lang="en-US" altLang="en-US">
                <a:solidFill>
                  <a:schemeClr val="bg2"/>
                </a:solidFill>
              </a:rPr>
              <a:t> JFrame(); frame2.setTitle("Window 2"); frame2.setSize(200, 150); frame2.setVisible(</a:t>
            </a:r>
            <a:r>
              <a:rPr lang="en-US" altLang="en-US" b="1">
                <a:solidFill>
                  <a:schemeClr val="bg2"/>
                </a:solidFill>
              </a:rPr>
              <a:t>true</a:t>
            </a:r>
            <a:r>
              <a:rPr lang="en-US" altLang="en-US">
                <a:solidFill>
                  <a:schemeClr val="bg2"/>
                </a:solidFill>
              </a:rPr>
              <a:t>); </a:t>
            </a:r>
          </a:p>
        </p:txBody>
      </p:sp>
      <p:sp>
        <p:nvSpPr>
          <p:cNvPr id="48135" name="Rectangle 6"/>
          <p:cNvSpPr>
            <a:spLocks noChangeArrowheads="1"/>
          </p:cNvSpPr>
          <p:nvPr/>
        </p:nvSpPr>
        <p:spPr bwMode="auto">
          <a:xfrm>
            <a:off x="5416550" y="1123950"/>
            <a:ext cx="1074738" cy="306388"/>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accent2"/>
                </a:solidFill>
              </a:rPr>
              <a:t>reference</a:t>
            </a:r>
          </a:p>
        </p:txBody>
      </p:sp>
      <p:sp>
        <p:nvSpPr>
          <p:cNvPr id="48136" name="Text Box 7"/>
          <p:cNvSpPr txBox="1">
            <a:spLocks noChangeArrowheads="1"/>
          </p:cNvSpPr>
          <p:nvPr/>
        </p:nvSpPr>
        <p:spPr bwMode="auto">
          <a:xfrm>
            <a:off x="4572000" y="1098550"/>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frame1</a:t>
            </a:r>
          </a:p>
        </p:txBody>
      </p:sp>
      <p:sp>
        <p:nvSpPr>
          <p:cNvPr id="48137" name="Rectangle 8"/>
          <p:cNvSpPr>
            <a:spLocks noChangeArrowheads="1"/>
          </p:cNvSpPr>
          <p:nvPr/>
        </p:nvSpPr>
        <p:spPr bwMode="auto">
          <a:xfrm>
            <a:off x="5186363" y="1739900"/>
            <a:ext cx="1690687" cy="1304925"/>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r>
              <a:rPr lang="en-US" altLang="en-US" sz="1800" u="sng">
                <a:solidFill>
                  <a:schemeClr val="accent2"/>
                </a:solidFill>
              </a:rPr>
              <a:t>: JFrame</a:t>
            </a:r>
          </a:p>
          <a:p>
            <a:r>
              <a:rPr lang="en-US" altLang="en-US" sz="1800">
                <a:solidFill>
                  <a:schemeClr val="accent2"/>
                </a:solidFill>
              </a:rPr>
              <a:t>title: </a:t>
            </a:r>
            <a:r>
              <a:rPr lang="en-US" altLang="en-US" sz="1800">
                <a:solidFill>
                  <a:schemeClr val="bg2"/>
                </a:solidFill>
              </a:rPr>
              <a:t>"Window 1"</a:t>
            </a:r>
            <a:endParaRPr lang="en-US" altLang="en-US" sz="1800">
              <a:solidFill>
                <a:schemeClr val="accent2"/>
              </a:solidFill>
            </a:endParaRPr>
          </a:p>
          <a:p>
            <a:r>
              <a:rPr lang="en-US" altLang="en-US" sz="1800">
                <a:solidFill>
                  <a:schemeClr val="accent2"/>
                </a:solidFill>
              </a:rPr>
              <a:t>width: </a:t>
            </a:r>
            <a:r>
              <a:rPr lang="en-US" altLang="en-US" sz="1800">
                <a:solidFill>
                  <a:schemeClr val="bg2"/>
                </a:solidFill>
              </a:rPr>
              <a:t>200</a:t>
            </a:r>
            <a:endParaRPr lang="en-US" altLang="en-US" sz="1800">
              <a:solidFill>
                <a:schemeClr val="accent2"/>
              </a:solidFill>
            </a:endParaRPr>
          </a:p>
          <a:p>
            <a:r>
              <a:rPr lang="en-US" altLang="en-US" sz="1800">
                <a:solidFill>
                  <a:schemeClr val="accent2"/>
                </a:solidFill>
              </a:rPr>
              <a:t>height: </a:t>
            </a:r>
            <a:r>
              <a:rPr lang="en-US" altLang="en-US" sz="1800">
                <a:solidFill>
                  <a:schemeClr val="bg2"/>
                </a:solidFill>
              </a:rPr>
              <a:t>150</a:t>
            </a:r>
            <a:endParaRPr lang="en-US" altLang="en-US" sz="1800">
              <a:solidFill>
                <a:schemeClr val="accent2"/>
              </a:solidFill>
            </a:endParaRPr>
          </a:p>
          <a:p>
            <a:r>
              <a:rPr lang="en-US" altLang="en-US" sz="1800">
                <a:solidFill>
                  <a:schemeClr val="accent2"/>
                </a:solidFill>
              </a:rPr>
              <a:t>visible: </a:t>
            </a:r>
            <a:r>
              <a:rPr lang="en-US" altLang="en-US" sz="1800">
                <a:solidFill>
                  <a:schemeClr val="bg2"/>
                </a:solidFill>
              </a:rPr>
              <a:t>true</a:t>
            </a:r>
            <a:endParaRPr lang="en-US" altLang="en-US" sz="1800">
              <a:solidFill>
                <a:schemeClr val="accent2"/>
              </a:solidFill>
            </a:endParaRPr>
          </a:p>
        </p:txBody>
      </p:sp>
      <p:sp>
        <p:nvSpPr>
          <p:cNvPr id="48138" name="Line 9"/>
          <p:cNvSpPr>
            <a:spLocks noChangeShapeType="1"/>
          </p:cNvSpPr>
          <p:nvPr/>
        </p:nvSpPr>
        <p:spPr bwMode="auto">
          <a:xfrm flipH="1">
            <a:off x="5646738" y="1355725"/>
            <a:ext cx="307975" cy="460375"/>
          </a:xfrm>
          <a:prstGeom prst="line">
            <a:avLst/>
          </a:prstGeom>
          <a:noFill/>
          <a:ln w="12700">
            <a:solidFill>
              <a:srgbClr val="FF66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48139" name="Rectangle 10"/>
          <p:cNvSpPr>
            <a:spLocks noChangeArrowheads="1"/>
          </p:cNvSpPr>
          <p:nvPr/>
        </p:nvSpPr>
        <p:spPr bwMode="auto">
          <a:xfrm>
            <a:off x="193675" y="2928938"/>
            <a:ext cx="4032250"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8140" name="Rectangle 11"/>
          <p:cNvSpPr>
            <a:spLocks noChangeArrowheads="1"/>
          </p:cNvSpPr>
          <p:nvPr/>
        </p:nvSpPr>
        <p:spPr bwMode="auto">
          <a:xfrm>
            <a:off x="5378450" y="3429000"/>
            <a:ext cx="1074738" cy="306388"/>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accent2"/>
                </a:solidFill>
              </a:rPr>
              <a:t>reference</a:t>
            </a:r>
          </a:p>
        </p:txBody>
      </p:sp>
      <p:sp>
        <p:nvSpPr>
          <p:cNvPr id="48141" name="Text Box 12"/>
          <p:cNvSpPr txBox="1">
            <a:spLocks noChangeArrowheads="1"/>
          </p:cNvSpPr>
          <p:nvPr/>
        </p:nvSpPr>
        <p:spPr bwMode="auto">
          <a:xfrm>
            <a:off x="4533900" y="3403600"/>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frame2</a:t>
            </a:r>
          </a:p>
        </p:txBody>
      </p:sp>
      <p:sp>
        <p:nvSpPr>
          <p:cNvPr id="48142" name="Rectangle 13"/>
          <p:cNvSpPr>
            <a:spLocks noChangeArrowheads="1"/>
          </p:cNvSpPr>
          <p:nvPr/>
        </p:nvSpPr>
        <p:spPr bwMode="auto">
          <a:xfrm>
            <a:off x="5148263" y="4044950"/>
            <a:ext cx="1690687" cy="1304925"/>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r>
              <a:rPr lang="en-US" altLang="en-US" sz="1800" u="sng">
                <a:solidFill>
                  <a:schemeClr val="accent2"/>
                </a:solidFill>
              </a:rPr>
              <a:t>: JFrame</a:t>
            </a:r>
          </a:p>
          <a:p>
            <a:r>
              <a:rPr lang="en-US" altLang="en-US" sz="1800">
                <a:solidFill>
                  <a:schemeClr val="accent2"/>
                </a:solidFill>
              </a:rPr>
              <a:t>title: </a:t>
            </a:r>
            <a:r>
              <a:rPr lang="en-US" altLang="en-US" sz="1800">
                <a:solidFill>
                  <a:schemeClr val="bg2"/>
                </a:solidFill>
              </a:rPr>
              <a:t>"Window 2"</a:t>
            </a:r>
            <a:endParaRPr lang="en-US" altLang="en-US" sz="1800">
              <a:solidFill>
                <a:schemeClr val="accent2"/>
              </a:solidFill>
            </a:endParaRPr>
          </a:p>
          <a:p>
            <a:r>
              <a:rPr lang="en-US" altLang="en-US" sz="1800">
                <a:solidFill>
                  <a:schemeClr val="accent2"/>
                </a:solidFill>
              </a:rPr>
              <a:t>width:</a:t>
            </a:r>
          </a:p>
          <a:p>
            <a:r>
              <a:rPr lang="en-US" altLang="en-US" sz="1800">
                <a:solidFill>
                  <a:schemeClr val="accent2"/>
                </a:solidFill>
              </a:rPr>
              <a:t>height:</a:t>
            </a:r>
          </a:p>
          <a:p>
            <a:r>
              <a:rPr lang="en-US" altLang="en-US" sz="1800">
                <a:solidFill>
                  <a:schemeClr val="accent2"/>
                </a:solidFill>
              </a:rPr>
              <a:t>visible:</a:t>
            </a:r>
          </a:p>
        </p:txBody>
      </p:sp>
      <p:sp>
        <p:nvSpPr>
          <p:cNvPr id="48143" name="Line 14"/>
          <p:cNvSpPr>
            <a:spLocks noChangeShapeType="1"/>
          </p:cNvSpPr>
          <p:nvPr/>
        </p:nvSpPr>
        <p:spPr bwMode="auto">
          <a:xfrm flipH="1">
            <a:off x="5608638" y="3660775"/>
            <a:ext cx="307975" cy="460375"/>
          </a:xfrm>
          <a:prstGeom prst="line">
            <a:avLst/>
          </a:prstGeom>
          <a:noFill/>
          <a:ln w="12700">
            <a:solidFill>
              <a:srgbClr val="FF66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48144" name="AutoShape 15"/>
          <p:cNvSpPr>
            <a:spLocks noChangeArrowheads="1"/>
          </p:cNvSpPr>
          <p:nvPr/>
        </p:nvSpPr>
        <p:spPr bwMode="auto">
          <a:xfrm>
            <a:off x="7145338" y="3813175"/>
            <a:ext cx="1881187" cy="422275"/>
          </a:xfrm>
          <a:prstGeom prst="wedgeRoundRectCallout">
            <a:avLst>
              <a:gd name="adj1" fmla="val -89495"/>
              <a:gd name="adj2" fmla="val 78949"/>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Set title property</a:t>
            </a:r>
          </a:p>
        </p:txBody>
      </p:sp>
      <p:sp>
        <p:nvSpPr>
          <p:cNvPr id="48145" name="Rectangle 1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83D42E5D-6AEE-4EAB-B4CF-CA5C1895BF8D}" type="slidenum">
              <a:rPr lang="en-US" altLang="en-US" sz="1400"/>
              <a:pPr/>
              <a:t>51</a:t>
            </a:fld>
            <a:endParaRPr lang="en-US" altLang="en-US" sz="1400"/>
          </a:p>
        </p:txBody>
      </p:sp>
      <p:sp>
        <p:nvSpPr>
          <p:cNvPr id="49155" name="Rectangle 2"/>
          <p:cNvSpPr>
            <a:spLocks noGrp="1" noChangeArrowheads="1"/>
          </p:cNvSpPr>
          <p:nvPr>
            <p:ph type="title"/>
          </p:nvPr>
        </p:nvSpPr>
        <p:spPr>
          <a:xfrm>
            <a:off x="762000" y="152400"/>
            <a:ext cx="7772400" cy="609600"/>
          </a:xfrm>
        </p:spPr>
        <p:txBody>
          <a:bodyPr/>
          <a:lstStyle/>
          <a:p>
            <a:r>
              <a:rPr lang="en-US" altLang="en-US" smtClean="0"/>
              <a:t>Trace Code</a:t>
            </a:r>
          </a:p>
        </p:txBody>
      </p:sp>
      <p:sp>
        <p:nvSpPr>
          <p:cNvPr id="49156" name="Rectangle 3"/>
          <p:cNvSpPr>
            <a:spLocks noChangeArrowheads="1"/>
          </p:cNvSpPr>
          <p:nvPr/>
        </p:nvSpPr>
        <p:spPr bwMode="auto">
          <a:xfrm>
            <a:off x="2686050"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9157" name="Rectangle 4"/>
          <p:cNvSpPr>
            <a:spLocks noChangeArrowheads="1"/>
          </p:cNvSpPr>
          <p:nvPr/>
        </p:nvSpPr>
        <p:spPr bwMode="auto">
          <a:xfrm>
            <a:off x="2800350"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9158" name="Text Box 5"/>
          <p:cNvSpPr txBox="1">
            <a:spLocks noChangeArrowheads="1"/>
          </p:cNvSpPr>
          <p:nvPr/>
        </p:nvSpPr>
        <p:spPr bwMode="auto">
          <a:xfrm>
            <a:off x="117475" y="1009650"/>
            <a:ext cx="4338638" cy="3013075"/>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bg2"/>
                </a:solidFill>
              </a:rPr>
              <a:t>JFrame frame1 = </a:t>
            </a:r>
            <a:r>
              <a:rPr lang="en-US" altLang="en-US" b="1">
                <a:solidFill>
                  <a:schemeClr val="bg2"/>
                </a:solidFill>
              </a:rPr>
              <a:t>new</a:t>
            </a:r>
            <a:r>
              <a:rPr lang="en-US" altLang="en-US">
                <a:solidFill>
                  <a:schemeClr val="bg2"/>
                </a:solidFill>
              </a:rPr>
              <a:t> JFrame(); frame1.setTitle("Window 1"); frame1.setSize(200, 150); frame1.setVisible(</a:t>
            </a:r>
            <a:r>
              <a:rPr lang="en-US" altLang="en-US" b="1">
                <a:solidFill>
                  <a:schemeClr val="bg2"/>
                </a:solidFill>
              </a:rPr>
              <a:t>true</a:t>
            </a:r>
            <a:r>
              <a:rPr lang="en-US" altLang="en-US">
                <a:solidFill>
                  <a:schemeClr val="bg2"/>
                </a:solidFill>
              </a:rPr>
              <a:t>); </a:t>
            </a:r>
          </a:p>
          <a:p>
            <a:r>
              <a:rPr lang="en-US" altLang="en-US">
                <a:solidFill>
                  <a:schemeClr val="bg2"/>
                </a:solidFill>
              </a:rPr>
              <a:t>JFrame frame2 = </a:t>
            </a:r>
            <a:r>
              <a:rPr lang="en-US" altLang="en-US" b="1">
                <a:solidFill>
                  <a:schemeClr val="bg2"/>
                </a:solidFill>
              </a:rPr>
              <a:t>new</a:t>
            </a:r>
            <a:r>
              <a:rPr lang="en-US" altLang="en-US">
                <a:solidFill>
                  <a:schemeClr val="bg2"/>
                </a:solidFill>
              </a:rPr>
              <a:t> JFrame(); frame2.setTitle("Window 2"); frame2.setSize(200, 150); frame2.setVisible(</a:t>
            </a:r>
            <a:r>
              <a:rPr lang="en-US" altLang="en-US" b="1">
                <a:solidFill>
                  <a:schemeClr val="bg2"/>
                </a:solidFill>
              </a:rPr>
              <a:t>true</a:t>
            </a:r>
            <a:r>
              <a:rPr lang="en-US" altLang="en-US">
                <a:solidFill>
                  <a:schemeClr val="bg2"/>
                </a:solidFill>
              </a:rPr>
              <a:t>); </a:t>
            </a:r>
          </a:p>
        </p:txBody>
      </p:sp>
      <p:sp>
        <p:nvSpPr>
          <p:cNvPr id="49159" name="Rectangle 6"/>
          <p:cNvSpPr>
            <a:spLocks noChangeArrowheads="1"/>
          </p:cNvSpPr>
          <p:nvPr/>
        </p:nvSpPr>
        <p:spPr bwMode="auto">
          <a:xfrm>
            <a:off x="5416550" y="1123950"/>
            <a:ext cx="1074738" cy="306388"/>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accent2"/>
                </a:solidFill>
              </a:rPr>
              <a:t>reference</a:t>
            </a:r>
          </a:p>
        </p:txBody>
      </p:sp>
      <p:sp>
        <p:nvSpPr>
          <p:cNvPr id="49160" name="Text Box 7"/>
          <p:cNvSpPr txBox="1">
            <a:spLocks noChangeArrowheads="1"/>
          </p:cNvSpPr>
          <p:nvPr/>
        </p:nvSpPr>
        <p:spPr bwMode="auto">
          <a:xfrm>
            <a:off x="4572000" y="1098550"/>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frame1</a:t>
            </a:r>
          </a:p>
        </p:txBody>
      </p:sp>
      <p:sp>
        <p:nvSpPr>
          <p:cNvPr id="49161" name="Rectangle 8"/>
          <p:cNvSpPr>
            <a:spLocks noChangeArrowheads="1"/>
          </p:cNvSpPr>
          <p:nvPr/>
        </p:nvSpPr>
        <p:spPr bwMode="auto">
          <a:xfrm>
            <a:off x="5186363" y="1739900"/>
            <a:ext cx="1690687" cy="1304925"/>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r>
              <a:rPr lang="en-US" altLang="en-US" sz="1800" u="sng">
                <a:solidFill>
                  <a:schemeClr val="accent2"/>
                </a:solidFill>
              </a:rPr>
              <a:t>: JFrame</a:t>
            </a:r>
          </a:p>
          <a:p>
            <a:r>
              <a:rPr lang="en-US" altLang="en-US" sz="1800">
                <a:solidFill>
                  <a:schemeClr val="accent2"/>
                </a:solidFill>
              </a:rPr>
              <a:t>title: </a:t>
            </a:r>
            <a:r>
              <a:rPr lang="en-US" altLang="en-US" sz="1800">
                <a:solidFill>
                  <a:schemeClr val="bg2"/>
                </a:solidFill>
              </a:rPr>
              <a:t>"Window 1"</a:t>
            </a:r>
            <a:endParaRPr lang="en-US" altLang="en-US" sz="1800">
              <a:solidFill>
                <a:schemeClr val="accent2"/>
              </a:solidFill>
            </a:endParaRPr>
          </a:p>
          <a:p>
            <a:r>
              <a:rPr lang="en-US" altLang="en-US" sz="1800">
                <a:solidFill>
                  <a:schemeClr val="accent2"/>
                </a:solidFill>
              </a:rPr>
              <a:t>width: </a:t>
            </a:r>
            <a:r>
              <a:rPr lang="en-US" altLang="en-US" sz="1800">
                <a:solidFill>
                  <a:schemeClr val="bg2"/>
                </a:solidFill>
              </a:rPr>
              <a:t>200</a:t>
            </a:r>
            <a:endParaRPr lang="en-US" altLang="en-US" sz="1800">
              <a:solidFill>
                <a:schemeClr val="accent2"/>
              </a:solidFill>
            </a:endParaRPr>
          </a:p>
          <a:p>
            <a:r>
              <a:rPr lang="en-US" altLang="en-US" sz="1800">
                <a:solidFill>
                  <a:schemeClr val="accent2"/>
                </a:solidFill>
              </a:rPr>
              <a:t>height: </a:t>
            </a:r>
            <a:r>
              <a:rPr lang="en-US" altLang="en-US" sz="1800">
                <a:solidFill>
                  <a:schemeClr val="bg2"/>
                </a:solidFill>
              </a:rPr>
              <a:t>150</a:t>
            </a:r>
            <a:endParaRPr lang="en-US" altLang="en-US" sz="1800">
              <a:solidFill>
                <a:schemeClr val="accent2"/>
              </a:solidFill>
            </a:endParaRPr>
          </a:p>
          <a:p>
            <a:r>
              <a:rPr lang="en-US" altLang="en-US" sz="1800">
                <a:solidFill>
                  <a:schemeClr val="accent2"/>
                </a:solidFill>
              </a:rPr>
              <a:t>visible: </a:t>
            </a:r>
            <a:r>
              <a:rPr lang="en-US" altLang="en-US" sz="1800">
                <a:solidFill>
                  <a:schemeClr val="bg2"/>
                </a:solidFill>
              </a:rPr>
              <a:t>true</a:t>
            </a:r>
            <a:endParaRPr lang="en-US" altLang="en-US" sz="1800">
              <a:solidFill>
                <a:schemeClr val="accent2"/>
              </a:solidFill>
            </a:endParaRPr>
          </a:p>
        </p:txBody>
      </p:sp>
      <p:sp>
        <p:nvSpPr>
          <p:cNvPr id="49162" name="Line 9"/>
          <p:cNvSpPr>
            <a:spLocks noChangeShapeType="1"/>
          </p:cNvSpPr>
          <p:nvPr/>
        </p:nvSpPr>
        <p:spPr bwMode="auto">
          <a:xfrm flipH="1">
            <a:off x="5646738" y="1355725"/>
            <a:ext cx="307975" cy="460375"/>
          </a:xfrm>
          <a:prstGeom prst="line">
            <a:avLst/>
          </a:prstGeom>
          <a:noFill/>
          <a:ln w="12700">
            <a:solidFill>
              <a:srgbClr val="FF66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49163" name="Rectangle 10"/>
          <p:cNvSpPr>
            <a:spLocks noChangeArrowheads="1"/>
          </p:cNvSpPr>
          <p:nvPr/>
        </p:nvSpPr>
        <p:spPr bwMode="auto">
          <a:xfrm>
            <a:off x="193675" y="3275013"/>
            <a:ext cx="4032250"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49164" name="Rectangle 11"/>
          <p:cNvSpPr>
            <a:spLocks noChangeArrowheads="1"/>
          </p:cNvSpPr>
          <p:nvPr/>
        </p:nvSpPr>
        <p:spPr bwMode="auto">
          <a:xfrm>
            <a:off x="5378450" y="3429000"/>
            <a:ext cx="1074738" cy="306388"/>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accent2"/>
                </a:solidFill>
              </a:rPr>
              <a:t>reference</a:t>
            </a:r>
          </a:p>
        </p:txBody>
      </p:sp>
      <p:sp>
        <p:nvSpPr>
          <p:cNvPr id="49165" name="Text Box 12"/>
          <p:cNvSpPr txBox="1">
            <a:spLocks noChangeArrowheads="1"/>
          </p:cNvSpPr>
          <p:nvPr/>
        </p:nvSpPr>
        <p:spPr bwMode="auto">
          <a:xfrm>
            <a:off x="4533900" y="3403600"/>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frame2</a:t>
            </a:r>
          </a:p>
        </p:txBody>
      </p:sp>
      <p:sp>
        <p:nvSpPr>
          <p:cNvPr id="49166" name="Rectangle 13"/>
          <p:cNvSpPr>
            <a:spLocks noChangeArrowheads="1"/>
          </p:cNvSpPr>
          <p:nvPr/>
        </p:nvSpPr>
        <p:spPr bwMode="auto">
          <a:xfrm>
            <a:off x="5148263" y="4044950"/>
            <a:ext cx="1690687" cy="1304925"/>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r>
              <a:rPr lang="en-US" altLang="en-US" sz="1800" u="sng">
                <a:solidFill>
                  <a:schemeClr val="accent2"/>
                </a:solidFill>
              </a:rPr>
              <a:t>: JFrame</a:t>
            </a:r>
          </a:p>
          <a:p>
            <a:r>
              <a:rPr lang="en-US" altLang="en-US" sz="1800">
                <a:solidFill>
                  <a:schemeClr val="accent2"/>
                </a:solidFill>
              </a:rPr>
              <a:t>title: </a:t>
            </a:r>
            <a:r>
              <a:rPr lang="en-US" altLang="en-US" sz="1800">
                <a:solidFill>
                  <a:schemeClr val="bg2"/>
                </a:solidFill>
              </a:rPr>
              <a:t>"Window 2"</a:t>
            </a:r>
            <a:endParaRPr lang="en-US" altLang="en-US" sz="1800">
              <a:solidFill>
                <a:schemeClr val="accent2"/>
              </a:solidFill>
            </a:endParaRPr>
          </a:p>
          <a:p>
            <a:r>
              <a:rPr lang="en-US" altLang="en-US" sz="1800">
                <a:solidFill>
                  <a:schemeClr val="accent2"/>
                </a:solidFill>
              </a:rPr>
              <a:t>width: </a:t>
            </a:r>
            <a:r>
              <a:rPr lang="en-US" altLang="en-US" sz="1800">
                <a:solidFill>
                  <a:schemeClr val="bg2"/>
                </a:solidFill>
              </a:rPr>
              <a:t>200</a:t>
            </a:r>
            <a:endParaRPr lang="en-US" altLang="en-US" sz="1800">
              <a:solidFill>
                <a:schemeClr val="accent2"/>
              </a:solidFill>
            </a:endParaRPr>
          </a:p>
          <a:p>
            <a:r>
              <a:rPr lang="en-US" altLang="en-US" sz="1800">
                <a:solidFill>
                  <a:schemeClr val="accent2"/>
                </a:solidFill>
              </a:rPr>
              <a:t>height: </a:t>
            </a:r>
            <a:r>
              <a:rPr lang="en-US" altLang="en-US" sz="1800">
                <a:solidFill>
                  <a:schemeClr val="bg2"/>
                </a:solidFill>
              </a:rPr>
              <a:t>150</a:t>
            </a:r>
            <a:endParaRPr lang="en-US" altLang="en-US" sz="1800">
              <a:solidFill>
                <a:schemeClr val="accent2"/>
              </a:solidFill>
            </a:endParaRPr>
          </a:p>
          <a:p>
            <a:r>
              <a:rPr lang="en-US" altLang="en-US" sz="1800">
                <a:solidFill>
                  <a:schemeClr val="accent2"/>
                </a:solidFill>
              </a:rPr>
              <a:t>visible:</a:t>
            </a:r>
          </a:p>
        </p:txBody>
      </p:sp>
      <p:sp>
        <p:nvSpPr>
          <p:cNvPr id="49167" name="Line 14"/>
          <p:cNvSpPr>
            <a:spLocks noChangeShapeType="1"/>
          </p:cNvSpPr>
          <p:nvPr/>
        </p:nvSpPr>
        <p:spPr bwMode="auto">
          <a:xfrm flipH="1">
            <a:off x="5608638" y="3660775"/>
            <a:ext cx="307975" cy="460375"/>
          </a:xfrm>
          <a:prstGeom prst="line">
            <a:avLst/>
          </a:prstGeom>
          <a:noFill/>
          <a:ln w="12700">
            <a:solidFill>
              <a:srgbClr val="FF66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49168" name="AutoShape 15"/>
          <p:cNvSpPr>
            <a:spLocks noChangeArrowheads="1"/>
          </p:cNvSpPr>
          <p:nvPr/>
        </p:nvSpPr>
        <p:spPr bwMode="auto">
          <a:xfrm>
            <a:off x="7029450" y="4235450"/>
            <a:ext cx="1881188" cy="422275"/>
          </a:xfrm>
          <a:prstGeom prst="wedgeRoundRectCallout">
            <a:avLst>
              <a:gd name="adj1" fmla="val -89495"/>
              <a:gd name="adj2" fmla="val 78949"/>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Set size property</a:t>
            </a:r>
          </a:p>
        </p:txBody>
      </p:sp>
      <p:sp>
        <p:nvSpPr>
          <p:cNvPr id="49169" name="Rectangle 1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96C7DD1-4DFF-4A77-8CE8-5A56E77B73F9}" type="slidenum">
              <a:rPr lang="en-US" altLang="en-US" sz="1400"/>
              <a:pPr/>
              <a:t>52</a:t>
            </a:fld>
            <a:endParaRPr lang="en-US" altLang="en-US" sz="1400"/>
          </a:p>
        </p:txBody>
      </p:sp>
      <p:sp>
        <p:nvSpPr>
          <p:cNvPr id="50179" name="Rectangle 2"/>
          <p:cNvSpPr>
            <a:spLocks noGrp="1" noChangeArrowheads="1"/>
          </p:cNvSpPr>
          <p:nvPr>
            <p:ph type="title"/>
          </p:nvPr>
        </p:nvSpPr>
        <p:spPr>
          <a:xfrm>
            <a:off x="762000" y="152400"/>
            <a:ext cx="7772400" cy="609600"/>
          </a:xfrm>
        </p:spPr>
        <p:txBody>
          <a:bodyPr/>
          <a:lstStyle/>
          <a:p>
            <a:r>
              <a:rPr lang="en-US" altLang="en-US" smtClean="0"/>
              <a:t>Trace Code</a:t>
            </a:r>
          </a:p>
        </p:txBody>
      </p:sp>
      <p:sp>
        <p:nvSpPr>
          <p:cNvPr id="50180" name="Rectangle 3"/>
          <p:cNvSpPr>
            <a:spLocks noChangeArrowheads="1"/>
          </p:cNvSpPr>
          <p:nvPr/>
        </p:nvSpPr>
        <p:spPr bwMode="auto">
          <a:xfrm>
            <a:off x="2686050"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0181" name="Rectangle 4"/>
          <p:cNvSpPr>
            <a:spLocks noChangeArrowheads="1"/>
          </p:cNvSpPr>
          <p:nvPr/>
        </p:nvSpPr>
        <p:spPr bwMode="auto">
          <a:xfrm>
            <a:off x="2800350" y="2286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0182" name="Text Box 5"/>
          <p:cNvSpPr txBox="1">
            <a:spLocks noChangeArrowheads="1"/>
          </p:cNvSpPr>
          <p:nvPr/>
        </p:nvSpPr>
        <p:spPr bwMode="auto">
          <a:xfrm>
            <a:off x="117475" y="1009650"/>
            <a:ext cx="4338638" cy="3013075"/>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solidFill>
                  <a:schemeClr val="bg2"/>
                </a:solidFill>
              </a:rPr>
              <a:t>JFrame frame1 = </a:t>
            </a:r>
            <a:r>
              <a:rPr lang="en-US" altLang="en-US" b="1">
                <a:solidFill>
                  <a:schemeClr val="bg2"/>
                </a:solidFill>
              </a:rPr>
              <a:t>new</a:t>
            </a:r>
            <a:r>
              <a:rPr lang="en-US" altLang="en-US">
                <a:solidFill>
                  <a:schemeClr val="bg2"/>
                </a:solidFill>
              </a:rPr>
              <a:t> JFrame(); frame1.setTitle("Window 1"); frame1.setSize(200, 150); frame1.setVisible(</a:t>
            </a:r>
            <a:r>
              <a:rPr lang="en-US" altLang="en-US" b="1">
                <a:solidFill>
                  <a:schemeClr val="bg2"/>
                </a:solidFill>
              </a:rPr>
              <a:t>true</a:t>
            </a:r>
            <a:r>
              <a:rPr lang="en-US" altLang="en-US">
                <a:solidFill>
                  <a:schemeClr val="bg2"/>
                </a:solidFill>
              </a:rPr>
              <a:t>); </a:t>
            </a:r>
          </a:p>
          <a:p>
            <a:r>
              <a:rPr lang="en-US" altLang="en-US">
                <a:solidFill>
                  <a:schemeClr val="bg2"/>
                </a:solidFill>
              </a:rPr>
              <a:t>JFrame frame2 = </a:t>
            </a:r>
            <a:r>
              <a:rPr lang="en-US" altLang="en-US" b="1">
                <a:solidFill>
                  <a:schemeClr val="bg2"/>
                </a:solidFill>
              </a:rPr>
              <a:t>new</a:t>
            </a:r>
            <a:r>
              <a:rPr lang="en-US" altLang="en-US">
                <a:solidFill>
                  <a:schemeClr val="bg2"/>
                </a:solidFill>
              </a:rPr>
              <a:t> JFrame(); frame2.setTitle("Window 2"); frame2.setSize(200, 150); frame2.setVisible(</a:t>
            </a:r>
            <a:r>
              <a:rPr lang="en-US" altLang="en-US" b="1">
                <a:solidFill>
                  <a:schemeClr val="bg2"/>
                </a:solidFill>
              </a:rPr>
              <a:t>true</a:t>
            </a:r>
            <a:r>
              <a:rPr lang="en-US" altLang="en-US">
                <a:solidFill>
                  <a:schemeClr val="bg2"/>
                </a:solidFill>
              </a:rPr>
              <a:t>); </a:t>
            </a:r>
          </a:p>
        </p:txBody>
      </p:sp>
      <p:sp>
        <p:nvSpPr>
          <p:cNvPr id="50183" name="Rectangle 6"/>
          <p:cNvSpPr>
            <a:spLocks noChangeArrowheads="1"/>
          </p:cNvSpPr>
          <p:nvPr/>
        </p:nvSpPr>
        <p:spPr bwMode="auto">
          <a:xfrm>
            <a:off x="5416550" y="1123950"/>
            <a:ext cx="1074738" cy="306388"/>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accent2"/>
                </a:solidFill>
              </a:rPr>
              <a:t>reference</a:t>
            </a:r>
          </a:p>
        </p:txBody>
      </p:sp>
      <p:sp>
        <p:nvSpPr>
          <p:cNvPr id="50184" name="Text Box 7"/>
          <p:cNvSpPr txBox="1">
            <a:spLocks noChangeArrowheads="1"/>
          </p:cNvSpPr>
          <p:nvPr/>
        </p:nvSpPr>
        <p:spPr bwMode="auto">
          <a:xfrm>
            <a:off x="4572000" y="1098550"/>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frame1</a:t>
            </a:r>
          </a:p>
        </p:txBody>
      </p:sp>
      <p:sp>
        <p:nvSpPr>
          <p:cNvPr id="50185" name="Rectangle 8"/>
          <p:cNvSpPr>
            <a:spLocks noChangeArrowheads="1"/>
          </p:cNvSpPr>
          <p:nvPr/>
        </p:nvSpPr>
        <p:spPr bwMode="auto">
          <a:xfrm>
            <a:off x="5186363" y="1739900"/>
            <a:ext cx="1690687" cy="1304925"/>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r>
              <a:rPr lang="en-US" altLang="en-US" sz="1800" u="sng">
                <a:solidFill>
                  <a:schemeClr val="accent2"/>
                </a:solidFill>
              </a:rPr>
              <a:t>: JFrame</a:t>
            </a:r>
          </a:p>
          <a:p>
            <a:r>
              <a:rPr lang="en-US" altLang="en-US" sz="1800">
                <a:solidFill>
                  <a:schemeClr val="accent2"/>
                </a:solidFill>
              </a:rPr>
              <a:t>title: </a:t>
            </a:r>
            <a:r>
              <a:rPr lang="en-US" altLang="en-US" sz="1800">
                <a:solidFill>
                  <a:schemeClr val="bg2"/>
                </a:solidFill>
              </a:rPr>
              <a:t>"Window 1"</a:t>
            </a:r>
            <a:endParaRPr lang="en-US" altLang="en-US" sz="1800">
              <a:solidFill>
                <a:schemeClr val="accent2"/>
              </a:solidFill>
            </a:endParaRPr>
          </a:p>
          <a:p>
            <a:r>
              <a:rPr lang="en-US" altLang="en-US" sz="1800">
                <a:solidFill>
                  <a:schemeClr val="accent2"/>
                </a:solidFill>
              </a:rPr>
              <a:t>width: </a:t>
            </a:r>
            <a:r>
              <a:rPr lang="en-US" altLang="en-US" sz="1800">
                <a:solidFill>
                  <a:schemeClr val="bg2"/>
                </a:solidFill>
              </a:rPr>
              <a:t>200</a:t>
            </a:r>
            <a:endParaRPr lang="en-US" altLang="en-US" sz="1800">
              <a:solidFill>
                <a:schemeClr val="accent2"/>
              </a:solidFill>
            </a:endParaRPr>
          </a:p>
          <a:p>
            <a:r>
              <a:rPr lang="en-US" altLang="en-US" sz="1800">
                <a:solidFill>
                  <a:schemeClr val="accent2"/>
                </a:solidFill>
              </a:rPr>
              <a:t>height: </a:t>
            </a:r>
            <a:r>
              <a:rPr lang="en-US" altLang="en-US" sz="1800">
                <a:solidFill>
                  <a:schemeClr val="bg2"/>
                </a:solidFill>
              </a:rPr>
              <a:t>150</a:t>
            </a:r>
            <a:endParaRPr lang="en-US" altLang="en-US" sz="1800">
              <a:solidFill>
                <a:schemeClr val="accent2"/>
              </a:solidFill>
            </a:endParaRPr>
          </a:p>
          <a:p>
            <a:r>
              <a:rPr lang="en-US" altLang="en-US" sz="1800">
                <a:solidFill>
                  <a:schemeClr val="accent2"/>
                </a:solidFill>
              </a:rPr>
              <a:t>visible: </a:t>
            </a:r>
            <a:r>
              <a:rPr lang="en-US" altLang="en-US" sz="1800">
                <a:solidFill>
                  <a:schemeClr val="bg2"/>
                </a:solidFill>
              </a:rPr>
              <a:t>true</a:t>
            </a:r>
            <a:endParaRPr lang="en-US" altLang="en-US" sz="1800">
              <a:solidFill>
                <a:schemeClr val="accent2"/>
              </a:solidFill>
            </a:endParaRPr>
          </a:p>
        </p:txBody>
      </p:sp>
      <p:sp>
        <p:nvSpPr>
          <p:cNvPr id="50186" name="Line 9"/>
          <p:cNvSpPr>
            <a:spLocks noChangeShapeType="1"/>
          </p:cNvSpPr>
          <p:nvPr/>
        </p:nvSpPr>
        <p:spPr bwMode="auto">
          <a:xfrm flipH="1">
            <a:off x="5646738" y="1355725"/>
            <a:ext cx="307975" cy="460375"/>
          </a:xfrm>
          <a:prstGeom prst="line">
            <a:avLst/>
          </a:prstGeom>
          <a:noFill/>
          <a:ln w="12700">
            <a:solidFill>
              <a:srgbClr val="FF66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50187" name="Rectangle 10"/>
          <p:cNvSpPr>
            <a:spLocks noChangeArrowheads="1"/>
          </p:cNvSpPr>
          <p:nvPr/>
        </p:nvSpPr>
        <p:spPr bwMode="auto">
          <a:xfrm>
            <a:off x="155575" y="3659188"/>
            <a:ext cx="4032250" cy="3079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0188" name="Rectangle 11"/>
          <p:cNvSpPr>
            <a:spLocks noChangeArrowheads="1"/>
          </p:cNvSpPr>
          <p:nvPr/>
        </p:nvSpPr>
        <p:spPr bwMode="auto">
          <a:xfrm>
            <a:off x="5378450" y="3429000"/>
            <a:ext cx="1074738" cy="306388"/>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accent2"/>
                </a:solidFill>
              </a:rPr>
              <a:t>reference</a:t>
            </a:r>
          </a:p>
        </p:txBody>
      </p:sp>
      <p:sp>
        <p:nvSpPr>
          <p:cNvPr id="50189" name="Text Box 12"/>
          <p:cNvSpPr txBox="1">
            <a:spLocks noChangeArrowheads="1"/>
          </p:cNvSpPr>
          <p:nvPr/>
        </p:nvSpPr>
        <p:spPr bwMode="auto">
          <a:xfrm>
            <a:off x="4533900" y="3403600"/>
            <a:ext cx="882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pPr>
            <a:r>
              <a:rPr lang="en-US" altLang="en-US" sz="1800"/>
              <a:t>frame2</a:t>
            </a:r>
          </a:p>
        </p:txBody>
      </p:sp>
      <p:sp>
        <p:nvSpPr>
          <p:cNvPr id="50190" name="Rectangle 13"/>
          <p:cNvSpPr>
            <a:spLocks noChangeArrowheads="1"/>
          </p:cNvSpPr>
          <p:nvPr/>
        </p:nvSpPr>
        <p:spPr bwMode="auto">
          <a:xfrm>
            <a:off x="5148263" y="4044950"/>
            <a:ext cx="1690687" cy="1304925"/>
          </a:xfrm>
          <a:prstGeom prst="rect">
            <a:avLst/>
          </a:prstGeom>
          <a:solidFill>
            <a:schemeClr val="tx1"/>
          </a:solidFill>
          <a:ln w="12700">
            <a:solidFill>
              <a:schemeClr val="tx1"/>
            </a:solidFill>
            <a:miter lim="800000"/>
            <a:headEnd type="none" w="sm" len="sm"/>
            <a:tailEnd type="none" w="sm" len="sm"/>
          </a:ln>
        </p:spPr>
        <p:txBody>
          <a:bodyPr wrap="none" lIns="9144" tIns="9144" rIns="9144" bIns="9144" anchor="ctr"/>
          <a:lstStyle>
            <a:lvl1pPr>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r>
              <a:rPr lang="en-US" altLang="en-US" sz="1800" u="sng">
                <a:solidFill>
                  <a:schemeClr val="accent2"/>
                </a:solidFill>
              </a:rPr>
              <a:t>: JFrame</a:t>
            </a:r>
          </a:p>
          <a:p>
            <a:r>
              <a:rPr lang="en-US" altLang="en-US" sz="1800">
                <a:solidFill>
                  <a:schemeClr val="accent2"/>
                </a:solidFill>
              </a:rPr>
              <a:t>title: </a:t>
            </a:r>
            <a:r>
              <a:rPr lang="en-US" altLang="en-US" sz="1800">
                <a:solidFill>
                  <a:schemeClr val="bg2"/>
                </a:solidFill>
              </a:rPr>
              <a:t>"Window 2"</a:t>
            </a:r>
            <a:endParaRPr lang="en-US" altLang="en-US" sz="1800">
              <a:solidFill>
                <a:schemeClr val="accent2"/>
              </a:solidFill>
            </a:endParaRPr>
          </a:p>
          <a:p>
            <a:r>
              <a:rPr lang="en-US" altLang="en-US" sz="1800">
                <a:solidFill>
                  <a:schemeClr val="accent2"/>
                </a:solidFill>
              </a:rPr>
              <a:t>width: </a:t>
            </a:r>
            <a:r>
              <a:rPr lang="en-US" altLang="en-US" sz="1800">
                <a:solidFill>
                  <a:schemeClr val="bg2"/>
                </a:solidFill>
              </a:rPr>
              <a:t>200</a:t>
            </a:r>
            <a:endParaRPr lang="en-US" altLang="en-US" sz="1800">
              <a:solidFill>
                <a:schemeClr val="accent2"/>
              </a:solidFill>
            </a:endParaRPr>
          </a:p>
          <a:p>
            <a:r>
              <a:rPr lang="en-US" altLang="en-US" sz="1800">
                <a:solidFill>
                  <a:schemeClr val="accent2"/>
                </a:solidFill>
              </a:rPr>
              <a:t>height: </a:t>
            </a:r>
            <a:r>
              <a:rPr lang="en-US" altLang="en-US" sz="1800">
                <a:solidFill>
                  <a:schemeClr val="bg2"/>
                </a:solidFill>
              </a:rPr>
              <a:t>150</a:t>
            </a:r>
            <a:endParaRPr lang="en-US" altLang="en-US" sz="1800">
              <a:solidFill>
                <a:schemeClr val="accent2"/>
              </a:solidFill>
            </a:endParaRPr>
          </a:p>
          <a:p>
            <a:r>
              <a:rPr lang="en-US" altLang="en-US" sz="1800">
                <a:solidFill>
                  <a:schemeClr val="accent2"/>
                </a:solidFill>
              </a:rPr>
              <a:t>visible: </a:t>
            </a:r>
            <a:r>
              <a:rPr lang="en-US" altLang="en-US" sz="1800">
                <a:solidFill>
                  <a:schemeClr val="bg2"/>
                </a:solidFill>
              </a:rPr>
              <a:t>true</a:t>
            </a:r>
            <a:endParaRPr lang="en-US" altLang="en-US" sz="1800">
              <a:solidFill>
                <a:schemeClr val="accent2"/>
              </a:solidFill>
            </a:endParaRPr>
          </a:p>
        </p:txBody>
      </p:sp>
      <p:sp>
        <p:nvSpPr>
          <p:cNvPr id="50191" name="Line 14"/>
          <p:cNvSpPr>
            <a:spLocks noChangeShapeType="1"/>
          </p:cNvSpPr>
          <p:nvPr/>
        </p:nvSpPr>
        <p:spPr bwMode="auto">
          <a:xfrm flipH="1">
            <a:off x="5608638" y="3660775"/>
            <a:ext cx="307975" cy="460375"/>
          </a:xfrm>
          <a:prstGeom prst="line">
            <a:avLst/>
          </a:prstGeom>
          <a:noFill/>
          <a:ln w="12700">
            <a:solidFill>
              <a:srgbClr val="FF66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50192" name="AutoShape 15"/>
          <p:cNvSpPr>
            <a:spLocks noChangeArrowheads="1"/>
          </p:cNvSpPr>
          <p:nvPr/>
        </p:nvSpPr>
        <p:spPr bwMode="auto">
          <a:xfrm>
            <a:off x="7029450" y="4351338"/>
            <a:ext cx="1958975" cy="692150"/>
          </a:xfrm>
          <a:prstGeom prst="wedgeRoundRectCallout">
            <a:avLst>
              <a:gd name="adj1" fmla="val -76176"/>
              <a:gd name="adj2" fmla="val 72935"/>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t>Set visible property</a:t>
            </a:r>
          </a:p>
        </p:txBody>
      </p:sp>
      <p:sp>
        <p:nvSpPr>
          <p:cNvPr id="50193" name="Rectangle 16"/>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891344-AAF9-478D-A5F3-11ACBAD6C470}" type="slidenum">
              <a:rPr lang="en-US" altLang="en-US" sz="1400"/>
              <a:pPr/>
              <a:t>53</a:t>
            </a:fld>
            <a:endParaRPr lang="en-US" altLang="en-US" sz="1400"/>
          </a:p>
        </p:txBody>
      </p:sp>
      <p:sp>
        <p:nvSpPr>
          <p:cNvPr id="51203" name="Rectangle 2"/>
          <p:cNvSpPr>
            <a:spLocks noGrp="1" noChangeArrowheads="1"/>
          </p:cNvSpPr>
          <p:nvPr>
            <p:ph type="title"/>
          </p:nvPr>
        </p:nvSpPr>
        <p:spPr>
          <a:xfrm>
            <a:off x="0" y="304800"/>
            <a:ext cx="9144000" cy="533400"/>
          </a:xfrm>
        </p:spPr>
        <p:txBody>
          <a:bodyPr/>
          <a:lstStyle/>
          <a:p>
            <a:r>
              <a:rPr lang="en-US" altLang="en-US" smtClean="0"/>
              <a:t>Adding GUI Components to Window</a:t>
            </a:r>
            <a:endParaRPr lang="en-US" altLang="en-US" smtClean="0">
              <a:solidFill>
                <a:schemeClr val="tx1"/>
              </a:solidFill>
              <a:latin typeface="Book Antiqua" panose="02040602050305030304" pitchFamily="18" charset="0"/>
              <a:hlinkClick r:id="rId2" action="ppaction://program"/>
            </a:endParaRPr>
          </a:p>
        </p:txBody>
      </p:sp>
      <p:sp>
        <p:nvSpPr>
          <p:cNvPr id="51204" name="Rectangle 3"/>
          <p:cNvSpPr>
            <a:spLocks noGrp="1" noChangeArrowheads="1"/>
          </p:cNvSpPr>
          <p:nvPr>
            <p:ph type="body" idx="1"/>
          </p:nvPr>
        </p:nvSpPr>
        <p:spPr>
          <a:xfrm>
            <a:off x="152400" y="1066800"/>
            <a:ext cx="8874125" cy="3744913"/>
          </a:xfrm>
        </p:spPr>
        <p:txBody>
          <a:bodyPr/>
          <a:lstStyle/>
          <a:p>
            <a:pPr marL="0" indent="0">
              <a:buFont typeface="Monotype Sorts" pitchFamily="2" charset="2"/>
              <a:buNone/>
              <a:tabLst>
                <a:tab pos="0" algn="l"/>
              </a:tabLst>
            </a:pPr>
            <a:r>
              <a:rPr lang="en-US" altLang="en-US" smtClean="0"/>
              <a:t>You can add graphical user interface components, such as buttons, labels, text fields, combo boxes, lists, and menus, to the window. The components are defined using classes. Here is an example to create buttons, labels, text fields, check boxes, radio buttons, and combo boxes.</a:t>
            </a:r>
          </a:p>
        </p:txBody>
      </p:sp>
      <p:sp>
        <p:nvSpPr>
          <p:cNvPr id="51205" name="Rectangle 4"/>
          <p:cNvSpPr>
            <a:spLocks noChangeArrowheads="1"/>
          </p:cNvSpPr>
          <p:nvPr/>
        </p:nvSpPr>
        <p:spPr bwMode="auto">
          <a:xfrm>
            <a:off x="0" y="2754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51206" name="Rectangle 5"/>
          <p:cNvSpPr>
            <a:spLocks noChangeArrowheads="1"/>
          </p:cNvSpPr>
          <p:nvPr/>
        </p:nvSpPr>
        <p:spPr bwMode="auto">
          <a:xfrm>
            <a:off x="0" y="2644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367622" name="AutoShape 6">
            <a:hlinkClick r:id="" action="ppaction://noaction" highlightClick="1"/>
          </p:cNvPr>
          <p:cNvSpPr>
            <a:spLocks noChangeArrowheads="1"/>
          </p:cNvSpPr>
          <p:nvPr/>
        </p:nvSpPr>
        <p:spPr bwMode="auto">
          <a:xfrm>
            <a:off x="1866900" y="5349875"/>
            <a:ext cx="4400550" cy="533400"/>
          </a:xfrm>
          <a:prstGeom prst="actionButtonBlank">
            <a:avLst/>
          </a:prstGeom>
          <a:solidFill>
            <a:schemeClr val="tx1"/>
          </a:solidFill>
          <a:ln w="19050">
            <a:noFill/>
            <a:miter lim="800000"/>
            <a:headEnd type="none" w="sm" len="sm"/>
            <a:tailEnd type="none" w="sm" len="sm"/>
          </a:ln>
          <a:effectLst>
            <a:prstShdw prst="shdw17" dist="17961" dir="2700000">
              <a:schemeClr val="tx1">
                <a:gamma/>
                <a:shade val="60000"/>
                <a:invGamma/>
              </a:schemeClr>
            </a:prstShdw>
          </a:effectLst>
        </p:spPr>
        <p:txBody>
          <a:bodyPr wrap="none" anchor="ctr"/>
          <a:lstStyle/>
          <a:p>
            <a:pPr algn="ctr">
              <a:defRPr/>
            </a:pPr>
            <a:r>
              <a:rPr lang="en-US" dirty="0" err="1">
                <a:solidFill>
                  <a:schemeClr val="accent1"/>
                </a:solidFill>
                <a:latin typeface="Book Antiqua" pitchFamily="18" charset="0"/>
                <a:hlinkClick r:id="rId3" action="ppaction://program"/>
              </a:rPr>
              <a:t>GUIComponents</a:t>
            </a:r>
            <a:endParaRPr lang="en-US" dirty="0">
              <a:solidFill>
                <a:schemeClr val="accent1"/>
              </a:solidFill>
            </a:endParaRPr>
          </a:p>
        </p:txBody>
      </p:sp>
      <p:sp>
        <p:nvSpPr>
          <p:cNvPr id="51208" name="AutoShape 7">
            <a:hlinkClick r:id="rId4" action="ppaction://program" highlightClick="1"/>
          </p:cNvPr>
          <p:cNvSpPr>
            <a:spLocks noChangeArrowheads="1"/>
          </p:cNvSpPr>
          <p:nvPr/>
        </p:nvSpPr>
        <p:spPr bwMode="auto">
          <a:xfrm>
            <a:off x="6648450" y="5349875"/>
            <a:ext cx="1981200" cy="6096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a:latin typeface="Book Antiqua" panose="02040602050305030304" pitchFamily="18" charset="0"/>
              </a:rPr>
              <a:t>Run</a:t>
            </a:r>
            <a:endParaRPr lang="en-US" altLang="en-US"/>
          </a:p>
        </p:txBody>
      </p:sp>
      <p:sp>
        <p:nvSpPr>
          <p:cNvPr id="9" name="TextBox 8"/>
          <p:cNvSpPr txBox="1"/>
          <p:nvPr/>
        </p:nvSpPr>
        <p:spPr>
          <a:xfrm>
            <a:off x="1828800" y="4686300"/>
            <a:ext cx="5715000" cy="461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dirty="0">
                <a:hlinkClick r:id="rId5"/>
              </a:rPr>
              <a:t>Video on the GUI Components</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7700" y="190500"/>
            <a:ext cx="7772400" cy="876300"/>
          </a:xfrm>
        </p:spPr>
        <p:txBody>
          <a:bodyPr/>
          <a:lstStyle/>
          <a:p>
            <a:r>
              <a:rPr lang="en-US" altLang="en-US" sz="3600" smtClean="0"/>
              <a:t>Static Variables, Constants, and Methods</a:t>
            </a:r>
          </a:p>
        </p:txBody>
      </p:sp>
      <p:sp>
        <p:nvSpPr>
          <p:cNvPr id="52227" name="Content Placeholder 2"/>
          <p:cNvSpPr>
            <a:spLocks noGrp="1"/>
          </p:cNvSpPr>
          <p:nvPr>
            <p:ph idx="1"/>
          </p:nvPr>
        </p:nvSpPr>
        <p:spPr>
          <a:xfrm>
            <a:off x="609600" y="1219200"/>
            <a:ext cx="7848600" cy="2095500"/>
          </a:xfrm>
        </p:spPr>
        <p:txBody>
          <a:bodyPr/>
          <a:lstStyle/>
          <a:p>
            <a:r>
              <a:rPr lang="en-US" altLang="en-US" smtClean="0"/>
              <a:t>A static variable is shared by all objects of the class.  A static method cannot access instance member of the class.</a:t>
            </a:r>
          </a:p>
          <a:p>
            <a:r>
              <a:rPr lang="en-US" altLang="en-US" smtClean="0"/>
              <a:t>The data field </a:t>
            </a:r>
            <a:r>
              <a:rPr lang="en-US" altLang="en-US" i="1" smtClean="0"/>
              <a:t>radius</a:t>
            </a:r>
            <a:r>
              <a:rPr lang="en-US" altLang="en-US" smtClean="0"/>
              <a:t> in the circle class in listing 7.1 I know as an </a:t>
            </a:r>
            <a:r>
              <a:rPr lang="en-US" altLang="en-US" i="1" smtClean="0"/>
              <a:t>instance variable</a:t>
            </a:r>
            <a:r>
              <a:rPr lang="en-US" altLang="en-US" smtClean="0"/>
              <a:t>.  An instance variable is tied to a specific instance of the class;  it is not shared among objects of the same class.</a:t>
            </a:r>
          </a:p>
          <a:p>
            <a:endParaRPr lang="en-US" altLang="en-US" smtClean="0"/>
          </a:p>
          <a:p>
            <a:endParaRPr lang="en-US" altLang="en-US" smtClean="0"/>
          </a:p>
          <a:p>
            <a:endParaRPr lang="en-US" altLang="en-US" smtClean="0"/>
          </a:p>
          <a:p>
            <a:endParaRPr lang="en-US" altLang="en-US" smtClean="0"/>
          </a:p>
          <a:p>
            <a:pPr>
              <a:buFont typeface="Monotype Sorts" pitchFamily="2" charset="2"/>
              <a:buNone/>
            </a:pPr>
            <a:endParaRPr lang="en-US" altLang="en-US" smtClean="0"/>
          </a:p>
        </p:txBody>
      </p:sp>
      <p:sp>
        <p:nvSpPr>
          <p:cNvPr id="52228"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1AF3F56-1F0C-4F2B-BDA9-4A68D8D19793}" type="slidenum">
              <a:rPr lang="en-US" altLang="en-US" sz="1400"/>
              <a:pPr/>
              <a:t>54</a:t>
            </a:fld>
            <a:endParaRPr lang="en-US" altLang="en-US" sz="1400"/>
          </a:p>
        </p:txBody>
      </p:sp>
      <p:sp>
        <p:nvSpPr>
          <p:cNvPr id="6" name="TextBox 5"/>
          <p:cNvSpPr txBox="1"/>
          <p:nvPr/>
        </p:nvSpPr>
        <p:spPr>
          <a:xfrm>
            <a:off x="495300" y="5334000"/>
            <a:ext cx="7200900" cy="461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dirty="0">
                <a:hlinkClick r:id="rId2"/>
              </a:rPr>
              <a:t>Video – Static Variables, Constants, and Methods</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smtClean="0"/>
              <a:t>The Fan class Program</a:t>
            </a:r>
          </a:p>
        </p:txBody>
      </p:sp>
      <p:sp>
        <p:nvSpPr>
          <p:cNvPr id="53251" name="Content Placeholder 2"/>
          <p:cNvSpPr>
            <a:spLocks noGrp="1"/>
          </p:cNvSpPr>
          <p:nvPr>
            <p:ph idx="1"/>
          </p:nvPr>
        </p:nvSpPr>
        <p:spPr>
          <a:xfrm>
            <a:off x="647700" y="1485900"/>
            <a:ext cx="7924800" cy="1333500"/>
          </a:xfrm>
        </p:spPr>
        <p:txBody>
          <a:bodyPr/>
          <a:lstStyle/>
          <a:p>
            <a:r>
              <a:rPr lang="en-US" altLang="en-US" smtClean="0"/>
              <a:t>program 8 - (The </a:t>
            </a:r>
            <a:r>
              <a:rPr lang="en-US" altLang="en-US" b="1" smtClean="0"/>
              <a:t>fan</a:t>
            </a:r>
            <a:r>
              <a:rPr lang="en-US" altLang="en-US" smtClean="0"/>
              <a:t> class) Design a class named Fan to represent a fan.</a:t>
            </a:r>
          </a:p>
        </p:txBody>
      </p:sp>
      <p:sp>
        <p:nvSpPr>
          <p:cNvPr id="53252" name="Slide Number Placeholder 3"/>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F15910D-FE4D-474F-9D19-B929A448BDAD}" type="slidenum">
              <a:rPr lang="en-US" altLang="en-US" sz="1400"/>
              <a:pPr/>
              <a:t>55</a:t>
            </a:fld>
            <a:endParaRPr lang="en-US" altLang="en-US" sz="1400"/>
          </a:p>
        </p:txBody>
      </p:sp>
      <p:sp>
        <p:nvSpPr>
          <p:cNvPr id="5" name="TextBox 4"/>
          <p:cNvSpPr txBox="1"/>
          <p:nvPr/>
        </p:nvSpPr>
        <p:spPr>
          <a:xfrm>
            <a:off x="1066800" y="2971800"/>
            <a:ext cx="5143500" cy="461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defRPr/>
            </a:pPr>
            <a:r>
              <a:rPr lang="en-US" dirty="0" err="1">
                <a:hlinkClick r:id="rId2"/>
              </a:rPr>
              <a:t>VideoNote</a:t>
            </a:r>
            <a:r>
              <a:rPr lang="en-US" dirty="0">
                <a:hlinkClick r:id="rId2"/>
              </a:rPr>
              <a:t> – End of the chapter</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85750"/>
            <a:ext cx="7772400" cy="838950"/>
          </a:xfrm>
        </p:spPr>
        <p:txBody>
          <a:bodyPr/>
          <a:lstStyle/>
          <a:p>
            <a:r>
              <a:rPr lang="en-US" b="1" dirty="0" smtClean="0"/>
              <a:t>Abstraction</a:t>
            </a:r>
            <a:r>
              <a:rPr lang="en-US" dirty="0" smtClean="0"/>
              <a:t/>
            </a:r>
            <a:br>
              <a:rPr lang="en-US" dirty="0" smtClean="0"/>
            </a:br>
            <a:endParaRPr lang="en-US" dirty="0"/>
          </a:p>
        </p:txBody>
      </p:sp>
      <p:sp>
        <p:nvSpPr>
          <p:cNvPr id="3" name="Content Placeholder 2"/>
          <p:cNvSpPr>
            <a:spLocks noGrp="1"/>
          </p:cNvSpPr>
          <p:nvPr>
            <p:ph idx="1"/>
          </p:nvPr>
        </p:nvSpPr>
        <p:spPr>
          <a:xfrm>
            <a:off x="539474" y="855865"/>
            <a:ext cx="8180265" cy="5543348"/>
          </a:xfrm>
        </p:spPr>
        <p:txBody>
          <a:bodyPr/>
          <a:lstStyle/>
          <a:p>
            <a:r>
              <a:rPr lang="en-US" dirty="0" smtClean="0"/>
              <a:t>Data </a:t>
            </a:r>
            <a:r>
              <a:rPr lang="en-US" dirty="0"/>
              <a:t>abstraction is the simplest of principles to understand. </a:t>
            </a:r>
            <a:endParaRPr lang="en-US" dirty="0" smtClean="0"/>
          </a:p>
          <a:p>
            <a:r>
              <a:rPr lang="en-US" dirty="0" smtClean="0"/>
              <a:t>Data abstraction </a:t>
            </a:r>
            <a:r>
              <a:rPr lang="en-US" dirty="0"/>
              <a:t>and </a:t>
            </a:r>
            <a:r>
              <a:rPr lang="en-US" dirty="0" err="1"/>
              <a:t>encapuslation</a:t>
            </a:r>
            <a:r>
              <a:rPr lang="en-US" dirty="0"/>
              <a:t> are closely tied together, because </a:t>
            </a:r>
            <a:r>
              <a:rPr lang="en-US" dirty="0" smtClean="0"/>
              <a:t>a simple </a:t>
            </a:r>
            <a:r>
              <a:rPr lang="en-US" dirty="0"/>
              <a:t>definition of data abstraction is the development of classes</a:t>
            </a:r>
            <a:r>
              <a:rPr lang="en-US" dirty="0" smtClean="0"/>
              <a:t>, objects</a:t>
            </a:r>
            <a:r>
              <a:rPr lang="en-US" dirty="0"/>
              <a:t>, types in terms of their interfaces and functionality, </a:t>
            </a:r>
            <a:r>
              <a:rPr lang="en-US" dirty="0" smtClean="0"/>
              <a:t>instead of </a:t>
            </a:r>
            <a:r>
              <a:rPr lang="en-US" dirty="0"/>
              <a:t>their implementation details. </a:t>
            </a:r>
            <a:endParaRPr lang="en-US" dirty="0" smtClean="0"/>
          </a:p>
          <a:p>
            <a:r>
              <a:rPr lang="en-US" dirty="0" smtClean="0"/>
              <a:t>Abstraction </a:t>
            </a:r>
            <a:r>
              <a:rPr lang="en-US" dirty="0"/>
              <a:t>denotes a model, a view,</a:t>
            </a:r>
            <a:br>
              <a:rPr lang="en-US" dirty="0"/>
            </a:br>
            <a:r>
              <a:rPr lang="en-US" dirty="0"/>
              <a:t>or some other focused representation for an actual item.</a:t>
            </a:r>
          </a:p>
          <a:p>
            <a:endParaRPr lang="en-US" dirty="0"/>
          </a:p>
        </p:txBody>
      </p:sp>
      <p:sp>
        <p:nvSpPr>
          <p:cNvPr id="4" name="Slide Number Placeholder 3"/>
          <p:cNvSpPr>
            <a:spLocks noGrp="1"/>
          </p:cNvSpPr>
          <p:nvPr>
            <p:ph type="sldNum" sz="quarter" idx="11"/>
          </p:nvPr>
        </p:nvSpPr>
        <p:spPr/>
        <p:txBody>
          <a:bodyPr/>
          <a:lstStyle/>
          <a:p>
            <a:fld id="{295195DB-2EAB-497A-9935-1C047E868252}" type="slidenum">
              <a:rPr lang="en-US" altLang="en-US" smtClean="0"/>
              <a:pPr/>
              <a:t>6</a:t>
            </a:fld>
            <a:endParaRPr lang="en-US" altLang="en-US"/>
          </a:p>
        </p:txBody>
      </p:sp>
    </p:spTree>
    <p:extLst>
      <p:ext uri="{BB962C8B-B14F-4D97-AF65-F5344CB8AC3E}">
        <p14:creationId xmlns:p14="http://schemas.microsoft.com/office/powerpoint/2010/main" val="1296826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285" y="433410"/>
            <a:ext cx="7772400" cy="744537"/>
          </a:xfrm>
        </p:spPr>
        <p:txBody>
          <a:bodyPr/>
          <a:lstStyle/>
          <a:p>
            <a:r>
              <a:rPr lang="en-US" b="1" dirty="0" smtClean="0"/>
              <a:t>Inheritance</a:t>
            </a:r>
            <a:r>
              <a:rPr lang="en-US" dirty="0" smtClean="0"/>
              <a:t/>
            </a:r>
            <a:br>
              <a:rPr lang="en-US" dirty="0" smtClean="0"/>
            </a:br>
            <a:endParaRPr lang="en-US" dirty="0"/>
          </a:p>
        </p:txBody>
      </p:sp>
      <p:sp>
        <p:nvSpPr>
          <p:cNvPr id="3" name="Content Placeholder 2"/>
          <p:cNvSpPr>
            <a:spLocks noGrp="1"/>
          </p:cNvSpPr>
          <p:nvPr>
            <p:ph idx="1"/>
          </p:nvPr>
        </p:nvSpPr>
        <p:spPr>
          <a:xfrm>
            <a:off x="347449" y="1047889"/>
            <a:ext cx="8333885" cy="5568725"/>
          </a:xfrm>
        </p:spPr>
        <p:txBody>
          <a:bodyPr/>
          <a:lstStyle/>
          <a:p>
            <a:r>
              <a:rPr lang="en-US" dirty="0" smtClean="0"/>
              <a:t>Now </a:t>
            </a:r>
            <a:r>
              <a:rPr lang="en-US" dirty="0"/>
              <a:t>lets discuss inheritance.  Objects can relate to </a:t>
            </a:r>
            <a:r>
              <a:rPr lang="en-US" dirty="0" err="1" smtClean="0"/>
              <a:t>eachother</a:t>
            </a:r>
            <a:r>
              <a:rPr lang="en-US" dirty="0" smtClean="0"/>
              <a:t> with </a:t>
            </a:r>
            <a:r>
              <a:rPr lang="en-US" dirty="0"/>
              <a:t>either a “has a”, “uses a” or an “is a” relationship.  “Is a</a:t>
            </a:r>
            <a:r>
              <a:rPr lang="en-US" dirty="0" smtClean="0"/>
              <a:t>” is </a:t>
            </a:r>
            <a:r>
              <a:rPr lang="en-US" dirty="0"/>
              <a:t>the inheritance way of object </a:t>
            </a:r>
            <a:r>
              <a:rPr lang="en-US" dirty="0" smtClean="0"/>
              <a:t> relationship</a:t>
            </a:r>
            <a:r>
              <a:rPr lang="en-US" dirty="0"/>
              <a:t>.  </a:t>
            </a:r>
            <a:endParaRPr lang="en-US" dirty="0" smtClean="0"/>
          </a:p>
          <a:p>
            <a:r>
              <a:rPr lang="en-US" dirty="0" smtClean="0"/>
              <a:t>The </a:t>
            </a:r>
            <a:r>
              <a:rPr lang="en-US" dirty="0"/>
              <a:t>example </a:t>
            </a:r>
            <a:r>
              <a:rPr lang="en-US" dirty="0" smtClean="0"/>
              <a:t>of this </a:t>
            </a:r>
            <a:r>
              <a:rPr lang="en-US" dirty="0"/>
              <a:t>that has always stuck with me over the years is a library (I </a:t>
            </a:r>
            <a:r>
              <a:rPr lang="en-US" dirty="0" smtClean="0"/>
              <a:t>think I </a:t>
            </a:r>
            <a:r>
              <a:rPr lang="en-US" dirty="0"/>
              <a:t>may have read it in something Grady </a:t>
            </a:r>
            <a:r>
              <a:rPr lang="en-US" dirty="0" err="1"/>
              <a:t>Booch</a:t>
            </a:r>
            <a:r>
              <a:rPr lang="en-US" dirty="0"/>
              <a:t> wrote).  </a:t>
            </a:r>
            <a:endParaRPr lang="en-US" dirty="0" smtClean="0"/>
          </a:p>
          <a:p>
            <a:r>
              <a:rPr lang="en-US" dirty="0" smtClean="0"/>
              <a:t>So</a:t>
            </a:r>
            <a:r>
              <a:rPr lang="en-US" dirty="0"/>
              <a:t>, take </a:t>
            </a:r>
            <a:r>
              <a:rPr lang="en-US" dirty="0" smtClean="0"/>
              <a:t>a library</a:t>
            </a:r>
            <a:r>
              <a:rPr lang="en-US" dirty="0"/>
              <a:t>, for example.  A library lends more than just books, </a:t>
            </a:r>
            <a:r>
              <a:rPr lang="en-US" dirty="0" smtClean="0"/>
              <a:t>it also </a:t>
            </a:r>
            <a:r>
              <a:rPr lang="en-US" dirty="0"/>
              <a:t>lends magazines, audiocassettes and microfilm.  </a:t>
            </a:r>
          </a:p>
          <a:p>
            <a:endParaRPr lang="en-US" dirty="0"/>
          </a:p>
        </p:txBody>
      </p:sp>
      <p:sp>
        <p:nvSpPr>
          <p:cNvPr id="4" name="Slide Number Placeholder 3"/>
          <p:cNvSpPr>
            <a:spLocks noGrp="1"/>
          </p:cNvSpPr>
          <p:nvPr>
            <p:ph type="sldNum" sz="quarter" idx="11"/>
          </p:nvPr>
        </p:nvSpPr>
        <p:spPr/>
        <p:txBody>
          <a:bodyPr/>
          <a:lstStyle/>
          <a:p>
            <a:fld id="{295195DB-2EAB-497A-9935-1C047E868252}" type="slidenum">
              <a:rPr lang="en-US" altLang="en-US" smtClean="0"/>
              <a:pPr/>
              <a:t>7</a:t>
            </a:fld>
            <a:endParaRPr lang="en-US" altLang="en-US"/>
          </a:p>
        </p:txBody>
      </p:sp>
    </p:spTree>
    <p:extLst>
      <p:ext uri="{BB962C8B-B14F-4D97-AF65-F5344CB8AC3E}">
        <p14:creationId xmlns:p14="http://schemas.microsoft.com/office/powerpoint/2010/main" val="407305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Polymorphism</a:t>
            </a:r>
            <a:r>
              <a:rPr lang="en-US" dirty="0" smtClean="0"/>
              <a:t/>
            </a:r>
            <a:br>
              <a:rPr lang="en-US" dirty="0" smtClean="0"/>
            </a:br>
            <a:endParaRPr lang="en-US" dirty="0"/>
          </a:p>
        </p:txBody>
      </p:sp>
      <p:sp>
        <p:nvSpPr>
          <p:cNvPr id="3" name="Content Placeholder 2"/>
          <p:cNvSpPr>
            <a:spLocks noGrp="1"/>
          </p:cNvSpPr>
          <p:nvPr>
            <p:ph idx="1"/>
          </p:nvPr>
        </p:nvSpPr>
        <p:spPr>
          <a:xfrm>
            <a:off x="673546" y="1355129"/>
            <a:ext cx="8276623" cy="4570195"/>
          </a:xfrm>
        </p:spPr>
        <p:txBody>
          <a:bodyPr/>
          <a:lstStyle/>
          <a:p>
            <a:r>
              <a:rPr lang="en-US" dirty="0" smtClean="0"/>
              <a:t>Polymorphism </a:t>
            </a:r>
            <a:r>
              <a:rPr lang="en-US" dirty="0"/>
              <a:t>means </a:t>
            </a:r>
            <a:r>
              <a:rPr lang="en-US" i="1" dirty="0"/>
              <a:t>one name, many forms</a:t>
            </a:r>
            <a:r>
              <a:rPr lang="en-US" dirty="0"/>
              <a:t>.  </a:t>
            </a:r>
            <a:endParaRPr lang="en-US" dirty="0" smtClean="0"/>
          </a:p>
          <a:p>
            <a:r>
              <a:rPr lang="en-US" dirty="0" smtClean="0"/>
              <a:t>Polymorphism</a:t>
            </a:r>
            <a:r>
              <a:rPr lang="en-US" dirty="0"/>
              <a:t/>
            </a:r>
            <a:br>
              <a:rPr lang="en-US" dirty="0"/>
            </a:br>
            <a:r>
              <a:rPr lang="en-US" dirty="0"/>
              <a:t>manifests itself by having multiple methods all with the same name, </a:t>
            </a:r>
            <a:r>
              <a:rPr lang="en-US" dirty="0" smtClean="0"/>
              <a:t>but </a:t>
            </a:r>
            <a:r>
              <a:rPr lang="en-US" dirty="0" err="1" smtClean="0"/>
              <a:t>slighty</a:t>
            </a:r>
            <a:r>
              <a:rPr lang="en-US" dirty="0" smtClean="0"/>
              <a:t> </a:t>
            </a:r>
            <a:r>
              <a:rPr lang="en-US" dirty="0"/>
              <a:t>different functionality.  </a:t>
            </a:r>
            <a:endParaRPr lang="en-US" dirty="0" smtClean="0"/>
          </a:p>
          <a:p>
            <a:r>
              <a:rPr lang="en-US" dirty="0" smtClean="0"/>
              <a:t>Many </a:t>
            </a:r>
            <a:r>
              <a:rPr lang="en-US" dirty="0"/>
              <a:t>VB6ers are familiar</a:t>
            </a:r>
            <a:br>
              <a:rPr lang="en-US" dirty="0"/>
            </a:br>
            <a:r>
              <a:rPr lang="en-US" dirty="0"/>
              <a:t>with interface polymorphism. </a:t>
            </a:r>
          </a:p>
          <a:p>
            <a:endParaRPr lang="en-US" dirty="0"/>
          </a:p>
        </p:txBody>
      </p:sp>
      <p:sp>
        <p:nvSpPr>
          <p:cNvPr id="4" name="Slide Number Placeholder 3"/>
          <p:cNvSpPr>
            <a:spLocks noGrp="1"/>
          </p:cNvSpPr>
          <p:nvPr>
            <p:ph type="sldNum" sz="quarter" idx="11"/>
          </p:nvPr>
        </p:nvSpPr>
        <p:spPr/>
        <p:txBody>
          <a:bodyPr/>
          <a:lstStyle/>
          <a:p>
            <a:fld id="{295195DB-2EAB-497A-9935-1C047E868252}" type="slidenum">
              <a:rPr lang="en-US" altLang="en-US" smtClean="0"/>
              <a:pPr/>
              <a:t>8</a:t>
            </a:fld>
            <a:endParaRPr lang="en-US" altLang="en-US"/>
          </a:p>
        </p:txBody>
      </p:sp>
    </p:spTree>
    <p:extLst>
      <p:ext uri="{BB962C8B-B14F-4D97-AF65-F5344CB8AC3E}">
        <p14:creationId xmlns:p14="http://schemas.microsoft.com/office/powerpoint/2010/main" val="3451055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FA5D206-1EAF-4EE6-899D-82C7A70EFDAA}" type="slidenum">
              <a:rPr lang="en-US" altLang="en-US" sz="1400"/>
              <a:pPr/>
              <a:t>9</a:t>
            </a:fld>
            <a:endParaRPr lang="en-US" altLang="en-US" sz="1400"/>
          </a:p>
        </p:txBody>
      </p:sp>
      <p:sp>
        <p:nvSpPr>
          <p:cNvPr id="20483" name="Rectangle 2"/>
          <p:cNvSpPr>
            <a:spLocks noGrp="1" noChangeArrowheads="1"/>
          </p:cNvSpPr>
          <p:nvPr>
            <p:ph type="title"/>
          </p:nvPr>
        </p:nvSpPr>
        <p:spPr>
          <a:xfrm>
            <a:off x="962025" y="57150"/>
            <a:ext cx="7772400" cy="609600"/>
          </a:xfrm>
        </p:spPr>
        <p:txBody>
          <a:bodyPr/>
          <a:lstStyle/>
          <a:p>
            <a:r>
              <a:rPr lang="en-US" altLang="en-US" dirty="0" smtClean="0"/>
              <a:t>OO Programming Concepts</a:t>
            </a:r>
          </a:p>
        </p:txBody>
      </p:sp>
      <p:sp>
        <p:nvSpPr>
          <p:cNvPr id="20484" name="Rectangle 16"/>
          <p:cNvSpPr>
            <a:spLocks noChangeArrowheads="1"/>
          </p:cNvSpPr>
          <p:nvPr/>
        </p:nvSpPr>
        <p:spPr bwMode="auto">
          <a:xfrm>
            <a:off x="2686050" y="23431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endParaRPr lang="en-US" altLang="en-US"/>
          </a:p>
        </p:txBody>
      </p:sp>
      <p:sp>
        <p:nvSpPr>
          <p:cNvPr id="25605" name="Text Box 17"/>
          <p:cNvSpPr txBox="1">
            <a:spLocks noChangeArrowheads="1"/>
          </p:cNvSpPr>
          <p:nvPr/>
        </p:nvSpPr>
        <p:spPr bwMode="auto">
          <a:xfrm>
            <a:off x="169863" y="971550"/>
            <a:ext cx="8794750" cy="5462588"/>
          </a:xfrm>
          <a:prstGeom prst="rect">
            <a:avLst/>
          </a:prstGeom>
          <a:noFill/>
          <a:ln>
            <a:noFill/>
          </a:ln>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defRPr/>
            </a:pPr>
            <a:r>
              <a:rPr lang="en-US" sz="3000" i="1" dirty="0" smtClean="0">
                <a:cs typeface="Courier New" pitchFamily="49" charset="0"/>
              </a:rPr>
              <a:t>Object-oriented programming (OOP) </a:t>
            </a:r>
            <a:r>
              <a:rPr lang="en-US" sz="3000" dirty="0" smtClean="0">
                <a:cs typeface="Courier New" pitchFamily="49" charset="0"/>
              </a:rPr>
              <a:t>involves programming using </a:t>
            </a:r>
            <a:r>
              <a:rPr lang="en-US" sz="3000" i="1" dirty="0" smtClean="0">
                <a:cs typeface="Courier New" pitchFamily="49" charset="0"/>
              </a:rPr>
              <a:t>objects. </a:t>
            </a:r>
          </a:p>
          <a:p>
            <a:pPr marL="457200" indent="-457200">
              <a:spcBef>
                <a:spcPct val="50000"/>
              </a:spcBef>
              <a:buFont typeface="Arial" pitchFamily="34" charset="0"/>
              <a:buChar char="•"/>
              <a:defRPr/>
            </a:pPr>
            <a:r>
              <a:rPr lang="en-US" sz="3000" dirty="0" smtClean="0">
                <a:cs typeface="Courier New" pitchFamily="49" charset="0"/>
              </a:rPr>
              <a:t>An </a:t>
            </a:r>
            <a:r>
              <a:rPr lang="en-US" sz="3000" i="1" dirty="0" smtClean="0">
                <a:cs typeface="Courier New" pitchFamily="49" charset="0"/>
              </a:rPr>
              <a:t>object</a:t>
            </a:r>
            <a:r>
              <a:rPr lang="en-US" sz="3000" dirty="0" smtClean="0">
                <a:cs typeface="Courier New" pitchFamily="49" charset="0"/>
              </a:rPr>
              <a:t> represents an entity in the real world that can be distinctly identified. </a:t>
            </a:r>
          </a:p>
          <a:p>
            <a:pPr marL="857250" lvl="2" indent="-457200">
              <a:spcBef>
                <a:spcPct val="50000"/>
              </a:spcBef>
              <a:buFont typeface="Arial" pitchFamily="34" charset="0"/>
              <a:buChar char="•"/>
              <a:defRPr/>
            </a:pPr>
            <a:r>
              <a:rPr lang="en-US" sz="2800" dirty="0" smtClean="0">
                <a:cs typeface="Courier New" pitchFamily="49" charset="0"/>
              </a:rPr>
              <a:t>For example, </a:t>
            </a:r>
            <a:r>
              <a:rPr lang="en-US" sz="2800" b="1" i="1" dirty="0" smtClean="0">
                <a:cs typeface="Courier New" pitchFamily="49" charset="0"/>
              </a:rPr>
              <a:t>a student, a desk, a circle, a button, and even a loan can all be viewed as objects.</a:t>
            </a:r>
            <a:r>
              <a:rPr lang="en-US" sz="3200" b="1" i="1" dirty="0" smtClean="0">
                <a:cs typeface="Courier New" pitchFamily="49" charset="0"/>
              </a:rPr>
              <a:t> </a:t>
            </a:r>
          </a:p>
          <a:p>
            <a:pPr marL="457200" indent="-457200">
              <a:spcBef>
                <a:spcPct val="50000"/>
              </a:spcBef>
              <a:buFont typeface="Arial" pitchFamily="34" charset="0"/>
              <a:buChar char="•"/>
              <a:defRPr/>
            </a:pPr>
            <a:r>
              <a:rPr lang="en-US" sz="2800" dirty="0" smtClean="0">
                <a:cs typeface="Courier New" pitchFamily="49" charset="0"/>
              </a:rPr>
              <a:t>An </a:t>
            </a:r>
            <a:r>
              <a:rPr lang="en-US" sz="2800" b="1" dirty="0" smtClean="0">
                <a:cs typeface="Courier New" pitchFamily="49" charset="0"/>
              </a:rPr>
              <a:t>object </a:t>
            </a:r>
            <a:r>
              <a:rPr lang="en-US" sz="2800" dirty="0" smtClean="0">
                <a:cs typeface="Courier New" pitchFamily="49" charset="0"/>
              </a:rPr>
              <a:t>has a unique identity, state, and </a:t>
            </a:r>
            <a:r>
              <a:rPr lang="en-US" sz="2800" b="1" i="1" dirty="0" smtClean="0">
                <a:cs typeface="Courier New" pitchFamily="49" charset="0"/>
              </a:rPr>
              <a:t>behaviors</a:t>
            </a:r>
            <a:r>
              <a:rPr lang="en-US" sz="2800" dirty="0" smtClean="0">
                <a:cs typeface="Courier New" pitchFamily="49" charset="0"/>
              </a:rPr>
              <a:t>. </a:t>
            </a:r>
          </a:p>
          <a:p>
            <a:pPr marL="457200" indent="-457200">
              <a:spcBef>
                <a:spcPct val="50000"/>
              </a:spcBef>
              <a:buFont typeface="Arial" pitchFamily="34" charset="0"/>
              <a:buChar char="•"/>
              <a:defRPr/>
            </a:pPr>
            <a:r>
              <a:rPr lang="en-US" sz="2800" dirty="0" smtClean="0">
                <a:cs typeface="Courier New" pitchFamily="49" charset="0"/>
              </a:rPr>
              <a:t>The </a:t>
            </a:r>
            <a:r>
              <a:rPr lang="en-US" sz="2800" i="1" dirty="0" smtClean="0">
                <a:cs typeface="Courier New" pitchFamily="49" charset="0"/>
              </a:rPr>
              <a:t>state</a:t>
            </a:r>
            <a:r>
              <a:rPr lang="en-US" sz="2800" dirty="0" smtClean="0">
                <a:cs typeface="Courier New" pitchFamily="49" charset="0"/>
              </a:rPr>
              <a:t> of an object consists of a set of </a:t>
            </a:r>
            <a:r>
              <a:rPr lang="en-US" sz="2800" b="1" i="1" dirty="0" smtClean="0">
                <a:cs typeface="Courier New" pitchFamily="49" charset="0"/>
              </a:rPr>
              <a:t>data</a:t>
            </a:r>
            <a:r>
              <a:rPr lang="en-US" sz="2800" b="1" dirty="0" smtClean="0">
                <a:cs typeface="Courier New" pitchFamily="49" charset="0"/>
              </a:rPr>
              <a:t> </a:t>
            </a:r>
            <a:r>
              <a:rPr lang="en-US" sz="2800" b="1" i="1" dirty="0" smtClean="0">
                <a:cs typeface="Courier New" pitchFamily="49" charset="0"/>
              </a:rPr>
              <a:t>fields</a:t>
            </a:r>
            <a:r>
              <a:rPr lang="en-US" sz="2800" b="1" dirty="0" smtClean="0">
                <a:cs typeface="Courier New" pitchFamily="49" charset="0"/>
              </a:rPr>
              <a:t> </a:t>
            </a:r>
            <a:r>
              <a:rPr lang="en-US" sz="2800" dirty="0" smtClean="0">
                <a:cs typeface="Courier New" pitchFamily="49" charset="0"/>
              </a:rPr>
              <a:t>(also known as </a:t>
            </a:r>
            <a:r>
              <a:rPr lang="en-US" sz="2800" b="1" i="1" dirty="0" smtClean="0">
                <a:cs typeface="Courier New" pitchFamily="49" charset="0"/>
              </a:rPr>
              <a:t>properties</a:t>
            </a:r>
            <a:r>
              <a:rPr lang="en-US" sz="2800" dirty="0" smtClean="0">
                <a:cs typeface="Courier New" pitchFamily="49" charset="0"/>
              </a:rPr>
              <a:t>) with their current values. The </a:t>
            </a:r>
            <a:r>
              <a:rPr lang="en-US" sz="2800" i="1" dirty="0" smtClean="0">
                <a:cs typeface="Courier New" pitchFamily="49" charset="0"/>
              </a:rPr>
              <a:t>behavior</a:t>
            </a:r>
            <a:r>
              <a:rPr lang="en-US" sz="2800" dirty="0" smtClean="0">
                <a:cs typeface="Courier New" pitchFamily="49" charset="0"/>
              </a:rPr>
              <a:t> of an object is defined by a set of methods.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nternational">
  <a:themeElements>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20023</TotalTime>
  <Words>3186</Words>
  <Application>Microsoft Office PowerPoint</Application>
  <PresentationFormat>On-screen Show (4:3)</PresentationFormat>
  <Paragraphs>488</Paragraphs>
  <Slides>55</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5" baseType="lpstr">
      <vt:lpstr>Times New Roman</vt:lpstr>
      <vt:lpstr>Arial</vt:lpstr>
      <vt:lpstr>Monotype Sorts</vt:lpstr>
      <vt:lpstr>Courier New</vt:lpstr>
      <vt:lpstr>Book Antiqua</vt:lpstr>
      <vt:lpstr>Cambria Math</vt:lpstr>
      <vt:lpstr>Forte</vt:lpstr>
      <vt:lpstr>Courier</vt:lpstr>
      <vt:lpstr>International</vt:lpstr>
      <vt:lpstr>Microsoft Word Picture</vt:lpstr>
      <vt:lpstr>Chapter 8 Objects and Classes</vt:lpstr>
      <vt:lpstr>Motivations</vt:lpstr>
      <vt:lpstr>Objectives</vt:lpstr>
      <vt:lpstr>4 Major Principles of  OO Programming</vt:lpstr>
      <vt:lpstr>Encapsulation </vt:lpstr>
      <vt:lpstr>Abstraction </vt:lpstr>
      <vt:lpstr>Inheritance </vt:lpstr>
      <vt:lpstr>Polymorphism </vt:lpstr>
      <vt:lpstr>OO Programming Concepts</vt:lpstr>
      <vt:lpstr>Classes</vt:lpstr>
      <vt:lpstr>More Classes</vt:lpstr>
      <vt:lpstr>Objects</vt:lpstr>
      <vt:lpstr>More Objects</vt:lpstr>
      <vt:lpstr>Constructors</vt:lpstr>
      <vt:lpstr>Create Objects</vt:lpstr>
      <vt:lpstr>Classes</vt:lpstr>
      <vt:lpstr>UML Class Diagram</vt:lpstr>
      <vt:lpstr>Example:  Defining Classes and Creating Objects</vt:lpstr>
      <vt:lpstr>Example: Defining Classes and Creating Objects, Accessing Data and Using Methods</vt:lpstr>
      <vt:lpstr>PowerPoint Presentation</vt:lpstr>
      <vt:lpstr>Encapsulation</vt:lpstr>
      <vt:lpstr>PowerPoint Presentation</vt:lpstr>
      <vt:lpstr>Example of Data Field Encapsulation</vt:lpstr>
      <vt:lpstr>PowerPoint Presentation</vt:lpstr>
      <vt:lpstr>PowerPoint Presentation</vt:lpstr>
      <vt:lpstr>Declaring/Creating Objects in a Single Step</vt:lpstr>
      <vt:lpstr>Trace Code</vt:lpstr>
      <vt:lpstr>Trace Code, cont.</vt:lpstr>
      <vt:lpstr>Trace Code, cont.</vt:lpstr>
      <vt:lpstr>Trace Code, cont.</vt:lpstr>
      <vt:lpstr>Trace Code, cont.</vt:lpstr>
      <vt:lpstr>Trace Code, cont.</vt:lpstr>
      <vt:lpstr>Trace Code, cont.</vt:lpstr>
      <vt:lpstr>Reference Data Fields</vt:lpstr>
      <vt:lpstr>Default Value for a Data Field</vt:lpstr>
      <vt:lpstr>Differences between Variables of  Primitive Data Types and Object Types </vt:lpstr>
      <vt:lpstr>Copying Variables of Primitive Data Types and Object Types</vt:lpstr>
      <vt:lpstr>Garbage Collection</vt:lpstr>
      <vt:lpstr>Garbage Collection, cont</vt:lpstr>
      <vt:lpstr>The Date Class</vt:lpstr>
      <vt:lpstr>The Date Class Example</vt:lpstr>
      <vt:lpstr>The Random Class</vt:lpstr>
      <vt:lpstr>The Random Class Example</vt:lpstr>
      <vt:lpstr>Displaying GUI Components</vt:lpstr>
      <vt:lpstr>Trace Code</vt:lpstr>
      <vt:lpstr>Trace Code</vt:lpstr>
      <vt:lpstr>Trace Code</vt:lpstr>
      <vt:lpstr>Trace Code</vt:lpstr>
      <vt:lpstr>Trace Code</vt:lpstr>
      <vt:lpstr>Trace Code</vt:lpstr>
      <vt:lpstr>Trace Code</vt:lpstr>
      <vt:lpstr>Trace Code</vt:lpstr>
      <vt:lpstr>Adding GUI Components to Window</vt:lpstr>
      <vt:lpstr>Static Variables, Constants, and Methods</vt:lpstr>
      <vt:lpstr>The Fan class Program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Objects and Classes</dc:title>
  <dc:creator>Y. Daniel Liang</dc:creator>
  <cp:lastModifiedBy>snorth</cp:lastModifiedBy>
  <cp:revision>308</cp:revision>
  <dcterms:created xsi:type="dcterms:W3CDTF">1995-06-10T17:31:50Z</dcterms:created>
  <dcterms:modified xsi:type="dcterms:W3CDTF">2016-06-14T14:10:08Z</dcterms:modified>
</cp:coreProperties>
</file>