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6"/>
  </p:notesMasterIdLst>
  <p:handoutMasterIdLst>
    <p:handoutMasterId r:id="rId57"/>
  </p:handoutMasterIdLst>
  <p:sldIdLst>
    <p:sldId id="514" r:id="rId2"/>
    <p:sldId id="610" r:id="rId3"/>
    <p:sldId id="611" r:id="rId4"/>
    <p:sldId id="612" r:id="rId5"/>
    <p:sldId id="607" r:id="rId6"/>
    <p:sldId id="608" r:id="rId7"/>
    <p:sldId id="609" r:id="rId8"/>
    <p:sldId id="595" r:id="rId9"/>
    <p:sldId id="515" r:id="rId10"/>
    <p:sldId id="601" r:id="rId11"/>
    <p:sldId id="594" r:id="rId12"/>
    <p:sldId id="556" r:id="rId13"/>
    <p:sldId id="589" r:id="rId14"/>
    <p:sldId id="602" r:id="rId15"/>
    <p:sldId id="519" r:id="rId16"/>
    <p:sldId id="521" r:id="rId17"/>
    <p:sldId id="570" r:id="rId18"/>
    <p:sldId id="592" r:id="rId19"/>
    <p:sldId id="582" r:id="rId20"/>
    <p:sldId id="583" r:id="rId21"/>
    <p:sldId id="584" r:id="rId22"/>
    <p:sldId id="585" r:id="rId23"/>
    <p:sldId id="586" r:id="rId24"/>
    <p:sldId id="587" r:id="rId25"/>
    <p:sldId id="588" r:id="rId26"/>
    <p:sldId id="523" r:id="rId27"/>
    <p:sldId id="516" r:id="rId28"/>
    <p:sldId id="590" r:id="rId29"/>
    <p:sldId id="527" r:id="rId30"/>
    <p:sldId id="597" r:id="rId31"/>
    <p:sldId id="603" r:id="rId32"/>
    <p:sldId id="532" r:id="rId33"/>
    <p:sldId id="535" r:id="rId34"/>
    <p:sldId id="560" r:id="rId35"/>
    <p:sldId id="557" r:id="rId36"/>
    <p:sldId id="538" r:id="rId37"/>
    <p:sldId id="558" r:id="rId38"/>
    <p:sldId id="541" r:id="rId39"/>
    <p:sldId id="604" r:id="rId40"/>
    <p:sldId id="605" r:id="rId41"/>
    <p:sldId id="606" r:id="rId42"/>
    <p:sldId id="528" r:id="rId43"/>
    <p:sldId id="551" r:id="rId44"/>
    <p:sldId id="567" r:id="rId45"/>
    <p:sldId id="593" r:id="rId46"/>
    <p:sldId id="598" r:id="rId47"/>
    <p:sldId id="600" r:id="rId48"/>
    <p:sldId id="599" r:id="rId49"/>
    <p:sldId id="596" r:id="rId50"/>
    <p:sldId id="566" r:id="rId51"/>
    <p:sldId id="563" r:id="rId52"/>
    <p:sldId id="543" r:id="rId53"/>
    <p:sldId id="544" r:id="rId54"/>
    <p:sldId id="546" r:id="rId5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57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4618" autoAdjust="0"/>
  </p:normalViewPr>
  <p:slideViewPr>
    <p:cSldViewPr>
      <p:cViewPr varScale="1">
        <p:scale>
          <a:sx n="82" d="100"/>
          <a:sy n="82" d="100"/>
        </p:scale>
        <p:origin x="1277" y="58"/>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8355"/>
    </p:cViewPr>
  </p:sorterViewPr>
  <p:notesViewPr>
    <p:cSldViewPr>
      <p:cViewPr varScale="1">
        <p:scale>
          <a:sx n="40" d="100"/>
          <a:sy n="40" d="100"/>
        </p:scale>
        <p:origin x="-1404" y="-78"/>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30CA7D7-8818-42D3-A5FA-96C8D85E5AF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a:extLst>
              <a:ext uri="{FF2B5EF4-FFF2-40B4-BE49-F238E27FC236}">
                <a16:creationId xmlns:a16="http://schemas.microsoft.com/office/drawing/2014/main" id="{990A0974-7CB8-4039-AC9B-2D019FF464B8}"/>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a:extLst>
              <a:ext uri="{FF2B5EF4-FFF2-40B4-BE49-F238E27FC236}">
                <a16:creationId xmlns:a16="http://schemas.microsoft.com/office/drawing/2014/main" id="{BFD8CC08-EFA5-4D77-8010-EB3E8AEA9E8F}"/>
              </a:ext>
            </a:extLst>
          </p:cNvPr>
          <p:cNvSpPr>
            <a:spLocks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3" name="Rectangle 5">
            <a:extLst>
              <a:ext uri="{FF2B5EF4-FFF2-40B4-BE49-F238E27FC236}">
                <a16:creationId xmlns:a16="http://schemas.microsoft.com/office/drawing/2014/main" id="{F6BBD955-A702-4FB4-AA65-3A9D8A7265A9}"/>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a:extLst>
              <a:ext uri="{FF2B5EF4-FFF2-40B4-BE49-F238E27FC236}">
                <a16:creationId xmlns:a16="http://schemas.microsoft.com/office/drawing/2014/main" id="{FB3C4797-44BC-42F4-9AB5-EBE8890A3937}"/>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a:extLst>
              <a:ext uri="{FF2B5EF4-FFF2-40B4-BE49-F238E27FC236}">
                <a16:creationId xmlns:a16="http://schemas.microsoft.com/office/drawing/2014/main" id="{430E9060-19A7-4F51-800A-F741CF066C06}"/>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050" tIns="0" rIns="19050" bIns="0" numCol="1" anchor="b" anchorCtr="0" compatLnSpc="1">
            <a:prstTxWarp prst="textNoShape">
              <a:avLst/>
            </a:prstTxWarp>
          </a:bodyPr>
          <a:lstStyle>
            <a:lvl1pPr algn="r">
              <a:defRPr sz="1000" i="1"/>
            </a:lvl1pPr>
          </a:lstStyle>
          <a:p>
            <a:fld id="{1585BF85-4567-44B3-83CA-6A107478B59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a:extLst>
              <a:ext uri="{FF2B5EF4-FFF2-40B4-BE49-F238E27FC236}">
                <a16:creationId xmlns:a16="http://schemas.microsoft.com/office/drawing/2014/main" id="{D7582FF8-E6C1-4233-98FD-E27FD9EFCA2A}"/>
              </a:ext>
            </a:extLst>
          </p:cNvPr>
          <p:cNvSpPr>
            <a:spLocks noGrp="1" noRot="1" noChangeAspect="1" noTextEdit="1"/>
          </p:cNvSpPr>
          <p:nvPr>
            <p:ph type="sldImg"/>
          </p:nvPr>
        </p:nvSpPr>
        <p:spPr>
          <a:ln/>
        </p:spPr>
      </p:sp>
      <p:sp>
        <p:nvSpPr>
          <p:cNvPr id="34819" name="Notes Placeholder 2">
            <a:extLst>
              <a:ext uri="{FF2B5EF4-FFF2-40B4-BE49-F238E27FC236}">
                <a16:creationId xmlns:a16="http://schemas.microsoft.com/office/drawing/2014/main" id="{AF8A13DB-6156-4B6B-A595-D47C4BE75CBC}"/>
              </a:ext>
            </a:extLst>
          </p:cNvPr>
          <p:cNvSpPr>
            <a:spLocks noGrp="1"/>
          </p:cNvSpPr>
          <p:nvPr>
            <p:ph type="body" idx="1"/>
          </p:nvPr>
        </p:nvSpPr>
        <p:spPr>
          <a:noFill/>
        </p:spPr>
        <p:txBody>
          <a:bodyPr/>
          <a:lstStyle/>
          <a:p>
            <a:endParaRPr lang="en-US" altLang="en-US"/>
          </a:p>
        </p:txBody>
      </p:sp>
      <p:sp>
        <p:nvSpPr>
          <p:cNvPr id="34820" name="Slide Number Placeholder 3">
            <a:extLst>
              <a:ext uri="{FF2B5EF4-FFF2-40B4-BE49-F238E27FC236}">
                <a16:creationId xmlns:a16="http://schemas.microsoft.com/office/drawing/2014/main" id="{0FAD32AD-DA95-4CD0-A920-139C23F134F6}"/>
              </a:ext>
            </a:extLst>
          </p:cNvPr>
          <p:cNvSpPr>
            <a:spLocks noGrp="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04DC13-4E41-4E13-B1B2-6A20A3EA6A2F}" type="slidenum">
              <a:rPr lang="en-US" altLang="en-US" sz="1000"/>
              <a:pPr/>
              <a:t>30</a:t>
            </a:fld>
            <a:endParaRPr lang="en-US" altLang="en-US"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a:extLst>
              <a:ext uri="{FF2B5EF4-FFF2-40B4-BE49-F238E27FC236}">
                <a16:creationId xmlns:a16="http://schemas.microsoft.com/office/drawing/2014/main" id="{8A6A85AF-F4C4-42EB-BE8F-57CAF35CDAD2}"/>
              </a:ext>
            </a:extLst>
          </p:cNvPr>
          <p:cNvGrpSpPr>
            <a:grpSpLocks/>
          </p:cNvGrpSpPr>
          <p:nvPr/>
        </p:nvGrpSpPr>
        <p:grpSpPr bwMode="auto">
          <a:xfrm>
            <a:off x="0" y="114300"/>
            <a:ext cx="9142413" cy="6742113"/>
            <a:chOff x="0" y="72"/>
            <a:chExt cx="5759" cy="4247"/>
          </a:xfrm>
        </p:grpSpPr>
        <p:sp>
          <p:nvSpPr>
            <p:cNvPr id="5" name="Rectangle 2">
              <a:extLst>
                <a:ext uri="{FF2B5EF4-FFF2-40B4-BE49-F238E27FC236}">
                  <a16:creationId xmlns:a16="http://schemas.microsoft.com/office/drawing/2014/main" id="{54EF6739-594F-4691-8C8C-F79608E10094}"/>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30">
              <a:extLst>
                <a:ext uri="{FF2B5EF4-FFF2-40B4-BE49-F238E27FC236}">
                  <a16:creationId xmlns:a16="http://schemas.microsoft.com/office/drawing/2014/main" id="{51657BAF-E1D3-4414-91FC-89078F168971}"/>
                </a:ext>
              </a:extLst>
            </p:cNvPr>
            <p:cNvGrpSpPr>
              <a:grpSpLocks/>
            </p:cNvGrpSpPr>
            <p:nvPr/>
          </p:nvGrpSpPr>
          <p:grpSpPr bwMode="auto">
            <a:xfrm>
              <a:off x="0" y="72"/>
              <a:ext cx="5759" cy="2040"/>
              <a:chOff x="0" y="72"/>
              <a:chExt cx="5759" cy="2040"/>
            </a:xfrm>
          </p:grpSpPr>
          <p:sp>
            <p:nvSpPr>
              <p:cNvPr id="7" name="Rectangle 3">
                <a:extLst>
                  <a:ext uri="{FF2B5EF4-FFF2-40B4-BE49-F238E27FC236}">
                    <a16:creationId xmlns:a16="http://schemas.microsoft.com/office/drawing/2014/main" id="{82D465FA-621F-4538-8593-8B3057F73B05}"/>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9">
                <a:extLst>
                  <a:ext uri="{FF2B5EF4-FFF2-40B4-BE49-F238E27FC236}">
                    <a16:creationId xmlns:a16="http://schemas.microsoft.com/office/drawing/2014/main" id="{07C1A227-7E67-413A-BA8E-80AF4F215298}"/>
                  </a:ext>
                </a:extLst>
              </p:cNvPr>
              <p:cNvGrpSpPr>
                <a:grpSpLocks/>
              </p:cNvGrpSpPr>
              <p:nvPr/>
            </p:nvGrpSpPr>
            <p:grpSpPr bwMode="auto">
              <a:xfrm>
                <a:off x="2289" y="72"/>
                <a:ext cx="1440" cy="1984"/>
                <a:chOff x="2289" y="72"/>
                <a:chExt cx="1440" cy="1984"/>
              </a:xfrm>
            </p:grpSpPr>
            <p:sp>
              <p:nvSpPr>
                <p:cNvPr id="29" name="Freeform 4">
                  <a:extLst>
                    <a:ext uri="{FF2B5EF4-FFF2-40B4-BE49-F238E27FC236}">
                      <a16:creationId xmlns:a16="http://schemas.microsoft.com/office/drawing/2014/main" id="{1A43DEEB-A442-4286-AF8B-F4675D8CE6ED}"/>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5">
                  <a:extLst>
                    <a:ext uri="{FF2B5EF4-FFF2-40B4-BE49-F238E27FC236}">
                      <a16:creationId xmlns:a16="http://schemas.microsoft.com/office/drawing/2014/main" id="{3E2E65BD-9CC7-4779-8767-3DEF592BC1F9}"/>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6">
                  <a:extLst>
                    <a:ext uri="{FF2B5EF4-FFF2-40B4-BE49-F238E27FC236}">
                      <a16:creationId xmlns:a16="http://schemas.microsoft.com/office/drawing/2014/main" id="{02E9ACD2-C921-4BB2-B4BF-CD434F4E1AF6}"/>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7">
                  <a:extLst>
                    <a:ext uri="{FF2B5EF4-FFF2-40B4-BE49-F238E27FC236}">
                      <a16:creationId xmlns:a16="http://schemas.microsoft.com/office/drawing/2014/main" id="{6F8CFD83-3B5B-4244-BA26-BC10EE5BDA23}"/>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Freeform 8">
                  <a:extLst>
                    <a:ext uri="{FF2B5EF4-FFF2-40B4-BE49-F238E27FC236}">
                      <a16:creationId xmlns:a16="http://schemas.microsoft.com/office/drawing/2014/main" id="{A5B0AD90-C240-4791-A338-9F950BCA19B5}"/>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 name="Oval 10">
                <a:extLst>
                  <a:ext uri="{FF2B5EF4-FFF2-40B4-BE49-F238E27FC236}">
                    <a16:creationId xmlns:a16="http://schemas.microsoft.com/office/drawing/2014/main" id="{A374409A-C5C0-457C-86F2-A9CD93EA841B}"/>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 name="Group 29">
                <a:extLst>
                  <a:ext uri="{FF2B5EF4-FFF2-40B4-BE49-F238E27FC236}">
                    <a16:creationId xmlns:a16="http://schemas.microsoft.com/office/drawing/2014/main" id="{043426CF-AD38-49E3-A38D-950220EE88C6}"/>
                  </a:ext>
                </a:extLst>
              </p:cNvPr>
              <p:cNvGrpSpPr>
                <a:grpSpLocks/>
              </p:cNvGrpSpPr>
              <p:nvPr/>
            </p:nvGrpSpPr>
            <p:grpSpPr bwMode="auto">
              <a:xfrm>
                <a:off x="2071" y="406"/>
                <a:ext cx="1392" cy="1109"/>
                <a:chOff x="2071" y="406"/>
                <a:chExt cx="1392" cy="1109"/>
              </a:xfrm>
            </p:grpSpPr>
            <p:sp>
              <p:nvSpPr>
                <p:cNvPr id="11" name="Freeform 11">
                  <a:extLst>
                    <a:ext uri="{FF2B5EF4-FFF2-40B4-BE49-F238E27FC236}">
                      <a16:creationId xmlns:a16="http://schemas.microsoft.com/office/drawing/2014/main" id="{B3C164E0-0F1E-4A90-8B9B-AE2B4BA4478E}"/>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2">
                  <a:extLst>
                    <a:ext uri="{FF2B5EF4-FFF2-40B4-BE49-F238E27FC236}">
                      <a16:creationId xmlns:a16="http://schemas.microsoft.com/office/drawing/2014/main" id="{13D36B03-09A4-425E-988F-67179F8EE2D3}"/>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3">
                  <a:extLst>
                    <a:ext uri="{FF2B5EF4-FFF2-40B4-BE49-F238E27FC236}">
                      <a16:creationId xmlns:a16="http://schemas.microsoft.com/office/drawing/2014/main" id="{BE821E94-04FE-49D5-93A1-903F8D69A940}"/>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4">
                  <a:extLst>
                    <a:ext uri="{FF2B5EF4-FFF2-40B4-BE49-F238E27FC236}">
                      <a16:creationId xmlns:a16="http://schemas.microsoft.com/office/drawing/2014/main" id="{A20D428C-40FB-4900-BF2E-3002A2A0CD3A}"/>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5">
                  <a:extLst>
                    <a:ext uri="{FF2B5EF4-FFF2-40B4-BE49-F238E27FC236}">
                      <a16:creationId xmlns:a16="http://schemas.microsoft.com/office/drawing/2014/main" id="{E2D4751C-A666-4399-886B-01C819CC0DDC}"/>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6">
                  <a:extLst>
                    <a:ext uri="{FF2B5EF4-FFF2-40B4-BE49-F238E27FC236}">
                      <a16:creationId xmlns:a16="http://schemas.microsoft.com/office/drawing/2014/main" id="{4B040ACB-C260-4492-97D1-82BAA5B8616B}"/>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7">
                  <a:extLst>
                    <a:ext uri="{FF2B5EF4-FFF2-40B4-BE49-F238E27FC236}">
                      <a16:creationId xmlns:a16="http://schemas.microsoft.com/office/drawing/2014/main" id="{E4EDB1A7-012F-4D08-B903-E6705A2A47A3}"/>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18">
                  <a:extLst>
                    <a:ext uri="{FF2B5EF4-FFF2-40B4-BE49-F238E27FC236}">
                      <a16:creationId xmlns:a16="http://schemas.microsoft.com/office/drawing/2014/main" id="{E387331D-06A1-4220-A67B-62FEDA1C5F4D}"/>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19">
                  <a:extLst>
                    <a:ext uri="{FF2B5EF4-FFF2-40B4-BE49-F238E27FC236}">
                      <a16:creationId xmlns:a16="http://schemas.microsoft.com/office/drawing/2014/main" id="{219D2D2A-CA37-483D-A3B7-69F4D74A4F0C}"/>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0">
                  <a:extLst>
                    <a:ext uri="{FF2B5EF4-FFF2-40B4-BE49-F238E27FC236}">
                      <a16:creationId xmlns:a16="http://schemas.microsoft.com/office/drawing/2014/main" id="{AFBDF30B-0148-4F5E-B990-C837B381D904}"/>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1">
                  <a:extLst>
                    <a:ext uri="{FF2B5EF4-FFF2-40B4-BE49-F238E27FC236}">
                      <a16:creationId xmlns:a16="http://schemas.microsoft.com/office/drawing/2014/main" id="{A132D540-9F4F-4647-B826-5677D3088AFC}"/>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2">
                  <a:extLst>
                    <a:ext uri="{FF2B5EF4-FFF2-40B4-BE49-F238E27FC236}">
                      <a16:creationId xmlns:a16="http://schemas.microsoft.com/office/drawing/2014/main" id="{82D0044F-8047-49E8-99A6-90B583374A1C}"/>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3">
                  <a:extLst>
                    <a:ext uri="{FF2B5EF4-FFF2-40B4-BE49-F238E27FC236}">
                      <a16:creationId xmlns:a16="http://schemas.microsoft.com/office/drawing/2014/main" id="{0779C3DD-9C56-4457-B6C5-3DC0F4C5EA6F}"/>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4">
                  <a:extLst>
                    <a:ext uri="{FF2B5EF4-FFF2-40B4-BE49-F238E27FC236}">
                      <a16:creationId xmlns:a16="http://schemas.microsoft.com/office/drawing/2014/main" id="{FA5AE9CD-FEB2-4A24-9371-156D766D4FDB}"/>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5">
                  <a:extLst>
                    <a:ext uri="{FF2B5EF4-FFF2-40B4-BE49-F238E27FC236}">
                      <a16:creationId xmlns:a16="http://schemas.microsoft.com/office/drawing/2014/main" id="{7BFE28E1-07B1-4DD8-AC3B-C13D0828EA1A}"/>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6">
                  <a:extLst>
                    <a:ext uri="{FF2B5EF4-FFF2-40B4-BE49-F238E27FC236}">
                      <a16:creationId xmlns:a16="http://schemas.microsoft.com/office/drawing/2014/main" id="{54B24B95-5A11-41C2-BF0E-FEAD4EC72E41}"/>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27">
                  <a:extLst>
                    <a:ext uri="{FF2B5EF4-FFF2-40B4-BE49-F238E27FC236}">
                      <a16:creationId xmlns:a16="http://schemas.microsoft.com/office/drawing/2014/main" id="{48922AB4-024D-45A8-813B-7C2B3F78B96D}"/>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Freeform 28">
                  <a:extLst>
                    <a:ext uri="{FF2B5EF4-FFF2-40B4-BE49-F238E27FC236}">
                      <a16:creationId xmlns:a16="http://schemas.microsoft.com/office/drawing/2014/main" id="{8721E604-E0A8-4CD9-801A-B278269F14A1}"/>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4" name="Rectangle 34">
            <a:extLst>
              <a:ext uri="{FF2B5EF4-FFF2-40B4-BE49-F238E27FC236}">
                <a16:creationId xmlns:a16="http://schemas.microsoft.com/office/drawing/2014/main" id="{9443A1A7-5B68-4C67-AB03-38F5247997FF}"/>
              </a:ext>
            </a:extLst>
          </p:cNvPr>
          <p:cNvSpPr>
            <a:spLocks noGrp="1" noChangeArrowheads="1"/>
          </p:cNvSpPr>
          <p:nvPr>
            <p:ph type="dt" sz="quarter" idx="10"/>
          </p:nvPr>
        </p:nvSpPr>
        <p:spPr/>
        <p:txBody>
          <a:bodyPr/>
          <a:lstStyle>
            <a:lvl1pPr>
              <a:defRPr/>
            </a:lvl1pPr>
          </a:lstStyle>
          <a:p>
            <a:pPr>
              <a:defRPr/>
            </a:pPr>
            <a:endParaRPr lang="en-US"/>
          </a:p>
        </p:txBody>
      </p:sp>
      <p:sp>
        <p:nvSpPr>
          <p:cNvPr id="35" name="Rectangle 35">
            <a:extLst>
              <a:ext uri="{FF2B5EF4-FFF2-40B4-BE49-F238E27FC236}">
                <a16:creationId xmlns:a16="http://schemas.microsoft.com/office/drawing/2014/main" id="{02E13EF9-E01E-4BE7-898C-BD5813224A26}"/>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Tenth Edition, (c) 2013 Pearson Education, Inc. All rights reserved. </a:t>
            </a:r>
          </a:p>
        </p:txBody>
      </p:sp>
      <p:sp>
        <p:nvSpPr>
          <p:cNvPr id="36" name="Rectangle 36">
            <a:extLst>
              <a:ext uri="{FF2B5EF4-FFF2-40B4-BE49-F238E27FC236}">
                <a16:creationId xmlns:a16="http://schemas.microsoft.com/office/drawing/2014/main" id="{AD17A703-772E-42EC-8438-1FFCF4F28DB7}"/>
              </a:ext>
            </a:extLst>
          </p:cNvPr>
          <p:cNvSpPr>
            <a:spLocks noGrp="1" noChangeArrowheads="1"/>
          </p:cNvSpPr>
          <p:nvPr>
            <p:ph type="sldNum" sz="quarter" idx="12"/>
          </p:nvPr>
        </p:nvSpPr>
        <p:spPr>
          <a:xfrm>
            <a:off x="6553200" y="6400800"/>
            <a:ext cx="1905000" cy="457200"/>
          </a:xfrm>
        </p:spPr>
        <p:txBody>
          <a:bodyPr/>
          <a:lstStyle>
            <a:lvl1pPr>
              <a:defRPr/>
            </a:lvl1pPr>
          </a:lstStyle>
          <a:p>
            <a:fld id="{2F29E356-70EE-4579-BD30-DAA8C73CB03E}" type="slidenum">
              <a:rPr lang="en-US" altLang="en-US"/>
              <a:pPr/>
              <a:t>‹#›</a:t>
            </a:fld>
            <a:endParaRPr lang="en-US" altLang="en-US"/>
          </a:p>
        </p:txBody>
      </p:sp>
    </p:spTree>
    <p:extLst>
      <p:ext uri="{BB962C8B-B14F-4D97-AF65-F5344CB8AC3E}">
        <p14:creationId xmlns:p14="http://schemas.microsoft.com/office/powerpoint/2010/main" val="3843404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229C2EC2-9317-46C0-BD82-CE641A1F071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F036105F-9256-459B-8EB6-B993CEF2CCDA}"/>
              </a:ext>
            </a:extLst>
          </p:cNvPr>
          <p:cNvSpPr>
            <a:spLocks noGrp="1" noChangeArrowheads="1"/>
          </p:cNvSpPr>
          <p:nvPr>
            <p:ph type="sldNum" sz="quarter" idx="11"/>
          </p:nvPr>
        </p:nvSpPr>
        <p:spPr>
          <a:ln/>
        </p:spPr>
        <p:txBody>
          <a:bodyPr/>
          <a:lstStyle>
            <a:lvl1pPr>
              <a:defRPr/>
            </a:lvl1pPr>
          </a:lstStyle>
          <a:p>
            <a:fld id="{3F862DFB-72D8-49E0-8C4D-43A84E3C703E}" type="slidenum">
              <a:rPr lang="en-US" altLang="en-US"/>
              <a:pPr/>
              <a:t>‹#›</a:t>
            </a:fld>
            <a:endParaRPr lang="en-US" altLang="en-US"/>
          </a:p>
        </p:txBody>
      </p:sp>
    </p:spTree>
    <p:extLst>
      <p:ext uri="{BB962C8B-B14F-4D97-AF65-F5344CB8AC3E}">
        <p14:creationId xmlns:p14="http://schemas.microsoft.com/office/powerpoint/2010/main" val="2595912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A42C4D58-71ED-42D0-9030-30D37B8CD58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7A8DAB5C-51E1-41FB-BE49-25DCD7ED4A26}"/>
              </a:ext>
            </a:extLst>
          </p:cNvPr>
          <p:cNvSpPr>
            <a:spLocks noGrp="1" noChangeArrowheads="1"/>
          </p:cNvSpPr>
          <p:nvPr>
            <p:ph type="sldNum" sz="quarter" idx="11"/>
          </p:nvPr>
        </p:nvSpPr>
        <p:spPr>
          <a:ln/>
        </p:spPr>
        <p:txBody>
          <a:bodyPr/>
          <a:lstStyle>
            <a:lvl1pPr>
              <a:defRPr/>
            </a:lvl1pPr>
          </a:lstStyle>
          <a:p>
            <a:fld id="{FC22429D-E299-4C03-BBBE-792A2A648158}" type="slidenum">
              <a:rPr lang="en-US" altLang="en-US"/>
              <a:pPr/>
              <a:t>‹#›</a:t>
            </a:fld>
            <a:endParaRPr lang="en-US" altLang="en-US"/>
          </a:p>
        </p:txBody>
      </p:sp>
    </p:spTree>
    <p:extLst>
      <p:ext uri="{BB962C8B-B14F-4D97-AF65-F5344CB8AC3E}">
        <p14:creationId xmlns:p14="http://schemas.microsoft.com/office/powerpoint/2010/main" val="133815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7E0B87A0-2A66-4F66-92FE-71EE61AC2EC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1C62FECC-8CB7-492F-A361-9BE26402939D}"/>
              </a:ext>
            </a:extLst>
          </p:cNvPr>
          <p:cNvSpPr>
            <a:spLocks noGrp="1" noChangeArrowheads="1"/>
          </p:cNvSpPr>
          <p:nvPr>
            <p:ph type="sldNum" sz="quarter" idx="11"/>
          </p:nvPr>
        </p:nvSpPr>
        <p:spPr>
          <a:ln/>
        </p:spPr>
        <p:txBody>
          <a:bodyPr/>
          <a:lstStyle>
            <a:lvl1pPr>
              <a:defRPr/>
            </a:lvl1pPr>
          </a:lstStyle>
          <a:p>
            <a:fld id="{69180479-7446-4738-9723-EC4C6C701C8E}" type="slidenum">
              <a:rPr lang="en-US" altLang="en-US"/>
              <a:pPr/>
              <a:t>‹#›</a:t>
            </a:fld>
            <a:endParaRPr lang="en-US" altLang="en-US"/>
          </a:p>
        </p:txBody>
      </p:sp>
    </p:spTree>
    <p:extLst>
      <p:ext uri="{BB962C8B-B14F-4D97-AF65-F5344CB8AC3E}">
        <p14:creationId xmlns:p14="http://schemas.microsoft.com/office/powerpoint/2010/main" val="4237153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3AE790E2-212F-4A57-AE1A-10342C384A4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34">
            <a:extLst>
              <a:ext uri="{FF2B5EF4-FFF2-40B4-BE49-F238E27FC236}">
                <a16:creationId xmlns:a16="http://schemas.microsoft.com/office/drawing/2014/main" id="{0BED7E8F-26A7-4126-BEA4-5349DD56821D}"/>
              </a:ext>
            </a:extLst>
          </p:cNvPr>
          <p:cNvSpPr>
            <a:spLocks noGrp="1" noChangeArrowheads="1"/>
          </p:cNvSpPr>
          <p:nvPr>
            <p:ph type="sldNum" sz="quarter" idx="11"/>
          </p:nvPr>
        </p:nvSpPr>
        <p:spPr>
          <a:ln/>
        </p:spPr>
        <p:txBody>
          <a:bodyPr/>
          <a:lstStyle>
            <a:lvl1pPr>
              <a:defRPr/>
            </a:lvl1pPr>
          </a:lstStyle>
          <a:p>
            <a:fld id="{30FF2EC5-DB85-4440-936B-6297CACAF476}" type="slidenum">
              <a:rPr lang="en-US" altLang="en-US"/>
              <a:pPr/>
              <a:t>‹#›</a:t>
            </a:fld>
            <a:endParaRPr lang="en-US" altLang="en-US"/>
          </a:p>
        </p:txBody>
      </p:sp>
    </p:spTree>
    <p:extLst>
      <p:ext uri="{BB962C8B-B14F-4D97-AF65-F5344CB8AC3E}">
        <p14:creationId xmlns:p14="http://schemas.microsoft.com/office/powerpoint/2010/main" val="2901169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05B3479C-DABD-441E-A739-88FB52159E6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3E09C9E8-6A84-40C4-92E4-E0DD239B9828}"/>
              </a:ext>
            </a:extLst>
          </p:cNvPr>
          <p:cNvSpPr>
            <a:spLocks noGrp="1" noChangeArrowheads="1"/>
          </p:cNvSpPr>
          <p:nvPr>
            <p:ph type="sldNum" sz="quarter" idx="11"/>
          </p:nvPr>
        </p:nvSpPr>
        <p:spPr>
          <a:ln/>
        </p:spPr>
        <p:txBody>
          <a:bodyPr/>
          <a:lstStyle>
            <a:lvl1pPr>
              <a:defRPr/>
            </a:lvl1pPr>
          </a:lstStyle>
          <a:p>
            <a:fld id="{6544FD4C-2932-4325-93AA-B9D127281F11}" type="slidenum">
              <a:rPr lang="en-US" altLang="en-US"/>
              <a:pPr/>
              <a:t>‹#›</a:t>
            </a:fld>
            <a:endParaRPr lang="en-US" altLang="en-US"/>
          </a:p>
        </p:txBody>
      </p:sp>
    </p:spTree>
    <p:extLst>
      <p:ext uri="{BB962C8B-B14F-4D97-AF65-F5344CB8AC3E}">
        <p14:creationId xmlns:p14="http://schemas.microsoft.com/office/powerpoint/2010/main" val="103103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1C1EC15D-B600-4CD9-8C76-DCCA6825C7CB}"/>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34">
            <a:extLst>
              <a:ext uri="{FF2B5EF4-FFF2-40B4-BE49-F238E27FC236}">
                <a16:creationId xmlns:a16="http://schemas.microsoft.com/office/drawing/2014/main" id="{DFD7DB68-5DFB-4410-BAE3-C4AE45978471}"/>
              </a:ext>
            </a:extLst>
          </p:cNvPr>
          <p:cNvSpPr>
            <a:spLocks noGrp="1" noChangeArrowheads="1"/>
          </p:cNvSpPr>
          <p:nvPr>
            <p:ph type="sldNum" sz="quarter" idx="11"/>
          </p:nvPr>
        </p:nvSpPr>
        <p:spPr>
          <a:ln/>
        </p:spPr>
        <p:txBody>
          <a:bodyPr/>
          <a:lstStyle>
            <a:lvl1pPr>
              <a:defRPr/>
            </a:lvl1pPr>
          </a:lstStyle>
          <a:p>
            <a:fld id="{8E38F555-55D7-4E5B-A234-C2AF4F65EE28}" type="slidenum">
              <a:rPr lang="en-US" altLang="en-US"/>
              <a:pPr/>
              <a:t>‹#›</a:t>
            </a:fld>
            <a:endParaRPr lang="en-US" altLang="en-US"/>
          </a:p>
        </p:txBody>
      </p:sp>
    </p:spTree>
    <p:extLst>
      <p:ext uri="{BB962C8B-B14F-4D97-AF65-F5344CB8AC3E}">
        <p14:creationId xmlns:p14="http://schemas.microsoft.com/office/powerpoint/2010/main" val="3509668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26DC5C53-B325-4DF7-B7AA-D264846B7D0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34">
            <a:extLst>
              <a:ext uri="{FF2B5EF4-FFF2-40B4-BE49-F238E27FC236}">
                <a16:creationId xmlns:a16="http://schemas.microsoft.com/office/drawing/2014/main" id="{E094976A-8E83-4360-979E-102FDC60AD58}"/>
              </a:ext>
            </a:extLst>
          </p:cNvPr>
          <p:cNvSpPr>
            <a:spLocks noGrp="1" noChangeArrowheads="1"/>
          </p:cNvSpPr>
          <p:nvPr>
            <p:ph type="sldNum" sz="quarter" idx="11"/>
          </p:nvPr>
        </p:nvSpPr>
        <p:spPr>
          <a:ln/>
        </p:spPr>
        <p:txBody>
          <a:bodyPr/>
          <a:lstStyle>
            <a:lvl1pPr>
              <a:defRPr/>
            </a:lvl1pPr>
          </a:lstStyle>
          <a:p>
            <a:fld id="{C8400BB8-4E83-4BC6-BD34-36E36B4CBAFD}" type="slidenum">
              <a:rPr lang="en-US" altLang="en-US"/>
              <a:pPr/>
              <a:t>‹#›</a:t>
            </a:fld>
            <a:endParaRPr lang="en-US" altLang="en-US"/>
          </a:p>
        </p:txBody>
      </p:sp>
    </p:spTree>
    <p:extLst>
      <p:ext uri="{BB962C8B-B14F-4D97-AF65-F5344CB8AC3E}">
        <p14:creationId xmlns:p14="http://schemas.microsoft.com/office/powerpoint/2010/main" val="880382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94729F0A-D073-4C80-B24F-B89534926379}"/>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34">
            <a:extLst>
              <a:ext uri="{FF2B5EF4-FFF2-40B4-BE49-F238E27FC236}">
                <a16:creationId xmlns:a16="http://schemas.microsoft.com/office/drawing/2014/main" id="{B279D52C-48C9-4D1F-B471-FA8D16274802}"/>
              </a:ext>
            </a:extLst>
          </p:cNvPr>
          <p:cNvSpPr>
            <a:spLocks noGrp="1" noChangeArrowheads="1"/>
          </p:cNvSpPr>
          <p:nvPr>
            <p:ph type="sldNum" sz="quarter" idx="11"/>
          </p:nvPr>
        </p:nvSpPr>
        <p:spPr>
          <a:ln/>
        </p:spPr>
        <p:txBody>
          <a:bodyPr/>
          <a:lstStyle>
            <a:lvl1pPr>
              <a:defRPr/>
            </a:lvl1pPr>
          </a:lstStyle>
          <a:p>
            <a:fld id="{3108A014-E5F7-4E05-8B3E-F857FDA1AC5B}" type="slidenum">
              <a:rPr lang="en-US" altLang="en-US"/>
              <a:pPr/>
              <a:t>‹#›</a:t>
            </a:fld>
            <a:endParaRPr lang="en-US" altLang="en-US"/>
          </a:p>
        </p:txBody>
      </p:sp>
    </p:spTree>
    <p:extLst>
      <p:ext uri="{BB962C8B-B14F-4D97-AF65-F5344CB8AC3E}">
        <p14:creationId xmlns:p14="http://schemas.microsoft.com/office/powerpoint/2010/main" val="1444938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6AC31858-7164-47D7-906D-5D793A001EE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CC1B9F50-6674-4CA4-908E-38D86524B9AA}"/>
              </a:ext>
            </a:extLst>
          </p:cNvPr>
          <p:cNvSpPr>
            <a:spLocks noGrp="1" noChangeArrowheads="1"/>
          </p:cNvSpPr>
          <p:nvPr>
            <p:ph type="sldNum" sz="quarter" idx="11"/>
          </p:nvPr>
        </p:nvSpPr>
        <p:spPr>
          <a:ln/>
        </p:spPr>
        <p:txBody>
          <a:bodyPr/>
          <a:lstStyle>
            <a:lvl1pPr>
              <a:defRPr/>
            </a:lvl1pPr>
          </a:lstStyle>
          <a:p>
            <a:fld id="{51384A7C-2A56-4D4E-9563-A6925BAD80DA}" type="slidenum">
              <a:rPr lang="en-US" altLang="en-US"/>
              <a:pPr/>
              <a:t>‹#›</a:t>
            </a:fld>
            <a:endParaRPr lang="en-US" altLang="en-US"/>
          </a:p>
        </p:txBody>
      </p:sp>
    </p:spTree>
    <p:extLst>
      <p:ext uri="{BB962C8B-B14F-4D97-AF65-F5344CB8AC3E}">
        <p14:creationId xmlns:p14="http://schemas.microsoft.com/office/powerpoint/2010/main" val="2990397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0BA00FD9-0ACA-4041-8DA6-4F8C2F33BBE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4">
            <a:extLst>
              <a:ext uri="{FF2B5EF4-FFF2-40B4-BE49-F238E27FC236}">
                <a16:creationId xmlns:a16="http://schemas.microsoft.com/office/drawing/2014/main" id="{A689AB21-CBE6-4286-B17B-5723EE377E2E}"/>
              </a:ext>
            </a:extLst>
          </p:cNvPr>
          <p:cNvSpPr>
            <a:spLocks noGrp="1" noChangeArrowheads="1"/>
          </p:cNvSpPr>
          <p:nvPr>
            <p:ph type="sldNum" sz="quarter" idx="11"/>
          </p:nvPr>
        </p:nvSpPr>
        <p:spPr>
          <a:ln/>
        </p:spPr>
        <p:txBody>
          <a:bodyPr/>
          <a:lstStyle>
            <a:lvl1pPr>
              <a:defRPr/>
            </a:lvl1pPr>
          </a:lstStyle>
          <a:p>
            <a:fld id="{3E893E28-41D3-4E5D-AE17-9203F3132E31}" type="slidenum">
              <a:rPr lang="en-US" altLang="en-US"/>
              <a:pPr/>
              <a:t>‹#›</a:t>
            </a:fld>
            <a:endParaRPr lang="en-US" altLang="en-US"/>
          </a:p>
        </p:txBody>
      </p:sp>
    </p:spTree>
    <p:extLst>
      <p:ext uri="{BB962C8B-B14F-4D97-AF65-F5344CB8AC3E}">
        <p14:creationId xmlns:p14="http://schemas.microsoft.com/office/powerpoint/2010/main" val="2639416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53C7131B-4D83-4CA8-AFBC-6524C61C06E9}"/>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018491E4-762C-4E5B-8E43-88D311E1573B}"/>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5A59CF8B-6F8E-4D65-8315-C6D255CF0382}"/>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E5444521-BF9A-40A4-9194-9266DF981F14}"/>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119AF1C7-1DB8-4680-9761-76222679B715}"/>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80A1C0BE-A702-4D50-AF15-6E0345D52FE6}"/>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56E6866F-B7A6-4300-BFA9-0CCDFCD03D8A}"/>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1A5A29A0-24CB-43CE-BF45-39AE760D0891}"/>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45E5FE86-A4C3-4033-8E8D-E0324128A548}"/>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3AC78E5C-AEEA-40B9-8CA9-B56D521A91BD}"/>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484743F9-7861-497F-A22A-52326D2CAB60}"/>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47308EDF-99D0-4547-9C62-52080F23906A}"/>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1330CD18-91D6-4DC2-B47B-885D5A0B969B}"/>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A4FC1E69-8823-426E-9F94-C80B03F64455}"/>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53545946-090B-4F83-8246-94069114EF00}"/>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4FDADA68-94C3-4CE2-A9E7-01E3AB20CE8A}"/>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4D6FE931-9E0F-4E18-9419-A3547BD5AF4B}"/>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385DEFF1-C905-4669-B7CF-4BD5299D888C}"/>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7ACDE301-D95E-40E2-B69F-1FA1126EC6CB}"/>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71267087-4E08-4935-A76B-FF016A4B4A23}"/>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1FDCFB84-43FB-41EA-B0BA-1F3087B3C8B4}"/>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58B7F49B-5385-47DB-A0E8-923374088FA0}"/>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FA219834-3574-4E2F-975B-A4B35E90C159}"/>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2076BF10-7E04-49DC-B2AC-CBEEE41817CD}"/>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CF7BCF8F-DA2A-4101-8CD7-736F160A1C44}"/>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BB665067-70DB-42DD-992C-8A68AE2FF0D5}"/>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85C0CF94-88F4-427A-920D-06BF5259CC63}"/>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76F22719-0674-4338-995A-7FF56E82662D}"/>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A0EC03B3-CAD0-4F72-97A9-BE21E2ED428A}"/>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B99BBA06-8D98-4911-8A76-C9DE6249ACB1}"/>
              </a:ext>
            </a:extLst>
          </p:cNvPr>
          <p:cNvSpPr>
            <a:spLocks noGrp="1" noChangeArrowheads="1"/>
          </p:cNvSpPr>
          <p:nvPr>
            <p:ph type="body" idx="1"/>
          </p:nvPr>
        </p:nvSpPr>
        <p:spPr bwMode="auto">
          <a:xfrm>
            <a:off x="685800" y="165735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56" name="Rectangle 32">
            <a:extLst>
              <a:ext uri="{FF2B5EF4-FFF2-40B4-BE49-F238E27FC236}">
                <a16:creationId xmlns:a16="http://schemas.microsoft.com/office/drawing/2014/main" id="{6D5CF3EA-E8AE-4688-AF19-D2585C721ACA}"/>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a:extLst>
              <a:ext uri="{FF2B5EF4-FFF2-40B4-BE49-F238E27FC236}">
                <a16:creationId xmlns:a16="http://schemas.microsoft.com/office/drawing/2014/main" id="{29DD6D83-7F77-460F-93D8-F928F76A4777}"/>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247A4C62-ACA4-42DA-892D-2AF78F0FCFA8}" type="slidenum">
              <a:rPr lang="en-US" altLang="en-US"/>
              <a:pPr/>
              <a:t>‹#›</a:t>
            </a:fld>
            <a:endParaRPr lang="en-US" altLang="en-US"/>
          </a:p>
        </p:txBody>
      </p:sp>
      <p:sp>
        <p:nvSpPr>
          <p:cNvPr id="1031" name="Rectangle 35">
            <a:extLst>
              <a:ext uri="{FF2B5EF4-FFF2-40B4-BE49-F238E27FC236}">
                <a16:creationId xmlns:a16="http://schemas.microsoft.com/office/drawing/2014/main" id="{A9F04D5D-B9B1-4095-8E75-E70F6315CF79}"/>
              </a:ext>
            </a:extLst>
          </p:cNvPr>
          <p:cNvSpPr>
            <a:spLocks noChangeArrowheads="1"/>
          </p:cNvSpPr>
          <p:nvPr userDrawn="1"/>
        </p:nvSpPr>
        <p:spPr bwMode="auto">
          <a:xfrm>
            <a:off x="1676400" y="6438900"/>
            <a:ext cx="558165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US" altLang="en-US" sz="1000">
                <a:latin typeface="Arial" pitchFamily="34" charset="0"/>
              </a:rPr>
              <a:t>Liang, Introduction to Java Programming, Tenth Edition, (c) 2013 Pearson Education, Inc. All rights reserved. </a:t>
            </a:r>
          </a:p>
        </p:txBody>
      </p:sp>
    </p:spTree>
  </p:cSld>
  <p:clrMap bg1="lt1" tx1="dk1" bg2="lt2" tx2="dk2" accent1="accent1" accent2="accent2" accent3="accent3" accent4="accent4" accent5="accent5" accent6="accent6" hlink="hlink" folHlink="folHlink"/>
  <p:sldLayoutIdLst>
    <p:sldLayoutId id="2147483815"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docs.oracle.com/javase/tutorial/java/IandI/super.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ml/DynamicBindingDemo.bat" TargetMode="External"/><Relationship Id="rId2" Type="http://schemas.openxmlformats.org/officeDocument/2006/relationships/hyperlink" Target="html/DynamicBindingDemo.html" TargetMode="External"/><Relationship Id="rId1" Type="http://schemas.openxmlformats.org/officeDocument/2006/relationships/slideLayout" Target="../slideLayouts/slideLayout2.xml"/><Relationship Id="rId5" Type="http://schemas.openxmlformats.org/officeDocument/2006/relationships/hyperlink" Target="http://www.cs.armstrong.edu/liang/animation/web/Listing11_6.html" TargetMode="External"/><Relationship Id="rId4" Type="http://schemas.openxmlformats.org/officeDocument/2006/relationships/hyperlink" Target="http://www.cs.armstrong.edu/liang/intro10e/html/DynamicBindingDemo.html"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ml/CastingDemo.bat" TargetMode="External"/><Relationship Id="rId2" Type="http://schemas.openxmlformats.org/officeDocument/2006/relationships/hyperlink" Target="html/CastingDemo.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CastingDemo.html"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ml/TestArrayList.bat" TargetMode="External"/><Relationship Id="rId2" Type="http://schemas.openxmlformats.org/officeDocument/2006/relationships/hyperlink" Target="html/TestArrayList.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ArrayList.html" TargetMode="External"/></Relationships>
</file>

<file path=ppt/slides/_rels/slide4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hyperlink" Target="http://www.cs.armstrong.edu/liang/intro10e/html/DistinctNumbers.html" TargetMode="External"/><Relationship Id="rId5" Type="http://schemas.openxmlformats.org/officeDocument/2006/relationships/hyperlink" Target="html/DistinctNumbers.bat" TargetMode="External"/><Relationship Id="rId4" Type="http://schemas.openxmlformats.org/officeDocument/2006/relationships/hyperlink" Target="html/DistinctNumbers.html"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hyperlink" Target="html/MyStack.html" TargetMode="External"/><Relationship Id="rId1" Type="http://schemas.openxmlformats.org/officeDocument/2006/relationships/slideLayout" Target="../slideLayouts/slideLayout2.xml"/><Relationship Id="rId5" Type="http://schemas.openxmlformats.org/officeDocument/2006/relationships/hyperlink" Target="http://www.cs.armstrong.edu/liang/intro10e/html/MyStack.html" TargetMode="External"/><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Polymorphism_(computer_science)#cite_note-1"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ml/RectangleFromSimpleGeometricObject.html" TargetMode="External"/><Relationship Id="rId3" Type="http://schemas.openxmlformats.org/officeDocument/2006/relationships/hyperlink" Target="html/TestCircleRectangle.html" TargetMode="External"/><Relationship Id="rId7" Type="http://schemas.openxmlformats.org/officeDocument/2006/relationships/hyperlink" Target="html/CircleFromSimpleGeometricObject.html" TargetMode="External"/><Relationship Id="rId2" Type="http://schemas.openxmlformats.org/officeDocument/2006/relationships/hyperlink" Target="html/SimpleGeometricObject.html" TargetMode="External"/><Relationship Id="rId1" Type="http://schemas.openxmlformats.org/officeDocument/2006/relationships/slideLayout" Target="../slideLayouts/slideLayout2.x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hyperlink" Target="html/TestCircleRectangle.ba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9BC8CF90-E761-4712-8757-8B9799B38D0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3166055-4094-414D-B70E-F06C3A5B2709}" type="slidenum">
              <a:rPr lang="en-US" altLang="en-US" sz="140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5E402077-62B2-49EA-BDB4-CD0AAC3AEC2D}"/>
              </a:ext>
            </a:extLst>
          </p:cNvPr>
          <p:cNvSpPr>
            <a:spLocks noGrp="1" noChangeArrowheads="1"/>
          </p:cNvSpPr>
          <p:nvPr>
            <p:ph type="title"/>
          </p:nvPr>
        </p:nvSpPr>
        <p:spPr>
          <a:xfrm>
            <a:off x="685800" y="1143000"/>
            <a:ext cx="7772400" cy="1066800"/>
          </a:xfrm>
          <a:noFill/>
        </p:spPr>
        <p:txBody>
          <a:bodyPr/>
          <a:lstStyle/>
          <a:p>
            <a:r>
              <a:rPr lang="en-US" altLang="en-US" sz="3600"/>
              <a:t>Chapter 11 Inheritance and Polymorphism</a:t>
            </a:r>
          </a:p>
        </p:txBody>
      </p:sp>
      <p:sp>
        <p:nvSpPr>
          <p:cNvPr id="4100" name="Rectangle 15">
            <a:extLst>
              <a:ext uri="{FF2B5EF4-FFF2-40B4-BE49-F238E27FC236}">
                <a16:creationId xmlns:a16="http://schemas.microsoft.com/office/drawing/2014/main" id="{B48E4907-27A9-43C3-A345-38B2598AD73D}"/>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4D4B2B49-6D2A-425C-9200-159EEBC8230E}"/>
              </a:ext>
            </a:extLst>
          </p:cNvPr>
          <p:cNvSpPr>
            <a:spLocks noGrp="1"/>
          </p:cNvSpPr>
          <p:nvPr>
            <p:ph type="title"/>
          </p:nvPr>
        </p:nvSpPr>
        <p:spPr>
          <a:solidFill>
            <a:srgbClr val="FFC000"/>
          </a:solidFill>
        </p:spPr>
        <p:txBody>
          <a:bodyPr/>
          <a:lstStyle/>
          <a:p>
            <a:r>
              <a:rPr lang="en-US" altLang="en-US"/>
              <a:t>Superclass &amp; Subclass</a:t>
            </a:r>
          </a:p>
        </p:txBody>
      </p:sp>
      <p:sp>
        <p:nvSpPr>
          <p:cNvPr id="13315" name="Content Placeholder 2">
            <a:extLst>
              <a:ext uri="{FF2B5EF4-FFF2-40B4-BE49-F238E27FC236}">
                <a16:creationId xmlns:a16="http://schemas.microsoft.com/office/drawing/2014/main" id="{B9A73196-69C6-4810-8C58-2ADB86420E8F}"/>
              </a:ext>
            </a:extLst>
          </p:cNvPr>
          <p:cNvSpPr>
            <a:spLocks noGrp="1"/>
          </p:cNvSpPr>
          <p:nvPr>
            <p:ph idx="1"/>
          </p:nvPr>
        </p:nvSpPr>
        <p:spPr>
          <a:xfrm>
            <a:off x="228600" y="1524000"/>
            <a:ext cx="8610600" cy="3810000"/>
          </a:xfrm>
        </p:spPr>
        <p:txBody>
          <a:bodyPr/>
          <a:lstStyle/>
          <a:p>
            <a:r>
              <a:rPr lang="en-US" altLang="en-US" b="1"/>
              <a:t>Subclasses</a:t>
            </a:r>
            <a:r>
              <a:rPr lang="en-US" altLang="en-US"/>
              <a:t>, </a:t>
            </a:r>
            <a:r>
              <a:rPr lang="en-US" altLang="en-US" b="1"/>
              <a:t>Superclasses, and Inheritance</a:t>
            </a:r>
            <a:r>
              <a:rPr lang="en-US" altLang="en-US"/>
              <a:t>. In </a:t>
            </a:r>
            <a:r>
              <a:rPr lang="en-US" altLang="en-US" b="1"/>
              <a:t>Java</a:t>
            </a:r>
            <a:r>
              <a:rPr lang="en-US" altLang="en-US"/>
              <a:t>, as in other object-oriented programming languages, classes can be derived from other classes. </a:t>
            </a:r>
          </a:p>
          <a:p>
            <a:pPr lvl="1"/>
            <a:r>
              <a:rPr lang="en-US" altLang="en-US"/>
              <a:t>The derived class (the class that is derived from another class) is called a </a:t>
            </a:r>
            <a:r>
              <a:rPr lang="en-US" altLang="en-US" b="1"/>
              <a:t>subclass</a:t>
            </a:r>
            <a:r>
              <a:rPr lang="en-US" altLang="en-US"/>
              <a:t>. </a:t>
            </a:r>
          </a:p>
          <a:p>
            <a:pPr lvl="1"/>
            <a:r>
              <a:rPr lang="en-US" altLang="en-US"/>
              <a:t>The class from which its derived is called the </a:t>
            </a:r>
            <a:r>
              <a:rPr lang="en-US" altLang="en-US" b="1"/>
              <a:t>superclass</a:t>
            </a:r>
            <a:r>
              <a:rPr lang="en-US" altLang="en-US"/>
              <a:t>.</a:t>
            </a:r>
          </a:p>
        </p:txBody>
      </p:sp>
      <p:sp>
        <p:nvSpPr>
          <p:cNvPr id="13316" name="Slide Number Placeholder 3">
            <a:extLst>
              <a:ext uri="{FF2B5EF4-FFF2-40B4-BE49-F238E27FC236}">
                <a16:creationId xmlns:a16="http://schemas.microsoft.com/office/drawing/2014/main" id="{5ACB9C71-7BF2-4FAC-8395-BBA3DACECB6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972DC88-B132-45C9-BC00-1C8C4C18D22F}" type="slidenum">
              <a:rPr lang="en-US" altLang="en-US" sz="1400"/>
              <a:pPr>
                <a:spcBef>
                  <a:spcPct val="0"/>
                </a:spcBef>
                <a:buClrTx/>
                <a:buSzTx/>
                <a:buFontTx/>
                <a:buNone/>
              </a:pPr>
              <a:t>10</a:t>
            </a:fld>
            <a:endParaRPr lang="en-US" altLang="en-US" sz="1400"/>
          </a:p>
        </p:txBody>
      </p:sp>
      <p:sp>
        <p:nvSpPr>
          <p:cNvPr id="13317" name="Rectangle 4">
            <a:extLst>
              <a:ext uri="{FF2B5EF4-FFF2-40B4-BE49-F238E27FC236}">
                <a16:creationId xmlns:a16="http://schemas.microsoft.com/office/drawing/2014/main" id="{B1ED28EA-6BAE-458D-B76E-CEA1413D022E}"/>
              </a:ext>
            </a:extLst>
          </p:cNvPr>
          <p:cNvSpPr>
            <a:spLocks noChangeArrowheads="1"/>
          </p:cNvSpPr>
          <p:nvPr/>
        </p:nvSpPr>
        <p:spPr bwMode="auto">
          <a:xfrm>
            <a:off x="914400" y="5635625"/>
            <a:ext cx="7086600" cy="461963"/>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lvl="2">
              <a:spcBef>
                <a:spcPct val="0"/>
              </a:spcBef>
              <a:buClrTx/>
              <a:buSzTx/>
              <a:buFontTx/>
              <a:buNone/>
            </a:pPr>
            <a:r>
              <a:rPr lang="en-US" altLang="en-US">
                <a:hlinkClick r:id="rId2"/>
              </a:rPr>
              <a:t>Example of Superclass and Subclass</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EE449ABC-D6E1-4578-BE80-D00A5D101DF2}"/>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AB27D358-1966-46DA-A3CC-C187AFA385D7}" type="slidenum">
              <a:rPr lang="en-US" altLang="en-US" sz="1400"/>
              <a:pPr>
                <a:spcBef>
                  <a:spcPct val="0"/>
                </a:spcBef>
                <a:buClrTx/>
                <a:buSzTx/>
                <a:buFontTx/>
                <a:buNone/>
              </a:pPr>
              <a:t>11</a:t>
            </a:fld>
            <a:endParaRPr lang="en-US" altLang="en-US" sz="1400"/>
          </a:p>
        </p:txBody>
      </p:sp>
      <p:sp>
        <p:nvSpPr>
          <p:cNvPr id="14339" name="Rectangle 2">
            <a:extLst>
              <a:ext uri="{FF2B5EF4-FFF2-40B4-BE49-F238E27FC236}">
                <a16:creationId xmlns:a16="http://schemas.microsoft.com/office/drawing/2014/main" id="{55FE3D57-7884-4551-B046-50B818B0D98B}"/>
              </a:ext>
            </a:extLst>
          </p:cNvPr>
          <p:cNvSpPr>
            <a:spLocks noGrp="1" noChangeArrowheads="1"/>
          </p:cNvSpPr>
          <p:nvPr>
            <p:ph type="title"/>
          </p:nvPr>
        </p:nvSpPr>
        <p:spPr>
          <a:xfrm>
            <a:off x="665163" y="152400"/>
            <a:ext cx="7772400" cy="1066800"/>
          </a:xfrm>
          <a:solidFill>
            <a:srgbClr val="FFC000"/>
          </a:solidFill>
        </p:spPr>
        <p:txBody>
          <a:bodyPr/>
          <a:lstStyle/>
          <a:p>
            <a:r>
              <a:rPr lang="en-US" altLang="en-US" sz="4000"/>
              <a:t>Are superclass’s Constructor Inherited?</a:t>
            </a:r>
          </a:p>
        </p:txBody>
      </p:sp>
      <p:sp>
        <p:nvSpPr>
          <p:cNvPr id="14340" name="Text Box 3">
            <a:extLst>
              <a:ext uri="{FF2B5EF4-FFF2-40B4-BE49-F238E27FC236}">
                <a16:creationId xmlns:a16="http://schemas.microsoft.com/office/drawing/2014/main" id="{95818831-1FC9-49B1-BDCB-5910AA25D449}"/>
              </a:ext>
            </a:extLst>
          </p:cNvPr>
          <p:cNvSpPr txBox="1">
            <a:spLocks noChangeArrowheads="1"/>
          </p:cNvSpPr>
          <p:nvPr/>
        </p:nvSpPr>
        <p:spPr bwMode="auto">
          <a:xfrm>
            <a:off x="228600" y="1524000"/>
            <a:ext cx="8686800" cy="16795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600"/>
              <a:t>No. They are not inherited.</a:t>
            </a:r>
          </a:p>
          <a:p>
            <a:pPr>
              <a:spcBef>
                <a:spcPct val="50000"/>
              </a:spcBef>
              <a:buClrTx/>
              <a:buSzTx/>
              <a:buFontTx/>
              <a:buNone/>
            </a:pPr>
            <a:r>
              <a:rPr lang="en-US" altLang="en-US" sz="2600"/>
              <a:t>They are invoked explicitly or implicitly. </a:t>
            </a:r>
          </a:p>
          <a:p>
            <a:pPr>
              <a:spcBef>
                <a:spcPct val="50000"/>
              </a:spcBef>
              <a:buClrTx/>
              <a:buSzTx/>
              <a:buFontTx/>
              <a:buNone/>
            </a:pPr>
            <a:r>
              <a:rPr lang="en-US" altLang="en-US" sz="2600"/>
              <a:t>Explicitly using the super keyword.</a:t>
            </a:r>
          </a:p>
        </p:txBody>
      </p:sp>
      <p:sp>
        <p:nvSpPr>
          <p:cNvPr id="14341" name="Text Box 4">
            <a:extLst>
              <a:ext uri="{FF2B5EF4-FFF2-40B4-BE49-F238E27FC236}">
                <a16:creationId xmlns:a16="http://schemas.microsoft.com/office/drawing/2014/main" id="{8F4F619F-C5DF-4B6B-827F-A0DB7A18D67D}"/>
              </a:ext>
            </a:extLst>
          </p:cNvPr>
          <p:cNvSpPr txBox="1">
            <a:spLocks noChangeArrowheads="1"/>
          </p:cNvSpPr>
          <p:nvPr/>
        </p:nvSpPr>
        <p:spPr bwMode="auto">
          <a:xfrm>
            <a:off x="381000" y="3276600"/>
            <a:ext cx="822960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b="1">
                <a:cs typeface="Times New Roman" panose="02020603050405020304" pitchFamily="18" charset="0"/>
              </a:rPr>
              <a:t>A constructor is used to construct an instance of a class</a:t>
            </a:r>
            <a:r>
              <a:rPr lang="en-US" altLang="en-US" sz="2800">
                <a:cs typeface="Times New Roman" panose="02020603050405020304" pitchFamily="18" charset="0"/>
              </a:rPr>
              <a:t>. Unlike properties and methods, a superclass's constructors are not inherited in the subclass. </a:t>
            </a:r>
          </a:p>
          <a:p>
            <a:pPr>
              <a:spcBef>
                <a:spcPct val="50000"/>
              </a:spcBef>
              <a:buClrTx/>
              <a:buSzTx/>
              <a:buFontTx/>
              <a:buNone/>
            </a:pPr>
            <a:r>
              <a:rPr lang="en-US" altLang="en-US" sz="2800">
                <a:cs typeface="Times New Roman" panose="02020603050405020304" pitchFamily="18" charset="0"/>
              </a:rPr>
              <a:t>They can only be invoked from the subclasses' constructors, using the keyword </a:t>
            </a:r>
            <a:r>
              <a:rPr lang="en-US" altLang="en-US" sz="2800" u="sng">
                <a:cs typeface="Times New Roman" panose="02020603050405020304" pitchFamily="18" charset="0"/>
              </a:rPr>
              <a:t>super</a:t>
            </a:r>
            <a:r>
              <a:rPr lang="en-US" altLang="en-US" sz="2800">
                <a:cs typeface="Times New Roman" panose="02020603050405020304" pitchFamily="18" charset="0"/>
              </a:rPr>
              <a:t>. </a:t>
            </a:r>
            <a:r>
              <a:rPr lang="en-US" altLang="en-US" sz="2800" i="1">
                <a:cs typeface="Times New Roman" panose="02020603050405020304" pitchFamily="18" charset="0"/>
              </a:rPr>
              <a:t>If the keyword </a:t>
            </a:r>
            <a:r>
              <a:rPr lang="en-US" altLang="en-US" sz="2800" i="1" u="sng">
                <a:cs typeface="Times New Roman" panose="02020603050405020304" pitchFamily="18" charset="0"/>
              </a:rPr>
              <a:t>super</a:t>
            </a:r>
            <a:r>
              <a:rPr lang="en-US" altLang="en-US" sz="2800" i="1">
                <a:cs typeface="Times New Roman" panose="02020603050405020304" pitchFamily="18" charset="0"/>
              </a:rPr>
              <a:t> is not explicitly used, the superclass's no-arg constructor is automatically invoked.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a:extLst>
              <a:ext uri="{FF2B5EF4-FFF2-40B4-BE49-F238E27FC236}">
                <a16:creationId xmlns:a16="http://schemas.microsoft.com/office/drawing/2014/main" id="{99FCDD98-1893-4F32-818D-AF4452A9D0E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F680474-080E-4AD8-B260-D89A3AC8C26F}" type="slidenum">
              <a:rPr lang="en-US" altLang="en-US" sz="1400"/>
              <a:pPr>
                <a:spcBef>
                  <a:spcPct val="0"/>
                </a:spcBef>
                <a:buClrTx/>
                <a:buSzTx/>
                <a:buFontTx/>
                <a:buNone/>
              </a:pPr>
              <a:t>12</a:t>
            </a:fld>
            <a:endParaRPr lang="en-US" altLang="en-US" sz="1400"/>
          </a:p>
        </p:txBody>
      </p:sp>
      <p:sp>
        <p:nvSpPr>
          <p:cNvPr id="15363" name="Rectangle 2">
            <a:extLst>
              <a:ext uri="{FF2B5EF4-FFF2-40B4-BE49-F238E27FC236}">
                <a16:creationId xmlns:a16="http://schemas.microsoft.com/office/drawing/2014/main" id="{DF0D45A2-DC28-46DE-9CD3-3F7BF9391AA7}"/>
              </a:ext>
            </a:extLst>
          </p:cNvPr>
          <p:cNvSpPr>
            <a:spLocks noGrp="1" noChangeArrowheads="1"/>
          </p:cNvSpPr>
          <p:nvPr>
            <p:ph type="title"/>
          </p:nvPr>
        </p:nvSpPr>
        <p:spPr>
          <a:xfrm>
            <a:off x="152400" y="152400"/>
            <a:ext cx="8839200" cy="666750"/>
          </a:xfrm>
          <a:solidFill>
            <a:srgbClr val="FFC000"/>
          </a:solidFill>
        </p:spPr>
        <p:txBody>
          <a:bodyPr/>
          <a:lstStyle/>
          <a:p>
            <a:r>
              <a:rPr lang="en-US" altLang="en-US" sz="3600"/>
              <a:t>Superclass’s Constructor Is Always Invoked</a:t>
            </a:r>
          </a:p>
        </p:txBody>
      </p:sp>
      <p:sp>
        <p:nvSpPr>
          <p:cNvPr id="15364" name="Text Box 3">
            <a:extLst>
              <a:ext uri="{FF2B5EF4-FFF2-40B4-BE49-F238E27FC236}">
                <a16:creationId xmlns:a16="http://schemas.microsoft.com/office/drawing/2014/main" id="{1AA1E409-62D7-433A-87FF-F3CBC62C73CE}"/>
              </a:ext>
            </a:extLst>
          </p:cNvPr>
          <p:cNvSpPr txBox="1">
            <a:spLocks noChangeArrowheads="1"/>
          </p:cNvSpPr>
          <p:nvPr/>
        </p:nvSpPr>
        <p:spPr bwMode="auto">
          <a:xfrm>
            <a:off x="304800" y="9906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A constructor may invoke an overloaded constructor or its superclass’s constructor. If none of them is invoked explicitly, the compiler puts </a:t>
            </a:r>
            <a:r>
              <a:rPr lang="en-US" altLang="en-US" sz="2800" u="sng">
                <a:cs typeface="Times New Roman" panose="02020603050405020304" pitchFamily="18" charset="0"/>
              </a:rPr>
              <a:t>super()</a:t>
            </a:r>
            <a:r>
              <a:rPr lang="en-US" altLang="en-US" sz="2800">
                <a:cs typeface="Times New Roman" panose="02020603050405020304" pitchFamily="18" charset="0"/>
              </a:rPr>
              <a:t> as the first statement in the constructor. For example, </a:t>
            </a:r>
            <a:endParaRPr lang="en-US" altLang="en-US" sz="2400">
              <a:cs typeface="Times New Roman" panose="02020603050405020304" pitchFamily="18" charset="0"/>
            </a:endParaRPr>
          </a:p>
        </p:txBody>
      </p:sp>
      <p:sp>
        <p:nvSpPr>
          <p:cNvPr id="15365" name="Rectangle 5">
            <a:extLst>
              <a:ext uri="{FF2B5EF4-FFF2-40B4-BE49-F238E27FC236}">
                <a16:creationId xmlns:a16="http://schemas.microsoft.com/office/drawing/2014/main" id="{83EB7A6A-8DC9-4584-950B-CF9C783B6697}"/>
              </a:ext>
            </a:extLst>
          </p:cNvPr>
          <p:cNvSpPr>
            <a:spLocks noChangeArrowheads="1"/>
          </p:cNvSpPr>
          <p:nvPr/>
        </p:nvSpPr>
        <p:spPr bwMode="auto">
          <a:xfrm>
            <a:off x="251460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5366" name="Rectangle 7">
            <a:extLst>
              <a:ext uri="{FF2B5EF4-FFF2-40B4-BE49-F238E27FC236}">
                <a16:creationId xmlns:a16="http://schemas.microsoft.com/office/drawing/2014/main" id="{4DE2FB7A-8AC1-4612-88FF-B96ED87E8CA5}"/>
              </a:ext>
            </a:extLst>
          </p:cNvPr>
          <p:cNvSpPr>
            <a:spLocks noChangeArrowheads="1"/>
          </p:cNvSpPr>
          <p:nvPr/>
        </p:nvSpPr>
        <p:spPr bwMode="auto">
          <a:xfrm>
            <a:off x="2514600" y="3052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67" name="Object 6">
            <a:extLst>
              <a:ext uri="{FF2B5EF4-FFF2-40B4-BE49-F238E27FC236}">
                <a16:creationId xmlns:a16="http://schemas.microsoft.com/office/drawing/2014/main" id="{D19EC78E-D2C5-44DA-8E6E-F59866B6594B}"/>
              </a:ext>
            </a:extLst>
          </p:cNvPr>
          <p:cNvGraphicFramePr>
            <a:graphicFrameLocks noChangeAspect="1"/>
          </p:cNvGraphicFramePr>
          <p:nvPr/>
        </p:nvGraphicFramePr>
        <p:xfrm>
          <a:off x="458788" y="4724400"/>
          <a:ext cx="8074025" cy="1476375"/>
        </p:xfrm>
        <a:graphic>
          <a:graphicData uri="http://schemas.openxmlformats.org/presentationml/2006/ole">
            <mc:AlternateContent xmlns:mc="http://schemas.openxmlformats.org/markup-compatibility/2006">
              <mc:Choice xmlns:v="urn:schemas-microsoft-com:vml" Requires="v">
                <p:oleObj name="Picture" r:id="rId2" imgW="4122420" imgH="754380" progId="Word.Picture.8">
                  <p:embed/>
                </p:oleObj>
              </mc:Choice>
              <mc:Fallback>
                <p:oleObj name="Picture" r:id="rId2" imgW="4122420" imgH="754380" progId="Word.Picture.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788" y="4724400"/>
                        <a:ext cx="80740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8" name="Rectangle 9">
            <a:extLst>
              <a:ext uri="{FF2B5EF4-FFF2-40B4-BE49-F238E27FC236}">
                <a16:creationId xmlns:a16="http://schemas.microsoft.com/office/drawing/2014/main" id="{BE9D59DF-02A3-4B4F-992A-72EAA4058AD2}"/>
              </a:ext>
            </a:extLst>
          </p:cNvPr>
          <p:cNvSpPr>
            <a:spLocks noChangeArrowheads="1"/>
          </p:cNvSpPr>
          <p:nvPr/>
        </p:nvSpPr>
        <p:spPr bwMode="auto">
          <a:xfrm>
            <a:off x="0" y="312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5369" name="Object 8">
            <a:extLst>
              <a:ext uri="{FF2B5EF4-FFF2-40B4-BE49-F238E27FC236}">
                <a16:creationId xmlns:a16="http://schemas.microsoft.com/office/drawing/2014/main" id="{B36992F4-B3B6-488D-8BEE-6083B5A47CA0}"/>
              </a:ext>
            </a:extLst>
          </p:cNvPr>
          <p:cNvGraphicFramePr>
            <a:graphicFrameLocks noChangeAspect="1"/>
          </p:cNvGraphicFramePr>
          <p:nvPr/>
        </p:nvGraphicFramePr>
        <p:xfrm>
          <a:off x="385763" y="3048000"/>
          <a:ext cx="8448675" cy="1235075"/>
        </p:xfrm>
        <a:graphic>
          <a:graphicData uri="http://schemas.openxmlformats.org/presentationml/2006/ole">
            <mc:AlternateContent xmlns:mc="http://schemas.openxmlformats.org/markup-compatibility/2006">
              <mc:Choice xmlns:v="urn:schemas-microsoft-com:vml" Requires="v">
                <p:oleObj name="Picture" r:id="rId4" imgW="4122420" imgH="603504" progId="Word.Picture.8">
                  <p:embed/>
                </p:oleObj>
              </mc:Choice>
              <mc:Fallback>
                <p:oleObj name="Picture" r:id="rId4" imgW="4122420" imgH="603504"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763" y="3048000"/>
                        <a:ext cx="84486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a:extLst>
              <a:ext uri="{FF2B5EF4-FFF2-40B4-BE49-F238E27FC236}">
                <a16:creationId xmlns:a16="http://schemas.microsoft.com/office/drawing/2014/main" id="{F5399B25-4AA3-4AF1-9F13-CE6C0D96275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AFC9FDB-8B88-46A8-BC38-A06D7171558A}" type="slidenum">
              <a:rPr lang="en-US" altLang="en-US" sz="1400"/>
              <a:pPr>
                <a:spcBef>
                  <a:spcPct val="0"/>
                </a:spcBef>
                <a:buClrTx/>
                <a:buSzTx/>
                <a:buFontTx/>
                <a:buNone/>
              </a:pPr>
              <a:t>13</a:t>
            </a:fld>
            <a:endParaRPr lang="en-US" altLang="en-US" sz="1400"/>
          </a:p>
        </p:txBody>
      </p:sp>
      <p:sp>
        <p:nvSpPr>
          <p:cNvPr id="16387" name="Rectangle 2">
            <a:extLst>
              <a:ext uri="{FF2B5EF4-FFF2-40B4-BE49-F238E27FC236}">
                <a16:creationId xmlns:a16="http://schemas.microsoft.com/office/drawing/2014/main" id="{5757C19F-DD04-4662-8EC9-6A182A72968E}"/>
              </a:ext>
            </a:extLst>
          </p:cNvPr>
          <p:cNvSpPr>
            <a:spLocks noGrp="1" noChangeArrowheads="1"/>
          </p:cNvSpPr>
          <p:nvPr>
            <p:ph type="title"/>
          </p:nvPr>
        </p:nvSpPr>
        <p:spPr>
          <a:xfrm>
            <a:off x="685800" y="0"/>
            <a:ext cx="7772400" cy="1428750"/>
          </a:xfrm>
          <a:solidFill>
            <a:srgbClr val="FFC000"/>
          </a:solidFill>
        </p:spPr>
        <p:txBody>
          <a:bodyPr/>
          <a:lstStyle/>
          <a:p>
            <a:r>
              <a:rPr lang="en-US" altLang="en-US"/>
              <a:t>Using the Keyword </a:t>
            </a:r>
            <a:r>
              <a:rPr lang="en-US" altLang="en-US" sz="4200">
                <a:latin typeface="Courier New" panose="02070309020205020404" pitchFamily="49" charset="0"/>
              </a:rPr>
              <a:t>super</a:t>
            </a:r>
            <a:endParaRPr lang="en-US" altLang="en-US"/>
          </a:p>
        </p:txBody>
      </p:sp>
      <p:sp>
        <p:nvSpPr>
          <p:cNvPr id="16388" name="Rectangle 3">
            <a:extLst>
              <a:ext uri="{FF2B5EF4-FFF2-40B4-BE49-F238E27FC236}">
                <a16:creationId xmlns:a16="http://schemas.microsoft.com/office/drawing/2014/main" id="{2919E579-FFC1-4740-915D-7BC4589E48EB}"/>
              </a:ext>
            </a:extLst>
          </p:cNvPr>
          <p:cNvSpPr>
            <a:spLocks noGrp="1" noChangeArrowheads="1"/>
          </p:cNvSpPr>
          <p:nvPr>
            <p:ph type="body" idx="1"/>
          </p:nvPr>
        </p:nvSpPr>
        <p:spPr>
          <a:xfrm>
            <a:off x="914400" y="3048000"/>
            <a:ext cx="7772400" cy="1066800"/>
          </a:xfrm>
          <a:noFill/>
        </p:spPr>
        <p:txBody>
          <a:bodyPr/>
          <a:lstStyle/>
          <a:p>
            <a:pPr marL="358775" indent="-358775">
              <a:lnSpc>
                <a:spcPct val="90000"/>
              </a:lnSpc>
              <a:spcBef>
                <a:spcPct val="100000"/>
              </a:spcBef>
            </a:pPr>
            <a:r>
              <a:rPr lang="en-US" altLang="en-US" sz="2800"/>
              <a:t>To call a superclass constructor</a:t>
            </a:r>
          </a:p>
          <a:p>
            <a:pPr marL="358775" indent="-358775">
              <a:lnSpc>
                <a:spcPct val="90000"/>
              </a:lnSpc>
              <a:spcBef>
                <a:spcPct val="50000"/>
              </a:spcBef>
            </a:pPr>
            <a:r>
              <a:rPr lang="en-US" altLang="en-US" sz="2800"/>
              <a:t>To call a superclass method</a:t>
            </a:r>
          </a:p>
        </p:txBody>
      </p:sp>
      <p:sp>
        <p:nvSpPr>
          <p:cNvPr id="16389" name="Text Box 4">
            <a:extLst>
              <a:ext uri="{FF2B5EF4-FFF2-40B4-BE49-F238E27FC236}">
                <a16:creationId xmlns:a16="http://schemas.microsoft.com/office/drawing/2014/main" id="{2F8C9BE6-DA0B-4126-9F37-84541E205B19}"/>
              </a:ext>
            </a:extLst>
          </p:cNvPr>
          <p:cNvSpPr txBox="1">
            <a:spLocks noChangeArrowheads="1"/>
          </p:cNvSpPr>
          <p:nvPr/>
        </p:nvSpPr>
        <p:spPr bwMode="auto">
          <a:xfrm>
            <a:off x="914400" y="1506538"/>
            <a:ext cx="71628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000"/>
              <a:t>The keyword </a:t>
            </a:r>
            <a:r>
              <a:rPr lang="en-US" altLang="en-US" sz="2800" b="1">
                <a:solidFill>
                  <a:srgbClr val="FF0000"/>
                </a:solidFill>
                <a:latin typeface="Courier New" panose="02070309020205020404" pitchFamily="49" charset="0"/>
              </a:rPr>
              <a:t>super</a:t>
            </a:r>
            <a:r>
              <a:rPr lang="en-US" altLang="en-US" sz="3000" b="1">
                <a:solidFill>
                  <a:srgbClr val="FF0000"/>
                </a:solidFill>
              </a:rPr>
              <a:t> </a:t>
            </a:r>
            <a:r>
              <a:rPr lang="en-US" altLang="en-US" sz="3000"/>
              <a:t>refers to the superclass of the class in which </a:t>
            </a:r>
            <a:r>
              <a:rPr lang="en-US" altLang="en-US" sz="2800">
                <a:latin typeface="Courier New" panose="02070309020205020404" pitchFamily="49" charset="0"/>
              </a:rPr>
              <a:t>super</a:t>
            </a:r>
            <a:r>
              <a:rPr lang="en-US" altLang="en-US" sz="3000"/>
              <a:t> appears. This keyword can be used in two ways: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a:extLst>
              <a:ext uri="{FF2B5EF4-FFF2-40B4-BE49-F238E27FC236}">
                <a16:creationId xmlns:a16="http://schemas.microsoft.com/office/drawing/2014/main" id="{EA00B8F5-63D7-44FD-8D50-EF75069DC1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ED2696B-3434-46C8-948A-603E21E24144}" type="slidenum">
              <a:rPr lang="en-US" altLang="en-US" sz="1400"/>
              <a:pPr>
                <a:spcBef>
                  <a:spcPct val="0"/>
                </a:spcBef>
                <a:buClrTx/>
                <a:buSzTx/>
                <a:buFontTx/>
                <a:buNone/>
              </a:pPr>
              <a:t>14</a:t>
            </a:fld>
            <a:endParaRPr lang="en-US" altLang="en-US" sz="1400"/>
          </a:p>
        </p:txBody>
      </p:sp>
      <p:graphicFrame>
        <p:nvGraphicFramePr>
          <p:cNvPr id="3" name="Table 2">
            <a:extLst>
              <a:ext uri="{FF2B5EF4-FFF2-40B4-BE49-F238E27FC236}">
                <a16:creationId xmlns:a16="http://schemas.microsoft.com/office/drawing/2014/main" id="{21FBEB2C-0D2B-4A43-91D0-087E9939E4CA}"/>
              </a:ext>
            </a:extLst>
          </p:cNvPr>
          <p:cNvGraphicFramePr>
            <a:graphicFrameLocks noGrp="1"/>
          </p:cNvGraphicFramePr>
          <p:nvPr/>
        </p:nvGraphicFramePr>
        <p:xfrm>
          <a:off x="304800" y="152400"/>
          <a:ext cx="7315200" cy="7102475"/>
        </p:xfrm>
        <a:graphic>
          <a:graphicData uri="http://schemas.openxmlformats.org/drawingml/2006/table">
            <a:tbl>
              <a:tblPr firstRow="1" bandRow="1">
                <a:tableStyleId>{5C22544A-7EE6-4342-B048-85BDC9FD1C3A}</a:tableStyleId>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7102475">
                <a:tc>
                  <a:txBody>
                    <a:bodyPr/>
                    <a:lstStyle/>
                    <a:p>
                      <a:r>
                        <a:rPr lang="en-US" sz="1000" b="1" kern="1200" dirty="0">
                          <a:solidFill>
                            <a:schemeClr val="tx2"/>
                          </a:solidFill>
                          <a:latin typeface="+mn-lt"/>
                          <a:ea typeface="+mn-ea"/>
                          <a:cs typeface="+mn-cs"/>
                        </a:rPr>
                        <a:t>public abstract class </a:t>
                      </a:r>
                      <a:r>
                        <a:rPr lang="en-US" sz="1000" b="1" kern="1200" dirty="0" err="1">
                          <a:solidFill>
                            <a:schemeClr val="tx2"/>
                          </a:solidFill>
                          <a:latin typeface="+mn-lt"/>
                          <a:ea typeface="+mn-ea"/>
                          <a:cs typeface="+mn-cs"/>
                        </a:rPr>
                        <a:t>GeometricObject</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private String color = "white";</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private </a:t>
                      </a:r>
                      <a:r>
                        <a:rPr lang="en-US" sz="1000" b="1" kern="1200" dirty="0" err="1">
                          <a:solidFill>
                            <a:schemeClr val="tx2"/>
                          </a:solidFill>
                          <a:latin typeface="+mn-lt"/>
                          <a:ea typeface="+mn-ea"/>
                          <a:cs typeface="+mn-cs"/>
                        </a:rPr>
                        <a:t>boolean</a:t>
                      </a:r>
                      <a:r>
                        <a:rPr lang="en-US" sz="1000" b="1" kern="1200" dirty="0">
                          <a:solidFill>
                            <a:schemeClr val="tx2"/>
                          </a:solidFill>
                          <a:latin typeface="+mn-lt"/>
                          <a:ea typeface="+mn-ea"/>
                          <a:cs typeface="+mn-cs"/>
                        </a:rPr>
                        <a:t> filled;</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private </a:t>
                      </a:r>
                      <a:r>
                        <a:rPr lang="en-US" sz="1000" b="1" kern="1200" dirty="0" err="1">
                          <a:solidFill>
                            <a:schemeClr val="tx2"/>
                          </a:solidFill>
                          <a:latin typeface="+mn-lt"/>
                          <a:ea typeface="+mn-ea"/>
                          <a:cs typeface="+mn-cs"/>
                        </a:rPr>
                        <a:t>java.util.Date</a:t>
                      </a:r>
                      <a:r>
                        <a:rPr lang="en-US" sz="1000" b="1" kern="1200" dirty="0">
                          <a:solidFill>
                            <a:schemeClr val="tx2"/>
                          </a:solidFill>
                          <a:latin typeface="+mn-lt"/>
                          <a:ea typeface="+mn-ea"/>
                          <a:cs typeface="+mn-cs"/>
                        </a:rPr>
                        <a:t> </a:t>
                      </a:r>
                      <a:r>
                        <a:rPr lang="en-US" sz="1000" b="1" kern="1200" dirty="0" err="1">
                          <a:solidFill>
                            <a:schemeClr val="tx2"/>
                          </a:solidFill>
                          <a:latin typeface="+mn-lt"/>
                          <a:ea typeface="+mn-ea"/>
                          <a:cs typeface="+mn-cs"/>
                        </a:rPr>
                        <a:t>dateCreated</a:t>
                      </a:r>
                      <a:r>
                        <a:rPr lang="en-US" sz="1000" b="1" kern="1200" dirty="0">
                          <a:solidFill>
                            <a:schemeClr val="tx2"/>
                          </a:solidFill>
                          <a:latin typeface="+mn-lt"/>
                          <a:ea typeface="+mn-ea"/>
                          <a:cs typeface="+mn-cs"/>
                        </a:rPr>
                        <a:t>;</a:t>
                      </a:r>
                      <a:br>
                        <a:rPr lang="en-US" sz="1000" b="1" kern="1200" dirty="0">
                          <a:solidFill>
                            <a:schemeClr val="tx2"/>
                          </a:solidFill>
                          <a:latin typeface="+mn-lt"/>
                          <a:ea typeface="+mn-ea"/>
                          <a:cs typeface="+mn-cs"/>
                        </a:rPr>
                      </a:b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Construct a default geometric object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protected </a:t>
                      </a:r>
                      <a:r>
                        <a:rPr lang="en-US" sz="1000" b="1" kern="1200" dirty="0" err="1">
                          <a:solidFill>
                            <a:schemeClr val="tx2"/>
                          </a:solidFill>
                          <a:latin typeface="+mn-lt"/>
                          <a:ea typeface="+mn-ea"/>
                          <a:cs typeface="+mn-cs"/>
                        </a:rPr>
                        <a:t>GeometricObject</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r>
                        <a:rPr lang="en-US" sz="1000" b="1" kern="1200" dirty="0" err="1">
                          <a:solidFill>
                            <a:schemeClr val="tx2"/>
                          </a:solidFill>
                          <a:latin typeface="+mn-lt"/>
                          <a:ea typeface="+mn-ea"/>
                          <a:cs typeface="+mn-cs"/>
                        </a:rPr>
                        <a:t>dateCreated</a:t>
                      </a:r>
                      <a:r>
                        <a:rPr lang="en-US" sz="1000" b="1" kern="1200" dirty="0">
                          <a:solidFill>
                            <a:schemeClr val="tx2"/>
                          </a:solidFill>
                          <a:latin typeface="+mn-lt"/>
                          <a:ea typeface="+mn-ea"/>
                          <a:cs typeface="+mn-cs"/>
                        </a:rPr>
                        <a:t> = new </a:t>
                      </a:r>
                      <a:r>
                        <a:rPr lang="en-US" sz="1000" b="1" kern="1200" dirty="0" err="1">
                          <a:solidFill>
                            <a:schemeClr val="tx2"/>
                          </a:solidFill>
                          <a:latin typeface="+mn-lt"/>
                          <a:ea typeface="+mn-ea"/>
                          <a:cs typeface="+mn-cs"/>
                        </a:rPr>
                        <a:t>java.util.Date</a:t>
                      </a:r>
                      <a:r>
                        <a:rPr lang="en-US" sz="1000" b="1" kern="1200" dirty="0">
                          <a:solidFill>
                            <a:schemeClr val="tx2"/>
                          </a:solidFill>
                          <a:latin typeface="+mn-lt"/>
                          <a:ea typeface="+mn-ea"/>
                          <a:cs typeface="+mn-cs"/>
                        </a:rPr>
                        <a:t>();</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Construct a geometric object with color and filled value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protected </a:t>
                      </a:r>
                      <a:r>
                        <a:rPr lang="en-US" sz="1000" b="1" kern="1200" dirty="0" err="1">
                          <a:solidFill>
                            <a:schemeClr val="tx2"/>
                          </a:solidFill>
                          <a:latin typeface="+mn-lt"/>
                          <a:ea typeface="+mn-ea"/>
                          <a:cs typeface="+mn-cs"/>
                        </a:rPr>
                        <a:t>GeometricObject</a:t>
                      </a:r>
                      <a:r>
                        <a:rPr lang="en-US" sz="1000" b="1" kern="1200" dirty="0">
                          <a:solidFill>
                            <a:schemeClr val="tx2"/>
                          </a:solidFill>
                          <a:latin typeface="+mn-lt"/>
                          <a:ea typeface="+mn-ea"/>
                          <a:cs typeface="+mn-cs"/>
                        </a:rPr>
                        <a:t>(String color, </a:t>
                      </a:r>
                      <a:r>
                        <a:rPr lang="en-US" sz="1000" b="1" kern="1200" dirty="0" err="1">
                          <a:solidFill>
                            <a:schemeClr val="tx2"/>
                          </a:solidFill>
                          <a:latin typeface="+mn-lt"/>
                          <a:ea typeface="+mn-ea"/>
                          <a:cs typeface="+mn-cs"/>
                        </a:rPr>
                        <a:t>boolean</a:t>
                      </a:r>
                      <a:r>
                        <a:rPr lang="en-US" sz="1000" b="1" kern="1200" dirty="0">
                          <a:solidFill>
                            <a:schemeClr val="tx2"/>
                          </a:solidFill>
                          <a:latin typeface="+mn-lt"/>
                          <a:ea typeface="+mn-ea"/>
                          <a:cs typeface="+mn-cs"/>
                        </a:rPr>
                        <a:t> filled)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r>
                        <a:rPr lang="en-US" sz="1000" b="1" kern="1200" dirty="0" err="1">
                          <a:solidFill>
                            <a:schemeClr val="tx2"/>
                          </a:solidFill>
                          <a:latin typeface="+mn-lt"/>
                          <a:ea typeface="+mn-ea"/>
                          <a:cs typeface="+mn-cs"/>
                        </a:rPr>
                        <a:t>dateCreated</a:t>
                      </a:r>
                      <a:r>
                        <a:rPr lang="en-US" sz="1000" b="1" kern="1200" dirty="0">
                          <a:solidFill>
                            <a:schemeClr val="tx2"/>
                          </a:solidFill>
                          <a:latin typeface="+mn-lt"/>
                          <a:ea typeface="+mn-ea"/>
                          <a:cs typeface="+mn-cs"/>
                        </a:rPr>
                        <a:t> = new </a:t>
                      </a:r>
                      <a:r>
                        <a:rPr lang="en-US" sz="1000" b="1" kern="1200" dirty="0" err="1">
                          <a:solidFill>
                            <a:schemeClr val="tx2"/>
                          </a:solidFill>
                          <a:latin typeface="+mn-lt"/>
                          <a:ea typeface="+mn-ea"/>
                          <a:cs typeface="+mn-cs"/>
                        </a:rPr>
                        <a:t>java.util.Date</a:t>
                      </a:r>
                      <a:r>
                        <a:rPr lang="en-US" sz="1000" b="1" kern="1200" dirty="0">
                          <a:solidFill>
                            <a:schemeClr val="tx2"/>
                          </a:solidFill>
                          <a:latin typeface="+mn-lt"/>
                          <a:ea typeface="+mn-ea"/>
                          <a:cs typeface="+mn-cs"/>
                        </a:rPr>
                        <a:t>();</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r>
                        <a:rPr lang="en-US" sz="1000" b="1" kern="1200" dirty="0" err="1">
                          <a:solidFill>
                            <a:schemeClr val="tx2"/>
                          </a:solidFill>
                          <a:latin typeface="+mn-lt"/>
                          <a:ea typeface="+mn-ea"/>
                          <a:cs typeface="+mn-cs"/>
                        </a:rPr>
                        <a:t>this.color</a:t>
                      </a:r>
                      <a:r>
                        <a:rPr lang="en-US" sz="1000" b="1" kern="1200" dirty="0">
                          <a:solidFill>
                            <a:schemeClr val="tx2"/>
                          </a:solidFill>
                          <a:latin typeface="+mn-lt"/>
                          <a:ea typeface="+mn-ea"/>
                          <a:cs typeface="+mn-cs"/>
                        </a:rPr>
                        <a:t> = color;</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r>
                        <a:rPr lang="en-US" sz="1000" b="1" kern="1200" dirty="0" err="1">
                          <a:solidFill>
                            <a:schemeClr val="tx2"/>
                          </a:solidFill>
                          <a:latin typeface="+mn-lt"/>
                          <a:ea typeface="+mn-ea"/>
                          <a:cs typeface="+mn-cs"/>
                        </a:rPr>
                        <a:t>this.filled</a:t>
                      </a:r>
                      <a:r>
                        <a:rPr lang="en-US" sz="1000" b="1" kern="1200" dirty="0">
                          <a:solidFill>
                            <a:schemeClr val="tx2"/>
                          </a:solidFill>
                          <a:latin typeface="+mn-lt"/>
                          <a:ea typeface="+mn-ea"/>
                          <a:cs typeface="+mn-cs"/>
                        </a:rPr>
                        <a:t> = filled;</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Return color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public String </a:t>
                      </a:r>
                      <a:r>
                        <a:rPr lang="en-US" sz="1000" b="1" kern="1200" dirty="0" err="1">
                          <a:solidFill>
                            <a:schemeClr val="tx2"/>
                          </a:solidFill>
                          <a:latin typeface="+mn-lt"/>
                          <a:ea typeface="+mn-ea"/>
                          <a:cs typeface="+mn-cs"/>
                        </a:rPr>
                        <a:t>getColor</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return color;</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Set a new color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public void </a:t>
                      </a:r>
                      <a:r>
                        <a:rPr lang="en-US" sz="1000" b="1" kern="1200" dirty="0" err="1">
                          <a:solidFill>
                            <a:schemeClr val="tx2"/>
                          </a:solidFill>
                          <a:latin typeface="+mn-lt"/>
                          <a:ea typeface="+mn-ea"/>
                          <a:cs typeface="+mn-cs"/>
                        </a:rPr>
                        <a:t>setColor</a:t>
                      </a:r>
                      <a:r>
                        <a:rPr lang="en-US" sz="1000" b="1" kern="1200" dirty="0">
                          <a:solidFill>
                            <a:schemeClr val="tx2"/>
                          </a:solidFill>
                          <a:latin typeface="+mn-lt"/>
                          <a:ea typeface="+mn-ea"/>
                          <a:cs typeface="+mn-cs"/>
                        </a:rPr>
                        <a:t>(String color)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r>
                        <a:rPr lang="en-US" sz="1000" b="1" kern="1200" dirty="0" err="1">
                          <a:solidFill>
                            <a:schemeClr val="tx2"/>
                          </a:solidFill>
                          <a:latin typeface="+mn-lt"/>
                          <a:ea typeface="+mn-ea"/>
                          <a:cs typeface="+mn-cs"/>
                        </a:rPr>
                        <a:t>this.color</a:t>
                      </a:r>
                      <a:r>
                        <a:rPr lang="en-US" sz="1000" b="1" kern="1200" dirty="0">
                          <a:solidFill>
                            <a:schemeClr val="tx2"/>
                          </a:solidFill>
                          <a:latin typeface="+mn-lt"/>
                          <a:ea typeface="+mn-ea"/>
                          <a:cs typeface="+mn-cs"/>
                        </a:rPr>
                        <a:t> = color;</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Return filled. Since filled is </a:t>
                      </a:r>
                      <a:r>
                        <a:rPr lang="en-US" sz="1000" b="1" kern="1200" dirty="0" err="1">
                          <a:solidFill>
                            <a:schemeClr val="tx2"/>
                          </a:solidFill>
                          <a:latin typeface="+mn-lt"/>
                          <a:ea typeface="+mn-ea"/>
                          <a:cs typeface="+mn-cs"/>
                        </a:rPr>
                        <a:t>boolean</a:t>
                      </a:r>
                      <a:r>
                        <a:rPr lang="en-US" sz="1000" b="1" kern="1200" dirty="0">
                          <a:solidFill>
                            <a:schemeClr val="tx2"/>
                          </a:solidFill>
                          <a:latin typeface="+mn-lt"/>
                          <a:ea typeface="+mn-ea"/>
                          <a:cs typeface="+mn-cs"/>
                        </a:rPr>
                        <a:t>,</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the get method is named </a:t>
                      </a:r>
                      <a:r>
                        <a:rPr lang="en-US" sz="1000" b="1" kern="1200" dirty="0" err="1">
                          <a:solidFill>
                            <a:schemeClr val="tx2"/>
                          </a:solidFill>
                          <a:latin typeface="+mn-lt"/>
                          <a:ea typeface="+mn-ea"/>
                          <a:cs typeface="+mn-cs"/>
                        </a:rPr>
                        <a:t>isFilled</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public </a:t>
                      </a:r>
                      <a:r>
                        <a:rPr lang="en-US" sz="1000" b="1" kern="1200" dirty="0" err="1">
                          <a:solidFill>
                            <a:schemeClr val="tx2"/>
                          </a:solidFill>
                          <a:latin typeface="+mn-lt"/>
                          <a:ea typeface="+mn-ea"/>
                          <a:cs typeface="+mn-cs"/>
                        </a:rPr>
                        <a:t>boolean</a:t>
                      </a:r>
                      <a:r>
                        <a:rPr lang="en-US" sz="1000" b="1" kern="1200" dirty="0">
                          <a:solidFill>
                            <a:schemeClr val="tx2"/>
                          </a:solidFill>
                          <a:latin typeface="+mn-lt"/>
                          <a:ea typeface="+mn-ea"/>
                          <a:cs typeface="+mn-cs"/>
                        </a:rPr>
                        <a:t> </a:t>
                      </a:r>
                      <a:r>
                        <a:rPr lang="en-US" sz="1000" b="1" kern="1200" dirty="0" err="1">
                          <a:solidFill>
                            <a:schemeClr val="tx2"/>
                          </a:solidFill>
                          <a:latin typeface="+mn-lt"/>
                          <a:ea typeface="+mn-ea"/>
                          <a:cs typeface="+mn-cs"/>
                        </a:rPr>
                        <a:t>isFilled</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return filled;</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Set a new filled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public void </a:t>
                      </a:r>
                      <a:r>
                        <a:rPr lang="en-US" sz="1000" b="1" kern="1200" dirty="0" err="1">
                          <a:solidFill>
                            <a:schemeClr val="tx2"/>
                          </a:solidFill>
                          <a:latin typeface="+mn-lt"/>
                          <a:ea typeface="+mn-ea"/>
                          <a:cs typeface="+mn-cs"/>
                        </a:rPr>
                        <a:t>setFilled</a:t>
                      </a:r>
                      <a:r>
                        <a:rPr lang="en-US" sz="1000" b="1" kern="1200" dirty="0">
                          <a:solidFill>
                            <a:schemeClr val="tx2"/>
                          </a:solidFill>
                          <a:latin typeface="+mn-lt"/>
                          <a:ea typeface="+mn-ea"/>
                          <a:cs typeface="+mn-cs"/>
                        </a:rPr>
                        <a:t>(</a:t>
                      </a:r>
                      <a:r>
                        <a:rPr lang="en-US" sz="1000" b="1" kern="1200" dirty="0" err="1">
                          <a:solidFill>
                            <a:schemeClr val="tx2"/>
                          </a:solidFill>
                          <a:latin typeface="+mn-lt"/>
                          <a:ea typeface="+mn-ea"/>
                          <a:cs typeface="+mn-cs"/>
                        </a:rPr>
                        <a:t>boolean</a:t>
                      </a:r>
                      <a:r>
                        <a:rPr lang="en-US" sz="1000" b="1" kern="1200" dirty="0">
                          <a:solidFill>
                            <a:schemeClr val="tx2"/>
                          </a:solidFill>
                          <a:latin typeface="+mn-lt"/>
                          <a:ea typeface="+mn-ea"/>
                          <a:cs typeface="+mn-cs"/>
                        </a:rPr>
                        <a:t> filled)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r>
                        <a:rPr lang="en-US" sz="1000" b="1" kern="1200" dirty="0" err="1">
                          <a:solidFill>
                            <a:schemeClr val="tx2"/>
                          </a:solidFill>
                          <a:latin typeface="+mn-lt"/>
                          <a:ea typeface="+mn-ea"/>
                          <a:cs typeface="+mn-cs"/>
                        </a:rPr>
                        <a:t>this.filled</a:t>
                      </a:r>
                      <a:r>
                        <a:rPr lang="en-US" sz="1000" b="1" kern="1200" dirty="0">
                          <a:solidFill>
                            <a:schemeClr val="tx2"/>
                          </a:solidFill>
                          <a:latin typeface="+mn-lt"/>
                          <a:ea typeface="+mn-ea"/>
                          <a:cs typeface="+mn-cs"/>
                        </a:rPr>
                        <a:t> = filled;</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Get </a:t>
                      </a:r>
                      <a:r>
                        <a:rPr lang="en-US" sz="1000" b="1" kern="1200" dirty="0" err="1">
                          <a:solidFill>
                            <a:schemeClr val="tx2"/>
                          </a:solidFill>
                          <a:latin typeface="+mn-lt"/>
                          <a:ea typeface="+mn-ea"/>
                          <a:cs typeface="+mn-cs"/>
                        </a:rPr>
                        <a:t>dateCreated</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public </a:t>
                      </a:r>
                      <a:r>
                        <a:rPr lang="en-US" sz="1000" b="1" kern="1200" dirty="0" err="1">
                          <a:solidFill>
                            <a:schemeClr val="tx2"/>
                          </a:solidFill>
                          <a:latin typeface="+mn-lt"/>
                          <a:ea typeface="+mn-ea"/>
                          <a:cs typeface="+mn-cs"/>
                        </a:rPr>
                        <a:t>java.util.Date</a:t>
                      </a:r>
                      <a:r>
                        <a:rPr lang="en-US" sz="1000" b="1" kern="1200" dirty="0">
                          <a:solidFill>
                            <a:schemeClr val="tx2"/>
                          </a:solidFill>
                          <a:latin typeface="+mn-lt"/>
                          <a:ea typeface="+mn-ea"/>
                          <a:cs typeface="+mn-cs"/>
                        </a:rPr>
                        <a:t> </a:t>
                      </a:r>
                      <a:r>
                        <a:rPr lang="en-US" sz="1000" b="1" kern="1200" dirty="0" err="1">
                          <a:solidFill>
                            <a:schemeClr val="tx2"/>
                          </a:solidFill>
                          <a:latin typeface="+mn-lt"/>
                          <a:ea typeface="+mn-ea"/>
                          <a:cs typeface="+mn-cs"/>
                        </a:rPr>
                        <a:t>getDateCreated</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return </a:t>
                      </a:r>
                      <a:r>
                        <a:rPr lang="en-US" sz="1000" b="1" kern="1200" dirty="0" err="1">
                          <a:solidFill>
                            <a:schemeClr val="tx2"/>
                          </a:solidFill>
                          <a:latin typeface="+mn-lt"/>
                          <a:ea typeface="+mn-ea"/>
                          <a:cs typeface="+mn-cs"/>
                        </a:rPr>
                        <a:t>dateCreated</a:t>
                      </a:r>
                      <a:r>
                        <a:rPr lang="en-US" sz="1000" b="1" kern="1200" dirty="0">
                          <a:solidFill>
                            <a:schemeClr val="tx2"/>
                          </a:solidFill>
                          <a:latin typeface="+mn-lt"/>
                          <a:ea typeface="+mn-ea"/>
                          <a:cs typeface="+mn-cs"/>
                        </a:rPr>
                        <a:t>;</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Return a string representation of this object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public String </a:t>
                      </a:r>
                      <a:r>
                        <a:rPr lang="en-US" sz="1000" b="1" kern="1200" dirty="0" err="1">
                          <a:solidFill>
                            <a:schemeClr val="tx2"/>
                          </a:solidFill>
                          <a:latin typeface="+mn-lt"/>
                          <a:ea typeface="+mn-ea"/>
                          <a:cs typeface="+mn-cs"/>
                        </a:rPr>
                        <a:t>toString</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return "created on " + </a:t>
                      </a:r>
                      <a:r>
                        <a:rPr lang="en-US" sz="1000" b="1" kern="1200" dirty="0" err="1">
                          <a:solidFill>
                            <a:schemeClr val="tx2"/>
                          </a:solidFill>
                          <a:latin typeface="+mn-lt"/>
                          <a:ea typeface="+mn-ea"/>
                          <a:cs typeface="+mn-cs"/>
                        </a:rPr>
                        <a:t>dateCreated</a:t>
                      </a:r>
                      <a:r>
                        <a:rPr lang="en-US" sz="1000" b="1" kern="1200" dirty="0">
                          <a:solidFill>
                            <a:schemeClr val="tx2"/>
                          </a:solidFill>
                          <a:latin typeface="+mn-lt"/>
                          <a:ea typeface="+mn-ea"/>
                          <a:cs typeface="+mn-cs"/>
                        </a:rPr>
                        <a:t> + "\</a:t>
                      </a:r>
                      <a:r>
                        <a:rPr lang="en-US" sz="1000" b="1" kern="1200" dirty="0" err="1">
                          <a:solidFill>
                            <a:schemeClr val="tx2"/>
                          </a:solidFill>
                          <a:latin typeface="+mn-lt"/>
                          <a:ea typeface="+mn-ea"/>
                          <a:cs typeface="+mn-cs"/>
                        </a:rPr>
                        <a:t>ncolor</a:t>
                      </a:r>
                      <a:r>
                        <a:rPr lang="en-US" sz="1000" b="1" kern="1200" dirty="0">
                          <a:solidFill>
                            <a:schemeClr val="tx2"/>
                          </a:solidFill>
                          <a:latin typeface="+mn-lt"/>
                          <a:ea typeface="+mn-ea"/>
                          <a:cs typeface="+mn-cs"/>
                        </a:rPr>
                        <a:t>: " + color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and filled: " + filled;</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Abstract method </a:t>
                      </a:r>
                      <a:r>
                        <a:rPr lang="en-US" sz="1000" b="1" kern="1200" dirty="0" err="1">
                          <a:solidFill>
                            <a:schemeClr val="tx2"/>
                          </a:solidFill>
                          <a:latin typeface="+mn-lt"/>
                          <a:ea typeface="+mn-ea"/>
                          <a:cs typeface="+mn-cs"/>
                        </a:rPr>
                        <a:t>getArea</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public abstract double </a:t>
                      </a:r>
                      <a:r>
                        <a:rPr lang="en-US" sz="1000" b="1" kern="1200" dirty="0" err="1">
                          <a:solidFill>
                            <a:schemeClr val="tx2"/>
                          </a:solidFill>
                          <a:latin typeface="+mn-lt"/>
                          <a:ea typeface="+mn-ea"/>
                          <a:cs typeface="+mn-cs"/>
                        </a:rPr>
                        <a:t>getArea</a:t>
                      </a:r>
                      <a:r>
                        <a:rPr lang="en-US" sz="1000" b="1" kern="1200" dirty="0">
                          <a:solidFill>
                            <a:schemeClr val="tx2"/>
                          </a:solidFill>
                          <a:latin typeface="+mn-lt"/>
                          <a:ea typeface="+mn-ea"/>
                          <a:cs typeface="+mn-cs"/>
                        </a:rPr>
                        <a:t>();</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 Abstract method </a:t>
                      </a:r>
                      <a:r>
                        <a:rPr lang="en-US" sz="1000" b="1" kern="1200" dirty="0" err="1">
                          <a:solidFill>
                            <a:schemeClr val="tx2"/>
                          </a:solidFill>
                          <a:latin typeface="+mn-lt"/>
                          <a:ea typeface="+mn-ea"/>
                          <a:cs typeface="+mn-cs"/>
                        </a:rPr>
                        <a:t>getPerimeter</a:t>
                      </a:r>
                      <a:r>
                        <a:rPr lang="en-US" sz="1000" b="1" kern="1200" dirty="0">
                          <a:solidFill>
                            <a:schemeClr val="tx2"/>
                          </a:solidFill>
                          <a:latin typeface="+mn-lt"/>
                          <a:ea typeface="+mn-ea"/>
                          <a:cs typeface="+mn-cs"/>
                        </a:rPr>
                        <a:t> */</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  public abstract double </a:t>
                      </a:r>
                      <a:r>
                        <a:rPr lang="en-US" sz="1000" b="1" kern="1200" dirty="0" err="1">
                          <a:solidFill>
                            <a:schemeClr val="tx2"/>
                          </a:solidFill>
                          <a:latin typeface="+mn-lt"/>
                          <a:ea typeface="+mn-ea"/>
                          <a:cs typeface="+mn-cs"/>
                        </a:rPr>
                        <a:t>getPerimeter</a:t>
                      </a:r>
                      <a:r>
                        <a:rPr lang="en-US" sz="1000" b="1" kern="1200" dirty="0">
                          <a:solidFill>
                            <a:schemeClr val="tx2"/>
                          </a:solidFill>
                          <a:latin typeface="+mn-lt"/>
                          <a:ea typeface="+mn-ea"/>
                          <a:cs typeface="+mn-cs"/>
                        </a:rPr>
                        <a:t>();</a:t>
                      </a:r>
                      <a:br>
                        <a:rPr lang="en-US" sz="1000" b="1" kern="1200" dirty="0">
                          <a:solidFill>
                            <a:schemeClr val="tx2"/>
                          </a:solidFill>
                          <a:latin typeface="+mn-lt"/>
                          <a:ea typeface="+mn-ea"/>
                          <a:cs typeface="+mn-cs"/>
                        </a:rPr>
                      </a:br>
                      <a:r>
                        <a:rPr lang="en-US" sz="1000" b="1" kern="1200" dirty="0">
                          <a:solidFill>
                            <a:schemeClr val="tx2"/>
                          </a:solidFill>
                          <a:latin typeface="+mn-lt"/>
                          <a:ea typeface="+mn-ea"/>
                          <a:cs typeface="+mn-cs"/>
                        </a:rPr>
                        <a:t>}</a:t>
                      </a:r>
                      <a:endParaRPr lang="en-US" sz="1000" dirty="0">
                        <a:solidFill>
                          <a:schemeClr val="tx2"/>
                        </a:solidFill>
                      </a:endParaRPr>
                    </a:p>
                  </a:txBody>
                  <a:tcPr marT="45724" marB="45724"/>
                </a:tc>
                <a:tc>
                  <a:txBody>
                    <a:bodyPr/>
                    <a:lstStyle/>
                    <a:p>
                      <a:endParaRPr lang="en-US" sz="1800" dirty="0"/>
                    </a:p>
                  </a:txBody>
                  <a:tcPr marT="45724" marB="45724"/>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C0EDBA79-789E-4EE0-941A-2F65EF95588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7D3F85B-2393-4FB9-9275-333D58144CF7}" type="slidenum">
              <a:rPr lang="en-US" altLang="en-US" sz="1400"/>
              <a:pPr>
                <a:spcBef>
                  <a:spcPct val="0"/>
                </a:spcBef>
                <a:buClrTx/>
                <a:buSzTx/>
                <a:buFontTx/>
                <a:buNone/>
              </a:pPr>
              <a:t>15</a:t>
            </a:fld>
            <a:endParaRPr lang="en-US" altLang="en-US" sz="1400"/>
          </a:p>
        </p:txBody>
      </p:sp>
      <p:sp>
        <p:nvSpPr>
          <p:cNvPr id="18435" name="Rectangle 2">
            <a:extLst>
              <a:ext uri="{FF2B5EF4-FFF2-40B4-BE49-F238E27FC236}">
                <a16:creationId xmlns:a16="http://schemas.microsoft.com/office/drawing/2014/main" id="{615864AE-5B23-479A-9202-9EAD8C345CF0}"/>
              </a:ext>
            </a:extLst>
          </p:cNvPr>
          <p:cNvSpPr>
            <a:spLocks noGrp="1" noChangeArrowheads="1"/>
          </p:cNvSpPr>
          <p:nvPr>
            <p:ph type="title"/>
          </p:nvPr>
        </p:nvSpPr>
        <p:spPr>
          <a:xfrm>
            <a:off x="685800" y="0"/>
            <a:ext cx="7772400" cy="1428750"/>
          </a:xfrm>
          <a:noFill/>
        </p:spPr>
        <p:txBody>
          <a:bodyPr/>
          <a:lstStyle/>
          <a:p>
            <a:r>
              <a:rPr lang="en-US" altLang="en-US"/>
              <a:t>CAUTION</a:t>
            </a:r>
          </a:p>
        </p:txBody>
      </p:sp>
      <p:sp>
        <p:nvSpPr>
          <p:cNvPr id="18436" name="Text Box 3">
            <a:extLst>
              <a:ext uri="{FF2B5EF4-FFF2-40B4-BE49-F238E27FC236}">
                <a16:creationId xmlns:a16="http://schemas.microsoft.com/office/drawing/2014/main" id="{4CDBAA5B-1B3C-40DB-82EC-3FA5B60CE5D8}"/>
              </a:ext>
            </a:extLst>
          </p:cNvPr>
          <p:cNvSpPr txBox="1">
            <a:spLocks noChangeArrowheads="1"/>
          </p:cNvSpPr>
          <p:nvPr/>
        </p:nvSpPr>
        <p:spPr bwMode="auto">
          <a:xfrm>
            <a:off x="533400" y="1752600"/>
            <a:ext cx="82296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You must use the keyword </a:t>
            </a:r>
            <a:r>
              <a:rPr lang="en-US" altLang="en-US" sz="3600" u="sng">
                <a:solidFill>
                  <a:srgbClr val="FF0000"/>
                </a:solidFill>
                <a:cs typeface="Times New Roman" panose="02020603050405020304" pitchFamily="18" charset="0"/>
              </a:rPr>
              <a:t>super</a:t>
            </a:r>
            <a:r>
              <a:rPr lang="en-US" altLang="en-US" sz="3600">
                <a:solidFill>
                  <a:srgbClr val="FF0000"/>
                </a:solidFill>
                <a:cs typeface="Times New Roman" panose="02020603050405020304" pitchFamily="18" charset="0"/>
              </a:rPr>
              <a:t> </a:t>
            </a:r>
            <a:r>
              <a:rPr lang="en-US" altLang="en-US" sz="3600" b="1">
                <a:cs typeface="Times New Roman" panose="02020603050405020304" pitchFamily="18" charset="0"/>
              </a:rPr>
              <a:t>to call the superclass constructor. </a:t>
            </a:r>
          </a:p>
          <a:p>
            <a:pPr>
              <a:spcBef>
                <a:spcPct val="50000"/>
              </a:spcBef>
              <a:buClrTx/>
              <a:buSzTx/>
              <a:buFontTx/>
              <a:buNone/>
            </a:pPr>
            <a:r>
              <a:rPr lang="en-US" altLang="en-US" sz="3600">
                <a:cs typeface="Times New Roman" panose="02020603050405020304" pitchFamily="18" charset="0"/>
              </a:rPr>
              <a:t>Invoking a superclass constructor’s name in a subclass causes a syntax error. </a:t>
            </a:r>
          </a:p>
          <a:p>
            <a:pPr>
              <a:spcBef>
                <a:spcPct val="50000"/>
              </a:spcBef>
              <a:buClrTx/>
              <a:buSzTx/>
              <a:buFontTx/>
              <a:buNone/>
            </a:pPr>
            <a:r>
              <a:rPr lang="en-US" altLang="en-US" sz="3600">
                <a:cs typeface="Times New Roman" panose="02020603050405020304" pitchFamily="18" charset="0"/>
              </a:rPr>
              <a:t>Java requires that the statement that uses the keyword </a:t>
            </a:r>
            <a:r>
              <a:rPr lang="en-US" altLang="en-US" sz="3600" u="sng">
                <a:solidFill>
                  <a:srgbClr val="FF0000"/>
                </a:solidFill>
                <a:cs typeface="Times New Roman" panose="02020603050405020304" pitchFamily="18" charset="0"/>
              </a:rPr>
              <a:t>super</a:t>
            </a:r>
            <a:r>
              <a:rPr lang="en-US" altLang="en-US" sz="3600">
                <a:solidFill>
                  <a:srgbClr val="FF0000"/>
                </a:solidFill>
                <a:cs typeface="Times New Roman" panose="02020603050405020304" pitchFamily="18" charset="0"/>
              </a:rPr>
              <a:t> appear first in the constructor.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CFB28A38-EC67-4E9B-A4A1-498DC6B73F2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9D1FDF-C9B4-4556-9B5F-AA8521491263}" type="slidenum">
              <a:rPr lang="en-US" altLang="en-US" sz="1400"/>
              <a:pPr>
                <a:spcBef>
                  <a:spcPct val="0"/>
                </a:spcBef>
                <a:buClrTx/>
                <a:buSzTx/>
                <a:buFontTx/>
                <a:buNone/>
              </a:pPr>
              <a:t>16</a:t>
            </a:fld>
            <a:endParaRPr lang="en-US" altLang="en-US" sz="1400"/>
          </a:p>
        </p:txBody>
      </p:sp>
      <p:sp>
        <p:nvSpPr>
          <p:cNvPr id="19459" name="Rectangle 2">
            <a:extLst>
              <a:ext uri="{FF2B5EF4-FFF2-40B4-BE49-F238E27FC236}">
                <a16:creationId xmlns:a16="http://schemas.microsoft.com/office/drawing/2014/main" id="{A52E6685-85A7-4EF1-8EB6-F63B4D91F5EF}"/>
              </a:ext>
            </a:extLst>
          </p:cNvPr>
          <p:cNvSpPr>
            <a:spLocks noGrp="1" noChangeArrowheads="1"/>
          </p:cNvSpPr>
          <p:nvPr>
            <p:ph type="title"/>
          </p:nvPr>
        </p:nvSpPr>
        <p:spPr>
          <a:xfrm>
            <a:off x="76200" y="87313"/>
            <a:ext cx="8915400" cy="381000"/>
          </a:xfrm>
          <a:solidFill>
            <a:srgbClr val="FFC000"/>
          </a:solidFill>
        </p:spPr>
        <p:txBody>
          <a:bodyPr/>
          <a:lstStyle/>
          <a:p>
            <a:r>
              <a:rPr lang="en-US" altLang="en-US" sz="3600"/>
              <a:t>Constructor Chaining</a:t>
            </a:r>
          </a:p>
        </p:txBody>
      </p:sp>
      <p:sp>
        <p:nvSpPr>
          <p:cNvPr id="19460" name="Text Box 3">
            <a:extLst>
              <a:ext uri="{FF2B5EF4-FFF2-40B4-BE49-F238E27FC236}">
                <a16:creationId xmlns:a16="http://schemas.microsoft.com/office/drawing/2014/main" id="{040016A1-3EE2-4B13-90B9-FB7DD05FFF0E}"/>
              </a:ext>
            </a:extLst>
          </p:cNvPr>
          <p:cNvSpPr txBox="1">
            <a:spLocks noChangeArrowheads="1"/>
          </p:cNvSpPr>
          <p:nvPr/>
        </p:nvSpPr>
        <p:spPr bwMode="auto">
          <a:xfrm>
            <a:off x="304800" y="13716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19461" name="Text Box 5">
            <a:extLst>
              <a:ext uri="{FF2B5EF4-FFF2-40B4-BE49-F238E27FC236}">
                <a16:creationId xmlns:a16="http://schemas.microsoft.com/office/drawing/2014/main" id="{5B1F1CC7-68FC-457D-8A35-4E99F004C5EB}"/>
              </a:ext>
            </a:extLst>
          </p:cNvPr>
          <p:cNvSpPr txBox="1">
            <a:spLocks noChangeArrowheads="1"/>
          </p:cNvSpPr>
          <p:nvPr/>
        </p:nvSpPr>
        <p:spPr bwMode="auto">
          <a:xfrm>
            <a:off x="381000" y="568325"/>
            <a:ext cx="8534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cs typeface="Times New Roman" panose="02020603050405020304" pitchFamily="18" charset="0"/>
              </a:rPr>
              <a:t>Constructing an instance of a class invokes all the </a:t>
            </a:r>
            <a:r>
              <a:rPr lang="en-US" altLang="en-US" sz="2000" b="1">
                <a:cs typeface="Times New Roman" panose="02020603050405020304" pitchFamily="18" charset="0"/>
              </a:rPr>
              <a:t>superclasses’ constructors </a:t>
            </a:r>
            <a:r>
              <a:rPr lang="en-US" altLang="en-US" sz="2000">
                <a:cs typeface="Times New Roman" panose="02020603050405020304" pitchFamily="18" charset="0"/>
              </a:rPr>
              <a:t>along the inheritance chain. This is known as </a:t>
            </a:r>
            <a:r>
              <a:rPr lang="en-US" altLang="en-US" sz="2000" b="1" i="1">
                <a:cs typeface="Times New Roman" panose="02020603050405020304" pitchFamily="18" charset="0"/>
              </a:rPr>
              <a:t>constructor chaining</a:t>
            </a:r>
            <a:r>
              <a:rPr lang="en-US" altLang="en-US" sz="2000">
                <a:cs typeface="Times New Roman" panose="02020603050405020304" pitchFamily="18" charset="0"/>
              </a:rPr>
              <a:t>.</a:t>
            </a:r>
            <a:endParaRPr lang="en-US"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C6B10250-8ED8-40C0-9B80-8EDB3D47E19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44926D8-33C1-4EB0-9B5F-7E47C905E818}" type="slidenum">
              <a:rPr lang="en-US" altLang="en-US" sz="1400"/>
              <a:pPr>
                <a:spcBef>
                  <a:spcPct val="0"/>
                </a:spcBef>
                <a:buClrTx/>
                <a:buSzTx/>
                <a:buFontTx/>
                <a:buNone/>
              </a:pPr>
              <a:t>17</a:t>
            </a:fld>
            <a:endParaRPr lang="en-US" altLang="en-US" sz="1400"/>
          </a:p>
        </p:txBody>
      </p:sp>
      <p:sp>
        <p:nvSpPr>
          <p:cNvPr id="20483" name="Rectangle 2">
            <a:extLst>
              <a:ext uri="{FF2B5EF4-FFF2-40B4-BE49-F238E27FC236}">
                <a16:creationId xmlns:a16="http://schemas.microsoft.com/office/drawing/2014/main" id="{C7CBB0DF-FADD-4254-934E-B0D19E3AD4C1}"/>
              </a:ext>
            </a:extLst>
          </p:cNvPr>
          <p:cNvSpPr>
            <a:spLocks noGrp="1" noChangeArrowheads="1"/>
          </p:cNvSpPr>
          <p:nvPr>
            <p:ph type="title"/>
          </p:nvPr>
        </p:nvSpPr>
        <p:spPr>
          <a:xfrm>
            <a:off x="1600200" y="228600"/>
            <a:ext cx="6248400" cy="457200"/>
          </a:xfrm>
          <a:solidFill>
            <a:srgbClr val="FFC000"/>
          </a:solidFill>
        </p:spPr>
        <p:txBody>
          <a:bodyPr/>
          <a:lstStyle/>
          <a:p>
            <a:r>
              <a:rPr lang="en-US" altLang="en-US" sz="3600"/>
              <a:t>Trace Execution</a:t>
            </a:r>
          </a:p>
        </p:txBody>
      </p:sp>
      <p:sp>
        <p:nvSpPr>
          <p:cNvPr id="20484" name="Text Box 3">
            <a:extLst>
              <a:ext uri="{FF2B5EF4-FFF2-40B4-BE49-F238E27FC236}">
                <a16:creationId xmlns:a16="http://schemas.microsoft.com/office/drawing/2014/main" id="{5B321A68-6FF2-4140-B270-7EF1DF00A9A1}"/>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0485" name="Rectangle 5">
            <a:extLst>
              <a:ext uri="{FF2B5EF4-FFF2-40B4-BE49-F238E27FC236}">
                <a16:creationId xmlns:a16="http://schemas.microsoft.com/office/drawing/2014/main" id="{DCB90D64-193F-44B7-BA4C-392513BE8231}"/>
              </a:ext>
            </a:extLst>
          </p:cNvPr>
          <p:cNvSpPr>
            <a:spLocks noChangeArrowheads="1"/>
          </p:cNvSpPr>
          <p:nvPr/>
        </p:nvSpPr>
        <p:spPr bwMode="auto">
          <a:xfrm>
            <a:off x="457200" y="9906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0486" name="AutoShape 6">
            <a:extLst>
              <a:ext uri="{FF2B5EF4-FFF2-40B4-BE49-F238E27FC236}">
                <a16:creationId xmlns:a16="http://schemas.microsoft.com/office/drawing/2014/main" id="{4CA325F0-BC1C-465F-AAF8-DFDF1A20692C}"/>
              </a:ext>
            </a:extLst>
          </p:cNvPr>
          <p:cNvSpPr>
            <a:spLocks noChangeArrowheads="1"/>
          </p:cNvSpPr>
          <p:nvPr/>
        </p:nvSpPr>
        <p:spPr bwMode="auto">
          <a:xfrm>
            <a:off x="5715000" y="990600"/>
            <a:ext cx="2362200" cy="685800"/>
          </a:xfrm>
          <a:prstGeom prst="wedgeRoundRectCallout">
            <a:avLst>
              <a:gd name="adj1" fmla="val -100671"/>
              <a:gd name="adj2" fmla="val -31481"/>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1. Start from the main method</a:t>
            </a:r>
          </a:p>
        </p:txBody>
      </p:sp>
      <p:sp>
        <p:nvSpPr>
          <p:cNvPr id="20487" name="Rectangle 7">
            <a:extLst>
              <a:ext uri="{FF2B5EF4-FFF2-40B4-BE49-F238E27FC236}">
                <a16:creationId xmlns:a16="http://schemas.microsoft.com/office/drawing/2014/main" id="{D6C715D4-A0E6-498C-8B07-D7061F6F7449}"/>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287CAC95-CB47-4BA6-B6F8-EBCE27ADE90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454CB81-BAEA-447E-901D-CF12DEC97AD6}" type="slidenum">
              <a:rPr lang="en-US" altLang="en-US" sz="1400"/>
              <a:pPr>
                <a:spcBef>
                  <a:spcPct val="0"/>
                </a:spcBef>
                <a:buClrTx/>
                <a:buSzTx/>
                <a:buFontTx/>
                <a:buNone/>
              </a:pPr>
              <a:t>18</a:t>
            </a:fld>
            <a:endParaRPr lang="en-US" altLang="en-US" sz="1400"/>
          </a:p>
        </p:txBody>
      </p:sp>
      <p:sp>
        <p:nvSpPr>
          <p:cNvPr id="21507" name="Rectangle 2">
            <a:extLst>
              <a:ext uri="{FF2B5EF4-FFF2-40B4-BE49-F238E27FC236}">
                <a16:creationId xmlns:a16="http://schemas.microsoft.com/office/drawing/2014/main" id="{DDDE54FC-2EA2-423B-94B9-C87885717D1E}"/>
              </a:ext>
            </a:extLst>
          </p:cNvPr>
          <p:cNvSpPr>
            <a:spLocks noGrp="1" noChangeArrowheads="1"/>
          </p:cNvSpPr>
          <p:nvPr>
            <p:ph type="title"/>
          </p:nvPr>
        </p:nvSpPr>
        <p:spPr>
          <a:xfrm>
            <a:off x="1600200" y="228600"/>
            <a:ext cx="6248400" cy="457200"/>
          </a:xfrm>
          <a:solidFill>
            <a:srgbClr val="FFC000"/>
          </a:solidFill>
        </p:spPr>
        <p:txBody>
          <a:bodyPr/>
          <a:lstStyle/>
          <a:p>
            <a:r>
              <a:rPr lang="en-US" altLang="en-US" sz="3600"/>
              <a:t>Trace Execution</a:t>
            </a:r>
          </a:p>
        </p:txBody>
      </p:sp>
      <p:sp>
        <p:nvSpPr>
          <p:cNvPr id="21508" name="Text Box 3">
            <a:extLst>
              <a:ext uri="{FF2B5EF4-FFF2-40B4-BE49-F238E27FC236}">
                <a16:creationId xmlns:a16="http://schemas.microsoft.com/office/drawing/2014/main" id="{7A8FC3C1-5901-461B-8E68-59DDECA9F3AE}"/>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1509" name="Rectangle 4">
            <a:extLst>
              <a:ext uri="{FF2B5EF4-FFF2-40B4-BE49-F238E27FC236}">
                <a16:creationId xmlns:a16="http://schemas.microsoft.com/office/drawing/2014/main" id="{362C88C5-9B37-4476-AEDB-E5AC8DC9D14A}"/>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0" name="AutoShape 5">
            <a:extLst>
              <a:ext uri="{FF2B5EF4-FFF2-40B4-BE49-F238E27FC236}">
                <a16:creationId xmlns:a16="http://schemas.microsoft.com/office/drawing/2014/main" id="{1C7E8382-BB0C-4787-A513-AE85651D9357}"/>
              </a:ext>
            </a:extLst>
          </p:cNvPr>
          <p:cNvSpPr>
            <a:spLocks noChangeArrowheads="1"/>
          </p:cNvSpPr>
          <p:nvPr/>
        </p:nvSpPr>
        <p:spPr bwMode="auto">
          <a:xfrm>
            <a:off x="5715000" y="990600"/>
            <a:ext cx="2362200" cy="685800"/>
          </a:xfrm>
          <a:prstGeom prst="wedgeRoundRectCallout">
            <a:avLst>
              <a:gd name="adj1" fmla="val -99194"/>
              <a:gd name="adj2" fmla="val 694"/>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2. Invoke Faculty constructor</a:t>
            </a:r>
          </a:p>
        </p:txBody>
      </p:sp>
      <p:sp>
        <p:nvSpPr>
          <p:cNvPr id="21511" name="Rectangle 6">
            <a:extLst>
              <a:ext uri="{FF2B5EF4-FFF2-40B4-BE49-F238E27FC236}">
                <a16:creationId xmlns:a16="http://schemas.microsoft.com/office/drawing/2014/main" id="{C54E18A9-A7E8-4F79-B87E-B1DAAACC9131}"/>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1512" name="Rectangle 7">
            <a:extLst>
              <a:ext uri="{FF2B5EF4-FFF2-40B4-BE49-F238E27FC236}">
                <a16:creationId xmlns:a16="http://schemas.microsoft.com/office/drawing/2014/main" id="{D6C9A7FF-02DB-452E-981C-E42403898E95}"/>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CC80A24E-6411-4D8D-B821-54073FF40D8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603746F-1EDE-4D78-99BA-2A9B6FF87305}" type="slidenum">
              <a:rPr lang="en-US" altLang="en-US" sz="1400"/>
              <a:pPr>
                <a:spcBef>
                  <a:spcPct val="0"/>
                </a:spcBef>
                <a:buClrTx/>
                <a:buSzTx/>
                <a:buFontTx/>
                <a:buNone/>
              </a:pPr>
              <a:t>19</a:t>
            </a:fld>
            <a:endParaRPr lang="en-US" altLang="en-US" sz="1400"/>
          </a:p>
        </p:txBody>
      </p:sp>
      <p:sp>
        <p:nvSpPr>
          <p:cNvPr id="22531" name="Rectangle 2">
            <a:extLst>
              <a:ext uri="{FF2B5EF4-FFF2-40B4-BE49-F238E27FC236}">
                <a16:creationId xmlns:a16="http://schemas.microsoft.com/office/drawing/2014/main" id="{696A2F84-999D-40D3-9471-A773B959CCFA}"/>
              </a:ext>
            </a:extLst>
          </p:cNvPr>
          <p:cNvSpPr>
            <a:spLocks noGrp="1" noChangeArrowheads="1"/>
          </p:cNvSpPr>
          <p:nvPr>
            <p:ph type="title"/>
          </p:nvPr>
        </p:nvSpPr>
        <p:spPr>
          <a:xfrm>
            <a:off x="1600200" y="228600"/>
            <a:ext cx="6248400" cy="457200"/>
          </a:xfrm>
          <a:solidFill>
            <a:srgbClr val="FFC000"/>
          </a:solidFill>
        </p:spPr>
        <p:txBody>
          <a:bodyPr/>
          <a:lstStyle/>
          <a:p>
            <a:r>
              <a:rPr lang="en-US" altLang="en-US" sz="3600"/>
              <a:t>Trace Execution</a:t>
            </a:r>
          </a:p>
        </p:txBody>
      </p:sp>
      <p:sp>
        <p:nvSpPr>
          <p:cNvPr id="22532" name="Text Box 3">
            <a:extLst>
              <a:ext uri="{FF2B5EF4-FFF2-40B4-BE49-F238E27FC236}">
                <a16:creationId xmlns:a16="http://schemas.microsoft.com/office/drawing/2014/main" id="{A17D8032-02DF-47F9-B0AF-1D58C61C9C90}"/>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2533" name="Rectangle 4">
            <a:extLst>
              <a:ext uri="{FF2B5EF4-FFF2-40B4-BE49-F238E27FC236}">
                <a16:creationId xmlns:a16="http://schemas.microsoft.com/office/drawing/2014/main" id="{FB865874-7BC5-4035-9BB4-38C3AE8D4BE4}"/>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4" name="AutoShape 5">
            <a:extLst>
              <a:ext uri="{FF2B5EF4-FFF2-40B4-BE49-F238E27FC236}">
                <a16:creationId xmlns:a16="http://schemas.microsoft.com/office/drawing/2014/main" id="{746CCBD4-75BE-4A05-BA26-10E89F167214}"/>
              </a:ext>
            </a:extLst>
          </p:cNvPr>
          <p:cNvSpPr>
            <a:spLocks noChangeArrowheads="1"/>
          </p:cNvSpPr>
          <p:nvPr/>
        </p:nvSpPr>
        <p:spPr bwMode="auto">
          <a:xfrm>
            <a:off x="5562600" y="2362200"/>
            <a:ext cx="3124200" cy="685800"/>
          </a:xfrm>
          <a:prstGeom prst="wedgeRoundRectCallout">
            <a:avLst>
              <a:gd name="adj1" fmla="val -94769"/>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3. Invoke Employee’s no-arg constructor</a:t>
            </a:r>
          </a:p>
        </p:txBody>
      </p:sp>
      <p:sp>
        <p:nvSpPr>
          <p:cNvPr id="22535" name="Rectangle 6">
            <a:extLst>
              <a:ext uri="{FF2B5EF4-FFF2-40B4-BE49-F238E27FC236}">
                <a16:creationId xmlns:a16="http://schemas.microsoft.com/office/drawing/2014/main" id="{C4A1C08F-B211-4A1B-8A4B-2E1A6D9C2E18}"/>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6" name="Rectangle 7">
            <a:extLst>
              <a:ext uri="{FF2B5EF4-FFF2-40B4-BE49-F238E27FC236}">
                <a16:creationId xmlns:a16="http://schemas.microsoft.com/office/drawing/2014/main" id="{9FA78B77-0927-4436-8BB0-63A87DBAD93D}"/>
              </a:ext>
            </a:extLst>
          </p:cNvPr>
          <p:cNvSpPr>
            <a:spLocks noChangeArrowheads="1"/>
          </p:cNvSpPr>
          <p:nvPr/>
        </p:nvSpPr>
        <p:spPr bwMode="auto">
          <a:xfrm>
            <a:off x="457200" y="31242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2537" name="Rectangle 8">
            <a:extLst>
              <a:ext uri="{FF2B5EF4-FFF2-40B4-BE49-F238E27FC236}">
                <a16:creationId xmlns:a16="http://schemas.microsoft.com/office/drawing/2014/main" id="{BFDC5A96-B64B-4535-BECD-49BCDB0CFEBF}"/>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4E5DD0E8-A259-4833-9430-CA379A70B3C9}"/>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88E99DE-A53B-4319-9E1D-1F7128703D8C}" type="slidenum">
              <a:rPr lang="en-US" altLang="en-US" sz="1400"/>
              <a:pPr>
                <a:spcBef>
                  <a:spcPct val="0"/>
                </a:spcBef>
                <a:buClrTx/>
                <a:buSzTx/>
                <a:buFontTx/>
                <a:buNone/>
              </a:pPr>
              <a:t>2</a:t>
            </a:fld>
            <a:endParaRPr lang="en-US" altLang="en-US" sz="1400"/>
          </a:p>
        </p:txBody>
      </p:sp>
      <p:sp>
        <p:nvSpPr>
          <p:cNvPr id="5123" name="Rectangle 2">
            <a:extLst>
              <a:ext uri="{FF2B5EF4-FFF2-40B4-BE49-F238E27FC236}">
                <a16:creationId xmlns:a16="http://schemas.microsoft.com/office/drawing/2014/main" id="{2C1E182A-1755-44EC-9C9B-5706903C6B66}"/>
              </a:ext>
            </a:extLst>
          </p:cNvPr>
          <p:cNvSpPr>
            <a:spLocks noGrp="1" noChangeArrowheads="1"/>
          </p:cNvSpPr>
          <p:nvPr>
            <p:ph type="title"/>
          </p:nvPr>
        </p:nvSpPr>
        <p:spPr>
          <a:xfrm>
            <a:off x="0" y="0"/>
            <a:ext cx="9144000" cy="685800"/>
          </a:xfrm>
          <a:noFill/>
        </p:spPr>
        <p:txBody>
          <a:bodyPr/>
          <a:lstStyle/>
          <a:p>
            <a:r>
              <a:rPr lang="en-US" altLang="en-US" sz="4000"/>
              <a:t>Objectives</a:t>
            </a:r>
          </a:p>
        </p:txBody>
      </p:sp>
      <p:sp>
        <p:nvSpPr>
          <p:cNvPr id="5124" name="Rectangle 3">
            <a:extLst>
              <a:ext uri="{FF2B5EF4-FFF2-40B4-BE49-F238E27FC236}">
                <a16:creationId xmlns:a16="http://schemas.microsoft.com/office/drawing/2014/main" id="{99CA285A-3ACC-432C-8F6D-866C8CA3E07D}"/>
              </a:ext>
            </a:extLst>
          </p:cNvPr>
          <p:cNvSpPr>
            <a:spLocks noGrp="1" noChangeArrowheads="1"/>
          </p:cNvSpPr>
          <p:nvPr>
            <p:ph type="body" idx="1"/>
          </p:nvPr>
        </p:nvSpPr>
        <p:spPr>
          <a:xfrm>
            <a:off x="152400" y="762000"/>
            <a:ext cx="8839200" cy="5562600"/>
          </a:xfrm>
          <a:noFill/>
        </p:spPr>
        <p:txBody>
          <a:bodyPr/>
          <a:lstStyle/>
          <a:p>
            <a:pPr marL="358775" lvl="2" indent="-355600"/>
            <a:r>
              <a:rPr lang="en-US" altLang="en-US" sz="2000"/>
              <a:t>To define a subclass from a superclass through inheritance (§11.2).</a:t>
            </a:r>
          </a:p>
          <a:p>
            <a:pPr marL="358775" lvl="2" indent="-355600"/>
            <a:r>
              <a:rPr lang="en-US" altLang="en-US" sz="2000"/>
              <a:t>To invoke the superclass’s constructors and methods using the </a:t>
            </a:r>
            <a:r>
              <a:rPr lang="en-US" altLang="en-US" sz="2000" b="1"/>
              <a:t>super</a:t>
            </a:r>
            <a:r>
              <a:rPr lang="en-US" altLang="en-US" sz="2000"/>
              <a:t> keyword (§11.3).</a:t>
            </a:r>
          </a:p>
          <a:p>
            <a:pPr marL="358775" lvl="2" indent="-355600"/>
            <a:r>
              <a:rPr lang="en-US" altLang="en-US" sz="2000"/>
              <a:t>To override instance methods in the subclass (§11.4).</a:t>
            </a:r>
          </a:p>
          <a:p>
            <a:pPr marL="358775" lvl="2" indent="-355600"/>
            <a:r>
              <a:rPr lang="en-US" altLang="en-US" sz="2000"/>
              <a:t>To distinguish differences between overriding and overloading (§11.5).</a:t>
            </a:r>
          </a:p>
          <a:p>
            <a:pPr marL="358775" lvl="2" indent="-355600"/>
            <a:r>
              <a:rPr lang="en-US" altLang="en-US" sz="2000"/>
              <a:t>To explore the </a:t>
            </a:r>
            <a:r>
              <a:rPr lang="en-US" altLang="en-US" sz="2000" b="1"/>
              <a:t>toString()</a:t>
            </a:r>
            <a:r>
              <a:rPr lang="en-US" altLang="en-US" sz="2000"/>
              <a:t> method in the </a:t>
            </a:r>
            <a:r>
              <a:rPr lang="en-US" altLang="en-US" sz="2000" b="1"/>
              <a:t>Object</a:t>
            </a:r>
            <a:r>
              <a:rPr lang="en-US" altLang="en-US" sz="2000"/>
              <a:t> class (§11.6).</a:t>
            </a:r>
          </a:p>
          <a:p>
            <a:pPr marL="358775" lvl="2" indent="-355600"/>
            <a:r>
              <a:rPr lang="en-US" altLang="en-US" sz="2000"/>
              <a:t>To discover polymorphism and dynamic binding (§§11.7–11.8).</a:t>
            </a:r>
          </a:p>
          <a:p>
            <a:pPr marL="358775" lvl="2" indent="-355600"/>
            <a:r>
              <a:rPr lang="en-US" altLang="en-US" sz="2000"/>
              <a:t>To describe casting and explain why explicit downcasting is necessary (§11.9).</a:t>
            </a:r>
          </a:p>
          <a:p>
            <a:pPr marL="358775" lvl="2" indent="-355600"/>
            <a:r>
              <a:rPr lang="en-US" altLang="en-US" sz="2000"/>
              <a:t>To explore the </a:t>
            </a:r>
            <a:r>
              <a:rPr lang="en-US" altLang="en-US" sz="2000" b="1"/>
              <a:t>equals</a:t>
            </a:r>
            <a:r>
              <a:rPr lang="en-US" altLang="en-US" sz="2000"/>
              <a:t> method in the </a:t>
            </a:r>
            <a:r>
              <a:rPr lang="en-US" altLang="en-US" sz="2000" b="1"/>
              <a:t>Object</a:t>
            </a:r>
            <a:r>
              <a:rPr lang="en-US" altLang="en-US" sz="2000"/>
              <a:t> class (§11.10).</a:t>
            </a:r>
          </a:p>
          <a:p>
            <a:pPr marL="358775" lvl="2" indent="-355600"/>
            <a:r>
              <a:rPr lang="en-US" altLang="en-US" sz="2000"/>
              <a:t>To store, retrieve, and manipulate objects in an </a:t>
            </a:r>
            <a:r>
              <a:rPr lang="en-US" altLang="en-US" sz="2000" b="1"/>
              <a:t>ArrayList</a:t>
            </a:r>
            <a:r>
              <a:rPr lang="en-US" altLang="en-US" sz="2000"/>
              <a:t> (§11.11).</a:t>
            </a:r>
          </a:p>
          <a:p>
            <a:pPr marL="358775" lvl="2" indent="-355600"/>
            <a:r>
              <a:rPr lang="en-US" altLang="en-US" sz="2000"/>
              <a:t>To implement a </a:t>
            </a:r>
            <a:r>
              <a:rPr lang="en-US" altLang="en-US" sz="2000" b="1"/>
              <a:t>Stack</a:t>
            </a:r>
            <a:r>
              <a:rPr lang="en-US" altLang="en-US" sz="2000"/>
              <a:t> class using </a:t>
            </a:r>
            <a:r>
              <a:rPr lang="en-US" altLang="en-US" sz="2000" b="1"/>
              <a:t>ArrayList</a:t>
            </a:r>
            <a:r>
              <a:rPr lang="en-US" altLang="en-US" sz="2000"/>
              <a:t> (§11.12).</a:t>
            </a:r>
          </a:p>
          <a:p>
            <a:pPr marL="358775" lvl="2" indent="-355600"/>
            <a:r>
              <a:rPr lang="en-US" altLang="en-US" sz="2000"/>
              <a:t>To enable data and methods in a superclass accessible from subclasses using the </a:t>
            </a:r>
            <a:r>
              <a:rPr lang="en-US" altLang="en-US" sz="2000" b="1"/>
              <a:t>protected</a:t>
            </a:r>
            <a:r>
              <a:rPr lang="en-US" altLang="en-US" sz="2000"/>
              <a:t> visibility modifier (§11.13).</a:t>
            </a:r>
          </a:p>
          <a:p>
            <a:pPr marL="358775" lvl="2" indent="-355600"/>
            <a:r>
              <a:rPr lang="en-US" altLang="en-US" sz="2000"/>
              <a:t>To prevent class extending and method overriding using the </a:t>
            </a:r>
            <a:r>
              <a:rPr lang="en-US" altLang="en-US" sz="2000" b="1"/>
              <a:t>final</a:t>
            </a:r>
            <a:r>
              <a:rPr lang="en-US" altLang="en-US" sz="2000"/>
              <a:t> modifier (§11.14).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56D84F18-A0ED-4B1F-9487-579AC142E74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9E92844-5B40-4541-91C8-668EBDC6DDE1}" type="slidenum">
              <a:rPr lang="en-US" altLang="en-US" sz="1400"/>
              <a:pPr>
                <a:spcBef>
                  <a:spcPct val="0"/>
                </a:spcBef>
                <a:buClrTx/>
                <a:buSzTx/>
                <a:buFontTx/>
                <a:buNone/>
              </a:pPr>
              <a:t>20</a:t>
            </a:fld>
            <a:endParaRPr lang="en-US" altLang="en-US" sz="1400"/>
          </a:p>
        </p:txBody>
      </p:sp>
      <p:sp>
        <p:nvSpPr>
          <p:cNvPr id="23555" name="Rectangle 2">
            <a:extLst>
              <a:ext uri="{FF2B5EF4-FFF2-40B4-BE49-F238E27FC236}">
                <a16:creationId xmlns:a16="http://schemas.microsoft.com/office/drawing/2014/main" id="{3B87E44B-7C3B-411A-847C-81D2F4DAC909}"/>
              </a:ext>
            </a:extLst>
          </p:cNvPr>
          <p:cNvSpPr>
            <a:spLocks noGrp="1" noChangeArrowheads="1"/>
          </p:cNvSpPr>
          <p:nvPr>
            <p:ph type="title"/>
          </p:nvPr>
        </p:nvSpPr>
        <p:spPr>
          <a:xfrm>
            <a:off x="1600200" y="228600"/>
            <a:ext cx="6248400" cy="457200"/>
          </a:xfrm>
          <a:solidFill>
            <a:srgbClr val="FFC000"/>
          </a:solidFill>
        </p:spPr>
        <p:txBody>
          <a:bodyPr/>
          <a:lstStyle/>
          <a:p>
            <a:r>
              <a:rPr lang="en-US" altLang="en-US" sz="3600"/>
              <a:t>Trace Execution</a:t>
            </a:r>
          </a:p>
        </p:txBody>
      </p:sp>
      <p:sp>
        <p:nvSpPr>
          <p:cNvPr id="23556" name="Text Box 3">
            <a:extLst>
              <a:ext uri="{FF2B5EF4-FFF2-40B4-BE49-F238E27FC236}">
                <a16:creationId xmlns:a16="http://schemas.microsoft.com/office/drawing/2014/main" id="{D7FD5D3F-D06F-457A-994E-FDE88BC299C3}"/>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3557" name="Rectangle 4">
            <a:extLst>
              <a:ext uri="{FF2B5EF4-FFF2-40B4-BE49-F238E27FC236}">
                <a16:creationId xmlns:a16="http://schemas.microsoft.com/office/drawing/2014/main" id="{A89D1BBA-FA36-4B27-8B53-6C2957D9D5D9}"/>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58" name="AutoShape 5">
            <a:extLst>
              <a:ext uri="{FF2B5EF4-FFF2-40B4-BE49-F238E27FC236}">
                <a16:creationId xmlns:a16="http://schemas.microsoft.com/office/drawing/2014/main" id="{B47AECF4-3C39-4BA7-AA82-2349ED6FEA76}"/>
              </a:ext>
            </a:extLst>
          </p:cNvPr>
          <p:cNvSpPr>
            <a:spLocks noChangeArrowheads="1"/>
          </p:cNvSpPr>
          <p:nvPr/>
        </p:nvSpPr>
        <p:spPr bwMode="auto">
          <a:xfrm>
            <a:off x="5257800" y="25146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4. Invoke Employee(String) constructor</a:t>
            </a:r>
          </a:p>
        </p:txBody>
      </p:sp>
      <p:sp>
        <p:nvSpPr>
          <p:cNvPr id="23559" name="Rectangle 6">
            <a:extLst>
              <a:ext uri="{FF2B5EF4-FFF2-40B4-BE49-F238E27FC236}">
                <a16:creationId xmlns:a16="http://schemas.microsoft.com/office/drawing/2014/main" id="{8C7B6BF9-15A6-43F8-877D-323D51204382}"/>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0" name="Rectangle 7">
            <a:extLst>
              <a:ext uri="{FF2B5EF4-FFF2-40B4-BE49-F238E27FC236}">
                <a16:creationId xmlns:a16="http://schemas.microsoft.com/office/drawing/2014/main" id="{6D3EBEA3-42DD-4082-9593-F97AE6D7AC88}"/>
              </a:ext>
            </a:extLst>
          </p:cNvPr>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1" name="Rectangle 8">
            <a:extLst>
              <a:ext uri="{FF2B5EF4-FFF2-40B4-BE49-F238E27FC236}">
                <a16:creationId xmlns:a16="http://schemas.microsoft.com/office/drawing/2014/main" id="{06BB8235-61FE-4296-9405-2B5AED7029CE}"/>
              </a:ext>
            </a:extLst>
          </p:cNvPr>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3562" name="Rectangle 9">
            <a:extLst>
              <a:ext uri="{FF2B5EF4-FFF2-40B4-BE49-F238E27FC236}">
                <a16:creationId xmlns:a16="http://schemas.microsoft.com/office/drawing/2014/main" id="{63AC0B00-180D-4FAC-AF1A-CFDB7E5CD6E1}"/>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01A750B7-95C6-4C82-9BF2-62F41287D8F6}"/>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07357E0-F6C2-4A86-9C7E-522A5D006B1D}" type="slidenum">
              <a:rPr lang="en-US" altLang="en-US" sz="1400"/>
              <a:pPr>
                <a:spcBef>
                  <a:spcPct val="0"/>
                </a:spcBef>
                <a:buClrTx/>
                <a:buSzTx/>
                <a:buFontTx/>
                <a:buNone/>
              </a:pPr>
              <a:t>21</a:t>
            </a:fld>
            <a:endParaRPr lang="en-US" altLang="en-US" sz="1400"/>
          </a:p>
        </p:txBody>
      </p:sp>
      <p:sp>
        <p:nvSpPr>
          <p:cNvPr id="24579" name="Rectangle 2">
            <a:extLst>
              <a:ext uri="{FF2B5EF4-FFF2-40B4-BE49-F238E27FC236}">
                <a16:creationId xmlns:a16="http://schemas.microsoft.com/office/drawing/2014/main" id="{4A679C3D-C333-4069-A2D8-C5234C66F965}"/>
              </a:ext>
            </a:extLst>
          </p:cNvPr>
          <p:cNvSpPr>
            <a:spLocks noGrp="1" noChangeArrowheads="1"/>
          </p:cNvSpPr>
          <p:nvPr>
            <p:ph type="title"/>
          </p:nvPr>
        </p:nvSpPr>
        <p:spPr>
          <a:xfrm>
            <a:off x="1600200" y="228600"/>
            <a:ext cx="6248400" cy="457200"/>
          </a:xfrm>
          <a:solidFill>
            <a:srgbClr val="FFC000"/>
          </a:solidFill>
        </p:spPr>
        <p:txBody>
          <a:bodyPr/>
          <a:lstStyle/>
          <a:p>
            <a:r>
              <a:rPr lang="en-US" altLang="en-US" sz="3600"/>
              <a:t>Trace Execution</a:t>
            </a:r>
          </a:p>
        </p:txBody>
      </p:sp>
      <p:sp>
        <p:nvSpPr>
          <p:cNvPr id="24580" name="Text Box 3">
            <a:extLst>
              <a:ext uri="{FF2B5EF4-FFF2-40B4-BE49-F238E27FC236}">
                <a16:creationId xmlns:a16="http://schemas.microsoft.com/office/drawing/2014/main" id="{0F8EFB4C-933F-4D38-B077-B92C8432DB20}"/>
              </a:ext>
            </a:extLst>
          </p:cNvPr>
          <p:cNvSpPr txBox="1">
            <a:spLocks noChangeArrowheads="1"/>
          </p:cNvSpPr>
          <p:nvPr/>
        </p:nvSpPr>
        <p:spPr bwMode="auto">
          <a:xfrm>
            <a:off x="228600" y="838200"/>
            <a:ext cx="8686800"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4581" name="Rectangle 4">
            <a:extLst>
              <a:ext uri="{FF2B5EF4-FFF2-40B4-BE49-F238E27FC236}">
                <a16:creationId xmlns:a16="http://schemas.microsoft.com/office/drawing/2014/main" id="{E93C027E-C90D-4F3D-A42C-3FD2F0E22E65}"/>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2" name="AutoShape 5">
            <a:extLst>
              <a:ext uri="{FF2B5EF4-FFF2-40B4-BE49-F238E27FC236}">
                <a16:creationId xmlns:a16="http://schemas.microsoft.com/office/drawing/2014/main" id="{AB1E3335-088C-4288-A3B6-59E2C5AF2CA4}"/>
              </a:ext>
            </a:extLst>
          </p:cNvPr>
          <p:cNvSpPr>
            <a:spLocks noChangeArrowheads="1"/>
          </p:cNvSpPr>
          <p:nvPr/>
        </p:nvSpPr>
        <p:spPr bwMode="auto">
          <a:xfrm>
            <a:off x="5257800" y="4648200"/>
            <a:ext cx="3352800" cy="685800"/>
          </a:xfrm>
          <a:prstGeom prst="wedgeRoundRectCallout">
            <a:avLst>
              <a:gd name="adj1" fmla="val -81773"/>
              <a:gd name="adj2" fmla="val 90278"/>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5. Invoke Person() constructor</a:t>
            </a:r>
          </a:p>
        </p:txBody>
      </p:sp>
      <p:sp>
        <p:nvSpPr>
          <p:cNvPr id="24583" name="Rectangle 6">
            <a:extLst>
              <a:ext uri="{FF2B5EF4-FFF2-40B4-BE49-F238E27FC236}">
                <a16:creationId xmlns:a16="http://schemas.microsoft.com/office/drawing/2014/main" id="{94CCC19A-D606-48D2-957A-C9C5FF5513A7}"/>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4" name="Rectangle 7">
            <a:extLst>
              <a:ext uri="{FF2B5EF4-FFF2-40B4-BE49-F238E27FC236}">
                <a16:creationId xmlns:a16="http://schemas.microsoft.com/office/drawing/2014/main" id="{A52DDEBB-22A6-4B27-B9F3-EB4C0651E1FE}"/>
              </a:ext>
            </a:extLst>
          </p:cNvPr>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5" name="Rectangle 8">
            <a:extLst>
              <a:ext uri="{FF2B5EF4-FFF2-40B4-BE49-F238E27FC236}">
                <a16:creationId xmlns:a16="http://schemas.microsoft.com/office/drawing/2014/main" id="{D873FBEB-EF3E-40A9-8CCD-DB9822134024}"/>
              </a:ext>
            </a:extLst>
          </p:cNvPr>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6" name="Rectangle 9">
            <a:extLst>
              <a:ext uri="{FF2B5EF4-FFF2-40B4-BE49-F238E27FC236}">
                <a16:creationId xmlns:a16="http://schemas.microsoft.com/office/drawing/2014/main" id="{540C94CB-0865-4F21-B5FB-BE05ED8221AE}"/>
              </a:ext>
            </a:extLst>
          </p:cNvPr>
          <p:cNvSpPr>
            <a:spLocks noChangeArrowheads="1"/>
          </p:cNvSpPr>
          <p:nvPr/>
        </p:nvSpPr>
        <p:spPr bwMode="auto">
          <a:xfrm>
            <a:off x="457200" y="54864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4587" name="Rectangle 10">
            <a:extLst>
              <a:ext uri="{FF2B5EF4-FFF2-40B4-BE49-F238E27FC236}">
                <a16:creationId xmlns:a16="http://schemas.microsoft.com/office/drawing/2014/main" id="{7A5F38EB-C758-47BD-93F8-E68436544D44}"/>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F011310A-5702-49E3-8980-20032A8532E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3A28E79-8F5A-41AB-8173-51A37F71339E}" type="slidenum">
              <a:rPr lang="en-US" altLang="en-US" sz="1400"/>
              <a:pPr>
                <a:spcBef>
                  <a:spcPct val="0"/>
                </a:spcBef>
                <a:buClrTx/>
                <a:buSzTx/>
                <a:buFontTx/>
                <a:buNone/>
              </a:pPr>
              <a:t>22</a:t>
            </a:fld>
            <a:endParaRPr lang="en-US" altLang="en-US" sz="1400"/>
          </a:p>
        </p:txBody>
      </p:sp>
      <p:sp>
        <p:nvSpPr>
          <p:cNvPr id="25603" name="Rectangle 2">
            <a:extLst>
              <a:ext uri="{FF2B5EF4-FFF2-40B4-BE49-F238E27FC236}">
                <a16:creationId xmlns:a16="http://schemas.microsoft.com/office/drawing/2014/main" id="{993D4E7D-D349-4FD5-8E25-68A918C0AD73}"/>
              </a:ext>
            </a:extLst>
          </p:cNvPr>
          <p:cNvSpPr>
            <a:spLocks noGrp="1" noChangeArrowheads="1"/>
          </p:cNvSpPr>
          <p:nvPr>
            <p:ph type="title"/>
          </p:nvPr>
        </p:nvSpPr>
        <p:spPr>
          <a:xfrm>
            <a:off x="1600200" y="228600"/>
            <a:ext cx="6248400" cy="457200"/>
          </a:xfrm>
          <a:solidFill>
            <a:srgbClr val="FFC000"/>
          </a:solidFill>
        </p:spPr>
        <p:txBody>
          <a:bodyPr/>
          <a:lstStyle/>
          <a:p>
            <a:r>
              <a:rPr lang="en-US" altLang="en-US" sz="3600"/>
              <a:t>Trace Execution</a:t>
            </a:r>
          </a:p>
        </p:txBody>
      </p:sp>
      <p:sp>
        <p:nvSpPr>
          <p:cNvPr id="25604" name="Text Box 3">
            <a:extLst>
              <a:ext uri="{FF2B5EF4-FFF2-40B4-BE49-F238E27FC236}">
                <a16:creationId xmlns:a16="http://schemas.microsoft.com/office/drawing/2014/main" id="{B7ADE7EF-CE08-4A7B-9781-C95262C0A103}"/>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5605" name="Rectangle 4">
            <a:extLst>
              <a:ext uri="{FF2B5EF4-FFF2-40B4-BE49-F238E27FC236}">
                <a16:creationId xmlns:a16="http://schemas.microsoft.com/office/drawing/2014/main" id="{C782B7AD-A77E-4941-AFED-191C17F04910}"/>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6" name="AutoShape 5">
            <a:extLst>
              <a:ext uri="{FF2B5EF4-FFF2-40B4-BE49-F238E27FC236}">
                <a16:creationId xmlns:a16="http://schemas.microsoft.com/office/drawing/2014/main" id="{C13DD40C-1384-486B-B33A-2008D0535E95}"/>
              </a:ext>
            </a:extLst>
          </p:cNvPr>
          <p:cNvSpPr>
            <a:spLocks noChangeArrowheads="1"/>
          </p:cNvSpPr>
          <p:nvPr/>
        </p:nvSpPr>
        <p:spPr bwMode="auto">
          <a:xfrm>
            <a:off x="5257800" y="4876800"/>
            <a:ext cx="3352800" cy="685800"/>
          </a:xfrm>
          <a:prstGeom prst="wedgeRoundRectCallout">
            <a:avLst>
              <a:gd name="adj1" fmla="val -84898"/>
              <a:gd name="adj2" fmla="val 7662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6. Execute println</a:t>
            </a:r>
          </a:p>
        </p:txBody>
      </p:sp>
      <p:sp>
        <p:nvSpPr>
          <p:cNvPr id="25607" name="Rectangle 6">
            <a:extLst>
              <a:ext uri="{FF2B5EF4-FFF2-40B4-BE49-F238E27FC236}">
                <a16:creationId xmlns:a16="http://schemas.microsoft.com/office/drawing/2014/main" id="{8AE2E7C5-4B02-49DE-8BE9-0A76393F5C6A}"/>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8" name="Rectangle 7">
            <a:extLst>
              <a:ext uri="{FF2B5EF4-FFF2-40B4-BE49-F238E27FC236}">
                <a16:creationId xmlns:a16="http://schemas.microsoft.com/office/drawing/2014/main" id="{6B79B445-2021-4FAC-8FB0-909C7FAD6B95}"/>
              </a:ext>
            </a:extLst>
          </p:cNvPr>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09" name="Rectangle 8">
            <a:extLst>
              <a:ext uri="{FF2B5EF4-FFF2-40B4-BE49-F238E27FC236}">
                <a16:creationId xmlns:a16="http://schemas.microsoft.com/office/drawing/2014/main" id="{CB304310-38AA-4F19-9D0B-053764DEFBC1}"/>
              </a:ext>
            </a:extLst>
          </p:cNvPr>
          <p:cNvSpPr>
            <a:spLocks noChangeArrowheads="1"/>
          </p:cNvSpPr>
          <p:nvPr/>
        </p:nvSpPr>
        <p:spPr bwMode="auto">
          <a:xfrm>
            <a:off x="457200" y="41910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0" name="Rectangle 9">
            <a:extLst>
              <a:ext uri="{FF2B5EF4-FFF2-40B4-BE49-F238E27FC236}">
                <a16:creationId xmlns:a16="http://schemas.microsoft.com/office/drawing/2014/main" id="{0EA95982-3434-4000-8648-34F35E8B7981}"/>
              </a:ext>
            </a:extLst>
          </p:cNvPr>
          <p:cNvSpPr>
            <a:spLocks noChangeArrowheads="1"/>
          </p:cNvSpPr>
          <p:nvPr/>
        </p:nvSpPr>
        <p:spPr bwMode="auto">
          <a:xfrm>
            <a:off x="685800" y="57150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5611" name="Rectangle 10">
            <a:extLst>
              <a:ext uri="{FF2B5EF4-FFF2-40B4-BE49-F238E27FC236}">
                <a16:creationId xmlns:a16="http://schemas.microsoft.com/office/drawing/2014/main" id="{B03DC347-80C0-44A3-8AD1-39044020A3E7}"/>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5F1F3824-C1C8-493C-8E12-30E8E00BB58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5DAF715-CFE2-45F9-8261-B7477AD0C3EC}" type="slidenum">
              <a:rPr lang="en-US" altLang="en-US" sz="1400"/>
              <a:pPr>
                <a:spcBef>
                  <a:spcPct val="0"/>
                </a:spcBef>
                <a:buClrTx/>
                <a:buSzTx/>
                <a:buFontTx/>
                <a:buNone/>
              </a:pPr>
              <a:t>23</a:t>
            </a:fld>
            <a:endParaRPr lang="en-US" altLang="en-US" sz="1400"/>
          </a:p>
        </p:txBody>
      </p:sp>
      <p:sp>
        <p:nvSpPr>
          <p:cNvPr id="26627" name="Rectangle 2">
            <a:extLst>
              <a:ext uri="{FF2B5EF4-FFF2-40B4-BE49-F238E27FC236}">
                <a16:creationId xmlns:a16="http://schemas.microsoft.com/office/drawing/2014/main" id="{A53A0CB7-DAC3-4EBE-AD1D-488BF3823322}"/>
              </a:ext>
            </a:extLst>
          </p:cNvPr>
          <p:cNvSpPr>
            <a:spLocks noGrp="1" noChangeArrowheads="1"/>
          </p:cNvSpPr>
          <p:nvPr>
            <p:ph type="title"/>
          </p:nvPr>
        </p:nvSpPr>
        <p:spPr>
          <a:xfrm>
            <a:off x="1600200" y="228600"/>
            <a:ext cx="6248400" cy="457200"/>
          </a:xfrm>
          <a:solidFill>
            <a:srgbClr val="FFC000"/>
          </a:solidFill>
        </p:spPr>
        <p:txBody>
          <a:bodyPr/>
          <a:lstStyle/>
          <a:p>
            <a:r>
              <a:rPr lang="en-US" altLang="en-US" sz="3600"/>
              <a:t>Trace Execution</a:t>
            </a:r>
          </a:p>
        </p:txBody>
      </p:sp>
      <p:sp>
        <p:nvSpPr>
          <p:cNvPr id="26628" name="Text Box 3">
            <a:extLst>
              <a:ext uri="{FF2B5EF4-FFF2-40B4-BE49-F238E27FC236}">
                <a16:creationId xmlns:a16="http://schemas.microsoft.com/office/drawing/2014/main" id="{C780DA89-CAD3-403B-8CB7-B54E73AD48FB}"/>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6629" name="Rectangle 4">
            <a:extLst>
              <a:ext uri="{FF2B5EF4-FFF2-40B4-BE49-F238E27FC236}">
                <a16:creationId xmlns:a16="http://schemas.microsoft.com/office/drawing/2014/main" id="{10C5C392-FA97-4860-9E17-32F708E5FACA}"/>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0" name="AutoShape 5">
            <a:extLst>
              <a:ext uri="{FF2B5EF4-FFF2-40B4-BE49-F238E27FC236}">
                <a16:creationId xmlns:a16="http://schemas.microsoft.com/office/drawing/2014/main" id="{EBFFC374-85D1-4B1A-944F-E7C37406479A}"/>
              </a:ext>
            </a:extLst>
          </p:cNvPr>
          <p:cNvSpPr>
            <a:spLocks noChangeArrowheads="1"/>
          </p:cNvSpPr>
          <p:nvPr/>
        </p:nvSpPr>
        <p:spPr bwMode="auto">
          <a:xfrm>
            <a:off x="5257800" y="4876800"/>
            <a:ext cx="3352800" cy="685800"/>
          </a:xfrm>
          <a:prstGeom prst="wedgeRoundRectCallout">
            <a:avLst>
              <a:gd name="adj1" fmla="val -87310"/>
              <a:gd name="adj2" fmla="val -103935"/>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7. Execute println</a:t>
            </a:r>
          </a:p>
        </p:txBody>
      </p:sp>
      <p:sp>
        <p:nvSpPr>
          <p:cNvPr id="26631" name="Rectangle 6">
            <a:extLst>
              <a:ext uri="{FF2B5EF4-FFF2-40B4-BE49-F238E27FC236}">
                <a16:creationId xmlns:a16="http://schemas.microsoft.com/office/drawing/2014/main" id="{93575857-D021-4CB6-82DC-9E65BAA8A47C}"/>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2" name="Rectangle 7">
            <a:extLst>
              <a:ext uri="{FF2B5EF4-FFF2-40B4-BE49-F238E27FC236}">
                <a16:creationId xmlns:a16="http://schemas.microsoft.com/office/drawing/2014/main" id="{17B94F63-74B9-4429-B537-ECDC6D67B32D}"/>
              </a:ext>
            </a:extLst>
          </p:cNvPr>
          <p:cNvSpPr>
            <a:spLocks noChangeArrowheads="1"/>
          </p:cNvSpPr>
          <p:nvPr/>
        </p:nvSpPr>
        <p:spPr bwMode="auto">
          <a:xfrm>
            <a:off x="685800" y="3352800"/>
            <a:ext cx="5715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3" name="Rectangle 9">
            <a:extLst>
              <a:ext uri="{FF2B5EF4-FFF2-40B4-BE49-F238E27FC236}">
                <a16:creationId xmlns:a16="http://schemas.microsoft.com/office/drawing/2014/main" id="{5E184324-9020-4BBE-AC49-041760222B92}"/>
              </a:ext>
            </a:extLst>
          </p:cNvPr>
          <p:cNvSpPr>
            <a:spLocks noChangeArrowheads="1"/>
          </p:cNvSpPr>
          <p:nvPr/>
        </p:nvSpPr>
        <p:spPr bwMode="auto">
          <a:xfrm>
            <a:off x="685800" y="44196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6634" name="Rectangle 10">
            <a:extLst>
              <a:ext uri="{FF2B5EF4-FFF2-40B4-BE49-F238E27FC236}">
                <a16:creationId xmlns:a16="http://schemas.microsoft.com/office/drawing/2014/main" id="{ED71C6E8-BC45-43EB-9031-9341BD153B44}"/>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BC94D759-FECA-48A9-BACA-C198EE3BA72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BFD1F7F-B3B3-460F-A5F8-A2AB83F1D42A}" type="slidenum">
              <a:rPr lang="en-US" altLang="en-US" sz="1400"/>
              <a:pPr>
                <a:spcBef>
                  <a:spcPct val="0"/>
                </a:spcBef>
                <a:buClrTx/>
                <a:buSzTx/>
                <a:buFontTx/>
                <a:buNone/>
              </a:pPr>
              <a:t>24</a:t>
            </a:fld>
            <a:endParaRPr lang="en-US" altLang="en-US" sz="1400"/>
          </a:p>
        </p:txBody>
      </p:sp>
      <p:sp>
        <p:nvSpPr>
          <p:cNvPr id="27651" name="Rectangle 2">
            <a:extLst>
              <a:ext uri="{FF2B5EF4-FFF2-40B4-BE49-F238E27FC236}">
                <a16:creationId xmlns:a16="http://schemas.microsoft.com/office/drawing/2014/main" id="{20398342-418E-47B3-915C-D3AC9A02C337}"/>
              </a:ext>
            </a:extLst>
          </p:cNvPr>
          <p:cNvSpPr>
            <a:spLocks noGrp="1" noChangeArrowheads="1"/>
          </p:cNvSpPr>
          <p:nvPr>
            <p:ph type="title"/>
          </p:nvPr>
        </p:nvSpPr>
        <p:spPr>
          <a:xfrm>
            <a:off x="1600200" y="228600"/>
            <a:ext cx="6248400" cy="457200"/>
          </a:xfrm>
          <a:solidFill>
            <a:srgbClr val="FFC000"/>
          </a:solidFill>
        </p:spPr>
        <p:txBody>
          <a:bodyPr/>
          <a:lstStyle/>
          <a:p>
            <a:r>
              <a:rPr lang="en-US" altLang="en-US" sz="3600"/>
              <a:t>Trace Execution</a:t>
            </a:r>
          </a:p>
        </p:txBody>
      </p:sp>
      <p:sp>
        <p:nvSpPr>
          <p:cNvPr id="27652" name="Text Box 3">
            <a:extLst>
              <a:ext uri="{FF2B5EF4-FFF2-40B4-BE49-F238E27FC236}">
                <a16:creationId xmlns:a16="http://schemas.microsoft.com/office/drawing/2014/main" id="{2752D58B-863C-4AC9-A061-8C432E956EDE}"/>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7653" name="Rectangle 4">
            <a:extLst>
              <a:ext uri="{FF2B5EF4-FFF2-40B4-BE49-F238E27FC236}">
                <a16:creationId xmlns:a16="http://schemas.microsoft.com/office/drawing/2014/main" id="{BD2BC91F-9E23-4FF8-877C-489C90E7F190}"/>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4" name="AutoShape 5">
            <a:extLst>
              <a:ext uri="{FF2B5EF4-FFF2-40B4-BE49-F238E27FC236}">
                <a16:creationId xmlns:a16="http://schemas.microsoft.com/office/drawing/2014/main" id="{BDDEA7D9-69DE-4DE9-A5BE-FCC09180459C}"/>
              </a:ext>
            </a:extLst>
          </p:cNvPr>
          <p:cNvSpPr>
            <a:spLocks noChangeArrowheads="1"/>
          </p:cNvSpPr>
          <p:nvPr/>
        </p:nvSpPr>
        <p:spPr bwMode="auto">
          <a:xfrm>
            <a:off x="5257800" y="4876800"/>
            <a:ext cx="3352800" cy="685800"/>
          </a:xfrm>
          <a:prstGeom prst="wedgeRoundRectCallout">
            <a:avLst>
              <a:gd name="adj1" fmla="val -71449"/>
              <a:gd name="adj2" fmla="val -218750"/>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8. Execute println</a:t>
            </a:r>
          </a:p>
        </p:txBody>
      </p:sp>
      <p:sp>
        <p:nvSpPr>
          <p:cNvPr id="27655" name="Rectangle 6">
            <a:extLst>
              <a:ext uri="{FF2B5EF4-FFF2-40B4-BE49-F238E27FC236}">
                <a16:creationId xmlns:a16="http://schemas.microsoft.com/office/drawing/2014/main" id="{15634A28-D0F8-471E-A56E-8AFFCFC89B9F}"/>
              </a:ext>
            </a:extLst>
          </p:cNvPr>
          <p:cNvSpPr>
            <a:spLocks noChangeArrowheads="1"/>
          </p:cNvSpPr>
          <p:nvPr/>
        </p:nvSpPr>
        <p:spPr bwMode="auto">
          <a:xfrm>
            <a:off x="533400" y="1828800"/>
            <a:ext cx="42672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6" name="Rectangle 8">
            <a:extLst>
              <a:ext uri="{FF2B5EF4-FFF2-40B4-BE49-F238E27FC236}">
                <a16:creationId xmlns:a16="http://schemas.microsoft.com/office/drawing/2014/main" id="{1C045965-C3A5-4619-B3F9-E54A4B13FD86}"/>
              </a:ext>
            </a:extLst>
          </p:cNvPr>
          <p:cNvSpPr>
            <a:spLocks noChangeArrowheads="1"/>
          </p:cNvSpPr>
          <p:nvPr/>
        </p:nvSpPr>
        <p:spPr bwMode="auto">
          <a:xfrm>
            <a:off x="685800" y="35814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7657" name="Rectangle 9">
            <a:extLst>
              <a:ext uri="{FF2B5EF4-FFF2-40B4-BE49-F238E27FC236}">
                <a16:creationId xmlns:a16="http://schemas.microsoft.com/office/drawing/2014/main" id="{68690669-D826-4C7D-9F02-C6643F3082D1}"/>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0DE7CB72-B535-4DB9-9FC0-09001096C3D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50B46CA-8BCF-4D05-8B25-EFB1466BD015}" type="slidenum">
              <a:rPr lang="en-US" altLang="en-US" sz="1400"/>
              <a:pPr>
                <a:spcBef>
                  <a:spcPct val="0"/>
                </a:spcBef>
                <a:buClrTx/>
                <a:buSzTx/>
                <a:buFontTx/>
                <a:buNone/>
              </a:pPr>
              <a:t>25</a:t>
            </a:fld>
            <a:endParaRPr lang="en-US" altLang="en-US" sz="1400"/>
          </a:p>
        </p:txBody>
      </p:sp>
      <p:sp>
        <p:nvSpPr>
          <p:cNvPr id="28675" name="Rectangle 2">
            <a:extLst>
              <a:ext uri="{FF2B5EF4-FFF2-40B4-BE49-F238E27FC236}">
                <a16:creationId xmlns:a16="http://schemas.microsoft.com/office/drawing/2014/main" id="{4DD2AA8E-95C4-47A8-9D95-B0DF4DCAF6C0}"/>
              </a:ext>
            </a:extLst>
          </p:cNvPr>
          <p:cNvSpPr>
            <a:spLocks noGrp="1" noChangeArrowheads="1"/>
          </p:cNvSpPr>
          <p:nvPr>
            <p:ph type="title"/>
          </p:nvPr>
        </p:nvSpPr>
        <p:spPr>
          <a:xfrm>
            <a:off x="1600200" y="228600"/>
            <a:ext cx="6248400" cy="457200"/>
          </a:xfrm>
          <a:solidFill>
            <a:srgbClr val="FFC000"/>
          </a:solidFill>
        </p:spPr>
        <p:txBody>
          <a:bodyPr/>
          <a:lstStyle/>
          <a:p>
            <a:r>
              <a:rPr lang="en-US" altLang="en-US" sz="3600"/>
              <a:t>Trace Execution</a:t>
            </a:r>
          </a:p>
        </p:txBody>
      </p:sp>
      <p:sp>
        <p:nvSpPr>
          <p:cNvPr id="28676" name="Text Box 3">
            <a:extLst>
              <a:ext uri="{FF2B5EF4-FFF2-40B4-BE49-F238E27FC236}">
                <a16:creationId xmlns:a16="http://schemas.microsoft.com/office/drawing/2014/main" id="{0D316004-2372-4236-A126-C502CAEF6AEE}"/>
              </a:ext>
            </a:extLst>
          </p:cNvPr>
          <p:cNvSpPr txBox="1">
            <a:spLocks noChangeArrowheads="1"/>
          </p:cNvSpPr>
          <p:nvPr/>
        </p:nvSpPr>
        <p:spPr bwMode="auto">
          <a:xfrm>
            <a:off x="228600" y="838200"/>
            <a:ext cx="8686800" cy="558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public class Faculty extends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new Faculty();</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Faculty()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System.out.println("(4) Faculty's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Employee extends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this("(2) Invoke Employee’s overloaded constructor");</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System.out.println("(3) Employee's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Employee(String s)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System.out.println(s);</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class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public Person()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System.out.println("(1) Person's no-arg constructor is invoked");</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400" b="1">
                <a:solidFill>
                  <a:schemeClr val="tx2"/>
                </a:solidFill>
                <a:latin typeface="Courier New" panose="02070309020205020404" pitchFamily="49" charset="0"/>
                <a:cs typeface="Times New Roman" panose="02020603050405020304" pitchFamily="18" charset="0"/>
              </a:rPr>
              <a:t>}</a:t>
            </a:r>
          </a:p>
        </p:txBody>
      </p:sp>
      <p:sp>
        <p:nvSpPr>
          <p:cNvPr id="28677" name="Rectangle 4">
            <a:extLst>
              <a:ext uri="{FF2B5EF4-FFF2-40B4-BE49-F238E27FC236}">
                <a16:creationId xmlns:a16="http://schemas.microsoft.com/office/drawing/2014/main" id="{745294A6-88AE-4E64-8F25-48D111468274}"/>
              </a:ext>
            </a:extLst>
          </p:cNvPr>
          <p:cNvSpPr>
            <a:spLocks noChangeArrowheads="1"/>
          </p:cNvSpPr>
          <p:nvPr/>
        </p:nvSpPr>
        <p:spPr bwMode="auto">
          <a:xfrm>
            <a:off x="533400" y="1219200"/>
            <a:ext cx="41910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78" name="AutoShape 5">
            <a:extLst>
              <a:ext uri="{FF2B5EF4-FFF2-40B4-BE49-F238E27FC236}">
                <a16:creationId xmlns:a16="http://schemas.microsoft.com/office/drawing/2014/main" id="{F760107A-4A75-4896-8698-53C75BB2EAB9}"/>
              </a:ext>
            </a:extLst>
          </p:cNvPr>
          <p:cNvSpPr>
            <a:spLocks noChangeArrowheads="1"/>
          </p:cNvSpPr>
          <p:nvPr/>
        </p:nvSpPr>
        <p:spPr bwMode="auto">
          <a:xfrm>
            <a:off x="5410200" y="2590800"/>
            <a:ext cx="3352800" cy="685800"/>
          </a:xfrm>
          <a:prstGeom prst="wedgeRoundRectCallout">
            <a:avLst>
              <a:gd name="adj1" fmla="val -60083"/>
              <a:gd name="adj2" fmla="val -85417"/>
              <a:gd name="adj3" fmla="val 16667"/>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9. Execute println</a:t>
            </a:r>
          </a:p>
        </p:txBody>
      </p:sp>
      <p:sp>
        <p:nvSpPr>
          <p:cNvPr id="28679" name="Rectangle 7">
            <a:extLst>
              <a:ext uri="{FF2B5EF4-FFF2-40B4-BE49-F238E27FC236}">
                <a16:creationId xmlns:a16="http://schemas.microsoft.com/office/drawing/2014/main" id="{47D4C6D3-40F0-48EA-A619-089E663832C9}"/>
              </a:ext>
            </a:extLst>
          </p:cNvPr>
          <p:cNvSpPr>
            <a:spLocks noChangeArrowheads="1"/>
          </p:cNvSpPr>
          <p:nvPr/>
        </p:nvSpPr>
        <p:spPr bwMode="auto">
          <a:xfrm>
            <a:off x="685800" y="2057400"/>
            <a:ext cx="7010400" cy="228600"/>
          </a:xfrm>
          <a:prstGeom prst="rect">
            <a:avLst/>
          </a:prstGeom>
          <a:solidFill>
            <a:schemeClr val="accent1">
              <a:alpha val="45097"/>
            </a:scheme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28680" name="Rectangle 8">
            <a:extLst>
              <a:ext uri="{FF2B5EF4-FFF2-40B4-BE49-F238E27FC236}">
                <a16:creationId xmlns:a16="http://schemas.microsoft.com/office/drawing/2014/main" id="{2F742423-5B4E-4338-AD23-F537CE88E220}"/>
              </a:ext>
            </a:extLst>
          </p:cNvPr>
          <p:cNvSpPr>
            <a:spLocks noChangeArrowheads="1"/>
          </p:cNvSpPr>
          <p:nvPr/>
        </p:nvSpPr>
        <p:spPr bwMode="auto">
          <a:xfrm>
            <a:off x="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solidFill>
                  <a:schemeClr val="bg2"/>
                </a:solidFill>
                <a:latin typeface="Forte" panose="03060902040502070203" pitchFamily="66" charset="0"/>
              </a:rPr>
              <a:t>animation</a:t>
            </a:r>
            <a:endParaRPr lang="en-US" altLang="en-US" sz="2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9133A367-BAF7-4676-91E8-DA082D93A1B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31332C6-7BB1-4673-817E-17D5EB662414}" type="slidenum">
              <a:rPr lang="en-US" altLang="en-US" sz="1400"/>
              <a:pPr>
                <a:spcBef>
                  <a:spcPct val="0"/>
                </a:spcBef>
                <a:buClrTx/>
                <a:buSzTx/>
                <a:buFontTx/>
                <a:buNone/>
              </a:pPr>
              <a:t>26</a:t>
            </a:fld>
            <a:endParaRPr lang="en-US" altLang="en-US" sz="1400"/>
          </a:p>
        </p:txBody>
      </p:sp>
      <p:sp>
        <p:nvSpPr>
          <p:cNvPr id="29699" name="Rectangle 2">
            <a:extLst>
              <a:ext uri="{FF2B5EF4-FFF2-40B4-BE49-F238E27FC236}">
                <a16:creationId xmlns:a16="http://schemas.microsoft.com/office/drawing/2014/main" id="{56C35CB6-9273-47A5-8514-DABB4392CC8B}"/>
              </a:ext>
            </a:extLst>
          </p:cNvPr>
          <p:cNvSpPr>
            <a:spLocks noGrp="1" noChangeArrowheads="1"/>
          </p:cNvSpPr>
          <p:nvPr>
            <p:ph type="title"/>
          </p:nvPr>
        </p:nvSpPr>
        <p:spPr>
          <a:xfrm>
            <a:off x="457200" y="228600"/>
            <a:ext cx="8382000" cy="1052513"/>
          </a:xfrm>
          <a:solidFill>
            <a:srgbClr val="FFC000"/>
          </a:solidFill>
        </p:spPr>
        <p:txBody>
          <a:bodyPr/>
          <a:lstStyle/>
          <a:p>
            <a:r>
              <a:rPr lang="en-US" altLang="en-US" sz="3600"/>
              <a:t>Example on the Impact of a Superclass without no-arg Constructor</a:t>
            </a:r>
          </a:p>
        </p:txBody>
      </p:sp>
      <p:sp>
        <p:nvSpPr>
          <p:cNvPr id="29700" name="Text Box 3">
            <a:extLst>
              <a:ext uri="{FF2B5EF4-FFF2-40B4-BE49-F238E27FC236}">
                <a16:creationId xmlns:a16="http://schemas.microsoft.com/office/drawing/2014/main" id="{E710C3BA-6C04-4188-B176-BFB0CFF61494}"/>
              </a:ext>
            </a:extLst>
          </p:cNvPr>
          <p:cNvSpPr txBox="1">
            <a:spLocks noChangeArrowheads="1"/>
          </p:cNvSpPr>
          <p:nvPr/>
        </p:nvSpPr>
        <p:spPr bwMode="auto">
          <a:xfrm>
            <a:off x="304800" y="2438400"/>
            <a:ext cx="8610600" cy="220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public class Apple extends Fruit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class Fruit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  public Fruit(String name)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    System.out.println("Fruit's constructor is invoked");</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800" b="1">
                <a:solidFill>
                  <a:schemeClr val="tx2"/>
                </a:solidFill>
                <a:latin typeface="Courier New" panose="02070309020205020404" pitchFamily="49" charset="0"/>
                <a:cs typeface="Times New Roman" panose="02020603050405020304" pitchFamily="18" charset="0"/>
              </a:rPr>
              <a:t>}</a:t>
            </a:r>
          </a:p>
        </p:txBody>
      </p:sp>
      <p:sp>
        <p:nvSpPr>
          <p:cNvPr id="29701" name="Text Box 4">
            <a:extLst>
              <a:ext uri="{FF2B5EF4-FFF2-40B4-BE49-F238E27FC236}">
                <a16:creationId xmlns:a16="http://schemas.microsoft.com/office/drawing/2014/main" id="{BA149C65-21D7-4448-ADCC-A0B76C15D568}"/>
              </a:ext>
            </a:extLst>
          </p:cNvPr>
          <p:cNvSpPr txBox="1">
            <a:spLocks noChangeArrowheads="1"/>
          </p:cNvSpPr>
          <p:nvPr/>
        </p:nvSpPr>
        <p:spPr bwMode="auto">
          <a:xfrm>
            <a:off x="381000" y="1600200"/>
            <a:ext cx="822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800">
                <a:cs typeface="Times New Roman" panose="02020603050405020304" pitchFamily="18" charset="0"/>
              </a:rPr>
              <a:t>Find out the errors in the program:</a:t>
            </a:r>
            <a:r>
              <a:rPr lang="en-US" altLang="en-US" sz="2800" i="1">
                <a:cs typeface="Times New Roman" panose="02020603050405020304" pitchFamily="18" charset="0"/>
              </a:rPr>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3B0A4515-D8E0-4B95-8B97-ABEE0E00405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21287E5-1FD4-4870-BCBA-BACA0E08630A}" type="slidenum">
              <a:rPr lang="en-US" altLang="en-US" sz="1400"/>
              <a:pPr>
                <a:spcBef>
                  <a:spcPct val="0"/>
                </a:spcBef>
                <a:buClrTx/>
                <a:buSzTx/>
                <a:buFontTx/>
                <a:buNone/>
              </a:pPr>
              <a:t>27</a:t>
            </a:fld>
            <a:endParaRPr lang="en-US" altLang="en-US" sz="1400"/>
          </a:p>
        </p:txBody>
      </p:sp>
      <p:sp>
        <p:nvSpPr>
          <p:cNvPr id="30723" name="Rectangle 2">
            <a:extLst>
              <a:ext uri="{FF2B5EF4-FFF2-40B4-BE49-F238E27FC236}">
                <a16:creationId xmlns:a16="http://schemas.microsoft.com/office/drawing/2014/main" id="{F8913C1E-B76E-458E-ADE7-DC244559BDAD}"/>
              </a:ext>
            </a:extLst>
          </p:cNvPr>
          <p:cNvSpPr>
            <a:spLocks noGrp="1" noChangeArrowheads="1"/>
          </p:cNvSpPr>
          <p:nvPr>
            <p:ph type="title"/>
          </p:nvPr>
        </p:nvSpPr>
        <p:spPr>
          <a:xfrm>
            <a:off x="685800" y="381000"/>
            <a:ext cx="7772400" cy="762000"/>
          </a:xfrm>
          <a:noFill/>
        </p:spPr>
        <p:txBody>
          <a:bodyPr/>
          <a:lstStyle/>
          <a:p>
            <a:r>
              <a:rPr lang="en-US" altLang="en-US"/>
              <a:t>Defining a Subclass</a:t>
            </a:r>
          </a:p>
        </p:txBody>
      </p:sp>
      <p:sp>
        <p:nvSpPr>
          <p:cNvPr id="30724" name="Rectangle 3">
            <a:extLst>
              <a:ext uri="{FF2B5EF4-FFF2-40B4-BE49-F238E27FC236}">
                <a16:creationId xmlns:a16="http://schemas.microsoft.com/office/drawing/2014/main" id="{6365CE1C-46E9-4399-98D5-0D453E28482E}"/>
              </a:ext>
            </a:extLst>
          </p:cNvPr>
          <p:cNvSpPr>
            <a:spLocks noGrp="1" noChangeArrowheads="1"/>
          </p:cNvSpPr>
          <p:nvPr>
            <p:ph type="body" idx="1"/>
          </p:nvPr>
        </p:nvSpPr>
        <p:spPr>
          <a:xfrm>
            <a:off x="304800" y="1371600"/>
            <a:ext cx="8458200" cy="2743200"/>
          </a:xfrm>
          <a:noFill/>
        </p:spPr>
        <p:txBody>
          <a:bodyPr/>
          <a:lstStyle/>
          <a:p>
            <a:pPr marL="1588" indent="-1588">
              <a:buFont typeface="Monotype Sorts" pitchFamily="2" charset="2"/>
              <a:buNone/>
            </a:pPr>
            <a:r>
              <a:rPr lang="en-US" altLang="en-US" sz="3000"/>
              <a:t>A </a:t>
            </a:r>
            <a:r>
              <a:rPr lang="en-US" altLang="en-US" sz="3000" b="1">
                <a:solidFill>
                  <a:srgbClr val="FF0000"/>
                </a:solidFill>
              </a:rPr>
              <a:t>subclass inherits from a superclass</a:t>
            </a:r>
            <a:r>
              <a:rPr lang="en-US" altLang="en-US" sz="3000"/>
              <a:t>. You can also:</a:t>
            </a:r>
            <a:endParaRPr lang="en-US" altLang="en-US"/>
          </a:p>
          <a:p>
            <a:pPr marL="344488" lvl="1" indent="-341313">
              <a:spcBef>
                <a:spcPct val="50000"/>
              </a:spcBef>
              <a:buClr>
                <a:schemeClr val="tx2"/>
              </a:buClr>
              <a:buSzPct val="75000"/>
              <a:buFont typeface="Monotype Sorts" pitchFamily="2" charset="2"/>
              <a:buChar char="F"/>
            </a:pPr>
            <a:r>
              <a:rPr lang="en-US" altLang="en-US" b="1"/>
              <a:t>Add new properties</a:t>
            </a:r>
          </a:p>
          <a:p>
            <a:pPr marL="344488" lvl="1" indent="-341313">
              <a:spcBef>
                <a:spcPct val="50000"/>
              </a:spcBef>
              <a:buClr>
                <a:schemeClr val="tx2"/>
              </a:buClr>
              <a:buSzPct val="75000"/>
              <a:buFont typeface="Monotype Sorts" pitchFamily="2" charset="2"/>
              <a:buChar char="F"/>
            </a:pPr>
            <a:r>
              <a:rPr lang="en-US" altLang="en-US" b="1"/>
              <a:t>Add new methods</a:t>
            </a:r>
          </a:p>
          <a:p>
            <a:pPr marL="344488" lvl="1" indent="-341313">
              <a:spcBef>
                <a:spcPct val="50000"/>
              </a:spcBef>
              <a:buClr>
                <a:schemeClr val="tx2"/>
              </a:buClr>
              <a:buSzPct val="75000"/>
              <a:buFont typeface="Monotype Sorts" pitchFamily="2" charset="2"/>
              <a:buChar char="F"/>
            </a:pPr>
            <a:r>
              <a:rPr lang="en-US" altLang="en-US"/>
              <a:t>Override the methods of the superclass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9A9A3072-13C9-4A18-9807-0110968C47E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C76CFFB-15D4-4513-9C7E-7F2769FDAB4E}" type="slidenum">
              <a:rPr lang="en-US" altLang="en-US" sz="1400"/>
              <a:pPr>
                <a:spcBef>
                  <a:spcPct val="0"/>
                </a:spcBef>
                <a:buClrTx/>
                <a:buSzTx/>
                <a:buFontTx/>
                <a:buNone/>
              </a:pPr>
              <a:t>28</a:t>
            </a:fld>
            <a:endParaRPr lang="en-US" altLang="en-US" sz="1400"/>
          </a:p>
        </p:txBody>
      </p:sp>
      <p:sp>
        <p:nvSpPr>
          <p:cNvPr id="31747" name="Rectangle 2">
            <a:extLst>
              <a:ext uri="{FF2B5EF4-FFF2-40B4-BE49-F238E27FC236}">
                <a16:creationId xmlns:a16="http://schemas.microsoft.com/office/drawing/2014/main" id="{97A7E5BB-C4D6-439F-B4D9-D3EB1A3016C1}"/>
              </a:ext>
            </a:extLst>
          </p:cNvPr>
          <p:cNvSpPr>
            <a:spLocks noGrp="1" noChangeArrowheads="1"/>
          </p:cNvSpPr>
          <p:nvPr>
            <p:ph type="title"/>
          </p:nvPr>
        </p:nvSpPr>
        <p:spPr>
          <a:xfrm>
            <a:off x="685800" y="228600"/>
            <a:ext cx="7772400" cy="685800"/>
          </a:xfrm>
          <a:solidFill>
            <a:srgbClr val="FFC000"/>
          </a:solidFill>
        </p:spPr>
        <p:txBody>
          <a:bodyPr/>
          <a:lstStyle/>
          <a:p>
            <a:r>
              <a:rPr lang="en-US" altLang="en-US" sz="3600"/>
              <a:t>Overriding Methods in the Superclass</a:t>
            </a:r>
            <a:endParaRPr lang="en-US" altLang="en-US"/>
          </a:p>
        </p:txBody>
      </p:sp>
      <p:sp>
        <p:nvSpPr>
          <p:cNvPr id="31748" name="Text Box 3">
            <a:extLst>
              <a:ext uri="{FF2B5EF4-FFF2-40B4-BE49-F238E27FC236}">
                <a16:creationId xmlns:a16="http://schemas.microsoft.com/office/drawing/2014/main" id="{1A169AB8-930F-48F0-9AD6-27EB51C4A31C}"/>
              </a:ext>
            </a:extLst>
          </p:cNvPr>
          <p:cNvSpPr txBox="1">
            <a:spLocks noChangeArrowheads="1"/>
          </p:cNvSpPr>
          <p:nvPr/>
        </p:nvSpPr>
        <p:spPr bwMode="auto">
          <a:xfrm>
            <a:off x="228600" y="1066800"/>
            <a:ext cx="86106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400">
                <a:solidFill>
                  <a:srgbClr val="FF0000"/>
                </a:solidFill>
              </a:rPr>
              <a:t>A subclass inherits methods from a superclass</a:t>
            </a:r>
            <a:r>
              <a:rPr lang="en-US" altLang="en-US" sz="2400"/>
              <a:t>. Sometimes it is necessary for the subclass to modify the implementation of a method defined in the superclass. This is referred to as </a:t>
            </a:r>
            <a:r>
              <a:rPr lang="en-US" altLang="en-US" sz="2400" i="1"/>
              <a:t>method overriding</a:t>
            </a:r>
            <a:r>
              <a:rPr lang="en-US" altLang="en-US" sz="2400"/>
              <a:t>. </a:t>
            </a:r>
          </a:p>
        </p:txBody>
      </p:sp>
      <p:sp>
        <p:nvSpPr>
          <p:cNvPr id="31749" name="Text Box 4">
            <a:extLst>
              <a:ext uri="{FF2B5EF4-FFF2-40B4-BE49-F238E27FC236}">
                <a16:creationId xmlns:a16="http://schemas.microsoft.com/office/drawing/2014/main" id="{C5B67792-3D1D-4A6B-A835-7C8FD389E869}"/>
              </a:ext>
            </a:extLst>
          </p:cNvPr>
          <p:cNvSpPr txBox="1">
            <a:spLocks noChangeArrowheads="1"/>
          </p:cNvSpPr>
          <p:nvPr/>
        </p:nvSpPr>
        <p:spPr bwMode="auto">
          <a:xfrm>
            <a:off x="228600" y="2514600"/>
            <a:ext cx="86868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public class Circle extends GeometricObject {</a:t>
            </a:r>
          </a:p>
          <a:p>
            <a:pPr>
              <a:spcBef>
                <a:spcPct val="5000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 Other methods are omitted</a:t>
            </a:r>
          </a:p>
          <a:p>
            <a:pPr>
              <a:spcBef>
                <a:spcPct val="50000"/>
              </a:spcBef>
              <a:buClrTx/>
              <a:buSzTx/>
              <a:buFontTx/>
              <a:buNone/>
            </a:pPr>
            <a:endParaRPr lang="en-US" altLang="en-US" sz="1700" b="1">
              <a:solidFill>
                <a:schemeClr val="tx2"/>
              </a:solidFill>
              <a:latin typeface="Courier New" panose="02070309020205020404" pitchFamily="49" charset="0"/>
              <a:cs typeface="Courier New" panose="02070309020205020404" pitchFamily="49" charset="0"/>
            </a:endParaRPr>
          </a:p>
          <a:p>
            <a:pPr>
              <a:spcBef>
                <a:spcPct val="5000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 Override the toString method defined in GeometricObject */</a:t>
            </a:r>
          </a:p>
          <a:p>
            <a:pPr>
              <a:spcBef>
                <a:spcPct val="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public String toString() {</a:t>
            </a:r>
          </a:p>
          <a:p>
            <a:pPr>
              <a:spcBef>
                <a:spcPct val="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return super.toString() + "\nradius is " + radius;</a:t>
            </a:r>
          </a:p>
          <a:p>
            <a:pPr>
              <a:spcBef>
                <a:spcPct val="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  } </a:t>
            </a:r>
          </a:p>
          <a:p>
            <a:pPr>
              <a:spcBef>
                <a:spcPct val="50000"/>
              </a:spcBef>
              <a:buClrTx/>
              <a:buSzTx/>
              <a:buFontTx/>
              <a:buNone/>
            </a:pPr>
            <a:r>
              <a:rPr lang="en-US" altLang="en-US" sz="1700" b="1">
                <a:solidFill>
                  <a:schemeClr val="tx2"/>
                </a:solidFill>
                <a:latin typeface="Courier New" panose="02070309020205020404" pitchFamily="49" charset="0"/>
                <a:cs typeface="Courier New" panose="02070309020205020404" pitchFamily="49"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B3FDDF0E-DF98-48A4-8848-6FAF6BE01121}"/>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4D98F4-4195-4D27-ABD2-DAE371CAD3D6}" type="slidenum">
              <a:rPr lang="en-US" altLang="en-US" sz="1400"/>
              <a:pPr>
                <a:spcBef>
                  <a:spcPct val="0"/>
                </a:spcBef>
                <a:buClrTx/>
                <a:buSzTx/>
                <a:buFontTx/>
                <a:buNone/>
              </a:pPr>
              <a:t>29</a:t>
            </a:fld>
            <a:endParaRPr lang="en-US" altLang="en-US" sz="1400"/>
          </a:p>
        </p:txBody>
      </p:sp>
      <p:sp>
        <p:nvSpPr>
          <p:cNvPr id="32771" name="Rectangle 2">
            <a:extLst>
              <a:ext uri="{FF2B5EF4-FFF2-40B4-BE49-F238E27FC236}">
                <a16:creationId xmlns:a16="http://schemas.microsoft.com/office/drawing/2014/main" id="{EEEA9B3F-8BF7-43AE-A8CB-C3EE0E842218}"/>
              </a:ext>
            </a:extLst>
          </p:cNvPr>
          <p:cNvSpPr>
            <a:spLocks noGrp="1" noChangeArrowheads="1"/>
          </p:cNvSpPr>
          <p:nvPr>
            <p:ph type="title"/>
          </p:nvPr>
        </p:nvSpPr>
        <p:spPr>
          <a:xfrm>
            <a:off x="685800" y="228600"/>
            <a:ext cx="7772400" cy="609600"/>
          </a:xfrm>
          <a:solidFill>
            <a:srgbClr val="FFC000"/>
          </a:solidFill>
        </p:spPr>
        <p:txBody>
          <a:bodyPr/>
          <a:lstStyle/>
          <a:p>
            <a:r>
              <a:rPr lang="en-US" altLang="en-US"/>
              <a:t>Overriding vs. Overloading</a:t>
            </a:r>
          </a:p>
        </p:txBody>
      </p:sp>
      <p:sp>
        <p:nvSpPr>
          <p:cNvPr id="32772" name="Rectangle 5">
            <a:extLst>
              <a:ext uri="{FF2B5EF4-FFF2-40B4-BE49-F238E27FC236}">
                <a16:creationId xmlns:a16="http://schemas.microsoft.com/office/drawing/2014/main" id="{D9944B5E-6E04-4F24-AA35-9CF857E813A6}"/>
              </a:ext>
            </a:extLst>
          </p:cNvPr>
          <p:cNvSpPr>
            <a:spLocks noChangeArrowheads="1"/>
          </p:cNvSpPr>
          <p:nvPr/>
        </p:nvSpPr>
        <p:spPr bwMode="auto">
          <a:xfrm>
            <a:off x="2286000" y="3162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3" name="Rectangle 7">
            <a:extLst>
              <a:ext uri="{FF2B5EF4-FFF2-40B4-BE49-F238E27FC236}">
                <a16:creationId xmlns:a16="http://schemas.microsoft.com/office/drawing/2014/main" id="{1057ED90-6C3C-48A3-BA55-E63313D4C9F8}"/>
              </a:ext>
            </a:extLst>
          </p:cNvPr>
          <p:cNvSpPr>
            <a:spLocks noChangeArrowheads="1"/>
          </p:cNvSpPr>
          <p:nvPr/>
        </p:nvSpPr>
        <p:spPr bwMode="auto">
          <a:xfrm>
            <a:off x="0" y="23542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2774" name="Rectangle 10">
            <a:extLst>
              <a:ext uri="{FF2B5EF4-FFF2-40B4-BE49-F238E27FC236}">
                <a16:creationId xmlns:a16="http://schemas.microsoft.com/office/drawing/2014/main" id="{34B40334-6CFA-43F8-9FB1-EECFF0DD2D56}"/>
              </a:ext>
            </a:extLst>
          </p:cNvPr>
          <p:cNvSpPr>
            <a:spLocks noChangeArrowheads="1"/>
          </p:cNvSpPr>
          <p:nvPr/>
        </p:nvSpPr>
        <p:spPr bwMode="auto">
          <a:xfrm>
            <a:off x="0" y="2244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32775" name="Object 9">
            <a:extLst>
              <a:ext uri="{FF2B5EF4-FFF2-40B4-BE49-F238E27FC236}">
                <a16:creationId xmlns:a16="http://schemas.microsoft.com/office/drawing/2014/main" id="{480ABB25-BD6E-404A-82FD-CCFD70743373}"/>
              </a:ext>
            </a:extLst>
          </p:cNvPr>
          <p:cNvGraphicFramePr>
            <a:graphicFrameLocks noChangeAspect="1"/>
          </p:cNvGraphicFramePr>
          <p:nvPr/>
        </p:nvGraphicFramePr>
        <p:xfrm>
          <a:off x="0" y="925513"/>
          <a:ext cx="9144000" cy="4092575"/>
        </p:xfrm>
        <a:graphic>
          <a:graphicData uri="http://schemas.openxmlformats.org/presentationml/2006/ole">
            <mc:AlternateContent xmlns:mc="http://schemas.openxmlformats.org/markup-compatibility/2006">
              <mc:Choice xmlns:v="urn:schemas-microsoft-com:vml" Requires="v">
                <p:oleObj name="Picture" r:id="rId2" imgW="5757567" imgH="2150417" progId="Word.Picture.8">
                  <p:embed/>
                </p:oleObj>
              </mc:Choice>
              <mc:Fallback>
                <p:oleObj name="Picture" r:id="rId2" imgW="5757567" imgH="2150417" progId="Word.Picture.8">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25513"/>
                        <a:ext cx="914400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76" name="TextBox 1">
            <a:extLst>
              <a:ext uri="{FF2B5EF4-FFF2-40B4-BE49-F238E27FC236}">
                <a16:creationId xmlns:a16="http://schemas.microsoft.com/office/drawing/2014/main" id="{0D2C665E-92B8-4804-8217-41BB8132515D}"/>
              </a:ext>
            </a:extLst>
          </p:cNvPr>
          <p:cNvSpPr txBox="1">
            <a:spLocks noChangeArrowheads="1"/>
          </p:cNvSpPr>
          <p:nvPr/>
        </p:nvSpPr>
        <p:spPr bwMode="auto">
          <a:xfrm>
            <a:off x="190500" y="5037138"/>
            <a:ext cx="8763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i="1"/>
              <a:t>The example above show the differences between overriding and overloading</a:t>
            </a:r>
            <a:r>
              <a:rPr lang="en-US" altLang="en-US" sz="2000"/>
              <a:t>. </a:t>
            </a:r>
          </a:p>
          <a:p>
            <a:pPr>
              <a:spcBef>
                <a:spcPct val="0"/>
              </a:spcBef>
              <a:buClrTx/>
              <a:buSzTx/>
              <a:buFontTx/>
              <a:buNone/>
            </a:pPr>
            <a:r>
              <a:rPr lang="en-US" altLang="en-US" sz="2000"/>
              <a:t>In (a), the method p(double i) in class A overrides the same method in class B.</a:t>
            </a:r>
          </a:p>
          <a:p>
            <a:pPr>
              <a:spcBef>
                <a:spcPct val="0"/>
              </a:spcBef>
              <a:buClrTx/>
              <a:buSzTx/>
              <a:buFontTx/>
              <a:buNone/>
            </a:pPr>
            <a:r>
              <a:rPr lang="en-US" altLang="en-US" sz="2000"/>
              <a:t>In (b), the class A has two overloaded methods: p(double i) and p(int i). </a:t>
            </a:r>
          </a:p>
          <a:p>
            <a:pPr>
              <a:spcBef>
                <a:spcPct val="0"/>
              </a:spcBef>
              <a:buClrTx/>
              <a:buSzTx/>
              <a:buFontTx/>
              <a:buNone/>
            </a:pPr>
            <a:r>
              <a:rPr lang="en-US" altLang="en-US" sz="2000"/>
              <a:t>The method p(double i) is inherited from 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2C7C607-ABDA-4A40-935B-30EC9F30E8AD}"/>
              </a:ext>
            </a:extLst>
          </p:cNvPr>
          <p:cNvSpPr>
            <a:spLocks noGrp="1"/>
          </p:cNvSpPr>
          <p:nvPr>
            <p:ph type="title"/>
          </p:nvPr>
        </p:nvSpPr>
        <p:spPr>
          <a:xfrm>
            <a:off x="838200" y="-142875"/>
            <a:ext cx="7772400" cy="1143000"/>
          </a:xfrm>
        </p:spPr>
        <p:txBody>
          <a:bodyPr/>
          <a:lstStyle/>
          <a:p>
            <a:r>
              <a:rPr lang="en-US" altLang="en-US"/>
              <a:t>Inheritance</a:t>
            </a:r>
          </a:p>
        </p:txBody>
      </p:sp>
      <p:sp>
        <p:nvSpPr>
          <p:cNvPr id="6147" name="Content Placeholder 2">
            <a:extLst>
              <a:ext uri="{FF2B5EF4-FFF2-40B4-BE49-F238E27FC236}">
                <a16:creationId xmlns:a16="http://schemas.microsoft.com/office/drawing/2014/main" id="{7C7D5A00-7314-4795-A7BE-0629AF3CF4C6}"/>
              </a:ext>
            </a:extLst>
          </p:cNvPr>
          <p:cNvSpPr>
            <a:spLocks noGrp="1"/>
          </p:cNvSpPr>
          <p:nvPr>
            <p:ph idx="1"/>
          </p:nvPr>
        </p:nvSpPr>
        <p:spPr>
          <a:xfrm>
            <a:off x="304800" y="990600"/>
            <a:ext cx="8686800" cy="5408613"/>
          </a:xfrm>
        </p:spPr>
        <p:txBody>
          <a:bodyPr/>
          <a:lstStyle/>
          <a:p>
            <a:r>
              <a:rPr lang="en-US" altLang="en-US"/>
              <a:t>A thing that is inherited</a:t>
            </a:r>
          </a:p>
          <a:p>
            <a:r>
              <a:rPr lang="en-US" altLang="en-US" sz="2600"/>
              <a:t>In object-oriented programming, </a:t>
            </a:r>
            <a:r>
              <a:rPr lang="en-US" altLang="en-US" sz="2600" b="1"/>
              <a:t>inheritance</a:t>
            </a:r>
            <a:r>
              <a:rPr lang="en-US" altLang="en-US" sz="2600"/>
              <a:t> is when an object or class is based on another object </a:t>
            </a:r>
            <a:r>
              <a:rPr lang="en-US" altLang="en-US" sz="2600" i="1"/>
              <a:t>(prototypal inheritance) </a:t>
            </a:r>
            <a:r>
              <a:rPr lang="en-US" altLang="en-US" sz="2600"/>
              <a:t>or class </a:t>
            </a:r>
            <a:r>
              <a:rPr lang="en-US" altLang="en-US" sz="2600" i="1"/>
              <a:t>(class-based inheritance), </a:t>
            </a:r>
            <a:r>
              <a:rPr lang="en-US" altLang="en-US" sz="2600"/>
              <a:t>using the same implementation </a:t>
            </a:r>
            <a:r>
              <a:rPr lang="en-US" altLang="en-US" sz="2600" i="1"/>
              <a:t>(inheriting from an object or class</a:t>
            </a:r>
            <a:r>
              <a:rPr lang="en-US" altLang="en-US" sz="2600"/>
              <a:t>) or </a:t>
            </a:r>
            <a:r>
              <a:rPr lang="en-US" altLang="en-US" sz="2600" b="1"/>
              <a:t>specifying a new implementation to maintain the same behavior (realizing an interface;</a:t>
            </a:r>
            <a:r>
              <a:rPr lang="en-US" altLang="en-US" sz="2600"/>
              <a:t> </a:t>
            </a:r>
            <a:r>
              <a:rPr lang="en-US" altLang="en-US" sz="2600" b="1"/>
              <a:t>Inheriting behavior; programming by difference)</a:t>
            </a:r>
            <a:r>
              <a:rPr lang="en-US" altLang="en-US" sz="2600"/>
              <a:t>. </a:t>
            </a:r>
          </a:p>
          <a:p>
            <a:endParaRPr lang="en-US" altLang="en-US" sz="800"/>
          </a:p>
          <a:p>
            <a:r>
              <a:rPr lang="en-US" altLang="en-US" sz="2600"/>
              <a:t>Such an </a:t>
            </a:r>
            <a:r>
              <a:rPr lang="en-US" altLang="en-US" sz="2600" i="1" u="sng"/>
              <a:t>inherited class </a:t>
            </a:r>
            <a:r>
              <a:rPr lang="en-US" altLang="en-US" sz="2600"/>
              <a:t>is called a </a:t>
            </a:r>
            <a:r>
              <a:rPr lang="en-US" altLang="en-US" sz="2600" b="1"/>
              <a:t>subclass</a:t>
            </a:r>
            <a:r>
              <a:rPr lang="en-US" altLang="en-US" sz="2600"/>
              <a:t> of its </a:t>
            </a:r>
            <a:r>
              <a:rPr lang="en-US" altLang="en-US" sz="2600" i="1" u="sng"/>
              <a:t>parent class </a:t>
            </a:r>
            <a:r>
              <a:rPr lang="en-US" altLang="en-US" sz="2600"/>
              <a:t>or </a:t>
            </a:r>
            <a:r>
              <a:rPr lang="en-US" altLang="en-US" sz="2600" b="1"/>
              <a:t>super class</a:t>
            </a:r>
            <a:r>
              <a:rPr lang="en-US" altLang="en-US" sz="2600"/>
              <a:t>. It is a mechanism for code reuse and to allow independent extensions of the original software via public classes and interfaces.</a:t>
            </a:r>
          </a:p>
        </p:txBody>
      </p:sp>
      <p:sp>
        <p:nvSpPr>
          <p:cNvPr id="6148" name="Slide Number Placeholder 3">
            <a:extLst>
              <a:ext uri="{FF2B5EF4-FFF2-40B4-BE49-F238E27FC236}">
                <a16:creationId xmlns:a16="http://schemas.microsoft.com/office/drawing/2014/main" id="{03694771-A1A5-4DF6-B76F-01FBFC904E03}"/>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0385D04-577F-4D9D-BC5C-E4EFAC652337}" type="slidenum">
              <a:rPr lang="en-US" altLang="en-US" sz="1400"/>
              <a:pPr/>
              <a:t>3</a:t>
            </a:fld>
            <a:endParaRPr lang="en-US"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280BB215-89EE-4558-92B7-9BC8E5EE0D5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7043BF4-323C-4FEE-A848-857EC62D34D0}" type="slidenum">
              <a:rPr lang="en-US" altLang="en-US" sz="1400"/>
              <a:pPr>
                <a:spcBef>
                  <a:spcPct val="0"/>
                </a:spcBef>
                <a:buClrTx/>
                <a:buSzTx/>
                <a:buFontTx/>
                <a:buNone/>
              </a:pPr>
              <a:t>30</a:t>
            </a:fld>
            <a:endParaRPr lang="en-US" altLang="en-US" sz="1400"/>
          </a:p>
        </p:txBody>
      </p:sp>
      <p:sp>
        <p:nvSpPr>
          <p:cNvPr id="33795" name="Rectangle 2">
            <a:extLst>
              <a:ext uri="{FF2B5EF4-FFF2-40B4-BE49-F238E27FC236}">
                <a16:creationId xmlns:a16="http://schemas.microsoft.com/office/drawing/2014/main" id="{20EE1D75-8528-4D64-AE77-98F2FBFF6B36}"/>
              </a:ext>
            </a:extLst>
          </p:cNvPr>
          <p:cNvSpPr>
            <a:spLocks noGrp="1" noChangeArrowheads="1"/>
          </p:cNvSpPr>
          <p:nvPr>
            <p:ph type="title"/>
          </p:nvPr>
        </p:nvSpPr>
        <p:spPr>
          <a:xfrm>
            <a:off x="685800" y="198438"/>
            <a:ext cx="7772400" cy="685800"/>
          </a:xfrm>
          <a:solidFill>
            <a:srgbClr val="FFC000"/>
          </a:solidFill>
        </p:spPr>
        <p:txBody>
          <a:bodyPr/>
          <a:lstStyle/>
          <a:p>
            <a:r>
              <a:rPr lang="en-US" altLang="en-US"/>
              <a:t>Polymorphism</a:t>
            </a:r>
          </a:p>
        </p:txBody>
      </p:sp>
      <p:sp>
        <p:nvSpPr>
          <p:cNvPr id="33796" name="Rectangle 3">
            <a:extLst>
              <a:ext uri="{FF2B5EF4-FFF2-40B4-BE49-F238E27FC236}">
                <a16:creationId xmlns:a16="http://schemas.microsoft.com/office/drawing/2014/main" id="{915C3AFE-756C-4AB9-A888-05C05434CD3A}"/>
              </a:ext>
            </a:extLst>
          </p:cNvPr>
          <p:cNvSpPr>
            <a:spLocks noGrp="1" noChangeArrowheads="1"/>
          </p:cNvSpPr>
          <p:nvPr>
            <p:ph type="body" idx="1"/>
          </p:nvPr>
        </p:nvSpPr>
        <p:spPr>
          <a:xfrm>
            <a:off x="304800" y="936625"/>
            <a:ext cx="8534400" cy="1143000"/>
          </a:xfrm>
        </p:spPr>
        <p:txBody>
          <a:bodyPr/>
          <a:lstStyle/>
          <a:p>
            <a:pPr marL="0" indent="0">
              <a:spcBef>
                <a:spcPct val="75000"/>
              </a:spcBef>
              <a:buFont typeface="Monotype Sorts" pitchFamily="2" charset="2"/>
              <a:buNone/>
            </a:pPr>
            <a:r>
              <a:rPr lang="en-US" altLang="en-US" b="1"/>
              <a:t>Polymorphism means that a variable of a supertype can refer to a subtype object.</a:t>
            </a:r>
          </a:p>
        </p:txBody>
      </p:sp>
      <p:sp>
        <p:nvSpPr>
          <p:cNvPr id="33797" name="Rectangle 5">
            <a:extLst>
              <a:ext uri="{FF2B5EF4-FFF2-40B4-BE49-F238E27FC236}">
                <a16:creationId xmlns:a16="http://schemas.microsoft.com/office/drawing/2014/main" id="{D9530C57-2629-4E71-8E14-067C8437D69F}"/>
              </a:ext>
            </a:extLst>
          </p:cNvPr>
          <p:cNvSpPr>
            <a:spLocks noChangeArrowheads="1"/>
          </p:cNvSpPr>
          <p:nvPr/>
        </p:nvSpPr>
        <p:spPr bwMode="auto">
          <a:xfrm>
            <a:off x="304800" y="4114800"/>
            <a:ext cx="8458200" cy="25828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90000"/>
              </a:lnSpc>
              <a:spcBef>
                <a:spcPct val="75000"/>
              </a:spcBef>
              <a:buFont typeface="Monotype Sorts" pitchFamily="2" charset="2"/>
              <a:buNone/>
            </a:pPr>
            <a:r>
              <a:rPr lang="en-US" altLang="en-US"/>
              <a:t>A class defines a type. A type defined by a subclass is called a </a:t>
            </a:r>
            <a:r>
              <a:rPr lang="en-US" altLang="en-US" i="1"/>
              <a:t>subtype</a:t>
            </a:r>
            <a:r>
              <a:rPr lang="en-US" altLang="en-US"/>
              <a:t>, and a type defined by its superclass is called a </a:t>
            </a:r>
            <a:r>
              <a:rPr lang="en-US" altLang="en-US" i="1"/>
              <a:t>supertype</a:t>
            </a:r>
            <a:r>
              <a:rPr lang="en-US" altLang="en-US"/>
              <a:t>. Therefore, you can say that </a:t>
            </a:r>
            <a:r>
              <a:rPr lang="en-US" altLang="en-US" b="1" u="sng"/>
              <a:t>Circle</a:t>
            </a:r>
            <a:r>
              <a:rPr lang="en-US" altLang="en-US" u="sng"/>
              <a:t> is a subtype of </a:t>
            </a:r>
            <a:r>
              <a:rPr lang="en-US" altLang="en-US" b="1" u="sng"/>
              <a:t>GeometricObject</a:t>
            </a:r>
            <a:r>
              <a:rPr lang="en-US" altLang="en-US" u="sng"/>
              <a:t> and </a:t>
            </a:r>
            <a:r>
              <a:rPr lang="en-US" altLang="en-US" b="1" u="sng"/>
              <a:t>GeometricObject</a:t>
            </a:r>
            <a:r>
              <a:rPr lang="en-US" altLang="en-US" u="sng"/>
              <a:t> is a supertype for </a:t>
            </a:r>
            <a:r>
              <a:rPr lang="en-US" altLang="en-US" b="1" u="sng"/>
              <a:t>Circle</a:t>
            </a:r>
            <a:r>
              <a:rPr lang="en-US" altLang="en-US" u="sng"/>
              <a:t>.</a:t>
            </a:r>
          </a:p>
        </p:txBody>
      </p:sp>
      <p:sp>
        <p:nvSpPr>
          <p:cNvPr id="33798" name="Rectangle 1">
            <a:extLst>
              <a:ext uri="{FF2B5EF4-FFF2-40B4-BE49-F238E27FC236}">
                <a16:creationId xmlns:a16="http://schemas.microsoft.com/office/drawing/2014/main" id="{15A6A1C5-DE8E-45B9-BAF1-CCCE99AF5F1C}"/>
              </a:ext>
            </a:extLst>
          </p:cNvPr>
          <p:cNvSpPr>
            <a:spLocks noChangeArrowheads="1"/>
          </p:cNvSpPr>
          <p:nvPr/>
        </p:nvSpPr>
        <p:spPr bwMode="auto">
          <a:xfrm>
            <a:off x="346075" y="2070100"/>
            <a:ext cx="8123238"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rgbClr val="000000"/>
                </a:solidFill>
              </a:rPr>
              <a:t>In object-oriented programming, </a:t>
            </a:r>
            <a:r>
              <a:rPr lang="en-US" altLang="en-US" sz="2400" b="1">
                <a:solidFill>
                  <a:srgbClr val="000000"/>
                </a:solidFill>
              </a:rPr>
              <a:t>polymorphism</a:t>
            </a:r>
            <a:r>
              <a:rPr lang="en-US" altLang="en-US" sz="2400">
                <a:solidFill>
                  <a:srgbClr val="000000"/>
                </a:solidFill>
              </a:rPr>
              <a:t> refers to a programming language's </a:t>
            </a:r>
            <a:r>
              <a:rPr lang="en-US" altLang="en-US" sz="2400" b="1">
                <a:solidFill>
                  <a:srgbClr val="000000"/>
                </a:solidFill>
              </a:rPr>
              <a:t>ability to process objects differently depending on their data type or class</a:t>
            </a:r>
            <a:r>
              <a:rPr lang="en-US" altLang="en-US" sz="2400">
                <a:solidFill>
                  <a:srgbClr val="000000"/>
                </a:solidFill>
              </a:rPr>
              <a:t>. More specifically, it is the ability to redefine methods for derived classes.</a:t>
            </a:r>
          </a:p>
          <a:p>
            <a:pPr>
              <a:spcBef>
                <a:spcPct val="0"/>
              </a:spcBef>
              <a:buClrTx/>
              <a:buSzTx/>
              <a:buFontTx/>
              <a:buNone/>
            </a:pPr>
            <a:r>
              <a:rPr lang="en-US" altLang="en-US" sz="2400" b="1"/>
              <a:t>A single interface to entities of different types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D591BE2F-34CA-4E0E-871D-C89844DBDA5A}"/>
              </a:ext>
            </a:extLst>
          </p:cNvPr>
          <p:cNvSpPr>
            <a:spLocks noGrp="1"/>
          </p:cNvSpPr>
          <p:nvPr>
            <p:ph type="title"/>
          </p:nvPr>
        </p:nvSpPr>
        <p:spPr>
          <a:xfrm>
            <a:off x="457200" y="76200"/>
            <a:ext cx="7772400" cy="762000"/>
          </a:xfrm>
          <a:solidFill>
            <a:srgbClr val="FFC000"/>
          </a:solidFill>
        </p:spPr>
        <p:txBody>
          <a:bodyPr/>
          <a:lstStyle/>
          <a:p>
            <a:r>
              <a:rPr lang="en-US" altLang="en-US"/>
              <a:t>PolymorphismDemo</a:t>
            </a:r>
          </a:p>
        </p:txBody>
      </p:sp>
      <p:sp>
        <p:nvSpPr>
          <p:cNvPr id="35843" name="Content Placeholder 2">
            <a:extLst>
              <a:ext uri="{FF2B5EF4-FFF2-40B4-BE49-F238E27FC236}">
                <a16:creationId xmlns:a16="http://schemas.microsoft.com/office/drawing/2014/main" id="{7894B3EF-C9A4-4A10-8044-C55820417DA2}"/>
              </a:ext>
            </a:extLst>
          </p:cNvPr>
          <p:cNvSpPr>
            <a:spLocks noGrp="1"/>
          </p:cNvSpPr>
          <p:nvPr>
            <p:ph idx="1"/>
          </p:nvPr>
        </p:nvSpPr>
        <p:spPr>
          <a:xfrm>
            <a:off x="228600" y="1066800"/>
            <a:ext cx="8229600" cy="5789613"/>
          </a:xfrm>
        </p:spPr>
        <p:txBody>
          <a:bodyPr/>
          <a:lstStyle/>
          <a:p>
            <a:r>
              <a:rPr lang="en-US" altLang="en-US" sz="2400" b="1"/>
              <a:t>public class </a:t>
            </a:r>
            <a:r>
              <a:rPr lang="en-US" altLang="en-US" sz="2400"/>
              <a:t>PolymorphismDemo {</a:t>
            </a:r>
            <a:br>
              <a:rPr lang="en-US" altLang="en-US" sz="2400"/>
            </a:br>
            <a:r>
              <a:rPr lang="en-US" altLang="en-US" sz="2400"/>
              <a:t>  </a:t>
            </a:r>
            <a:r>
              <a:rPr lang="en-US" altLang="en-US" sz="2400">
                <a:solidFill>
                  <a:srgbClr val="FFC000"/>
                </a:solidFill>
              </a:rPr>
              <a:t>/** Main method */</a:t>
            </a:r>
            <a:br>
              <a:rPr lang="en-US" altLang="en-US" sz="2400">
                <a:solidFill>
                  <a:srgbClr val="FFC000"/>
                </a:solidFill>
              </a:rPr>
            </a:br>
            <a:r>
              <a:rPr lang="en-US" altLang="en-US" sz="2400" b="1"/>
              <a:t>  public static void </a:t>
            </a:r>
            <a:r>
              <a:rPr lang="en-US" altLang="en-US" sz="2400"/>
              <a:t>main(String[] args) {</a:t>
            </a:r>
            <a:br>
              <a:rPr lang="en-US" altLang="en-US" sz="2400"/>
            </a:br>
            <a:r>
              <a:rPr lang="en-US" altLang="en-US" sz="2400"/>
              <a:t>    </a:t>
            </a:r>
            <a:r>
              <a:rPr lang="en-US" altLang="en-US" sz="2400">
                <a:solidFill>
                  <a:srgbClr val="FFC000"/>
                </a:solidFill>
              </a:rPr>
              <a:t>// Display circle and rectangle properties</a:t>
            </a:r>
            <a:br>
              <a:rPr lang="en-US" altLang="en-US" sz="2400"/>
            </a:br>
            <a:r>
              <a:rPr lang="en-US" altLang="en-US" sz="2400"/>
              <a:t>    displayObject(</a:t>
            </a:r>
            <a:r>
              <a:rPr lang="en-US" altLang="en-US" sz="2400" b="1"/>
              <a:t>new</a:t>
            </a:r>
            <a:r>
              <a:rPr lang="en-US" altLang="en-US" sz="2400"/>
              <a:t> Circle4(1, "red", false));</a:t>
            </a:r>
            <a:br>
              <a:rPr lang="en-US" altLang="en-US" sz="2400"/>
            </a:br>
            <a:r>
              <a:rPr lang="en-US" altLang="en-US" sz="2400"/>
              <a:t>    displayObject(</a:t>
            </a:r>
            <a:r>
              <a:rPr lang="en-US" altLang="en-US" sz="2400" b="1"/>
              <a:t>new</a:t>
            </a:r>
            <a:r>
              <a:rPr lang="en-US" altLang="en-US" sz="2400"/>
              <a:t> Rectangle1(1, 1, "black", true));</a:t>
            </a:r>
            <a:br>
              <a:rPr lang="en-US" altLang="en-US" sz="2400"/>
            </a:br>
            <a:r>
              <a:rPr lang="en-US" altLang="en-US" sz="2400"/>
              <a:t>  }</a:t>
            </a:r>
            <a:br>
              <a:rPr lang="en-US" altLang="en-US" sz="2400"/>
            </a:br>
            <a:br>
              <a:rPr lang="en-US" altLang="en-US" sz="2400"/>
            </a:br>
            <a:r>
              <a:rPr lang="en-US" altLang="en-US" sz="2400">
                <a:solidFill>
                  <a:srgbClr val="FFC000"/>
                </a:solidFill>
              </a:rPr>
              <a:t>  /** Display geometric object properties */</a:t>
            </a:r>
            <a:br>
              <a:rPr lang="en-US" altLang="en-US" sz="2400">
                <a:solidFill>
                  <a:srgbClr val="FFC000"/>
                </a:solidFill>
              </a:rPr>
            </a:br>
            <a:r>
              <a:rPr lang="en-US" altLang="en-US" sz="2400"/>
              <a:t>  </a:t>
            </a:r>
            <a:r>
              <a:rPr lang="en-US" altLang="en-US" sz="2400" b="1"/>
              <a:t>public static void </a:t>
            </a:r>
            <a:r>
              <a:rPr lang="en-US" altLang="en-US" sz="2400"/>
              <a:t>displayObject(GeometricObject1 object) {</a:t>
            </a:r>
            <a:br>
              <a:rPr lang="en-US" altLang="en-US" sz="2400"/>
            </a:br>
            <a:r>
              <a:rPr lang="en-US" altLang="en-US" sz="2400"/>
              <a:t>    System.out.println("Created on " + object.getDateCreated() +</a:t>
            </a:r>
            <a:br>
              <a:rPr lang="en-US" altLang="en-US" sz="2400"/>
            </a:br>
            <a:r>
              <a:rPr lang="en-US" altLang="en-US" sz="2400"/>
              <a:t>      ". Color is " + object.getColor());</a:t>
            </a:r>
            <a:br>
              <a:rPr lang="en-US" altLang="en-US" sz="2400"/>
            </a:br>
            <a:r>
              <a:rPr lang="en-US" altLang="en-US" sz="2400"/>
              <a:t>  }</a:t>
            </a:r>
            <a:br>
              <a:rPr lang="en-US" altLang="en-US" sz="2400"/>
            </a:br>
            <a:r>
              <a:rPr lang="en-US" altLang="en-US" sz="2400"/>
              <a:t>}</a:t>
            </a:r>
            <a:br>
              <a:rPr lang="en-US" altLang="en-US"/>
            </a:br>
            <a:endParaRPr lang="en-US" altLang="en-US"/>
          </a:p>
        </p:txBody>
      </p:sp>
      <p:sp>
        <p:nvSpPr>
          <p:cNvPr id="35844" name="Slide Number Placeholder 3">
            <a:extLst>
              <a:ext uri="{FF2B5EF4-FFF2-40B4-BE49-F238E27FC236}">
                <a16:creationId xmlns:a16="http://schemas.microsoft.com/office/drawing/2014/main" id="{32581AFB-29B7-477B-953C-E00A566523A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136054A-B5FE-4998-A14F-55F498745024}" type="slidenum">
              <a:rPr lang="en-US" altLang="en-US" sz="1400"/>
              <a:pPr>
                <a:spcBef>
                  <a:spcPct val="0"/>
                </a:spcBef>
                <a:buClrTx/>
                <a:buSzTx/>
                <a:buFontTx/>
                <a:buNone/>
              </a:pPr>
              <a:t>31</a:t>
            </a:fld>
            <a:endParaRPr lang="en-US" altLang="en-US" sz="1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02C15D9E-2B13-488E-8F05-3D0C570A118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825E06A-68D9-45C0-91CB-94C1FCE395AD}" type="slidenum">
              <a:rPr lang="en-US" altLang="en-US" sz="1400"/>
              <a:pPr>
                <a:spcBef>
                  <a:spcPct val="0"/>
                </a:spcBef>
                <a:buClrTx/>
                <a:buSzTx/>
                <a:buFontTx/>
                <a:buNone/>
              </a:pPr>
              <a:t>32</a:t>
            </a:fld>
            <a:endParaRPr lang="en-US" altLang="en-US" sz="1400"/>
          </a:p>
        </p:txBody>
      </p:sp>
      <p:sp>
        <p:nvSpPr>
          <p:cNvPr id="36867" name="Rectangle 2">
            <a:extLst>
              <a:ext uri="{FF2B5EF4-FFF2-40B4-BE49-F238E27FC236}">
                <a16:creationId xmlns:a16="http://schemas.microsoft.com/office/drawing/2014/main" id="{75690837-64D6-4CD8-BD9B-D0D6A7167DA5}"/>
              </a:ext>
            </a:extLst>
          </p:cNvPr>
          <p:cNvSpPr>
            <a:spLocks noGrp="1" noChangeArrowheads="1"/>
          </p:cNvSpPr>
          <p:nvPr>
            <p:ph type="title"/>
          </p:nvPr>
        </p:nvSpPr>
        <p:spPr>
          <a:xfrm>
            <a:off x="228600" y="152400"/>
            <a:ext cx="8763000" cy="685800"/>
          </a:xfrm>
          <a:noFill/>
        </p:spPr>
        <p:txBody>
          <a:bodyPr/>
          <a:lstStyle/>
          <a:p>
            <a:r>
              <a:rPr lang="en-US" altLang="en-US" sz="2400"/>
              <a:t>Polymorphism, Dynamic Binding and Generic Programming</a:t>
            </a:r>
            <a:endParaRPr lang="en-US" altLang="en-US" sz="2800" b="1">
              <a:latin typeface="Courier" pitchFamily="49" charset="0"/>
            </a:endParaRPr>
          </a:p>
        </p:txBody>
      </p:sp>
      <p:sp>
        <p:nvSpPr>
          <p:cNvPr id="36868" name="Text Box 5">
            <a:extLst>
              <a:ext uri="{FF2B5EF4-FFF2-40B4-BE49-F238E27FC236}">
                <a16:creationId xmlns:a16="http://schemas.microsoft.com/office/drawing/2014/main" id="{BEBA4EC9-581A-4361-82E2-F24250C89613}"/>
              </a:ext>
            </a:extLst>
          </p:cNvPr>
          <p:cNvSpPr txBox="1">
            <a:spLocks noChangeArrowheads="1"/>
          </p:cNvSpPr>
          <p:nvPr/>
        </p:nvSpPr>
        <p:spPr bwMode="auto">
          <a:xfrm>
            <a:off x="152400" y="838200"/>
            <a:ext cx="37338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public class PolymorphismDemo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m(new GraduateStudent());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m(new Student());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m(new Person());</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m(new Object());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public static void m(Object x)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System.out.println(x.toString());</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class GraduateStudent extends Student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class Student extends Person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public String toString()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return "Student";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class Person extends Object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public String toString()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return "Person";</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100" b="1">
                <a:solidFill>
                  <a:schemeClr val="tx2"/>
                </a:solidFill>
                <a:latin typeface="Courier New" panose="02070309020205020404" pitchFamily="49" charset="0"/>
                <a:cs typeface="Times New Roman" panose="02020603050405020304" pitchFamily="18" charset="0"/>
              </a:rPr>
              <a:t>}</a:t>
            </a:r>
          </a:p>
        </p:txBody>
      </p:sp>
      <p:sp>
        <p:nvSpPr>
          <p:cNvPr id="324615" name="Text Box 7">
            <a:extLst>
              <a:ext uri="{FF2B5EF4-FFF2-40B4-BE49-F238E27FC236}">
                <a16:creationId xmlns:a16="http://schemas.microsoft.com/office/drawing/2014/main" id="{00A8ED25-B0F6-4FD2-82A2-550837DC407E}"/>
              </a:ext>
            </a:extLst>
          </p:cNvPr>
          <p:cNvSpPr txBox="1">
            <a:spLocks noChangeArrowheads="1"/>
          </p:cNvSpPr>
          <p:nvPr/>
        </p:nvSpPr>
        <p:spPr bwMode="auto">
          <a:xfrm>
            <a:off x="4724400" y="914400"/>
            <a:ext cx="3886200" cy="1016000"/>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defRPr/>
            </a:pPr>
            <a:r>
              <a:rPr lang="en-US" altLang="en-US" sz="2000" b="1" dirty="0"/>
              <a:t>Method m takes a parameter of the Object type. You can invoke it with any object.</a:t>
            </a:r>
          </a:p>
        </p:txBody>
      </p:sp>
      <p:sp>
        <p:nvSpPr>
          <p:cNvPr id="324616" name="Line 8">
            <a:extLst>
              <a:ext uri="{FF2B5EF4-FFF2-40B4-BE49-F238E27FC236}">
                <a16:creationId xmlns:a16="http://schemas.microsoft.com/office/drawing/2014/main" id="{D140F23F-00CB-4C82-9D43-0D4C984C7DB9}"/>
              </a:ext>
            </a:extLst>
          </p:cNvPr>
          <p:cNvSpPr>
            <a:spLocks noChangeShapeType="1"/>
          </p:cNvSpPr>
          <p:nvPr/>
        </p:nvSpPr>
        <p:spPr bwMode="auto">
          <a:xfrm flipH="1">
            <a:off x="2590800" y="1371600"/>
            <a:ext cx="2133600" cy="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4617" name="Text Box 9">
            <a:extLst>
              <a:ext uri="{FF2B5EF4-FFF2-40B4-BE49-F238E27FC236}">
                <a16:creationId xmlns:a16="http://schemas.microsoft.com/office/drawing/2014/main" id="{8CA8DA51-2A73-40A9-B75E-53F64553357E}"/>
              </a:ext>
            </a:extLst>
          </p:cNvPr>
          <p:cNvSpPr txBox="1">
            <a:spLocks noChangeArrowheads="1"/>
          </p:cNvSpPr>
          <p:nvPr/>
        </p:nvSpPr>
        <p:spPr bwMode="auto">
          <a:xfrm>
            <a:off x="3886200" y="1981200"/>
            <a:ext cx="5105400" cy="1006475"/>
          </a:xfrm>
          <a:prstGeom prst="rect">
            <a:avLst/>
          </a:prstGeom>
          <a:ln/>
        </p:spPr>
        <p:style>
          <a:lnRef idx="2">
            <a:schemeClr val="accent4"/>
          </a:lnRef>
          <a:fillRef idx="1">
            <a:schemeClr val="lt1"/>
          </a:fillRef>
          <a:effectRef idx="0">
            <a:schemeClr val="accent4"/>
          </a:effectRef>
          <a:fontRef idx="minor">
            <a:schemeClr val="dk1"/>
          </a:fontRef>
        </p:style>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defRPr/>
            </a:pPr>
            <a:r>
              <a:rPr lang="en-US" altLang="en-US" sz="2000" dirty="0">
                <a:cs typeface="Courier New" panose="02070309020205020404" pitchFamily="49" charset="0"/>
              </a:rPr>
              <a:t>An object of a subtype can be used wherever its </a:t>
            </a:r>
            <a:r>
              <a:rPr lang="en-US" altLang="en-US" sz="2000" dirty="0" err="1">
                <a:cs typeface="Courier New" panose="02070309020205020404" pitchFamily="49" charset="0"/>
              </a:rPr>
              <a:t>supertype</a:t>
            </a:r>
            <a:r>
              <a:rPr lang="en-US" altLang="en-US" sz="2000" dirty="0">
                <a:cs typeface="Courier New" panose="02070309020205020404" pitchFamily="49" charset="0"/>
              </a:rPr>
              <a:t> value is required</a:t>
            </a:r>
            <a:r>
              <a:rPr lang="en-US" altLang="en-US" sz="2000" dirty="0">
                <a:cs typeface="Times New Roman" panose="02020603050405020304" pitchFamily="18" charset="0"/>
              </a:rPr>
              <a:t>. This feature is known as </a:t>
            </a:r>
            <a:r>
              <a:rPr lang="en-US" altLang="en-US" sz="2000" i="1" dirty="0">
                <a:cs typeface="Times New Roman" panose="02020603050405020304" pitchFamily="18" charset="0"/>
              </a:rPr>
              <a:t>polymorphism</a:t>
            </a:r>
            <a:r>
              <a:rPr lang="en-US" altLang="en-US" sz="2000" dirty="0">
                <a:cs typeface="Times New Roman" panose="02020603050405020304" pitchFamily="18" charset="0"/>
              </a:rPr>
              <a:t>.</a:t>
            </a:r>
          </a:p>
        </p:txBody>
      </p:sp>
      <p:sp>
        <p:nvSpPr>
          <p:cNvPr id="324618" name="Rectangle 10">
            <a:extLst>
              <a:ext uri="{FF2B5EF4-FFF2-40B4-BE49-F238E27FC236}">
                <a16:creationId xmlns:a16="http://schemas.microsoft.com/office/drawing/2014/main" id="{4C55FFA7-9537-4BBE-85A3-BC8F16DDA1C4}"/>
              </a:ext>
            </a:extLst>
          </p:cNvPr>
          <p:cNvSpPr>
            <a:spLocks noGrp="1" noChangeArrowheads="1"/>
          </p:cNvSpPr>
          <p:nvPr>
            <p:ph type="body" idx="1"/>
          </p:nvPr>
        </p:nvSpPr>
        <p:spPr>
          <a:xfrm>
            <a:off x="3886200" y="3352800"/>
            <a:ext cx="5029200" cy="2895600"/>
          </a:xfrm>
          <a:noFill/>
        </p:spPr>
        <p:txBody>
          <a:bodyPr/>
          <a:lstStyle/>
          <a:p>
            <a:pPr marL="0" indent="0">
              <a:lnSpc>
                <a:spcPct val="90000"/>
              </a:lnSpc>
              <a:buFont typeface="Monotype Sorts" pitchFamily="2" charset="2"/>
              <a:buNone/>
            </a:pPr>
            <a:r>
              <a:rPr lang="en-US" altLang="en-US" sz="2000">
                <a:cs typeface="Times New Roman" panose="02020603050405020304" pitchFamily="18" charset="0"/>
              </a:rPr>
              <a:t>When the method m(Object x) is executed, the argument x’s toString method is invoked. x may be an instance of GraduateStudent, Student, Person, or Object. Classes GraduateStudent, Student, Person, and Object have their own implementation of the toString method. Which implementation is used will be determined dynamically by the Java Virtual Machine at runtime. This capability is known as </a:t>
            </a:r>
            <a:r>
              <a:rPr lang="en-US" altLang="en-US" sz="2000" i="1">
                <a:cs typeface="Times New Roman" panose="02020603050405020304" pitchFamily="18" charset="0"/>
              </a:rPr>
              <a:t>dynamic binding</a:t>
            </a:r>
            <a:r>
              <a:rPr lang="en-US" altLang="en-US" sz="2000">
                <a:cs typeface="Times New Roman" panose="02020603050405020304" pitchFamily="18" charset="0"/>
              </a:rPr>
              <a:t>. </a:t>
            </a:r>
            <a:endParaRPr lang="en-US" altLang="en-US" sz="2000"/>
          </a:p>
        </p:txBody>
      </p:sp>
      <p:sp>
        <p:nvSpPr>
          <p:cNvPr id="324621" name="AutoShape 13">
            <a:hlinkClick r:id="" action="ppaction://noaction" highlightClick="1"/>
            <a:extLst>
              <a:ext uri="{FF2B5EF4-FFF2-40B4-BE49-F238E27FC236}">
                <a16:creationId xmlns:a16="http://schemas.microsoft.com/office/drawing/2014/main" id="{279C5021-8EFC-45E0-A956-B1576CA13112}"/>
              </a:ext>
            </a:extLst>
          </p:cNvPr>
          <p:cNvSpPr>
            <a:spLocks noChangeArrowheads="1"/>
          </p:cNvSpPr>
          <p:nvPr/>
        </p:nvSpPr>
        <p:spPr bwMode="auto">
          <a:xfrm>
            <a:off x="762000" y="5486400"/>
            <a:ext cx="3048000" cy="3810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DynamicBindingDemo</a:t>
            </a:r>
            <a:endParaRPr lang="en-US" dirty="0">
              <a:solidFill>
                <a:schemeClr val="accent1"/>
              </a:solidFill>
            </a:endParaRPr>
          </a:p>
        </p:txBody>
      </p:sp>
      <p:sp>
        <p:nvSpPr>
          <p:cNvPr id="36874" name="AutoShape 14">
            <a:hlinkClick r:id="rId3" action="ppaction://program" highlightClick="1"/>
            <a:extLst>
              <a:ext uri="{FF2B5EF4-FFF2-40B4-BE49-F238E27FC236}">
                <a16:creationId xmlns:a16="http://schemas.microsoft.com/office/drawing/2014/main" id="{D775CE62-4FA5-4FD2-B112-6530CA7B828C}"/>
              </a:ext>
            </a:extLst>
          </p:cNvPr>
          <p:cNvSpPr>
            <a:spLocks noChangeArrowheads="1"/>
          </p:cNvSpPr>
          <p:nvPr/>
        </p:nvSpPr>
        <p:spPr bwMode="auto">
          <a:xfrm>
            <a:off x="762000" y="5943600"/>
            <a:ext cx="160020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36875" name="AutoShape 15">
            <a:hlinkClick r:id="rId4" highlightClick="1"/>
            <a:extLst>
              <a:ext uri="{FF2B5EF4-FFF2-40B4-BE49-F238E27FC236}">
                <a16:creationId xmlns:a16="http://schemas.microsoft.com/office/drawing/2014/main" id="{D4D12476-119E-43FF-AA21-EFB6589FC180}"/>
              </a:ext>
            </a:extLst>
          </p:cNvPr>
          <p:cNvSpPr>
            <a:spLocks noChangeArrowheads="1"/>
          </p:cNvSpPr>
          <p:nvPr/>
        </p:nvSpPr>
        <p:spPr bwMode="auto">
          <a:xfrm>
            <a:off x="228600" y="54102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12" name="AutoShape 4">
            <a:hlinkClick r:id="rId5" highlightClick="1"/>
            <a:extLst>
              <a:ext uri="{FF2B5EF4-FFF2-40B4-BE49-F238E27FC236}">
                <a16:creationId xmlns:a16="http://schemas.microsoft.com/office/drawing/2014/main" id="{AF5D3DC5-4A33-4592-838E-B25434DD64C2}"/>
              </a:ext>
            </a:extLst>
          </p:cNvPr>
          <p:cNvSpPr>
            <a:spLocks noChangeArrowheads="1"/>
          </p:cNvSpPr>
          <p:nvPr/>
        </p:nvSpPr>
        <p:spPr bwMode="auto">
          <a:xfrm>
            <a:off x="2311547" y="5067586"/>
            <a:ext cx="1524000" cy="418814"/>
          </a:xfrm>
          <a:prstGeom prst="actionButtonBlank">
            <a:avLst/>
          </a:prstGeom>
          <a:solidFill>
            <a:srgbClr val="00B0F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itchFamily="18" charset="0"/>
              </a:defRPr>
            </a:lvl1pPr>
            <a:lvl2pPr marL="742950" indent="-285750">
              <a:spcBef>
                <a:spcPct val="20000"/>
              </a:spcBef>
              <a:buClr>
                <a:schemeClr val="tx1"/>
              </a:buClr>
              <a:buChar char="–"/>
              <a:defRPr sz="2800">
                <a:solidFill>
                  <a:schemeClr val="tx1"/>
                </a:solidFill>
                <a:latin typeface="Times New Roman"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itchFamily="18" charset="0"/>
              </a:defRPr>
            </a:lvl3pPr>
            <a:lvl4pPr marL="1600200" indent="-228600">
              <a:spcBef>
                <a:spcPct val="20000"/>
              </a:spcBef>
              <a:buClr>
                <a:schemeClr val="tx1"/>
              </a:buClr>
              <a:buChar char="–"/>
              <a:defRPr sz="2000">
                <a:solidFill>
                  <a:schemeClr val="tx1"/>
                </a:solidFill>
                <a:latin typeface="Times New Roman" pitchFamily="18" charset="0"/>
              </a:defRPr>
            </a:lvl4pPr>
            <a:lvl5pPr marL="2057400" indent="-228600">
              <a:spcBef>
                <a:spcPct val="20000"/>
              </a:spcBef>
              <a:buClr>
                <a:schemeClr val="tx2"/>
              </a:buClr>
              <a:buChar char="•"/>
              <a:defRPr sz="2000">
                <a:solidFill>
                  <a:schemeClr val="tx1"/>
                </a:solidFill>
                <a:latin typeface="Times New Roman"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itchFamily="18" charset="0"/>
              </a:defRPr>
            </a:lvl9pPr>
          </a:lstStyle>
          <a:p>
            <a:pPr algn="ctr">
              <a:spcBef>
                <a:spcPct val="0"/>
              </a:spcBef>
              <a:buClrTx/>
              <a:buSzTx/>
              <a:buFontTx/>
              <a:buNone/>
              <a:defRPr/>
            </a:pPr>
            <a:r>
              <a:rPr lang="en-US" altLang="en-US" sz="2400" dirty="0">
                <a:latin typeface="Book Antiqua" pitchFamily="18" charset="0"/>
              </a:rPr>
              <a:t>Animation</a:t>
            </a: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4615"/>
                                        </p:tgtEl>
                                        <p:attrNameLst>
                                          <p:attrName>style.visibility</p:attrName>
                                        </p:attrNameLst>
                                      </p:cBhvr>
                                      <p:to>
                                        <p:strVal val="visible"/>
                                      </p:to>
                                    </p:set>
                                    <p:anim calcmode="lin" valueType="num">
                                      <p:cBhvr additive="base">
                                        <p:cTn id="7" dur="500" fill="hold"/>
                                        <p:tgtEl>
                                          <p:spTgt spid="324615"/>
                                        </p:tgtEl>
                                        <p:attrNameLst>
                                          <p:attrName>ppt_x</p:attrName>
                                        </p:attrNameLst>
                                      </p:cBhvr>
                                      <p:tavLst>
                                        <p:tav tm="0">
                                          <p:val>
                                            <p:strVal val="0-#ppt_w/2"/>
                                          </p:val>
                                        </p:tav>
                                        <p:tav tm="100000">
                                          <p:val>
                                            <p:strVal val="#ppt_x"/>
                                          </p:val>
                                        </p:tav>
                                      </p:tavLst>
                                    </p:anim>
                                    <p:anim calcmode="lin" valueType="num">
                                      <p:cBhvr additive="base">
                                        <p:cTn id="8" dur="500" fill="hold"/>
                                        <p:tgtEl>
                                          <p:spTgt spid="3246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24616"/>
                                        </p:tgtEl>
                                        <p:attrNameLst>
                                          <p:attrName>style.visibility</p:attrName>
                                        </p:attrNameLst>
                                      </p:cBhvr>
                                      <p:to>
                                        <p:strVal val="visible"/>
                                      </p:to>
                                    </p:set>
                                    <p:anim calcmode="lin" valueType="num">
                                      <p:cBhvr additive="base">
                                        <p:cTn id="13" dur="500" fill="hold"/>
                                        <p:tgtEl>
                                          <p:spTgt spid="324616"/>
                                        </p:tgtEl>
                                        <p:attrNameLst>
                                          <p:attrName>ppt_x</p:attrName>
                                        </p:attrNameLst>
                                      </p:cBhvr>
                                      <p:tavLst>
                                        <p:tav tm="0">
                                          <p:val>
                                            <p:strVal val="0-#ppt_w/2"/>
                                          </p:val>
                                        </p:tav>
                                        <p:tav tm="100000">
                                          <p:val>
                                            <p:strVal val="#ppt_x"/>
                                          </p:val>
                                        </p:tav>
                                      </p:tavLst>
                                    </p:anim>
                                    <p:anim calcmode="lin" valueType="num">
                                      <p:cBhvr additive="base">
                                        <p:cTn id="14" dur="500" fill="hold"/>
                                        <p:tgtEl>
                                          <p:spTgt spid="32461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24617"/>
                                        </p:tgtEl>
                                        <p:attrNameLst>
                                          <p:attrName>style.visibility</p:attrName>
                                        </p:attrNameLst>
                                      </p:cBhvr>
                                      <p:to>
                                        <p:strVal val="visible"/>
                                      </p:to>
                                    </p:set>
                                    <p:anim calcmode="lin" valueType="num">
                                      <p:cBhvr additive="base">
                                        <p:cTn id="19" dur="500" fill="hold"/>
                                        <p:tgtEl>
                                          <p:spTgt spid="324617"/>
                                        </p:tgtEl>
                                        <p:attrNameLst>
                                          <p:attrName>ppt_x</p:attrName>
                                        </p:attrNameLst>
                                      </p:cBhvr>
                                      <p:tavLst>
                                        <p:tav tm="0">
                                          <p:val>
                                            <p:strVal val="0-#ppt_w/2"/>
                                          </p:val>
                                        </p:tav>
                                        <p:tav tm="100000">
                                          <p:val>
                                            <p:strVal val="#ppt_x"/>
                                          </p:val>
                                        </p:tav>
                                      </p:tavLst>
                                    </p:anim>
                                    <p:anim calcmode="lin" valueType="num">
                                      <p:cBhvr additive="base">
                                        <p:cTn id="20" dur="500" fill="hold"/>
                                        <p:tgtEl>
                                          <p:spTgt spid="32461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24618">
                                            <p:txEl>
                                              <p:pRg st="0" end="0"/>
                                            </p:txEl>
                                          </p:spTgt>
                                        </p:tgtEl>
                                        <p:attrNameLst>
                                          <p:attrName>style.visibility</p:attrName>
                                        </p:attrNameLst>
                                      </p:cBhvr>
                                      <p:to>
                                        <p:strVal val="visible"/>
                                      </p:to>
                                    </p:set>
                                    <p:anim calcmode="lin" valueType="num">
                                      <p:cBhvr additive="base">
                                        <p:cTn id="25" dur="500" fill="hold"/>
                                        <p:tgtEl>
                                          <p:spTgt spid="324618">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2461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5" grpId="0" animBg="1" autoUpdateAnimBg="0"/>
      <p:bldP spid="324617" grpId="0" animBg="1" autoUpdateAnimBg="0"/>
      <p:bldP spid="324618"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a:extLst>
              <a:ext uri="{FF2B5EF4-FFF2-40B4-BE49-F238E27FC236}">
                <a16:creationId xmlns:a16="http://schemas.microsoft.com/office/drawing/2014/main" id="{AB91DE39-906B-43EF-909B-1C6C34E5EF6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5D6F5C5-90B0-409F-83FC-6528CEBCB2BD}" type="slidenum">
              <a:rPr lang="en-US" altLang="en-US" sz="1400"/>
              <a:pPr>
                <a:spcBef>
                  <a:spcPct val="0"/>
                </a:spcBef>
                <a:buClrTx/>
                <a:buSzTx/>
                <a:buFontTx/>
                <a:buNone/>
              </a:pPr>
              <a:t>33</a:t>
            </a:fld>
            <a:endParaRPr lang="en-US" altLang="en-US" sz="1400"/>
          </a:p>
        </p:txBody>
      </p:sp>
      <p:sp>
        <p:nvSpPr>
          <p:cNvPr id="37891" name="Rectangle 2">
            <a:extLst>
              <a:ext uri="{FF2B5EF4-FFF2-40B4-BE49-F238E27FC236}">
                <a16:creationId xmlns:a16="http://schemas.microsoft.com/office/drawing/2014/main" id="{2D2AEE0B-ED4C-4BE0-B7E6-9B8142C42569}"/>
              </a:ext>
            </a:extLst>
          </p:cNvPr>
          <p:cNvSpPr>
            <a:spLocks noGrp="1" noChangeArrowheads="1"/>
          </p:cNvSpPr>
          <p:nvPr>
            <p:ph type="title"/>
          </p:nvPr>
        </p:nvSpPr>
        <p:spPr>
          <a:xfrm>
            <a:off x="685800" y="304800"/>
            <a:ext cx="7772400" cy="457200"/>
          </a:xfrm>
          <a:noFill/>
        </p:spPr>
        <p:txBody>
          <a:bodyPr/>
          <a:lstStyle/>
          <a:p>
            <a:r>
              <a:rPr lang="en-US" altLang="en-US" sz="4000"/>
              <a:t>Dynamic Binding</a:t>
            </a:r>
            <a:endParaRPr lang="en-US" altLang="en-US" b="1">
              <a:latin typeface="Courier" pitchFamily="49" charset="0"/>
            </a:endParaRPr>
          </a:p>
        </p:txBody>
      </p:sp>
      <p:sp>
        <p:nvSpPr>
          <p:cNvPr id="37892" name="Rectangle 3">
            <a:extLst>
              <a:ext uri="{FF2B5EF4-FFF2-40B4-BE49-F238E27FC236}">
                <a16:creationId xmlns:a16="http://schemas.microsoft.com/office/drawing/2014/main" id="{845EDF33-F97F-4DCC-A4D6-0F9429158FD8}"/>
              </a:ext>
            </a:extLst>
          </p:cNvPr>
          <p:cNvSpPr>
            <a:spLocks noGrp="1" noChangeArrowheads="1"/>
          </p:cNvSpPr>
          <p:nvPr>
            <p:ph type="body" idx="1"/>
          </p:nvPr>
        </p:nvSpPr>
        <p:spPr>
          <a:xfrm>
            <a:off x="228600" y="990600"/>
            <a:ext cx="8915400" cy="3505200"/>
          </a:xfrm>
          <a:noFill/>
        </p:spPr>
        <p:txBody>
          <a:bodyPr/>
          <a:lstStyle/>
          <a:p>
            <a:pPr marL="0" indent="0">
              <a:lnSpc>
                <a:spcPct val="90000"/>
              </a:lnSpc>
              <a:buFont typeface="Monotype Sorts" pitchFamily="2" charset="2"/>
              <a:buNone/>
            </a:pPr>
            <a:r>
              <a:rPr lang="en-US" altLang="en-US" sz="2600">
                <a:cs typeface="Times New Roman" panose="02020603050405020304" pitchFamily="18" charset="0"/>
              </a:rPr>
              <a:t>Dynamic binding works as follows: Suppose an object o is an instance of classes C</a:t>
            </a:r>
            <a:r>
              <a:rPr lang="en-US" altLang="en-US" sz="2600" baseline="-30000">
                <a:cs typeface="Times New Roman" panose="02020603050405020304" pitchFamily="18" charset="0"/>
              </a:rPr>
              <a:t>1</a:t>
            </a:r>
            <a:r>
              <a:rPr lang="en-US" altLang="en-US" sz="2600">
                <a:cs typeface="Times New Roman" panose="02020603050405020304" pitchFamily="18" charset="0"/>
              </a:rPr>
              <a:t>, C</a:t>
            </a:r>
            <a:r>
              <a:rPr lang="en-US" altLang="en-US" sz="2600" baseline="-30000">
                <a:cs typeface="Times New Roman" panose="02020603050405020304" pitchFamily="18" charset="0"/>
              </a:rPr>
              <a:t>2</a:t>
            </a:r>
            <a:r>
              <a:rPr lang="en-US" altLang="en-US" sz="2600">
                <a:cs typeface="Times New Roman" panose="02020603050405020304" pitchFamily="18" charset="0"/>
              </a:rPr>
              <a:t>, ..., C</a:t>
            </a:r>
            <a:r>
              <a:rPr lang="en-US" altLang="en-US" sz="2600" baseline="-30000">
                <a:cs typeface="Times New Roman" panose="02020603050405020304" pitchFamily="18" charset="0"/>
              </a:rPr>
              <a:t>n-1</a:t>
            </a:r>
            <a:r>
              <a:rPr lang="en-US" altLang="en-US" sz="2600">
                <a:cs typeface="Times New Roman" panose="02020603050405020304" pitchFamily="18" charset="0"/>
              </a:rPr>
              <a:t>, and C</a:t>
            </a:r>
            <a:r>
              <a:rPr lang="en-US" altLang="en-US" sz="2600" baseline="-30000">
                <a:cs typeface="Times New Roman" panose="02020603050405020304" pitchFamily="18" charset="0"/>
              </a:rPr>
              <a:t>n</a:t>
            </a:r>
            <a:r>
              <a:rPr lang="en-US" altLang="en-US" sz="2600">
                <a:cs typeface="Times New Roman" panose="02020603050405020304" pitchFamily="18" charset="0"/>
              </a:rPr>
              <a:t>, where C</a:t>
            </a:r>
            <a:r>
              <a:rPr lang="en-US" altLang="en-US" sz="2600" baseline="-30000">
                <a:cs typeface="Times New Roman" panose="02020603050405020304" pitchFamily="18" charset="0"/>
              </a:rPr>
              <a:t>1</a:t>
            </a:r>
            <a:r>
              <a:rPr lang="en-US" altLang="en-US" sz="2600">
                <a:cs typeface="Times New Roman" panose="02020603050405020304" pitchFamily="18" charset="0"/>
              </a:rPr>
              <a:t> is a subclass of C</a:t>
            </a:r>
            <a:r>
              <a:rPr lang="en-US" altLang="en-US" sz="2600" baseline="-30000">
                <a:cs typeface="Times New Roman" panose="02020603050405020304" pitchFamily="18" charset="0"/>
              </a:rPr>
              <a:t>2</a:t>
            </a:r>
            <a:r>
              <a:rPr lang="en-US" altLang="en-US" sz="2600">
                <a:cs typeface="Times New Roman" panose="02020603050405020304" pitchFamily="18" charset="0"/>
              </a:rPr>
              <a:t>, C</a:t>
            </a:r>
            <a:r>
              <a:rPr lang="en-US" altLang="en-US" sz="2600" baseline="-30000">
                <a:cs typeface="Times New Roman" panose="02020603050405020304" pitchFamily="18" charset="0"/>
              </a:rPr>
              <a:t>2</a:t>
            </a:r>
            <a:r>
              <a:rPr lang="en-US" altLang="en-US" sz="2600">
                <a:cs typeface="Times New Roman" panose="02020603050405020304" pitchFamily="18" charset="0"/>
              </a:rPr>
              <a:t> is a subclass of C</a:t>
            </a:r>
            <a:r>
              <a:rPr lang="en-US" altLang="en-US" sz="2600" baseline="-30000">
                <a:cs typeface="Times New Roman" panose="02020603050405020304" pitchFamily="18" charset="0"/>
              </a:rPr>
              <a:t>3</a:t>
            </a:r>
            <a:r>
              <a:rPr lang="en-US" altLang="en-US" sz="2600">
                <a:cs typeface="Times New Roman" panose="02020603050405020304" pitchFamily="18" charset="0"/>
              </a:rPr>
              <a:t>, ..., and C</a:t>
            </a:r>
            <a:r>
              <a:rPr lang="en-US" altLang="en-US" sz="2600" baseline="-30000">
                <a:cs typeface="Times New Roman" panose="02020603050405020304" pitchFamily="18" charset="0"/>
              </a:rPr>
              <a:t>n-1</a:t>
            </a:r>
            <a:r>
              <a:rPr lang="en-US" altLang="en-US" sz="2600">
                <a:cs typeface="Times New Roman" panose="02020603050405020304" pitchFamily="18" charset="0"/>
              </a:rPr>
              <a:t> is a subclass of C</a:t>
            </a:r>
            <a:r>
              <a:rPr lang="en-US" altLang="en-US" sz="2600" baseline="-30000">
                <a:cs typeface="Times New Roman" panose="02020603050405020304" pitchFamily="18" charset="0"/>
              </a:rPr>
              <a:t>n</a:t>
            </a:r>
            <a:r>
              <a:rPr lang="en-US" altLang="en-US" sz="2600">
                <a:cs typeface="Times New Roman" panose="02020603050405020304" pitchFamily="18" charset="0"/>
              </a:rPr>
              <a:t>. </a:t>
            </a:r>
            <a:r>
              <a:rPr lang="en-US" altLang="en-US" sz="2600">
                <a:cs typeface="Courier New" panose="02070309020205020404" pitchFamily="49" charset="0"/>
              </a:rPr>
              <a:t>That is, </a:t>
            </a:r>
            <a:r>
              <a:rPr lang="en-US" altLang="en-US" sz="2600">
                <a:cs typeface="Times New Roman" panose="02020603050405020304" pitchFamily="18" charset="0"/>
              </a:rPr>
              <a:t>C</a:t>
            </a:r>
            <a:r>
              <a:rPr lang="en-US" altLang="en-US" sz="2600" baseline="-30000">
                <a:cs typeface="Times New Roman" panose="02020603050405020304" pitchFamily="18" charset="0"/>
              </a:rPr>
              <a:t>n</a:t>
            </a:r>
            <a:r>
              <a:rPr lang="en-US" altLang="en-US" sz="2600">
                <a:cs typeface="Courier New" panose="02070309020205020404" pitchFamily="49" charset="0"/>
              </a:rPr>
              <a:t> is the most general class, and </a:t>
            </a:r>
            <a:r>
              <a:rPr lang="en-US" altLang="en-US" sz="2600">
                <a:cs typeface="Times New Roman" panose="02020603050405020304" pitchFamily="18" charset="0"/>
              </a:rPr>
              <a:t>C</a:t>
            </a:r>
            <a:r>
              <a:rPr lang="en-US" altLang="en-US" sz="2600" baseline="-30000">
                <a:cs typeface="Times New Roman" panose="02020603050405020304" pitchFamily="18" charset="0"/>
              </a:rPr>
              <a:t>1</a:t>
            </a:r>
            <a:r>
              <a:rPr lang="en-US" altLang="en-US" sz="2600">
                <a:cs typeface="Courier New" panose="02070309020205020404" pitchFamily="49" charset="0"/>
              </a:rPr>
              <a:t> is the most specific class. In Java, </a:t>
            </a:r>
            <a:r>
              <a:rPr lang="en-US" altLang="en-US" sz="2600">
                <a:cs typeface="Times New Roman" panose="02020603050405020304" pitchFamily="18" charset="0"/>
              </a:rPr>
              <a:t>C</a:t>
            </a:r>
            <a:r>
              <a:rPr lang="en-US" altLang="en-US" sz="2600" baseline="-30000">
                <a:cs typeface="Times New Roman" panose="02020603050405020304" pitchFamily="18" charset="0"/>
              </a:rPr>
              <a:t>n</a:t>
            </a:r>
            <a:r>
              <a:rPr lang="en-US" altLang="en-US" sz="2600">
                <a:cs typeface="Courier New" panose="02070309020205020404" pitchFamily="49" charset="0"/>
              </a:rPr>
              <a:t> is the Object class. </a:t>
            </a:r>
            <a:r>
              <a:rPr lang="en-US" altLang="en-US" sz="2600">
                <a:cs typeface="Times New Roman" panose="02020603050405020304" pitchFamily="18" charset="0"/>
              </a:rPr>
              <a:t>If o invokes a method p, the JVM searches the implementation for the method p in C</a:t>
            </a:r>
            <a:r>
              <a:rPr lang="en-US" altLang="en-US" sz="2600" baseline="-30000">
                <a:cs typeface="Times New Roman" panose="02020603050405020304" pitchFamily="18" charset="0"/>
              </a:rPr>
              <a:t>1</a:t>
            </a:r>
            <a:r>
              <a:rPr lang="en-US" altLang="en-US" sz="2600">
                <a:cs typeface="Times New Roman" panose="02020603050405020304" pitchFamily="18" charset="0"/>
              </a:rPr>
              <a:t>, C</a:t>
            </a:r>
            <a:r>
              <a:rPr lang="en-US" altLang="en-US" sz="2600" baseline="-30000">
                <a:cs typeface="Times New Roman" panose="02020603050405020304" pitchFamily="18" charset="0"/>
              </a:rPr>
              <a:t>2</a:t>
            </a:r>
            <a:r>
              <a:rPr lang="en-US" altLang="en-US" sz="2600">
                <a:cs typeface="Times New Roman" panose="02020603050405020304" pitchFamily="18" charset="0"/>
              </a:rPr>
              <a:t>, ..., C</a:t>
            </a:r>
            <a:r>
              <a:rPr lang="en-US" altLang="en-US" sz="2600" baseline="-30000">
                <a:cs typeface="Times New Roman" panose="02020603050405020304" pitchFamily="18" charset="0"/>
              </a:rPr>
              <a:t>n-1 </a:t>
            </a:r>
            <a:r>
              <a:rPr lang="en-US" altLang="en-US" sz="2600">
                <a:cs typeface="Times New Roman" panose="02020603050405020304" pitchFamily="18" charset="0"/>
              </a:rPr>
              <a:t>and C</a:t>
            </a:r>
            <a:r>
              <a:rPr lang="en-US" altLang="en-US" sz="2600" baseline="-30000">
                <a:cs typeface="Times New Roman" panose="02020603050405020304" pitchFamily="18" charset="0"/>
              </a:rPr>
              <a:t>n</a:t>
            </a:r>
            <a:r>
              <a:rPr lang="en-US" altLang="en-US" sz="2600">
                <a:cs typeface="Times New Roman" panose="02020603050405020304" pitchFamily="18" charset="0"/>
              </a:rPr>
              <a:t>, in this order, until it is found. </a:t>
            </a:r>
            <a:r>
              <a:rPr lang="en-US" altLang="en-US" sz="2600">
                <a:cs typeface="Courier New" panose="02070309020205020404" pitchFamily="49" charset="0"/>
              </a:rPr>
              <a:t>Once an implementation is found, the search stops and the first-found implementation is invoked.</a:t>
            </a:r>
          </a:p>
        </p:txBody>
      </p:sp>
      <p:graphicFrame>
        <p:nvGraphicFramePr>
          <p:cNvPr id="37893" name="Object 4">
            <a:extLst>
              <a:ext uri="{FF2B5EF4-FFF2-40B4-BE49-F238E27FC236}">
                <a16:creationId xmlns:a16="http://schemas.microsoft.com/office/drawing/2014/main" id="{957A2123-DE0B-4EA3-AD2D-9B1DCA7AF4F9}"/>
              </a:ext>
            </a:extLst>
          </p:cNvPr>
          <p:cNvGraphicFramePr>
            <a:graphicFrameLocks noChangeAspect="1"/>
          </p:cNvGraphicFramePr>
          <p:nvPr/>
        </p:nvGraphicFramePr>
        <p:xfrm>
          <a:off x="0" y="4343400"/>
          <a:ext cx="9144000" cy="2063750"/>
        </p:xfrm>
        <a:graphic>
          <a:graphicData uri="http://schemas.openxmlformats.org/presentationml/2006/ole">
            <mc:AlternateContent xmlns:mc="http://schemas.openxmlformats.org/markup-compatibility/2006">
              <mc:Choice xmlns:v="urn:schemas-microsoft-com:vml" Requires="v">
                <p:oleObj name="Picture" r:id="rId2" imgW="3715512" imgH="858012" progId="Word.Picture.8">
                  <p:embed/>
                </p:oleObj>
              </mc:Choice>
              <mc:Fallback>
                <p:oleObj name="Picture" r:id="rId2" imgW="3715512" imgH="858012"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343400"/>
                        <a:ext cx="9144000" cy="206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DAE51102-597D-47BC-8C37-7E9B159D8EB5}"/>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9D9A384-CB8B-4959-B835-C7CA81D17B8B}" type="slidenum">
              <a:rPr lang="en-US" altLang="en-US" sz="1400"/>
              <a:pPr>
                <a:spcBef>
                  <a:spcPct val="0"/>
                </a:spcBef>
                <a:buClrTx/>
                <a:buSzTx/>
                <a:buFontTx/>
                <a:buNone/>
              </a:pPr>
              <a:t>34</a:t>
            </a:fld>
            <a:endParaRPr lang="en-US" altLang="en-US" sz="1400"/>
          </a:p>
        </p:txBody>
      </p:sp>
      <p:sp>
        <p:nvSpPr>
          <p:cNvPr id="38915" name="Rectangle 2">
            <a:extLst>
              <a:ext uri="{FF2B5EF4-FFF2-40B4-BE49-F238E27FC236}">
                <a16:creationId xmlns:a16="http://schemas.microsoft.com/office/drawing/2014/main" id="{07491EF3-D75E-4932-9FBF-D5BDF15E6C32}"/>
              </a:ext>
            </a:extLst>
          </p:cNvPr>
          <p:cNvSpPr>
            <a:spLocks noGrp="1" noChangeArrowheads="1"/>
          </p:cNvSpPr>
          <p:nvPr>
            <p:ph type="title"/>
          </p:nvPr>
        </p:nvSpPr>
        <p:spPr>
          <a:xfrm>
            <a:off x="685800" y="304800"/>
            <a:ext cx="7772400" cy="457200"/>
          </a:xfrm>
          <a:noFill/>
        </p:spPr>
        <p:txBody>
          <a:bodyPr/>
          <a:lstStyle/>
          <a:p>
            <a:r>
              <a:rPr lang="en-US" altLang="en-US" sz="4000"/>
              <a:t>Method Matching vs. Binding</a:t>
            </a:r>
            <a:endParaRPr lang="en-US" altLang="en-US" b="1">
              <a:latin typeface="Courier" pitchFamily="49" charset="0"/>
            </a:endParaRPr>
          </a:p>
        </p:txBody>
      </p:sp>
      <p:sp>
        <p:nvSpPr>
          <p:cNvPr id="38916" name="Rectangle 3">
            <a:extLst>
              <a:ext uri="{FF2B5EF4-FFF2-40B4-BE49-F238E27FC236}">
                <a16:creationId xmlns:a16="http://schemas.microsoft.com/office/drawing/2014/main" id="{70751FD8-7951-446D-95C8-24E427C0259E}"/>
              </a:ext>
            </a:extLst>
          </p:cNvPr>
          <p:cNvSpPr>
            <a:spLocks noGrp="1" noChangeArrowheads="1"/>
          </p:cNvSpPr>
          <p:nvPr>
            <p:ph type="body" idx="1"/>
          </p:nvPr>
        </p:nvSpPr>
        <p:spPr>
          <a:xfrm>
            <a:off x="228600" y="990600"/>
            <a:ext cx="8763000" cy="3733800"/>
          </a:xfrm>
          <a:noFill/>
        </p:spPr>
        <p:txBody>
          <a:bodyPr/>
          <a:lstStyle/>
          <a:p>
            <a:pPr marL="0" indent="0">
              <a:buFont typeface="Monotype Sorts" pitchFamily="2" charset="2"/>
              <a:buNone/>
            </a:pPr>
            <a:r>
              <a:rPr lang="en-US" altLang="en-US" sz="3000">
                <a:cs typeface="Times New Roman" panose="02020603050405020304" pitchFamily="18" charset="0"/>
              </a:rPr>
              <a:t>Matching a method signature and binding a method implementation are two issues. The compiler finds a matching method according to parameter type, number of parameters, and order of the parameters at compilation time. A method may be implemented in several subclasses. The Java Virtual Machine dynamically binds the implementation of the method at runtime. </a:t>
            </a:r>
            <a:endParaRPr lang="en-US" altLang="en-US" sz="3000">
              <a:cs typeface="Courier New" panose="020703090202050204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0B4F33A3-783F-4175-8392-D749F58C141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2C9DE845-03E3-4C63-AC5B-9CC43803E930}" type="slidenum">
              <a:rPr lang="en-US" altLang="en-US" sz="1400"/>
              <a:pPr>
                <a:spcBef>
                  <a:spcPct val="0"/>
                </a:spcBef>
                <a:buClrTx/>
                <a:buSzTx/>
                <a:buFontTx/>
                <a:buNone/>
              </a:pPr>
              <a:t>35</a:t>
            </a:fld>
            <a:endParaRPr lang="en-US" altLang="en-US" sz="1400"/>
          </a:p>
        </p:txBody>
      </p:sp>
      <p:sp>
        <p:nvSpPr>
          <p:cNvPr id="39939" name="Rectangle 2">
            <a:extLst>
              <a:ext uri="{FF2B5EF4-FFF2-40B4-BE49-F238E27FC236}">
                <a16:creationId xmlns:a16="http://schemas.microsoft.com/office/drawing/2014/main" id="{87B4D262-9170-4C1F-8F44-DA7F9ED1068C}"/>
              </a:ext>
            </a:extLst>
          </p:cNvPr>
          <p:cNvSpPr>
            <a:spLocks noGrp="1" noChangeArrowheads="1"/>
          </p:cNvSpPr>
          <p:nvPr>
            <p:ph type="title"/>
          </p:nvPr>
        </p:nvSpPr>
        <p:spPr>
          <a:xfrm>
            <a:off x="228600" y="152400"/>
            <a:ext cx="8763000" cy="685800"/>
          </a:xfrm>
          <a:noFill/>
        </p:spPr>
        <p:txBody>
          <a:bodyPr/>
          <a:lstStyle/>
          <a:p>
            <a:r>
              <a:rPr lang="en-US" altLang="en-US" sz="2400"/>
              <a:t>Generic Programming</a:t>
            </a:r>
            <a:endParaRPr lang="en-US" altLang="en-US" sz="2800" b="1">
              <a:latin typeface="Courier" pitchFamily="49" charset="0"/>
            </a:endParaRPr>
          </a:p>
        </p:txBody>
      </p:sp>
      <p:sp>
        <p:nvSpPr>
          <p:cNvPr id="39940" name="Text Box 3">
            <a:extLst>
              <a:ext uri="{FF2B5EF4-FFF2-40B4-BE49-F238E27FC236}">
                <a16:creationId xmlns:a16="http://schemas.microsoft.com/office/drawing/2014/main" id="{D9D70A9A-C4E8-486D-8EDC-0DA7F14CD2A7}"/>
              </a:ext>
            </a:extLst>
          </p:cNvPr>
          <p:cNvSpPr txBox="1">
            <a:spLocks noChangeArrowheads="1"/>
          </p:cNvSpPr>
          <p:nvPr/>
        </p:nvSpPr>
        <p:spPr bwMode="auto">
          <a:xfrm>
            <a:off x="152400" y="838200"/>
            <a:ext cx="4114800" cy="5062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137160">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public class PolymorphismDemo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static void main(String[] args)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GraduateStudent());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Student());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Person());</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m(new Object());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static void m(Object x)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System.out.println(x.toString());</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class GraduateStudent extends Student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class Student extends Person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String toString()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return "Student";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class Person extends Object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public String toString()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return "Person";</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  }</a:t>
            </a:r>
          </a:p>
          <a:p>
            <a:pPr>
              <a:lnSpc>
                <a:spcPct val="50000"/>
              </a:lnSpc>
              <a:spcBef>
                <a:spcPct val="50000"/>
              </a:spcBef>
              <a:buClrTx/>
              <a:buSzTx/>
              <a:buFontTx/>
              <a:buNone/>
            </a:pPr>
            <a:r>
              <a:rPr lang="en-US" altLang="en-US" sz="1200" b="1">
                <a:solidFill>
                  <a:schemeClr val="tx2"/>
                </a:solidFill>
                <a:latin typeface="Courier New" panose="02070309020205020404" pitchFamily="49" charset="0"/>
                <a:cs typeface="Times New Roman" panose="02020603050405020304" pitchFamily="18" charset="0"/>
              </a:rPr>
              <a:t>}</a:t>
            </a:r>
          </a:p>
        </p:txBody>
      </p:sp>
      <p:sp>
        <p:nvSpPr>
          <p:cNvPr id="39941" name="Rectangle 7">
            <a:extLst>
              <a:ext uri="{FF2B5EF4-FFF2-40B4-BE49-F238E27FC236}">
                <a16:creationId xmlns:a16="http://schemas.microsoft.com/office/drawing/2014/main" id="{B32A6386-8CF4-4FF5-BE44-A4D60CD2E8E1}"/>
              </a:ext>
            </a:extLst>
          </p:cNvPr>
          <p:cNvSpPr>
            <a:spLocks noGrp="1" noChangeArrowheads="1"/>
          </p:cNvSpPr>
          <p:nvPr>
            <p:ph type="body" idx="1"/>
          </p:nvPr>
        </p:nvSpPr>
        <p:spPr>
          <a:xfrm>
            <a:off x="4419600" y="838200"/>
            <a:ext cx="4572000" cy="4191000"/>
          </a:xfrm>
          <a:noFill/>
        </p:spPr>
        <p:txBody>
          <a:bodyPr/>
          <a:lstStyle/>
          <a:p>
            <a:pPr marL="0" indent="0">
              <a:buFont typeface="Monotype Sorts" pitchFamily="2" charset="2"/>
              <a:buNone/>
            </a:pPr>
            <a:r>
              <a:rPr lang="en-US" altLang="en-US" sz="2000">
                <a:cs typeface="Times New Roman" panose="02020603050405020304" pitchFamily="18" charset="0"/>
              </a:rPr>
              <a:t>Polymorphism allows methods to be used generically for a wide range of object arguments. This is known as generic programming. If a method’s parameter type is a superclass (e.g., Object), you may pass an object to this method of any of the parameter’s subclasses (e.g., Student or String). When an object (e.g., a Student object or a String object) is used in the method, the particular implementation of the method of the object that is invoked (e.g., toString) is determined dynamically.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Slide Number Placeholder 4">
            <a:extLst>
              <a:ext uri="{FF2B5EF4-FFF2-40B4-BE49-F238E27FC236}">
                <a16:creationId xmlns:a16="http://schemas.microsoft.com/office/drawing/2014/main" id="{8564F281-25F3-4D6E-83D6-628B92A1ED8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1633FFE-EA35-4344-994D-8D1EB4D586C2}" type="slidenum">
              <a:rPr lang="en-US" altLang="en-US" sz="1400"/>
              <a:pPr>
                <a:spcBef>
                  <a:spcPct val="0"/>
                </a:spcBef>
                <a:buClrTx/>
                <a:buSzTx/>
                <a:buFontTx/>
                <a:buNone/>
              </a:pPr>
              <a:t>36</a:t>
            </a:fld>
            <a:endParaRPr lang="en-US" altLang="en-US" sz="1400"/>
          </a:p>
        </p:txBody>
      </p:sp>
      <p:sp>
        <p:nvSpPr>
          <p:cNvPr id="40963" name="Rectangle 2">
            <a:extLst>
              <a:ext uri="{FF2B5EF4-FFF2-40B4-BE49-F238E27FC236}">
                <a16:creationId xmlns:a16="http://schemas.microsoft.com/office/drawing/2014/main" id="{9FD7FBEB-BFD4-4AFB-AC5B-B5BEEFEE5471}"/>
              </a:ext>
            </a:extLst>
          </p:cNvPr>
          <p:cNvSpPr>
            <a:spLocks noGrp="1" noChangeArrowheads="1"/>
          </p:cNvSpPr>
          <p:nvPr>
            <p:ph type="title"/>
          </p:nvPr>
        </p:nvSpPr>
        <p:spPr>
          <a:xfrm>
            <a:off x="685800" y="228600"/>
            <a:ext cx="7772400" cy="609600"/>
          </a:xfrm>
          <a:noFill/>
        </p:spPr>
        <p:txBody>
          <a:bodyPr/>
          <a:lstStyle/>
          <a:p>
            <a:r>
              <a:rPr lang="en-US" altLang="en-US"/>
              <a:t>Casting Objects</a:t>
            </a:r>
          </a:p>
        </p:txBody>
      </p:sp>
      <p:sp>
        <p:nvSpPr>
          <p:cNvPr id="40964" name="Rectangle 3">
            <a:extLst>
              <a:ext uri="{FF2B5EF4-FFF2-40B4-BE49-F238E27FC236}">
                <a16:creationId xmlns:a16="http://schemas.microsoft.com/office/drawing/2014/main" id="{038B0FDF-E7C5-48BC-AC8C-7250FBE44210}"/>
              </a:ext>
            </a:extLst>
          </p:cNvPr>
          <p:cNvSpPr>
            <a:spLocks noGrp="1" noChangeArrowheads="1"/>
          </p:cNvSpPr>
          <p:nvPr>
            <p:ph type="body" idx="1"/>
          </p:nvPr>
        </p:nvSpPr>
        <p:spPr>
          <a:xfrm>
            <a:off x="228600" y="990600"/>
            <a:ext cx="8686800" cy="4114800"/>
          </a:xfrm>
          <a:noFill/>
        </p:spPr>
        <p:txBody>
          <a:bodyPr/>
          <a:lstStyle/>
          <a:p>
            <a:pPr marL="0" indent="0">
              <a:buFont typeface="Monotype Sorts" pitchFamily="2" charset="2"/>
              <a:buNone/>
              <a:tabLst>
                <a:tab pos="57150" algn="l"/>
                <a:tab pos="285750" algn="l"/>
              </a:tabLst>
            </a:pPr>
            <a:r>
              <a:rPr lang="en-US" altLang="en-US" sz="2400">
                <a:cs typeface="Courier New" panose="02070309020205020404" pitchFamily="49" charset="0"/>
              </a:rPr>
              <a:t>You have already used the </a:t>
            </a:r>
            <a:r>
              <a:rPr lang="en-US" altLang="en-US" sz="2400" b="1">
                <a:cs typeface="Courier New" panose="02070309020205020404" pitchFamily="49" charset="0"/>
              </a:rPr>
              <a:t>casting operator to convert variables of one primitive type to another.</a:t>
            </a:r>
            <a:r>
              <a:rPr lang="en-US" altLang="en-US" sz="2400">
                <a:cs typeface="Courier New" panose="02070309020205020404" pitchFamily="49" charset="0"/>
              </a:rPr>
              <a:t> </a:t>
            </a:r>
            <a:r>
              <a:rPr lang="en-US" altLang="en-US" sz="2400" b="1" i="1">
                <a:solidFill>
                  <a:srgbClr val="FF0000"/>
                </a:solidFill>
                <a:cs typeface="Courier New" panose="02070309020205020404" pitchFamily="49" charset="0"/>
              </a:rPr>
              <a:t>Casting</a:t>
            </a:r>
            <a:r>
              <a:rPr lang="en-US" altLang="en-US" sz="2400">
                <a:cs typeface="Courier New" panose="02070309020205020404" pitchFamily="49" charset="0"/>
              </a:rPr>
              <a:t> can also be used to convert an object of one class type to another within an inheritance hierarchy. In the preceding section, the statement </a:t>
            </a:r>
          </a:p>
          <a:p>
            <a:pPr marL="628650" lvl="1" indent="-171450">
              <a:buFontTx/>
              <a:buNone/>
              <a:tabLst>
                <a:tab pos="57150" algn="l"/>
                <a:tab pos="285750" algn="l"/>
              </a:tabLst>
            </a:pPr>
            <a:r>
              <a:rPr lang="en-US" altLang="en-US" sz="2000" b="1">
                <a:cs typeface="Times New Roman" panose="02020603050405020304" pitchFamily="18" charset="0"/>
              </a:rPr>
              <a:t>m(new Student());</a:t>
            </a:r>
          </a:p>
          <a:p>
            <a:pPr marL="0" indent="0" algn="ctr">
              <a:spcBef>
                <a:spcPct val="0"/>
              </a:spcBef>
              <a:buClrTx/>
              <a:buSzTx/>
              <a:buFontTx/>
              <a:buNone/>
              <a:tabLst>
                <a:tab pos="57150" algn="l"/>
                <a:tab pos="285750" algn="l"/>
              </a:tabLst>
            </a:pPr>
            <a:endParaRPr lang="en-US" altLang="en-US" sz="2400">
              <a:cs typeface="Courier New" panose="02070309020205020404" pitchFamily="49" charset="0"/>
            </a:endParaRPr>
          </a:p>
          <a:p>
            <a:pPr marL="0" indent="0">
              <a:spcBef>
                <a:spcPct val="0"/>
              </a:spcBef>
              <a:buClrTx/>
              <a:buSzTx/>
              <a:buFontTx/>
              <a:buNone/>
              <a:tabLst>
                <a:tab pos="57150" algn="l"/>
                <a:tab pos="285750" algn="l"/>
              </a:tabLst>
            </a:pPr>
            <a:r>
              <a:rPr lang="en-US" altLang="en-US" sz="2400">
                <a:cs typeface="Courier New" panose="02070309020205020404" pitchFamily="49" charset="0"/>
              </a:rPr>
              <a:t>assigns the object new Student() to a parameter of the Object type. This statement is equivalent to:</a:t>
            </a:r>
          </a:p>
          <a:p>
            <a:pPr marL="0" indent="0" algn="ctr">
              <a:spcBef>
                <a:spcPct val="0"/>
              </a:spcBef>
              <a:buClrTx/>
              <a:buSzTx/>
              <a:buFontTx/>
              <a:buNone/>
              <a:tabLst>
                <a:tab pos="57150" algn="l"/>
                <a:tab pos="285750" algn="l"/>
              </a:tabLst>
            </a:pPr>
            <a:endParaRPr lang="en-US" altLang="en-US" sz="2400">
              <a:cs typeface="Courier New" panose="02070309020205020404" pitchFamily="49" charset="0"/>
            </a:endParaRPr>
          </a:p>
          <a:p>
            <a:pPr marL="628650" lvl="1" indent="-171450">
              <a:buFontTx/>
              <a:buNone/>
              <a:tabLst>
                <a:tab pos="57150" algn="l"/>
                <a:tab pos="285750" algn="l"/>
              </a:tabLst>
            </a:pPr>
            <a:r>
              <a:rPr lang="en-US" altLang="en-US" sz="2000">
                <a:cs typeface="Times New Roman" panose="02020603050405020304" pitchFamily="18" charset="0"/>
              </a:rPr>
              <a:t>Object o = new Student(); </a:t>
            </a:r>
            <a:r>
              <a:rPr lang="en-US" altLang="en-US" sz="2000">
                <a:solidFill>
                  <a:srgbClr val="99CC00"/>
                </a:solidFill>
                <a:cs typeface="Times New Roman" panose="02020603050405020304" pitchFamily="18" charset="0"/>
              </a:rPr>
              <a:t>// Implicit casting</a:t>
            </a:r>
            <a:endParaRPr lang="en-US" altLang="en-US" sz="2000">
              <a:cs typeface="Times New Roman" panose="02020603050405020304" pitchFamily="18" charset="0"/>
            </a:endParaRPr>
          </a:p>
          <a:p>
            <a:pPr marL="628650" lvl="1" indent="-171450">
              <a:buFontTx/>
              <a:buNone/>
              <a:tabLst>
                <a:tab pos="57150" algn="l"/>
                <a:tab pos="285750" algn="l"/>
              </a:tabLst>
            </a:pPr>
            <a:r>
              <a:rPr lang="en-US" altLang="en-US" sz="2000">
                <a:cs typeface="Times New Roman" panose="02020603050405020304" pitchFamily="18" charset="0"/>
              </a:rPr>
              <a:t>m(o);</a:t>
            </a:r>
          </a:p>
        </p:txBody>
      </p:sp>
      <p:sp>
        <p:nvSpPr>
          <p:cNvPr id="330756" name="Text Box 4">
            <a:extLst>
              <a:ext uri="{FF2B5EF4-FFF2-40B4-BE49-F238E27FC236}">
                <a16:creationId xmlns:a16="http://schemas.microsoft.com/office/drawing/2014/main" id="{0DFDF40C-EB37-4E9B-8462-9890CF6FCBDC}"/>
              </a:ext>
            </a:extLst>
          </p:cNvPr>
          <p:cNvSpPr txBox="1">
            <a:spLocks noChangeArrowheads="1"/>
          </p:cNvSpPr>
          <p:nvPr/>
        </p:nvSpPr>
        <p:spPr bwMode="auto">
          <a:xfrm>
            <a:off x="3581400" y="5486400"/>
            <a:ext cx="5105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cs typeface="Courier New" panose="02070309020205020404" pitchFamily="49" charset="0"/>
              </a:rPr>
              <a:t>The statement Object o = new Student(), known as implicit casting, is legal because an instance of Student is automatically an instance of Object.</a:t>
            </a:r>
          </a:p>
        </p:txBody>
      </p:sp>
      <p:sp>
        <p:nvSpPr>
          <p:cNvPr id="330757" name="Line 5">
            <a:extLst>
              <a:ext uri="{FF2B5EF4-FFF2-40B4-BE49-F238E27FC236}">
                <a16:creationId xmlns:a16="http://schemas.microsoft.com/office/drawing/2014/main" id="{DFC6AD50-3D92-4A78-9DF0-2D7C0F21D1A8}"/>
              </a:ext>
            </a:extLst>
          </p:cNvPr>
          <p:cNvSpPr>
            <a:spLocks noChangeShapeType="1"/>
          </p:cNvSpPr>
          <p:nvPr/>
        </p:nvSpPr>
        <p:spPr bwMode="auto">
          <a:xfrm flipH="1" flipV="1">
            <a:off x="2133600" y="4724400"/>
            <a:ext cx="1752600" cy="685800"/>
          </a:xfrm>
          <a:prstGeom prst="line">
            <a:avLst/>
          </a:prstGeom>
          <a:noFill/>
          <a:ln w="12700">
            <a:solidFill>
              <a:srgbClr val="FF0000"/>
            </a:solidFill>
            <a:round/>
            <a:headEnd type="none" w="sm" len="sm"/>
            <a:tailEnd type="stealth"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0756"/>
                                        </p:tgtEl>
                                        <p:attrNameLst>
                                          <p:attrName>style.visibility</p:attrName>
                                        </p:attrNameLst>
                                      </p:cBhvr>
                                      <p:to>
                                        <p:strVal val="visible"/>
                                      </p:to>
                                    </p:set>
                                    <p:anim calcmode="lin" valueType="num">
                                      <p:cBhvr additive="base">
                                        <p:cTn id="7" dur="500" fill="hold"/>
                                        <p:tgtEl>
                                          <p:spTgt spid="330756"/>
                                        </p:tgtEl>
                                        <p:attrNameLst>
                                          <p:attrName>ppt_x</p:attrName>
                                        </p:attrNameLst>
                                      </p:cBhvr>
                                      <p:tavLst>
                                        <p:tav tm="0">
                                          <p:val>
                                            <p:strVal val="0-#ppt_w/2"/>
                                          </p:val>
                                        </p:tav>
                                        <p:tav tm="100000">
                                          <p:val>
                                            <p:strVal val="#ppt_x"/>
                                          </p:val>
                                        </p:tav>
                                      </p:tavLst>
                                    </p:anim>
                                    <p:anim calcmode="lin" valueType="num">
                                      <p:cBhvr additive="base">
                                        <p:cTn id="8" dur="500" fill="hold"/>
                                        <p:tgtEl>
                                          <p:spTgt spid="3307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30757"/>
                                        </p:tgtEl>
                                        <p:attrNameLst>
                                          <p:attrName>style.visibility</p:attrName>
                                        </p:attrNameLst>
                                      </p:cBhvr>
                                      <p:to>
                                        <p:strVal val="visible"/>
                                      </p:to>
                                    </p:set>
                                    <p:anim calcmode="lin" valueType="num">
                                      <p:cBhvr additive="base">
                                        <p:cTn id="13" dur="500" fill="hold"/>
                                        <p:tgtEl>
                                          <p:spTgt spid="330757"/>
                                        </p:tgtEl>
                                        <p:attrNameLst>
                                          <p:attrName>ppt_x</p:attrName>
                                        </p:attrNameLst>
                                      </p:cBhvr>
                                      <p:tavLst>
                                        <p:tav tm="0">
                                          <p:val>
                                            <p:strVal val="0-#ppt_w/2"/>
                                          </p:val>
                                        </p:tav>
                                        <p:tav tm="100000">
                                          <p:val>
                                            <p:strVal val="#ppt_x"/>
                                          </p:val>
                                        </p:tav>
                                      </p:tavLst>
                                    </p:anim>
                                    <p:anim calcmode="lin" valueType="num">
                                      <p:cBhvr additive="base">
                                        <p:cTn id="14" dur="500" fill="hold"/>
                                        <p:tgtEl>
                                          <p:spTgt spid="3307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75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a:extLst>
              <a:ext uri="{FF2B5EF4-FFF2-40B4-BE49-F238E27FC236}">
                <a16:creationId xmlns:a16="http://schemas.microsoft.com/office/drawing/2014/main" id="{7EB09F35-BF64-4747-8703-029DA41C7D1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01863D2-8ED8-45B9-864D-94A66A696F98}" type="slidenum">
              <a:rPr lang="en-US" altLang="en-US" sz="1400"/>
              <a:pPr>
                <a:spcBef>
                  <a:spcPct val="0"/>
                </a:spcBef>
                <a:buClrTx/>
                <a:buSzTx/>
                <a:buFontTx/>
                <a:buNone/>
              </a:pPr>
              <a:t>37</a:t>
            </a:fld>
            <a:endParaRPr lang="en-US" altLang="en-US" sz="1400"/>
          </a:p>
        </p:txBody>
      </p:sp>
      <p:sp>
        <p:nvSpPr>
          <p:cNvPr id="41987" name="Rectangle 2">
            <a:extLst>
              <a:ext uri="{FF2B5EF4-FFF2-40B4-BE49-F238E27FC236}">
                <a16:creationId xmlns:a16="http://schemas.microsoft.com/office/drawing/2014/main" id="{6275E6B3-8AC5-48C6-B002-D78D3F41B63F}"/>
              </a:ext>
            </a:extLst>
          </p:cNvPr>
          <p:cNvSpPr>
            <a:spLocks noGrp="1" noChangeArrowheads="1"/>
          </p:cNvSpPr>
          <p:nvPr>
            <p:ph type="title"/>
          </p:nvPr>
        </p:nvSpPr>
        <p:spPr>
          <a:xfrm>
            <a:off x="685800" y="228600"/>
            <a:ext cx="7772400" cy="609600"/>
          </a:xfrm>
          <a:noFill/>
        </p:spPr>
        <p:txBody>
          <a:bodyPr/>
          <a:lstStyle/>
          <a:p>
            <a:r>
              <a:rPr lang="en-US" altLang="en-US"/>
              <a:t>Why Casting Is Necessary?</a:t>
            </a:r>
          </a:p>
        </p:txBody>
      </p:sp>
      <p:sp>
        <p:nvSpPr>
          <p:cNvPr id="41988" name="Rectangle 3">
            <a:extLst>
              <a:ext uri="{FF2B5EF4-FFF2-40B4-BE49-F238E27FC236}">
                <a16:creationId xmlns:a16="http://schemas.microsoft.com/office/drawing/2014/main" id="{B4C7F8B9-8607-4F64-885A-AC6840EFA2CA}"/>
              </a:ext>
            </a:extLst>
          </p:cNvPr>
          <p:cNvSpPr>
            <a:spLocks noGrp="1" noChangeArrowheads="1"/>
          </p:cNvSpPr>
          <p:nvPr>
            <p:ph type="body" idx="1"/>
          </p:nvPr>
        </p:nvSpPr>
        <p:spPr>
          <a:xfrm>
            <a:off x="228600" y="990600"/>
            <a:ext cx="8763000" cy="5410200"/>
          </a:xfrm>
          <a:noFill/>
        </p:spPr>
        <p:txBody>
          <a:bodyPr/>
          <a:lstStyle/>
          <a:p>
            <a:pPr marL="0" indent="0">
              <a:lnSpc>
                <a:spcPct val="90000"/>
              </a:lnSpc>
              <a:spcBef>
                <a:spcPct val="0"/>
              </a:spcBef>
              <a:buFont typeface="Monotype Sorts" pitchFamily="2" charset="2"/>
              <a:buNone/>
              <a:tabLst>
                <a:tab pos="57150" algn="l"/>
                <a:tab pos="285750" algn="l"/>
              </a:tabLst>
            </a:pPr>
            <a:r>
              <a:rPr lang="en-US" altLang="en-US" sz="2400">
                <a:cs typeface="Courier New" panose="02070309020205020404" pitchFamily="49" charset="0"/>
              </a:rPr>
              <a:t>Suppose you want to assign the object reference o to a variable of the Student type using the following statement:</a:t>
            </a:r>
          </a:p>
          <a:p>
            <a:pPr marL="0" indent="0">
              <a:lnSpc>
                <a:spcPct val="90000"/>
              </a:lnSpc>
              <a:spcBef>
                <a:spcPct val="0"/>
              </a:spcBef>
              <a:buFont typeface="Monotype Sorts" pitchFamily="2" charset="2"/>
              <a:buNone/>
              <a:tabLst>
                <a:tab pos="57150" algn="l"/>
                <a:tab pos="285750" algn="l"/>
              </a:tabLst>
            </a:pPr>
            <a:endParaRPr lang="en-US" altLang="en-US" sz="2400">
              <a:cs typeface="Courier New" panose="02070309020205020404" pitchFamily="49" charset="0"/>
            </a:endParaRPr>
          </a:p>
          <a:p>
            <a:pPr marL="628650" lvl="1" indent="-171450">
              <a:lnSpc>
                <a:spcPct val="90000"/>
              </a:lnSpc>
              <a:buFontTx/>
              <a:buNone/>
              <a:tabLst>
                <a:tab pos="57150" algn="l"/>
                <a:tab pos="285750" algn="l"/>
              </a:tabLst>
            </a:pPr>
            <a:r>
              <a:rPr lang="en-US" altLang="en-US" sz="2000">
                <a:cs typeface="Courier New" panose="02070309020205020404" pitchFamily="49" charset="0"/>
              </a:rPr>
              <a:t>Student b = o;</a:t>
            </a:r>
          </a:p>
          <a:p>
            <a:pPr marL="0" indent="0">
              <a:lnSpc>
                <a:spcPct val="90000"/>
              </a:lnSpc>
              <a:spcBef>
                <a:spcPct val="0"/>
              </a:spcBef>
              <a:buClrTx/>
              <a:buSzTx/>
              <a:buFontTx/>
              <a:buNone/>
              <a:tabLst>
                <a:tab pos="57150" algn="l"/>
                <a:tab pos="285750" algn="l"/>
              </a:tabLst>
            </a:pPr>
            <a:r>
              <a:rPr lang="en-US" altLang="en-US" sz="2400">
                <a:cs typeface="Courier New" panose="02070309020205020404" pitchFamily="49" charset="0"/>
              </a:rPr>
              <a:t> </a:t>
            </a:r>
          </a:p>
          <a:p>
            <a:pPr marL="0" indent="0">
              <a:lnSpc>
                <a:spcPct val="90000"/>
              </a:lnSpc>
              <a:spcBef>
                <a:spcPct val="0"/>
              </a:spcBef>
              <a:buClrTx/>
              <a:buSzTx/>
              <a:buFontTx/>
              <a:buNone/>
              <a:tabLst>
                <a:tab pos="57150" algn="l"/>
                <a:tab pos="285750" algn="l"/>
              </a:tabLst>
            </a:pPr>
            <a:r>
              <a:rPr lang="en-US" altLang="en-US" sz="2400" i="1">
                <a:cs typeface="Courier New" panose="02070309020205020404" pitchFamily="49" charset="0"/>
              </a:rPr>
              <a:t>A compile error would occur. Why does the statement </a:t>
            </a:r>
            <a:r>
              <a:rPr lang="en-US" altLang="en-US" sz="2400" b="1" i="1">
                <a:cs typeface="Courier New" panose="02070309020205020404" pitchFamily="49" charset="0"/>
              </a:rPr>
              <a:t>Object o = new Student()</a:t>
            </a:r>
            <a:r>
              <a:rPr lang="en-US" altLang="en-US" sz="2400" i="1">
                <a:cs typeface="Courier New" panose="02070309020205020404" pitchFamily="49" charset="0"/>
              </a:rPr>
              <a:t> work and the statement </a:t>
            </a:r>
            <a:r>
              <a:rPr lang="en-US" altLang="en-US" sz="2400" b="1" i="1">
                <a:cs typeface="Courier New" panose="02070309020205020404" pitchFamily="49" charset="0"/>
              </a:rPr>
              <a:t>Student b = o</a:t>
            </a:r>
            <a:r>
              <a:rPr lang="en-US" altLang="en-US" sz="2400" i="1">
                <a:cs typeface="Courier New" panose="02070309020205020404" pitchFamily="49" charset="0"/>
              </a:rPr>
              <a:t> doesn’t? </a:t>
            </a:r>
          </a:p>
          <a:p>
            <a:pPr marL="0" indent="0">
              <a:lnSpc>
                <a:spcPct val="90000"/>
              </a:lnSpc>
              <a:spcBef>
                <a:spcPct val="0"/>
              </a:spcBef>
              <a:buClrTx/>
              <a:buSzTx/>
              <a:buFontTx/>
              <a:buNone/>
              <a:tabLst>
                <a:tab pos="57150" algn="l"/>
                <a:tab pos="285750" algn="l"/>
              </a:tabLst>
            </a:pPr>
            <a:endParaRPr lang="en-US" altLang="en-US" sz="2400">
              <a:cs typeface="Courier New" panose="02070309020205020404" pitchFamily="49" charset="0"/>
            </a:endParaRPr>
          </a:p>
          <a:p>
            <a:pPr marL="0" indent="0">
              <a:lnSpc>
                <a:spcPct val="90000"/>
              </a:lnSpc>
              <a:spcBef>
                <a:spcPct val="0"/>
              </a:spcBef>
              <a:buClrTx/>
              <a:buSzTx/>
              <a:buFontTx/>
              <a:buNone/>
              <a:tabLst>
                <a:tab pos="57150" algn="l"/>
                <a:tab pos="285750" algn="l"/>
              </a:tabLst>
            </a:pPr>
            <a:r>
              <a:rPr lang="en-US" altLang="en-US" sz="2400">
                <a:cs typeface="Courier New" panose="02070309020205020404" pitchFamily="49" charset="0"/>
              </a:rPr>
              <a:t>This is because a Student object is always an instance of Object, but an Object is not necessarily an instance of Student. Even though you can see that o is really a Student object, the compiler is not so clever to know it. To tell the compiler that o is a Student object, use an explicit casting. The syntax is similar to the one used for casting among primitive data types. Enclose the target object type in parentheses and place it before the object to be cast, as follows:</a:t>
            </a:r>
          </a:p>
          <a:p>
            <a:pPr marL="0" indent="0">
              <a:lnSpc>
                <a:spcPct val="90000"/>
              </a:lnSpc>
              <a:spcBef>
                <a:spcPct val="0"/>
              </a:spcBef>
              <a:buClrTx/>
              <a:buSzTx/>
              <a:buFontTx/>
              <a:buNone/>
              <a:tabLst>
                <a:tab pos="57150" algn="l"/>
                <a:tab pos="285750" algn="l"/>
              </a:tabLst>
            </a:pPr>
            <a:endParaRPr lang="en-US" altLang="en-US" sz="2400">
              <a:cs typeface="Courier New" panose="02070309020205020404" pitchFamily="49" charset="0"/>
            </a:endParaRPr>
          </a:p>
          <a:p>
            <a:pPr marL="628650" lvl="1" indent="-171450">
              <a:lnSpc>
                <a:spcPct val="90000"/>
              </a:lnSpc>
              <a:buFontTx/>
              <a:buNone/>
              <a:tabLst>
                <a:tab pos="57150" algn="l"/>
                <a:tab pos="285750" algn="l"/>
              </a:tabLst>
            </a:pPr>
            <a:r>
              <a:rPr lang="en-US" altLang="en-US" sz="2000">
                <a:cs typeface="Courier New" panose="02070309020205020404" pitchFamily="49" charset="0"/>
              </a:rPr>
              <a:t>Student b = (Student)o; // Explicit casting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a:extLst>
              <a:ext uri="{FF2B5EF4-FFF2-40B4-BE49-F238E27FC236}">
                <a16:creationId xmlns:a16="http://schemas.microsoft.com/office/drawing/2014/main" id="{2208B2BA-C1EE-4309-96ED-96385A08A1B0}"/>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CCE3333-9536-427C-8A5F-1FD1778D1772}" type="slidenum">
              <a:rPr lang="en-US" altLang="en-US" sz="1400"/>
              <a:pPr>
                <a:spcBef>
                  <a:spcPct val="0"/>
                </a:spcBef>
                <a:buClrTx/>
                <a:buSzTx/>
                <a:buFontTx/>
                <a:buNone/>
              </a:pPr>
              <a:t>38</a:t>
            </a:fld>
            <a:endParaRPr lang="en-US" altLang="en-US" sz="1400"/>
          </a:p>
        </p:txBody>
      </p:sp>
      <p:sp>
        <p:nvSpPr>
          <p:cNvPr id="43011" name="Rectangle 2">
            <a:extLst>
              <a:ext uri="{FF2B5EF4-FFF2-40B4-BE49-F238E27FC236}">
                <a16:creationId xmlns:a16="http://schemas.microsoft.com/office/drawing/2014/main" id="{46E1AF2A-6FE3-43C9-8546-9C1CCCA0DB66}"/>
              </a:ext>
            </a:extLst>
          </p:cNvPr>
          <p:cNvSpPr>
            <a:spLocks noGrp="1" noChangeArrowheads="1"/>
          </p:cNvSpPr>
          <p:nvPr>
            <p:ph type="title"/>
          </p:nvPr>
        </p:nvSpPr>
        <p:spPr>
          <a:xfrm>
            <a:off x="914400" y="381000"/>
            <a:ext cx="7772400" cy="1371600"/>
          </a:xfrm>
        </p:spPr>
        <p:txBody>
          <a:bodyPr/>
          <a:lstStyle/>
          <a:p>
            <a:r>
              <a:rPr lang="en-US" altLang="en-US"/>
              <a:t>Example: </a:t>
            </a:r>
            <a:r>
              <a:rPr lang="en-US" altLang="en-US">
                <a:latin typeface="Times" panose="02020603050405020304" pitchFamily="18" charset="0"/>
              </a:rPr>
              <a:t>Demonstrating Polymorphism and Casting</a:t>
            </a:r>
          </a:p>
        </p:txBody>
      </p:sp>
      <p:sp>
        <p:nvSpPr>
          <p:cNvPr id="43012" name="Rectangle 3">
            <a:extLst>
              <a:ext uri="{FF2B5EF4-FFF2-40B4-BE49-F238E27FC236}">
                <a16:creationId xmlns:a16="http://schemas.microsoft.com/office/drawing/2014/main" id="{4A0B4E56-F719-4777-9CB2-DFED1C126E26}"/>
              </a:ext>
            </a:extLst>
          </p:cNvPr>
          <p:cNvSpPr>
            <a:spLocks noGrp="1" noChangeArrowheads="1"/>
          </p:cNvSpPr>
          <p:nvPr>
            <p:ph type="body" idx="1"/>
          </p:nvPr>
        </p:nvSpPr>
        <p:spPr>
          <a:xfrm>
            <a:off x="228600" y="1981200"/>
            <a:ext cx="8686800" cy="3429000"/>
          </a:xfrm>
        </p:spPr>
        <p:txBody>
          <a:bodyPr/>
          <a:lstStyle/>
          <a:p>
            <a:pPr marL="0" indent="0">
              <a:buFont typeface="Monotype Sorts" pitchFamily="2" charset="2"/>
              <a:buNone/>
            </a:pPr>
            <a:r>
              <a:rPr lang="en-US" altLang="en-US" sz="3400"/>
              <a:t>This example creates two geometric objects: a circle, and a rectangle, invokes the displayGeometricObject method to display the objects. The displayGeometricObject displays the area and diameter if the object is a circle, and displays area if the object is a rectangle. </a:t>
            </a:r>
          </a:p>
        </p:txBody>
      </p:sp>
      <p:sp>
        <p:nvSpPr>
          <p:cNvPr id="333828" name="AutoShape 4">
            <a:hlinkClick r:id="" action="ppaction://noaction" highlightClick="1"/>
            <a:extLst>
              <a:ext uri="{FF2B5EF4-FFF2-40B4-BE49-F238E27FC236}">
                <a16:creationId xmlns:a16="http://schemas.microsoft.com/office/drawing/2014/main" id="{02BC0CC5-8E3B-4265-A1FF-5CD4A5B0EAC8}"/>
              </a:ext>
            </a:extLst>
          </p:cNvPr>
          <p:cNvSpPr>
            <a:spLocks noChangeArrowheads="1"/>
          </p:cNvSpPr>
          <p:nvPr/>
        </p:nvSpPr>
        <p:spPr bwMode="auto">
          <a:xfrm>
            <a:off x="2133600" y="5562600"/>
            <a:ext cx="3886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CastingDemo</a:t>
            </a:r>
            <a:endParaRPr lang="en-US">
              <a:solidFill>
                <a:schemeClr val="accent1"/>
              </a:solidFill>
            </a:endParaRPr>
          </a:p>
        </p:txBody>
      </p:sp>
      <p:sp>
        <p:nvSpPr>
          <p:cNvPr id="43014" name="AutoShape 5">
            <a:hlinkClick r:id="rId3" action="ppaction://program" highlightClick="1"/>
            <a:extLst>
              <a:ext uri="{FF2B5EF4-FFF2-40B4-BE49-F238E27FC236}">
                <a16:creationId xmlns:a16="http://schemas.microsoft.com/office/drawing/2014/main" id="{351E28DB-1E53-4548-97A9-5CEA0576428A}"/>
              </a:ext>
            </a:extLst>
          </p:cNvPr>
          <p:cNvSpPr>
            <a:spLocks noChangeArrowheads="1"/>
          </p:cNvSpPr>
          <p:nvPr/>
        </p:nvSpPr>
        <p:spPr bwMode="auto">
          <a:xfrm>
            <a:off x="6248400" y="5562600"/>
            <a:ext cx="16002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3015" name="AutoShape 6">
            <a:hlinkClick r:id="rId4" highlightClick="1"/>
            <a:extLst>
              <a:ext uri="{FF2B5EF4-FFF2-40B4-BE49-F238E27FC236}">
                <a16:creationId xmlns:a16="http://schemas.microsoft.com/office/drawing/2014/main" id="{A5403ACB-23FA-4498-A31A-5E5707429CA2}"/>
              </a:ext>
            </a:extLst>
          </p:cNvPr>
          <p:cNvSpPr>
            <a:spLocks noChangeArrowheads="1"/>
          </p:cNvSpPr>
          <p:nvPr/>
        </p:nvSpPr>
        <p:spPr bwMode="auto">
          <a:xfrm>
            <a:off x="1600200" y="5562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1">
            <a:extLst>
              <a:ext uri="{FF2B5EF4-FFF2-40B4-BE49-F238E27FC236}">
                <a16:creationId xmlns:a16="http://schemas.microsoft.com/office/drawing/2014/main" id="{B6DCE57E-2510-486B-BFDD-C264DFBA884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592140-1CC5-4F0D-B8AC-0CBD913C1BC3}" type="slidenum">
              <a:rPr lang="en-US" altLang="en-US" sz="1400"/>
              <a:pPr>
                <a:spcBef>
                  <a:spcPct val="0"/>
                </a:spcBef>
                <a:buClrTx/>
                <a:buSzTx/>
                <a:buFontTx/>
                <a:buNone/>
              </a:pPr>
              <a:t>39</a:t>
            </a:fld>
            <a:endParaRPr lang="en-US" altLang="en-US" sz="1400"/>
          </a:p>
        </p:txBody>
      </p:sp>
      <p:sp>
        <p:nvSpPr>
          <p:cNvPr id="44035" name="Rectangle 2">
            <a:extLst>
              <a:ext uri="{FF2B5EF4-FFF2-40B4-BE49-F238E27FC236}">
                <a16:creationId xmlns:a16="http://schemas.microsoft.com/office/drawing/2014/main" id="{0B13ADE7-1E8B-43C0-8DFA-0489676FE3AE}"/>
              </a:ext>
            </a:extLst>
          </p:cNvPr>
          <p:cNvSpPr>
            <a:spLocks noChangeArrowheads="1"/>
          </p:cNvSpPr>
          <p:nvPr/>
        </p:nvSpPr>
        <p:spPr bwMode="auto">
          <a:xfrm>
            <a:off x="228600" y="152400"/>
            <a:ext cx="8001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941EDF"/>
                </a:solidFill>
                <a:latin typeface="Courier New" panose="02070309020205020404" pitchFamily="49" charset="0"/>
              </a:rPr>
              <a:t>public</a:t>
            </a: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class</a:t>
            </a:r>
            <a:r>
              <a:rPr lang="en-US" altLang="en-US" sz="1600">
                <a:solidFill>
                  <a:srgbClr val="000000"/>
                </a:solidFill>
                <a:latin typeface="Courier New" panose="02070309020205020404" pitchFamily="49" charset="0"/>
              </a:rPr>
              <a:t> </a:t>
            </a:r>
            <a:r>
              <a:rPr lang="en-US" altLang="en-US" sz="1600" b="1">
                <a:solidFill>
                  <a:srgbClr val="000000"/>
                </a:solidFill>
                <a:latin typeface="Courier New" panose="02070309020205020404" pitchFamily="49" charset="0"/>
              </a:rPr>
              <a:t>CastingDemo</a:t>
            </a:r>
            <a:r>
              <a:rPr lang="en-US" altLang="en-US" sz="1600">
                <a:solidFill>
                  <a:srgbClr val="000000"/>
                </a:solidFill>
                <a:latin typeface="Courier New" panose="02070309020205020404" pitchFamily="49" charset="0"/>
              </a:rPr>
              <a:t>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r>
              <a:rPr lang="en-US" altLang="en-US" sz="1600">
                <a:solidFill>
                  <a:srgbClr val="FA6400"/>
                </a:solidFill>
                <a:latin typeface="Courier New" panose="02070309020205020404" pitchFamily="49" charset="0"/>
              </a:rPr>
              <a:t>/** Main method */</a:t>
            </a:r>
            <a:br>
              <a:rPr lang="en-US" altLang="en-US" sz="1600">
                <a:solidFill>
                  <a:srgbClr val="FA6400"/>
                </a:solidFill>
                <a:latin typeface="Courier New" panose="02070309020205020404" pitchFamily="49" charset="0"/>
              </a:rPr>
            </a:b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public</a:t>
            </a: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static</a:t>
            </a: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void</a:t>
            </a:r>
            <a:r>
              <a:rPr lang="en-US" altLang="en-US" sz="1600">
                <a:solidFill>
                  <a:srgbClr val="000000"/>
                </a:solidFill>
                <a:latin typeface="Courier New" panose="02070309020205020404" pitchFamily="49" charset="0"/>
              </a:rPr>
              <a:t> main(String[] args)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r>
              <a:rPr lang="en-US" altLang="en-US" sz="1600">
                <a:solidFill>
                  <a:srgbClr val="FA6400"/>
                </a:solidFill>
                <a:latin typeface="Courier New" panose="02070309020205020404" pitchFamily="49" charset="0"/>
              </a:rPr>
              <a:t>// Declare and initialize two objects</a:t>
            </a:r>
            <a:br>
              <a:rPr lang="en-US" altLang="en-US" sz="1600">
                <a:solidFill>
                  <a:srgbClr val="FA6400"/>
                </a:solidFill>
                <a:latin typeface="Courier New" panose="02070309020205020404" pitchFamily="49" charset="0"/>
              </a:rPr>
            </a:br>
            <a:r>
              <a:rPr lang="en-US" altLang="en-US" sz="1600">
                <a:solidFill>
                  <a:srgbClr val="000000"/>
                </a:solidFill>
                <a:latin typeface="Courier New" panose="02070309020205020404" pitchFamily="49" charset="0"/>
              </a:rPr>
              <a:t>    Object object1 = </a:t>
            </a:r>
            <a:r>
              <a:rPr lang="en-US" altLang="en-US" sz="1600">
                <a:solidFill>
                  <a:srgbClr val="941EDF"/>
                </a:solidFill>
                <a:latin typeface="Courier New" panose="02070309020205020404" pitchFamily="49" charset="0"/>
              </a:rPr>
              <a:t>new</a:t>
            </a:r>
            <a:r>
              <a:rPr lang="en-US" altLang="en-US" sz="1600">
                <a:solidFill>
                  <a:srgbClr val="000000"/>
                </a:solidFill>
                <a:latin typeface="Courier New" panose="02070309020205020404" pitchFamily="49" charset="0"/>
              </a:rPr>
              <a:t> </a:t>
            </a:r>
            <a:r>
              <a:rPr lang="en-US" altLang="en-US" sz="1600" b="1">
                <a:solidFill>
                  <a:srgbClr val="000000"/>
                </a:solidFill>
                <a:latin typeface="Courier New" panose="02070309020205020404" pitchFamily="49" charset="0"/>
              </a:rPr>
              <a:t>Circle4</a:t>
            </a:r>
            <a:r>
              <a:rPr lang="en-US" altLang="en-US" sz="1600">
                <a:solidFill>
                  <a:srgbClr val="000000"/>
                </a:solidFill>
                <a:latin typeface="Courier New" panose="02070309020205020404" pitchFamily="49" charset="0"/>
              </a:rPr>
              <a:t>(1);</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Object object2 = </a:t>
            </a:r>
            <a:r>
              <a:rPr lang="en-US" altLang="en-US" sz="1600">
                <a:solidFill>
                  <a:srgbClr val="941EDF"/>
                </a:solidFill>
                <a:latin typeface="Courier New" panose="02070309020205020404" pitchFamily="49" charset="0"/>
              </a:rPr>
              <a:t>new</a:t>
            </a:r>
            <a:r>
              <a:rPr lang="en-US" altLang="en-US" sz="1600">
                <a:solidFill>
                  <a:srgbClr val="000000"/>
                </a:solidFill>
                <a:latin typeface="Courier New" panose="02070309020205020404" pitchFamily="49" charset="0"/>
              </a:rPr>
              <a:t> </a:t>
            </a:r>
            <a:r>
              <a:rPr lang="en-US" altLang="en-US" sz="1600" b="1">
                <a:solidFill>
                  <a:srgbClr val="000000"/>
                </a:solidFill>
                <a:latin typeface="Courier New" panose="02070309020205020404" pitchFamily="49" charset="0"/>
              </a:rPr>
              <a:t>Rectangle1</a:t>
            </a:r>
            <a:r>
              <a:rPr lang="en-US" altLang="en-US" sz="1600">
                <a:solidFill>
                  <a:srgbClr val="000000"/>
                </a:solidFill>
                <a:latin typeface="Courier New" panose="02070309020205020404" pitchFamily="49" charset="0"/>
              </a:rPr>
              <a:t>(1, 1);</a:t>
            </a:r>
            <a:br>
              <a:rPr lang="en-US" altLang="en-US" sz="1600">
                <a:solidFill>
                  <a:srgbClr val="000000"/>
                </a:solidFill>
                <a:latin typeface="Courier New" panose="02070309020205020404" pitchFamily="49" charset="0"/>
              </a:rPr>
            </a:b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r>
              <a:rPr lang="en-US" altLang="en-US" sz="1600">
                <a:solidFill>
                  <a:srgbClr val="FA6400"/>
                </a:solidFill>
                <a:latin typeface="Courier New" panose="02070309020205020404" pitchFamily="49" charset="0"/>
              </a:rPr>
              <a:t>// Display circle and rectangle</a:t>
            </a:r>
            <a:br>
              <a:rPr lang="en-US" altLang="en-US" sz="1600">
                <a:solidFill>
                  <a:srgbClr val="FA6400"/>
                </a:solidFill>
                <a:latin typeface="Courier New" panose="02070309020205020404" pitchFamily="49" charset="0"/>
              </a:rPr>
            </a:br>
            <a:r>
              <a:rPr lang="en-US" altLang="en-US" sz="1600">
                <a:solidFill>
                  <a:srgbClr val="000000"/>
                </a:solidFill>
                <a:latin typeface="Courier New" panose="02070309020205020404" pitchFamily="49" charset="0"/>
              </a:rPr>
              <a:t>    displayObject(object1);</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displayObject(object2);</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br>
              <a:rPr lang="en-US" altLang="en-US" sz="1600">
                <a:solidFill>
                  <a:srgbClr val="000000"/>
                </a:solidFill>
                <a:latin typeface="Courier New" panose="02070309020205020404" pitchFamily="49" charset="0"/>
              </a:rPr>
            </a:b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r>
              <a:rPr lang="en-US" altLang="en-US" sz="1600">
                <a:solidFill>
                  <a:srgbClr val="FA6400"/>
                </a:solidFill>
                <a:latin typeface="Courier New" panose="02070309020205020404" pitchFamily="49" charset="0"/>
              </a:rPr>
              <a:t>/** A method for displaying an object */</a:t>
            </a:r>
            <a:br>
              <a:rPr lang="en-US" altLang="en-US" sz="1600">
                <a:solidFill>
                  <a:srgbClr val="FA6400"/>
                </a:solidFill>
                <a:latin typeface="Courier New" panose="02070309020205020404" pitchFamily="49" charset="0"/>
              </a:rPr>
            </a:b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public</a:t>
            </a: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static</a:t>
            </a: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void</a:t>
            </a:r>
            <a:r>
              <a:rPr lang="en-US" altLang="en-US" sz="1600">
                <a:solidFill>
                  <a:srgbClr val="000000"/>
                </a:solidFill>
                <a:latin typeface="Courier New" panose="02070309020205020404" pitchFamily="49" charset="0"/>
              </a:rPr>
              <a:t> displayObject(Object object)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if</a:t>
            </a:r>
            <a:r>
              <a:rPr lang="en-US" altLang="en-US" sz="1600">
                <a:solidFill>
                  <a:srgbClr val="000000"/>
                </a:solidFill>
                <a:latin typeface="Courier New" panose="02070309020205020404" pitchFamily="49" charset="0"/>
              </a:rPr>
              <a:t> (object </a:t>
            </a:r>
            <a:r>
              <a:rPr lang="en-US" altLang="en-US" sz="1600">
                <a:solidFill>
                  <a:srgbClr val="941EDF"/>
                </a:solidFill>
                <a:latin typeface="Courier New" panose="02070309020205020404" pitchFamily="49" charset="0"/>
              </a:rPr>
              <a:t>instanceof</a:t>
            </a:r>
            <a:r>
              <a:rPr lang="en-US" altLang="en-US" sz="1600">
                <a:solidFill>
                  <a:srgbClr val="000000"/>
                </a:solidFill>
                <a:latin typeface="Courier New" panose="02070309020205020404" pitchFamily="49" charset="0"/>
              </a:rPr>
              <a:t> Circle4)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System.out.println(</a:t>
            </a:r>
            <a:r>
              <a:rPr lang="en-US" altLang="en-US" sz="1600">
                <a:solidFill>
                  <a:srgbClr val="00CB00"/>
                </a:solidFill>
                <a:latin typeface="Courier New" panose="02070309020205020404" pitchFamily="49" charset="0"/>
              </a:rPr>
              <a:t>"The circle area is "</a:t>
            </a:r>
            <a:r>
              <a:rPr lang="en-US" altLang="en-US" sz="1600">
                <a:solidFill>
                  <a:srgbClr val="000000"/>
                </a:solidFill>
                <a:latin typeface="Courier New" panose="02070309020205020404" pitchFamily="49" charset="0"/>
              </a:rPr>
              <a:t>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((Circle4)object).getArea());</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System.out.println(</a:t>
            </a:r>
            <a:r>
              <a:rPr lang="en-US" altLang="en-US" sz="1600">
                <a:solidFill>
                  <a:srgbClr val="00CB00"/>
                </a:solidFill>
                <a:latin typeface="Courier New" panose="02070309020205020404" pitchFamily="49" charset="0"/>
              </a:rPr>
              <a:t>"The circle diameter is "</a:t>
            </a:r>
            <a:r>
              <a:rPr lang="en-US" altLang="en-US" sz="1600">
                <a:solidFill>
                  <a:srgbClr val="000000"/>
                </a:solidFill>
                <a:latin typeface="Courier New" panose="02070309020205020404" pitchFamily="49" charset="0"/>
              </a:rPr>
              <a:t>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((Circle4)object).getDiameter());</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else</a:t>
            </a:r>
            <a:r>
              <a:rPr lang="en-US" altLang="en-US" sz="1600">
                <a:solidFill>
                  <a:srgbClr val="000000"/>
                </a:solidFill>
                <a:latin typeface="Courier New" panose="02070309020205020404" pitchFamily="49" charset="0"/>
              </a:rPr>
              <a:t> </a:t>
            </a:r>
            <a:r>
              <a:rPr lang="en-US" altLang="en-US" sz="1600">
                <a:solidFill>
                  <a:srgbClr val="941EDF"/>
                </a:solidFill>
                <a:latin typeface="Courier New" panose="02070309020205020404" pitchFamily="49" charset="0"/>
              </a:rPr>
              <a:t>if</a:t>
            </a:r>
            <a:r>
              <a:rPr lang="en-US" altLang="en-US" sz="1600">
                <a:solidFill>
                  <a:srgbClr val="000000"/>
                </a:solidFill>
                <a:latin typeface="Courier New" panose="02070309020205020404" pitchFamily="49" charset="0"/>
              </a:rPr>
              <a:t> (object </a:t>
            </a:r>
            <a:r>
              <a:rPr lang="en-US" altLang="en-US" sz="1600">
                <a:solidFill>
                  <a:srgbClr val="941EDF"/>
                </a:solidFill>
                <a:latin typeface="Courier New" panose="02070309020205020404" pitchFamily="49" charset="0"/>
              </a:rPr>
              <a:t>instanceof</a:t>
            </a:r>
            <a:r>
              <a:rPr lang="en-US" altLang="en-US" sz="1600">
                <a:solidFill>
                  <a:srgbClr val="000000"/>
                </a:solidFill>
                <a:latin typeface="Courier New" panose="02070309020205020404" pitchFamily="49" charset="0"/>
              </a:rPr>
              <a:t> Rectangle1)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System.out.println(</a:t>
            </a:r>
            <a:r>
              <a:rPr lang="en-US" altLang="en-US" sz="1600">
                <a:solidFill>
                  <a:srgbClr val="00CB00"/>
                </a:solidFill>
                <a:latin typeface="Courier New" panose="02070309020205020404" pitchFamily="49" charset="0"/>
              </a:rPr>
              <a:t>"The rectangle area is "</a:t>
            </a:r>
            <a:r>
              <a:rPr lang="en-US" altLang="en-US" sz="1600">
                <a:solidFill>
                  <a:srgbClr val="000000"/>
                </a:solidFill>
                <a:latin typeface="Courier New" panose="02070309020205020404" pitchFamily="49" charset="0"/>
              </a:rPr>
              <a:t>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((Rectangle1)object).getArea());</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  }</a:t>
            </a:r>
            <a:br>
              <a:rPr lang="en-US" altLang="en-US" sz="1600">
                <a:solidFill>
                  <a:srgbClr val="000000"/>
                </a:solidFill>
                <a:latin typeface="Courier New" panose="02070309020205020404" pitchFamily="49" charset="0"/>
              </a:rPr>
            </a:br>
            <a:r>
              <a:rPr lang="en-US" altLang="en-US" sz="1600">
                <a:solidFill>
                  <a:srgbClr val="000000"/>
                </a:solidFill>
                <a:latin typeface="Courier New" panose="02070309020205020404" pitchFamily="49" charset="0"/>
              </a:rPr>
              <a:t>}</a:t>
            </a:r>
            <a:br>
              <a:rPr lang="en-US" altLang="en-US" sz="2400">
                <a:solidFill>
                  <a:srgbClr val="000000"/>
                </a:solidFill>
                <a:latin typeface="Courier New" panose="02070309020205020404" pitchFamily="49" charset="0"/>
              </a:rPr>
            </a:br>
            <a:endParaRPr lang="en-US"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a:extLst>
              <a:ext uri="{FF2B5EF4-FFF2-40B4-BE49-F238E27FC236}">
                <a16:creationId xmlns:a16="http://schemas.microsoft.com/office/drawing/2014/main" id="{D51BDA14-2161-403B-83FC-FB539F50ED72}"/>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0FF8B4-B62E-4366-B65A-D3A859E371FD}" type="slidenum">
              <a:rPr lang="en-US" altLang="en-US" sz="1400"/>
              <a:pPr/>
              <a:t>4</a:t>
            </a:fld>
            <a:endParaRPr lang="en-US" altLang="en-US" sz="1400"/>
          </a:p>
        </p:txBody>
      </p:sp>
      <p:sp>
        <p:nvSpPr>
          <p:cNvPr id="7171" name="Rectangle 1">
            <a:extLst>
              <a:ext uri="{FF2B5EF4-FFF2-40B4-BE49-F238E27FC236}">
                <a16:creationId xmlns:a16="http://schemas.microsoft.com/office/drawing/2014/main" id="{3A269A19-1285-45E4-985E-CDA1E08B1DB9}"/>
              </a:ext>
            </a:extLst>
          </p:cNvPr>
          <p:cNvSpPr>
            <a:spLocks noGrp="1" noChangeArrowheads="1"/>
          </p:cNvSpPr>
          <p:nvPr>
            <p:ph idx="1"/>
          </p:nvPr>
        </p:nvSpPr>
        <p:spPr>
          <a:xfrm>
            <a:off x="352425" y="3833813"/>
            <a:ext cx="6865938" cy="1908175"/>
          </a:xfrm>
          <a:solidFill>
            <a:srgbClr val="F8F9FA"/>
          </a:solidFill>
          <a:effectLst>
            <a:prstShdw prst="shdw17" dist="17961" dir="2700000">
              <a:srgbClr val="959596"/>
            </a:prstShdw>
          </a:effectLst>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lIns="91440" tIns="45720" rIns="91440" bIns="45720" anchor="ctr">
            <a:spAutoFit/>
          </a:bodyPr>
          <a:lstStyle/>
          <a:p>
            <a:pPr marL="0" indent="0">
              <a:spcBef>
                <a:spcPct val="0"/>
              </a:spcBef>
              <a:buClrTx/>
              <a:buSzTx/>
              <a:buFontTx/>
              <a:buNone/>
            </a:pPr>
            <a:r>
              <a:rPr lang="en-US" altLang="en-US" sz="2000">
                <a:solidFill>
                  <a:srgbClr val="252525"/>
                </a:solidFill>
                <a:latin typeface="Arial" panose="020B0604020202020204" pitchFamily="34" charset="0"/>
                <a:cs typeface="Arial" panose="020B0604020202020204" pitchFamily="34" charset="0"/>
              </a:rPr>
              <a:t>A derived class with multilevel inheritance is declared as follows:</a:t>
            </a:r>
            <a:endParaRPr lang="en-US" altLang="en-US" sz="2000"/>
          </a:p>
          <a:p>
            <a:pPr marL="0" indent="0">
              <a:spcBef>
                <a:spcPct val="30000"/>
              </a:spcBef>
              <a:buClrTx/>
              <a:buSzTx/>
              <a:buFontTx/>
              <a:buNone/>
            </a:pPr>
            <a:r>
              <a:rPr lang="en-US" altLang="en-US" sz="2000">
                <a:latin typeface="Arial" panose="020B0604020202020204" pitchFamily="34" charset="0"/>
              </a:rPr>
              <a:t>Class</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a:solidFill>
                  <a:srgbClr val="0000FF"/>
                </a:solidFill>
                <a:latin typeface="Courier New" panose="02070309020205020404" pitchFamily="49" charset="0"/>
                <a:cs typeface="Courier New" panose="02070309020205020404" pitchFamily="49" charset="0"/>
              </a:rPr>
              <a:t>A</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i="1">
                <a:solidFill>
                  <a:srgbClr val="408080"/>
                </a:solidFill>
                <a:latin typeface="Courier New" panose="02070309020205020404" pitchFamily="49" charset="0"/>
                <a:cs typeface="Courier New" panose="02070309020205020404" pitchFamily="49" charset="0"/>
              </a:rPr>
              <a:t>//Base class</a:t>
            </a:r>
            <a:r>
              <a:rPr lang="en-US" altLang="en-US" sz="2000">
                <a:solidFill>
                  <a:srgbClr val="000000"/>
                </a:solidFill>
                <a:latin typeface="Courier New" panose="02070309020205020404" pitchFamily="49" charset="0"/>
                <a:cs typeface="Courier New" panose="02070309020205020404" pitchFamily="49" charset="0"/>
              </a:rPr>
              <a:t> </a:t>
            </a:r>
          </a:p>
          <a:p>
            <a:pPr marL="0" indent="0">
              <a:spcBef>
                <a:spcPct val="30000"/>
              </a:spcBef>
              <a:buClrTx/>
              <a:buSzTx/>
              <a:buFontTx/>
              <a:buNone/>
            </a:pPr>
            <a:r>
              <a:rPr lang="en-US" altLang="en-US" sz="2000">
                <a:latin typeface="Arial" panose="020B0604020202020204" pitchFamily="34" charset="0"/>
              </a:rPr>
              <a:t>Class</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a:solidFill>
                  <a:srgbClr val="A0A000"/>
                </a:solidFill>
                <a:latin typeface="Courier New" panose="02070309020205020404" pitchFamily="49" charset="0"/>
                <a:cs typeface="Courier New" panose="02070309020205020404" pitchFamily="49" charset="0"/>
              </a:rPr>
              <a:t>B</a:t>
            </a:r>
            <a:r>
              <a:rPr lang="en-US" altLang="en-US" sz="2000">
                <a:solidFill>
                  <a:srgbClr val="000000"/>
                </a:solidFill>
                <a:latin typeface="Courier New" panose="02070309020205020404" pitchFamily="49" charset="0"/>
                <a:cs typeface="Courier New" panose="02070309020205020404" pitchFamily="49" charset="0"/>
              </a:rPr>
              <a:t> : </a:t>
            </a:r>
            <a:r>
              <a:rPr lang="en-US" altLang="en-US" sz="2000" b="1">
                <a:solidFill>
                  <a:srgbClr val="008000"/>
                </a:solidFill>
                <a:latin typeface="Courier New" panose="02070309020205020404" pitchFamily="49" charset="0"/>
                <a:cs typeface="Courier New" panose="02070309020205020404" pitchFamily="49" charset="0"/>
              </a:rPr>
              <a:t>public</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a:latin typeface="Arial" panose="020B0604020202020204" pitchFamily="34" charset="0"/>
              </a:rPr>
              <a:t>A</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i="1">
                <a:solidFill>
                  <a:srgbClr val="408080"/>
                </a:solidFill>
                <a:latin typeface="Courier New" panose="02070309020205020404" pitchFamily="49" charset="0"/>
                <a:cs typeface="Courier New" panose="02070309020205020404" pitchFamily="49" charset="0"/>
              </a:rPr>
              <a:t>//B derived from A</a:t>
            </a:r>
            <a:r>
              <a:rPr lang="en-US" altLang="en-US" sz="2000">
                <a:solidFill>
                  <a:srgbClr val="000000"/>
                </a:solidFill>
                <a:latin typeface="Courier New" panose="02070309020205020404" pitchFamily="49" charset="0"/>
                <a:cs typeface="Courier New" panose="02070309020205020404" pitchFamily="49" charset="0"/>
              </a:rPr>
              <a:t> </a:t>
            </a:r>
          </a:p>
          <a:p>
            <a:pPr marL="0" indent="0">
              <a:spcBef>
                <a:spcPct val="30000"/>
              </a:spcBef>
              <a:buClrTx/>
              <a:buSzTx/>
              <a:buFontTx/>
              <a:buNone/>
            </a:pPr>
            <a:r>
              <a:rPr lang="en-US" altLang="en-US" sz="2000">
                <a:latin typeface="Arial" panose="020B0604020202020204" pitchFamily="34" charset="0"/>
              </a:rPr>
              <a:t>Class</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a:solidFill>
                  <a:srgbClr val="A0A000"/>
                </a:solidFill>
                <a:latin typeface="Courier New" panose="02070309020205020404" pitchFamily="49" charset="0"/>
                <a:cs typeface="Courier New" panose="02070309020205020404" pitchFamily="49" charset="0"/>
              </a:rPr>
              <a:t>C</a:t>
            </a:r>
            <a:r>
              <a:rPr lang="en-US" altLang="en-US" sz="2000">
                <a:solidFill>
                  <a:srgbClr val="000000"/>
                </a:solidFill>
                <a:latin typeface="Courier New" panose="02070309020205020404" pitchFamily="49" charset="0"/>
                <a:cs typeface="Courier New" panose="02070309020205020404" pitchFamily="49" charset="0"/>
              </a:rPr>
              <a:t> : </a:t>
            </a:r>
            <a:r>
              <a:rPr lang="en-US" altLang="en-US" sz="2000" b="1">
                <a:solidFill>
                  <a:srgbClr val="008000"/>
                </a:solidFill>
                <a:latin typeface="Courier New" panose="02070309020205020404" pitchFamily="49" charset="0"/>
                <a:cs typeface="Courier New" panose="02070309020205020404" pitchFamily="49" charset="0"/>
              </a:rPr>
              <a:t>public</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a:latin typeface="Arial" panose="020B0604020202020204" pitchFamily="34" charset="0"/>
              </a:rPr>
              <a:t>B</a:t>
            </a:r>
            <a:r>
              <a:rPr lang="en-US" altLang="en-US" sz="2000">
                <a:solidFill>
                  <a:srgbClr val="000000"/>
                </a:solidFill>
                <a:latin typeface="Courier New" panose="02070309020205020404" pitchFamily="49" charset="0"/>
                <a:cs typeface="Courier New" panose="02070309020205020404" pitchFamily="49" charset="0"/>
              </a:rPr>
              <a:t>(...); </a:t>
            </a:r>
            <a:r>
              <a:rPr lang="en-US" altLang="en-US" sz="2000" i="1">
                <a:solidFill>
                  <a:srgbClr val="408080"/>
                </a:solidFill>
                <a:latin typeface="Courier New" panose="02070309020205020404" pitchFamily="49" charset="0"/>
                <a:cs typeface="Courier New" panose="02070309020205020404" pitchFamily="49" charset="0"/>
              </a:rPr>
              <a:t>//C derived from B</a:t>
            </a:r>
            <a:endParaRPr lang="en-US" altLang="en-US" sz="2000"/>
          </a:p>
        </p:txBody>
      </p:sp>
      <p:sp>
        <p:nvSpPr>
          <p:cNvPr id="7172" name="TextBox 5">
            <a:extLst>
              <a:ext uri="{FF2B5EF4-FFF2-40B4-BE49-F238E27FC236}">
                <a16:creationId xmlns:a16="http://schemas.microsoft.com/office/drawing/2014/main" id="{8B1471A3-425E-4A0D-A757-C192552BA40F}"/>
              </a:ext>
            </a:extLst>
          </p:cNvPr>
          <p:cNvSpPr txBox="1">
            <a:spLocks noChangeArrowheads="1"/>
          </p:cNvSpPr>
          <p:nvPr/>
        </p:nvSpPr>
        <p:spPr bwMode="auto">
          <a:xfrm>
            <a:off x="352425" y="2511425"/>
            <a:ext cx="39703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Multilevel inheritance</a:t>
            </a:r>
            <a:endParaRPr lang="en-US" altLang="en-US"/>
          </a:p>
        </p:txBody>
      </p:sp>
      <p:sp>
        <p:nvSpPr>
          <p:cNvPr id="7173" name="TextBox 6">
            <a:extLst>
              <a:ext uri="{FF2B5EF4-FFF2-40B4-BE49-F238E27FC236}">
                <a16:creationId xmlns:a16="http://schemas.microsoft.com/office/drawing/2014/main" id="{1BC32B7E-E107-49A5-A60C-86F7C4CD7376}"/>
              </a:ext>
            </a:extLst>
          </p:cNvPr>
          <p:cNvSpPr txBox="1">
            <a:spLocks noChangeArrowheads="1"/>
          </p:cNvSpPr>
          <p:nvPr/>
        </p:nvSpPr>
        <p:spPr bwMode="auto">
          <a:xfrm>
            <a:off x="325438" y="3106738"/>
            <a:ext cx="7483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where a subclass is inherited from another subclass.</a:t>
            </a:r>
          </a:p>
        </p:txBody>
      </p:sp>
      <p:sp>
        <p:nvSpPr>
          <p:cNvPr id="7174" name="TextBox 7">
            <a:extLst>
              <a:ext uri="{FF2B5EF4-FFF2-40B4-BE49-F238E27FC236}">
                <a16:creationId xmlns:a16="http://schemas.microsoft.com/office/drawing/2014/main" id="{191C1BAF-DD6F-4F62-980B-636E1D4784C1}"/>
              </a:ext>
            </a:extLst>
          </p:cNvPr>
          <p:cNvSpPr txBox="1">
            <a:spLocks noChangeArrowheads="1"/>
          </p:cNvSpPr>
          <p:nvPr/>
        </p:nvSpPr>
        <p:spPr bwMode="auto">
          <a:xfrm>
            <a:off x="325438" y="533400"/>
            <a:ext cx="58674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Single inheritance</a:t>
            </a:r>
          </a:p>
          <a:p>
            <a:endParaRPr lang="en-US" altLang="en-US" sz="1400" b="1"/>
          </a:p>
          <a:p>
            <a:r>
              <a:rPr lang="en-US" altLang="en-US"/>
              <a:t>Where subclasses inherit the features of one superclass. A class acquires the properties of another class.</a:t>
            </a:r>
          </a:p>
        </p:txBody>
      </p:sp>
      <p:pic>
        <p:nvPicPr>
          <p:cNvPr id="7175" name="Picture 9">
            <a:extLst>
              <a:ext uri="{FF2B5EF4-FFF2-40B4-BE49-F238E27FC236}">
                <a16:creationId xmlns:a16="http://schemas.microsoft.com/office/drawing/2014/main" id="{907FCB69-D049-4478-A5DC-4CC1F87633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54875" y="203200"/>
            <a:ext cx="2066925" cy="675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a:extLst>
              <a:ext uri="{FF2B5EF4-FFF2-40B4-BE49-F238E27FC236}">
                <a16:creationId xmlns:a16="http://schemas.microsoft.com/office/drawing/2014/main" id="{FBCB2AD3-C54F-4B8F-8C1E-3B109835387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BF61794-83F5-4E43-952F-4AC5BC5FF116}" type="slidenum">
              <a:rPr lang="en-US" altLang="en-US" sz="1400"/>
              <a:pPr>
                <a:spcBef>
                  <a:spcPct val="0"/>
                </a:spcBef>
                <a:buClrTx/>
                <a:buSzTx/>
                <a:buFontTx/>
                <a:buNone/>
              </a:pPr>
              <a:t>40</a:t>
            </a:fld>
            <a:endParaRPr lang="en-US" altLang="en-US" sz="1400"/>
          </a:p>
        </p:txBody>
      </p:sp>
      <p:sp>
        <p:nvSpPr>
          <p:cNvPr id="45059" name="Rectangle 2">
            <a:extLst>
              <a:ext uri="{FF2B5EF4-FFF2-40B4-BE49-F238E27FC236}">
                <a16:creationId xmlns:a16="http://schemas.microsoft.com/office/drawing/2014/main" id="{AB637C64-4B15-4728-867C-EFB28EB44F82}"/>
              </a:ext>
            </a:extLst>
          </p:cNvPr>
          <p:cNvSpPr>
            <a:spLocks noChangeArrowheads="1"/>
          </p:cNvSpPr>
          <p:nvPr/>
        </p:nvSpPr>
        <p:spPr bwMode="auto">
          <a:xfrm>
            <a:off x="152400" y="152400"/>
            <a:ext cx="9448800" cy="701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class</a:t>
            </a:r>
            <a:r>
              <a:rPr lang="en-US" altLang="en-US" sz="1000">
                <a:solidFill>
                  <a:srgbClr val="000000"/>
                </a:solidFill>
                <a:latin typeface="Courier New" panose="02070309020205020404" pitchFamily="49" charset="0"/>
              </a:rPr>
              <a:t> </a:t>
            </a:r>
            <a:r>
              <a:rPr lang="en-US" altLang="en-US" sz="1000" b="1">
                <a:solidFill>
                  <a:srgbClr val="000000"/>
                </a:solidFill>
                <a:latin typeface="Courier New" panose="02070309020205020404" pitchFamily="49" charset="0"/>
              </a:rPr>
              <a:t>Circle4</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extends</a:t>
            </a:r>
            <a:r>
              <a:rPr lang="en-US" altLang="en-US" sz="1000">
                <a:solidFill>
                  <a:srgbClr val="000000"/>
                </a:solidFill>
                <a:latin typeface="Courier New" panose="02070309020205020404" pitchFamily="49" charset="0"/>
              </a:rPr>
              <a:t> GeometricObject1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private</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radius;</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Circle4()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Circle4(</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radius)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super</a:t>
            </a:r>
            <a:r>
              <a:rPr lang="en-US" altLang="en-US" sz="1000">
                <a:solidFill>
                  <a:srgbClr val="000000"/>
                </a:solidFill>
                <a:latin typeface="Courier New" panose="02070309020205020404" pitchFamily="49" charset="0"/>
              </a:rPr>
              <a:t>();</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this</a:t>
            </a:r>
            <a:r>
              <a:rPr lang="en-US" altLang="en-US" sz="1000">
                <a:solidFill>
                  <a:srgbClr val="000000"/>
                </a:solidFill>
                <a:latin typeface="Courier New" panose="02070309020205020404" pitchFamily="49" charset="0"/>
              </a:rPr>
              <a:t>.radius = radius;</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Circle4(</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radius, String color, </a:t>
            </a:r>
            <a:r>
              <a:rPr lang="en-US" altLang="en-US" sz="1000">
                <a:solidFill>
                  <a:srgbClr val="941EDF"/>
                </a:solidFill>
                <a:latin typeface="Courier New" panose="02070309020205020404" pitchFamily="49" charset="0"/>
              </a:rPr>
              <a:t>boolean</a:t>
            </a:r>
            <a:r>
              <a:rPr lang="en-US" altLang="en-US" sz="1000">
                <a:solidFill>
                  <a:srgbClr val="000000"/>
                </a:solidFill>
                <a:latin typeface="Courier New" panose="02070309020205020404" pitchFamily="49" charset="0"/>
              </a:rPr>
              <a:t> filled)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super</a:t>
            </a:r>
            <a:r>
              <a:rPr lang="en-US" altLang="en-US" sz="1000">
                <a:solidFill>
                  <a:srgbClr val="000000"/>
                </a:solidFill>
                <a:latin typeface="Courier New" panose="02070309020205020404" pitchFamily="49" charset="0"/>
              </a:rPr>
              <a:t>(color, filled);</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this</a:t>
            </a:r>
            <a:r>
              <a:rPr lang="en-US" altLang="en-US" sz="1000">
                <a:solidFill>
                  <a:srgbClr val="000000"/>
                </a:solidFill>
                <a:latin typeface="Courier New" panose="02070309020205020404" pitchFamily="49" charset="0"/>
              </a:rPr>
              <a:t>.radius = radius;</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//setColor(color);</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//setFilled(filled);</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Return radius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getRadius()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return</a:t>
            </a:r>
            <a:r>
              <a:rPr lang="en-US" altLang="en-US" sz="1000">
                <a:solidFill>
                  <a:srgbClr val="000000"/>
                </a:solidFill>
                <a:latin typeface="Courier New" panose="02070309020205020404" pitchFamily="49" charset="0"/>
              </a:rPr>
              <a:t> radius;</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Set a new radius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void</a:t>
            </a:r>
            <a:r>
              <a:rPr lang="en-US" altLang="en-US" sz="1000">
                <a:solidFill>
                  <a:srgbClr val="000000"/>
                </a:solidFill>
                <a:latin typeface="Courier New" panose="02070309020205020404" pitchFamily="49" charset="0"/>
              </a:rPr>
              <a:t> setRadius(</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radius)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this</a:t>
            </a:r>
            <a:r>
              <a:rPr lang="en-US" altLang="en-US" sz="1000">
                <a:solidFill>
                  <a:srgbClr val="000000"/>
                </a:solidFill>
                <a:latin typeface="Courier New" panose="02070309020205020404" pitchFamily="49" charset="0"/>
              </a:rPr>
              <a:t>.radius = radius;</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Return area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getArea()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return</a:t>
            </a:r>
            <a:r>
              <a:rPr lang="en-US" altLang="en-US" sz="1000">
                <a:solidFill>
                  <a:srgbClr val="000000"/>
                </a:solidFill>
                <a:latin typeface="Courier New" panose="02070309020205020404" pitchFamily="49" charset="0"/>
              </a:rPr>
              <a:t> radius * radius * Math.PI;</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Return diameter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getDiameter()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return</a:t>
            </a:r>
            <a:r>
              <a:rPr lang="en-US" altLang="en-US" sz="1000">
                <a:solidFill>
                  <a:srgbClr val="000000"/>
                </a:solidFill>
                <a:latin typeface="Courier New" panose="02070309020205020404" pitchFamily="49" charset="0"/>
              </a:rPr>
              <a:t> 2 * radius;</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Return perimeter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getPerimeter()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return</a:t>
            </a:r>
            <a:r>
              <a:rPr lang="en-US" altLang="en-US" sz="1000">
                <a:solidFill>
                  <a:srgbClr val="000000"/>
                </a:solidFill>
                <a:latin typeface="Courier New" panose="02070309020205020404" pitchFamily="49" charset="0"/>
              </a:rPr>
              <a:t> 2 * radius * Math.PI;</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Print the circle info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void</a:t>
            </a:r>
            <a:r>
              <a:rPr lang="en-US" altLang="en-US" sz="1000">
                <a:solidFill>
                  <a:srgbClr val="000000"/>
                </a:solidFill>
                <a:latin typeface="Courier New" panose="02070309020205020404" pitchFamily="49" charset="0"/>
              </a:rPr>
              <a:t> printCircle()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System.out.println(toString() + </a:t>
            </a:r>
            <a:r>
              <a:rPr lang="en-US" altLang="en-US" sz="1000">
                <a:solidFill>
                  <a:srgbClr val="00CB00"/>
                </a:solidFill>
                <a:latin typeface="Courier New" panose="02070309020205020404" pitchFamily="49" charset="0"/>
              </a:rPr>
              <a:t>"The circle is created "</a:t>
            </a:r>
            <a:r>
              <a:rPr lang="en-US" altLang="en-US" sz="1000">
                <a:solidFill>
                  <a:srgbClr val="000000"/>
                </a:solidFill>
                <a:latin typeface="Courier New" panose="02070309020205020404" pitchFamily="49" charset="0"/>
              </a:rPr>
              <a:t> + getDateCreated()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00CB00"/>
                </a:solidFill>
                <a:latin typeface="Courier New" panose="02070309020205020404" pitchFamily="49" charset="0"/>
              </a:rPr>
              <a:t>" and the radius is "</a:t>
            </a:r>
            <a:r>
              <a:rPr lang="en-US" altLang="en-US" sz="1000">
                <a:solidFill>
                  <a:srgbClr val="000000"/>
                </a:solidFill>
                <a:latin typeface="Courier New" panose="02070309020205020404" pitchFamily="49" charset="0"/>
              </a:rPr>
              <a:t> + radius);</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String toString()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return</a:t>
            </a:r>
            <a:r>
              <a:rPr lang="en-US" altLang="en-US" sz="1000">
                <a:solidFill>
                  <a:srgbClr val="000000"/>
                </a:solidFill>
                <a:latin typeface="Courier New" panose="02070309020205020404" pitchFamily="49" charset="0"/>
              </a:rPr>
              <a:t> </a:t>
            </a:r>
            <a:r>
              <a:rPr lang="en-US" altLang="en-US" sz="1000">
                <a:solidFill>
                  <a:srgbClr val="00CB00"/>
                </a:solidFill>
                <a:latin typeface="Courier New" panose="02070309020205020404" pitchFamily="49" charset="0"/>
              </a:rPr>
              <a:t>"Circle WWWW "</a:t>
            </a:r>
            <a:r>
              <a:rPr lang="en-US" altLang="en-US" sz="1000">
                <a:solidFill>
                  <a:srgbClr val="000000"/>
                </a:solidFill>
                <a:latin typeface="Courier New" panose="02070309020205020404" pitchFamily="49" charset="0"/>
              </a:rPr>
              <a:t> + getColor() + </a:t>
            </a:r>
            <a:r>
              <a:rPr lang="en-US" altLang="en-US" sz="1000">
                <a:solidFill>
                  <a:srgbClr val="941EDF"/>
                </a:solidFill>
                <a:latin typeface="Courier New" panose="02070309020205020404" pitchFamily="49" charset="0"/>
              </a:rPr>
              <a:t>super</a:t>
            </a:r>
            <a:r>
              <a:rPr lang="en-US" altLang="en-US" sz="1000">
                <a:solidFill>
                  <a:srgbClr val="000000"/>
                </a:solidFill>
                <a:latin typeface="Courier New" panose="02070309020205020404" pitchFamily="49" charset="0"/>
              </a:rPr>
              <a:t>.toString();</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a:t>
            </a:r>
            <a:endParaRPr lang="en-US" altLang="en-US" sz="1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a:extLst>
              <a:ext uri="{FF2B5EF4-FFF2-40B4-BE49-F238E27FC236}">
                <a16:creationId xmlns:a16="http://schemas.microsoft.com/office/drawing/2014/main" id="{1D841672-4405-44F2-9F95-64CF6924BB2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203267D-BD3C-4E32-9A36-6AF9745646D6}" type="slidenum">
              <a:rPr lang="en-US" altLang="en-US" sz="1400"/>
              <a:pPr>
                <a:spcBef>
                  <a:spcPct val="0"/>
                </a:spcBef>
                <a:buClrTx/>
                <a:buSzTx/>
                <a:buFontTx/>
                <a:buNone/>
              </a:pPr>
              <a:t>41</a:t>
            </a:fld>
            <a:endParaRPr lang="en-US" altLang="en-US" sz="1400"/>
          </a:p>
        </p:txBody>
      </p:sp>
      <p:sp>
        <p:nvSpPr>
          <p:cNvPr id="46083" name="Rectangle 2">
            <a:extLst>
              <a:ext uri="{FF2B5EF4-FFF2-40B4-BE49-F238E27FC236}">
                <a16:creationId xmlns:a16="http://schemas.microsoft.com/office/drawing/2014/main" id="{2AC84EA5-E0F1-4F25-8643-BB03C77471CE}"/>
              </a:ext>
            </a:extLst>
          </p:cNvPr>
          <p:cNvSpPr>
            <a:spLocks noChangeArrowheads="1"/>
          </p:cNvSpPr>
          <p:nvPr/>
        </p:nvSpPr>
        <p:spPr bwMode="auto">
          <a:xfrm>
            <a:off x="76200" y="6350"/>
            <a:ext cx="7010400" cy="671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class</a:t>
            </a:r>
            <a:r>
              <a:rPr lang="en-US" altLang="en-US" sz="1000">
                <a:solidFill>
                  <a:srgbClr val="000000"/>
                </a:solidFill>
                <a:latin typeface="Courier New" panose="02070309020205020404" pitchFamily="49" charset="0"/>
              </a:rPr>
              <a:t> Rectangle1 </a:t>
            </a:r>
            <a:r>
              <a:rPr lang="en-US" altLang="en-US" sz="1000">
                <a:solidFill>
                  <a:srgbClr val="941EDF"/>
                </a:solidFill>
                <a:latin typeface="Courier New" panose="02070309020205020404" pitchFamily="49" charset="0"/>
              </a:rPr>
              <a:t>extends</a:t>
            </a:r>
            <a:r>
              <a:rPr lang="en-US" altLang="en-US" sz="1000">
                <a:solidFill>
                  <a:srgbClr val="000000"/>
                </a:solidFill>
                <a:latin typeface="Courier New" panose="02070309020205020404" pitchFamily="49" charset="0"/>
              </a:rPr>
              <a:t> GeometricObject1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private</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width;</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private</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height;</a:t>
            </a:r>
            <a:br>
              <a:rPr lang="en-US" altLang="en-US" sz="1000">
                <a:solidFill>
                  <a:srgbClr val="000000"/>
                </a:solidFill>
                <a:latin typeface="Courier New" panose="02070309020205020404" pitchFamily="49" charset="0"/>
              </a:rPr>
            </a:b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Rectangle1()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Rectangle1(</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width,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height)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this</a:t>
            </a:r>
            <a:r>
              <a:rPr lang="en-US" altLang="en-US" sz="1000">
                <a:solidFill>
                  <a:srgbClr val="000000"/>
                </a:solidFill>
                <a:latin typeface="Courier New" panose="02070309020205020404" pitchFamily="49" charset="0"/>
              </a:rPr>
              <a:t>.width = width;</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this</a:t>
            </a:r>
            <a:r>
              <a:rPr lang="en-US" altLang="en-US" sz="1000">
                <a:solidFill>
                  <a:srgbClr val="000000"/>
                </a:solidFill>
                <a:latin typeface="Courier New" panose="02070309020205020404" pitchFamily="49" charset="0"/>
              </a:rPr>
              <a:t>.height = height;</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Rectangle1(</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width,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height, String color,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boolean</a:t>
            </a:r>
            <a:r>
              <a:rPr lang="en-US" altLang="en-US" sz="1000">
                <a:solidFill>
                  <a:srgbClr val="000000"/>
                </a:solidFill>
                <a:latin typeface="Courier New" panose="02070309020205020404" pitchFamily="49" charset="0"/>
              </a:rPr>
              <a:t> filled)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this</a:t>
            </a:r>
            <a:r>
              <a:rPr lang="en-US" altLang="en-US" sz="1000">
                <a:solidFill>
                  <a:srgbClr val="000000"/>
                </a:solidFill>
                <a:latin typeface="Courier New" panose="02070309020205020404" pitchFamily="49" charset="0"/>
              </a:rPr>
              <a:t>.width = width;</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this</a:t>
            </a:r>
            <a:r>
              <a:rPr lang="en-US" altLang="en-US" sz="1000">
                <a:solidFill>
                  <a:srgbClr val="000000"/>
                </a:solidFill>
                <a:latin typeface="Courier New" panose="02070309020205020404" pitchFamily="49" charset="0"/>
              </a:rPr>
              <a:t>.height = height;</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setColor(color);</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setFilled(filled);</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Return width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getWidth()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return</a:t>
            </a:r>
            <a:r>
              <a:rPr lang="en-US" altLang="en-US" sz="1000">
                <a:solidFill>
                  <a:srgbClr val="000000"/>
                </a:solidFill>
                <a:latin typeface="Courier New" panose="02070309020205020404" pitchFamily="49" charset="0"/>
              </a:rPr>
              <a:t> width;</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Set a new width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void</a:t>
            </a:r>
            <a:r>
              <a:rPr lang="en-US" altLang="en-US" sz="1000">
                <a:solidFill>
                  <a:srgbClr val="000000"/>
                </a:solidFill>
                <a:latin typeface="Courier New" panose="02070309020205020404" pitchFamily="49" charset="0"/>
              </a:rPr>
              <a:t> setWidth(</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width)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this</a:t>
            </a:r>
            <a:r>
              <a:rPr lang="en-US" altLang="en-US" sz="1000">
                <a:solidFill>
                  <a:srgbClr val="000000"/>
                </a:solidFill>
                <a:latin typeface="Courier New" panose="02070309020205020404" pitchFamily="49" charset="0"/>
              </a:rPr>
              <a:t>.width = width;</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Return height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getHeight()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return</a:t>
            </a:r>
            <a:r>
              <a:rPr lang="en-US" altLang="en-US" sz="1000">
                <a:solidFill>
                  <a:srgbClr val="000000"/>
                </a:solidFill>
                <a:latin typeface="Courier New" panose="02070309020205020404" pitchFamily="49" charset="0"/>
              </a:rPr>
              <a:t> height;</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Set a new height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void</a:t>
            </a:r>
            <a:r>
              <a:rPr lang="en-US" altLang="en-US" sz="1000">
                <a:solidFill>
                  <a:srgbClr val="000000"/>
                </a:solidFill>
                <a:latin typeface="Courier New" panose="02070309020205020404" pitchFamily="49" charset="0"/>
              </a:rPr>
              <a:t> setHeight(</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height)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this</a:t>
            </a:r>
            <a:r>
              <a:rPr lang="en-US" altLang="en-US" sz="1000">
                <a:solidFill>
                  <a:srgbClr val="000000"/>
                </a:solidFill>
                <a:latin typeface="Courier New" panose="02070309020205020404" pitchFamily="49" charset="0"/>
              </a:rPr>
              <a:t>.height = height;</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Return area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getArea()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return</a:t>
            </a:r>
            <a:r>
              <a:rPr lang="en-US" altLang="en-US" sz="1000">
                <a:solidFill>
                  <a:srgbClr val="000000"/>
                </a:solidFill>
                <a:latin typeface="Courier New" panose="02070309020205020404" pitchFamily="49" charset="0"/>
              </a:rPr>
              <a:t> width * height;</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FA6400"/>
                </a:solidFill>
                <a:latin typeface="Courier New" panose="02070309020205020404" pitchFamily="49" charset="0"/>
              </a:rPr>
              <a:t>/** Return perimeter */</a:t>
            </a:r>
            <a:br>
              <a:rPr lang="en-US" altLang="en-US" sz="1000">
                <a:solidFill>
                  <a:srgbClr val="FA64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public</a:t>
            </a: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double</a:t>
            </a:r>
            <a:r>
              <a:rPr lang="en-US" altLang="en-US" sz="1000">
                <a:solidFill>
                  <a:srgbClr val="000000"/>
                </a:solidFill>
                <a:latin typeface="Courier New" panose="02070309020205020404" pitchFamily="49" charset="0"/>
              </a:rPr>
              <a:t> getPerimeter()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r>
              <a:rPr lang="en-US" altLang="en-US" sz="1000">
                <a:solidFill>
                  <a:srgbClr val="941EDF"/>
                </a:solidFill>
                <a:latin typeface="Courier New" panose="02070309020205020404" pitchFamily="49" charset="0"/>
              </a:rPr>
              <a:t>return</a:t>
            </a:r>
            <a:r>
              <a:rPr lang="en-US" altLang="en-US" sz="1000">
                <a:solidFill>
                  <a:srgbClr val="000000"/>
                </a:solidFill>
                <a:latin typeface="Courier New" panose="02070309020205020404" pitchFamily="49" charset="0"/>
              </a:rPr>
              <a:t> 2 * (width + height);</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  }</a:t>
            </a:r>
            <a:br>
              <a:rPr lang="en-US" altLang="en-US" sz="1000">
                <a:solidFill>
                  <a:srgbClr val="000000"/>
                </a:solidFill>
                <a:latin typeface="Courier New" panose="02070309020205020404" pitchFamily="49" charset="0"/>
              </a:rPr>
            </a:br>
            <a:r>
              <a:rPr lang="en-US" altLang="en-US" sz="1000">
                <a:solidFill>
                  <a:srgbClr val="000000"/>
                </a:solidFill>
                <a:latin typeface="Courier New" panose="02070309020205020404" pitchFamily="49" charset="0"/>
              </a:rPr>
              <a:t>}</a:t>
            </a:r>
            <a:endParaRPr lang="en-US" altLang="en-US" sz="1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09748C8B-C8D7-4CF2-BBAF-9A8F948A730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A196549-E253-4FC2-BB18-5C9487D062CC}" type="slidenum">
              <a:rPr lang="en-US" altLang="en-US" sz="1400"/>
              <a:pPr>
                <a:spcBef>
                  <a:spcPct val="0"/>
                </a:spcBef>
                <a:buClrTx/>
                <a:buSzTx/>
                <a:buFontTx/>
                <a:buNone/>
              </a:pPr>
              <a:t>42</a:t>
            </a:fld>
            <a:endParaRPr lang="en-US" altLang="en-US" sz="1400"/>
          </a:p>
        </p:txBody>
      </p:sp>
      <p:sp>
        <p:nvSpPr>
          <p:cNvPr id="47107" name="Rectangle 2">
            <a:extLst>
              <a:ext uri="{FF2B5EF4-FFF2-40B4-BE49-F238E27FC236}">
                <a16:creationId xmlns:a16="http://schemas.microsoft.com/office/drawing/2014/main" id="{7D96DEA1-1E72-4845-8B70-681035A97745}"/>
              </a:ext>
            </a:extLst>
          </p:cNvPr>
          <p:cNvSpPr>
            <a:spLocks noGrp="1" noChangeArrowheads="1"/>
          </p:cNvSpPr>
          <p:nvPr>
            <p:ph type="title"/>
          </p:nvPr>
        </p:nvSpPr>
        <p:spPr>
          <a:xfrm>
            <a:off x="685800" y="228600"/>
            <a:ext cx="7772400" cy="685800"/>
          </a:xfrm>
        </p:spPr>
        <p:txBody>
          <a:bodyPr/>
          <a:lstStyle/>
          <a:p>
            <a:r>
              <a:rPr lang="en-US" altLang="en-US"/>
              <a:t>The   </a:t>
            </a:r>
            <a:r>
              <a:rPr lang="en-US" altLang="en-US" sz="4200">
                <a:latin typeface="Courier New" panose="02070309020205020404" pitchFamily="49" charset="0"/>
              </a:rPr>
              <a:t>equals </a:t>
            </a:r>
            <a:r>
              <a:rPr lang="en-US" altLang="en-US"/>
              <a:t>Method</a:t>
            </a:r>
          </a:p>
        </p:txBody>
      </p:sp>
      <p:sp>
        <p:nvSpPr>
          <p:cNvPr id="47108" name="Rectangle 3">
            <a:extLst>
              <a:ext uri="{FF2B5EF4-FFF2-40B4-BE49-F238E27FC236}">
                <a16:creationId xmlns:a16="http://schemas.microsoft.com/office/drawing/2014/main" id="{D8362494-7C75-4551-8EC0-F0C1E4FDFC5D}"/>
              </a:ext>
            </a:extLst>
          </p:cNvPr>
          <p:cNvSpPr>
            <a:spLocks noGrp="1" noChangeArrowheads="1"/>
          </p:cNvSpPr>
          <p:nvPr>
            <p:ph type="body" idx="1"/>
          </p:nvPr>
        </p:nvSpPr>
        <p:spPr>
          <a:xfrm>
            <a:off x="304800" y="1066800"/>
            <a:ext cx="8610600" cy="1524000"/>
          </a:xfrm>
        </p:spPr>
        <p:txBody>
          <a:bodyPr/>
          <a:lstStyle/>
          <a:p>
            <a:pPr marL="0" indent="0">
              <a:spcBef>
                <a:spcPct val="75000"/>
              </a:spcBef>
              <a:buFont typeface="Monotype Sorts" pitchFamily="2" charset="2"/>
              <a:buNone/>
            </a:pPr>
            <a:r>
              <a:rPr lang="en-US" altLang="en-US" sz="2800"/>
              <a:t>The </a:t>
            </a:r>
            <a:r>
              <a:rPr lang="en-US" altLang="en-US" sz="2800">
                <a:latin typeface="Courier New" panose="02070309020205020404" pitchFamily="49" charset="0"/>
              </a:rPr>
              <a:t>equals()</a:t>
            </a:r>
            <a:r>
              <a:rPr lang="en-US" altLang="en-US" sz="2800"/>
              <a:t> method compares the</a:t>
            </a:r>
            <a:br>
              <a:rPr lang="en-US" altLang="en-US" sz="2800"/>
            </a:br>
            <a:r>
              <a:rPr lang="en-US" altLang="en-US" sz="2800"/>
              <a:t>contents of two objects. </a:t>
            </a:r>
            <a:r>
              <a:rPr lang="en-US" altLang="en-US" sz="2800">
                <a:cs typeface="Times New Roman" panose="02020603050405020304" pitchFamily="18" charset="0"/>
              </a:rPr>
              <a:t>The default implementation of the equals method in the Object class is as follows:</a:t>
            </a:r>
          </a:p>
        </p:txBody>
      </p:sp>
      <p:sp>
        <p:nvSpPr>
          <p:cNvPr id="47109" name="Rectangle 4">
            <a:extLst>
              <a:ext uri="{FF2B5EF4-FFF2-40B4-BE49-F238E27FC236}">
                <a16:creationId xmlns:a16="http://schemas.microsoft.com/office/drawing/2014/main" id="{4E12F607-F896-464D-84E9-264A61CC89C2}"/>
              </a:ext>
            </a:extLst>
          </p:cNvPr>
          <p:cNvSpPr>
            <a:spLocks noChangeArrowheads="1"/>
          </p:cNvSpPr>
          <p:nvPr/>
        </p:nvSpPr>
        <p:spPr bwMode="auto">
          <a:xfrm>
            <a:off x="1143000" y="2590800"/>
            <a:ext cx="66294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75000"/>
              </a:spcBef>
              <a:buFont typeface="Monotype Sorts" pitchFamily="2" charset="2"/>
              <a:buNone/>
            </a:pPr>
            <a:r>
              <a:rPr lang="en-US" altLang="en-US" sz="2400">
                <a:latin typeface="Courier New" panose="02070309020205020404" pitchFamily="49" charset="0"/>
                <a:cs typeface="Times New Roman" panose="02020603050405020304" pitchFamily="18" charset="0"/>
              </a:rPr>
              <a:t>public boolean equals(Object obj) {</a:t>
            </a:r>
          </a:p>
          <a:p>
            <a:pPr>
              <a:lnSpc>
                <a:spcPct val="0"/>
              </a:lnSpc>
              <a:spcBef>
                <a:spcPct val="75000"/>
              </a:spcBef>
              <a:buFont typeface="Monotype Sorts" pitchFamily="2" charset="2"/>
              <a:buNone/>
            </a:pPr>
            <a:r>
              <a:rPr lang="en-US" altLang="en-US" sz="2400">
                <a:latin typeface="Courier New" panose="02070309020205020404" pitchFamily="49" charset="0"/>
                <a:cs typeface="Times New Roman" panose="02020603050405020304" pitchFamily="18" charset="0"/>
              </a:rPr>
              <a:t>  return this == obj;</a:t>
            </a:r>
          </a:p>
          <a:p>
            <a:pPr>
              <a:lnSpc>
                <a:spcPct val="0"/>
              </a:lnSpc>
              <a:spcBef>
                <a:spcPct val="75000"/>
              </a:spcBef>
              <a:buFont typeface="Monotype Sorts" pitchFamily="2" charset="2"/>
              <a:buNone/>
            </a:pPr>
            <a:r>
              <a:rPr lang="en-US" altLang="en-US" sz="2400">
                <a:latin typeface="Courier New" panose="02070309020205020404" pitchFamily="49" charset="0"/>
                <a:cs typeface="Times New Roman" panose="02020603050405020304" pitchFamily="18" charset="0"/>
              </a:rPr>
              <a:t>}</a:t>
            </a:r>
          </a:p>
        </p:txBody>
      </p:sp>
      <p:sp>
        <p:nvSpPr>
          <p:cNvPr id="47110" name="Rectangle 6">
            <a:extLst>
              <a:ext uri="{FF2B5EF4-FFF2-40B4-BE49-F238E27FC236}">
                <a16:creationId xmlns:a16="http://schemas.microsoft.com/office/drawing/2014/main" id="{D92B960F-2F54-422B-81FC-2BBA0D4C3773}"/>
              </a:ext>
            </a:extLst>
          </p:cNvPr>
          <p:cNvSpPr>
            <a:spLocks noChangeArrowheads="1"/>
          </p:cNvSpPr>
          <p:nvPr/>
        </p:nvSpPr>
        <p:spPr bwMode="auto">
          <a:xfrm>
            <a:off x="457200" y="3886200"/>
            <a:ext cx="27432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2000">
                <a:solidFill>
                  <a:schemeClr val="tx2"/>
                </a:solidFill>
                <a:latin typeface="Courier New" panose="02070309020205020404" pitchFamily="49" charset="0"/>
                <a:cs typeface="Courier New" panose="02070309020205020404" pitchFamily="49" charset="0"/>
              </a:rPr>
              <a:t>For example, the equals method is overridden in the Circle class.</a:t>
            </a:r>
          </a:p>
        </p:txBody>
      </p:sp>
      <p:sp>
        <p:nvSpPr>
          <p:cNvPr id="47111" name="Rectangle 7">
            <a:extLst>
              <a:ext uri="{FF2B5EF4-FFF2-40B4-BE49-F238E27FC236}">
                <a16:creationId xmlns:a16="http://schemas.microsoft.com/office/drawing/2014/main" id="{58218653-6EC6-4888-A745-8098A005645A}"/>
              </a:ext>
            </a:extLst>
          </p:cNvPr>
          <p:cNvSpPr>
            <a:spLocks noChangeArrowheads="1"/>
          </p:cNvSpPr>
          <p:nvPr/>
        </p:nvSpPr>
        <p:spPr bwMode="auto">
          <a:xfrm>
            <a:off x="3429000" y="3810000"/>
            <a:ext cx="53340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public boolean equals(Object o) {</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if (o instanceof Circle) {</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return radius == ((Circle)o).radius;</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else</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Courier New" panose="02070309020205020404" pitchFamily="49" charset="0"/>
              </a:rPr>
              <a:t>    return false;</a:t>
            </a:r>
            <a:endParaRPr lang="en-US" altLang="en-US" sz="1600" b="1">
              <a:solidFill>
                <a:schemeClr val="tx2"/>
              </a:solidFill>
              <a:latin typeface="Courier New" panose="02070309020205020404" pitchFamily="49" charset="0"/>
              <a:cs typeface="Times New Roman" panose="02020603050405020304" pitchFamily="18" charset="0"/>
            </a:endParaRPr>
          </a:p>
          <a:p>
            <a:pPr>
              <a:spcBef>
                <a:spcPct val="0"/>
              </a:spcBef>
              <a:buFont typeface="Monotype Sorts" pitchFamily="2" charset="2"/>
              <a:buNone/>
            </a:pPr>
            <a:r>
              <a:rPr lang="en-US" altLang="en-US" sz="1600" b="1">
                <a:solidFill>
                  <a:schemeClr val="tx2"/>
                </a:solidFill>
                <a:latin typeface="Courier New" panose="02070309020205020404" pitchFamily="49" charset="0"/>
                <a:cs typeface="Times New Roman" panose="02020603050405020304" pitchFamily="18" charset="0"/>
              </a:rPr>
              <a:t>}</a:t>
            </a:r>
            <a:r>
              <a:rPr lang="en-US" altLang="en-US" sz="1500" b="1">
                <a:solidFill>
                  <a:schemeClr val="tx2"/>
                </a:solidFill>
                <a:latin typeface="Courier New" panose="02070309020205020404" pitchFamily="49" charset="0"/>
                <a:cs typeface="Courier New" panose="02070309020205020404" pitchFamily="49" charset="0"/>
              </a:rPr>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59235462-68FC-4CDC-AA83-F9F71017031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1056E26C-36F5-4323-A867-1EE6487BF06B}" type="slidenum">
              <a:rPr lang="en-US" altLang="en-US" sz="1400"/>
              <a:pPr>
                <a:spcBef>
                  <a:spcPct val="0"/>
                </a:spcBef>
                <a:buClrTx/>
                <a:buSzTx/>
                <a:buFontTx/>
                <a:buNone/>
              </a:pPr>
              <a:t>43</a:t>
            </a:fld>
            <a:endParaRPr lang="en-US" altLang="en-US" sz="1400"/>
          </a:p>
        </p:txBody>
      </p:sp>
      <p:sp>
        <p:nvSpPr>
          <p:cNvPr id="48131" name="Rectangle 2">
            <a:extLst>
              <a:ext uri="{FF2B5EF4-FFF2-40B4-BE49-F238E27FC236}">
                <a16:creationId xmlns:a16="http://schemas.microsoft.com/office/drawing/2014/main" id="{1E62B3B1-9463-445E-A041-228CE3F3D00B}"/>
              </a:ext>
            </a:extLst>
          </p:cNvPr>
          <p:cNvSpPr>
            <a:spLocks noGrp="1" noChangeArrowheads="1"/>
          </p:cNvSpPr>
          <p:nvPr>
            <p:ph type="title"/>
          </p:nvPr>
        </p:nvSpPr>
        <p:spPr>
          <a:xfrm>
            <a:off x="685800" y="152400"/>
            <a:ext cx="7772400" cy="762000"/>
          </a:xfrm>
          <a:noFill/>
        </p:spPr>
        <p:txBody>
          <a:bodyPr/>
          <a:lstStyle/>
          <a:p>
            <a:r>
              <a:rPr lang="en-US" altLang="en-US"/>
              <a:t>The </a:t>
            </a:r>
            <a:r>
              <a:rPr lang="en-US" altLang="en-US" u="sng"/>
              <a:t>ArrayList</a:t>
            </a:r>
            <a:r>
              <a:rPr lang="en-US" altLang="en-US"/>
              <a:t> Class</a:t>
            </a:r>
          </a:p>
        </p:txBody>
      </p:sp>
      <p:sp>
        <p:nvSpPr>
          <p:cNvPr id="48132" name="Rectangle 3">
            <a:extLst>
              <a:ext uri="{FF2B5EF4-FFF2-40B4-BE49-F238E27FC236}">
                <a16:creationId xmlns:a16="http://schemas.microsoft.com/office/drawing/2014/main" id="{984A7A3B-34A2-46FF-AD2C-E0FC986848EB}"/>
              </a:ext>
            </a:extLst>
          </p:cNvPr>
          <p:cNvSpPr>
            <a:spLocks noGrp="1" noChangeArrowheads="1"/>
          </p:cNvSpPr>
          <p:nvPr>
            <p:ph type="body" idx="1"/>
          </p:nvPr>
        </p:nvSpPr>
        <p:spPr>
          <a:xfrm>
            <a:off x="228600" y="990600"/>
            <a:ext cx="8610600" cy="1219200"/>
          </a:xfrm>
          <a:noFill/>
        </p:spPr>
        <p:txBody>
          <a:bodyPr/>
          <a:lstStyle/>
          <a:p>
            <a:pPr marL="0" indent="0">
              <a:spcAft>
                <a:spcPts val="1200"/>
              </a:spcAft>
              <a:buFont typeface="Monotype Sorts" pitchFamily="2" charset="2"/>
              <a:buNone/>
            </a:pPr>
            <a:r>
              <a:rPr lang="en-US" altLang="en-US" sz="2400"/>
              <a:t>You can create an array to store objects. But the array’s size is fixed once the array is created. Java provides the ArrayList class that can be used to store an unlimited number of objects. </a:t>
            </a:r>
          </a:p>
        </p:txBody>
      </p:sp>
      <p:sp>
        <p:nvSpPr>
          <p:cNvPr id="48133" name="Rectangle 5">
            <a:extLst>
              <a:ext uri="{FF2B5EF4-FFF2-40B4-BE49-F238E27FC236}">
                <a16:creationId xmlns:a16="http://schemas.microsoft.com/office/drawing/2014/main" id="{E7703A86-81B6-43B9-95C1-F7465DE9FC0F}"/>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4" name="Rectangle 7">
            <a:extLst>
              <a:ext uri="{FF2B5EF4-FFF2-40B4-BE49-F238E27FC236}">
                <a16:creationId xmlns:a16="http://schemas.microsoft.com/office/drawing/2014/main" id="{37E0CBAE-9889-40DF-9184-C075076C1016}"/>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8135" name="Rectangle 9">
            <a:extLst>
              <a:ext uri="{FF2B5EF4-FFF2-40B4-BE49-F238E27FC236}">
                <a16:creationId xmlns:a16="http://schemas.microsoft.com/office/drawing/2014/main" id="{12A0D732-6F03-452C-A514-3FBADCC9F004}"/>
              </a:ext>
            </a:extLst>
          </p:cNvPr>
          <p:cNvSpPr>
            <a:spLocks noChangeArrowheads="1"/>
          </p:cNvSpPr>
          <p:nvPr/>
        </p:nvSpPr>
        <p:spPr bwMode="auto">
          <a:xfrm>
            <a:off x="0" y="22145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48136" name="Object 8">
            <a:extLst>
              <a:ext uri="{FF2B5EF4-FFF2-40B4-BE49-F238E27FC236}">
                <a16:creationId xmlns:a16="http://schemas.microsoft.com/office/drawing/2014/main" id="{05A6B2EB-91AF-4DC8-85B4-B0C505B21668}"/>
              </a:ext>
            </a:extLst>
          </p:cNvPr>
          <p:cNvGraphicFramePr>
            <a:graphicFrameLocks noChangeAspect="1"/>
          </p:cNvGraphicFramePr>
          <p:nvPr/>
        </p:nvGraphicFramePr>
        <p:xfrm>
          <a:off x="1143000" y="2214563"/>
          <a:ext cx="7391400" cy="4206875"/>
        </p:xfrm>
        <a:graphic>
          <a:graphicData uri="http://schemas.openxmlformats.org/presentationml/2006/ole">
            <mc:AlternateContent xmlns:mc="http://schemas.openxmlformats.org/markup-compatibility/2006">
              <mc:Choice xmlns:v="urn:schemas-microsoft-com:vml" Requires="v">
                <p:oleObj name="Picture" r:id="rId2" imgW="4267200" imgH="2425700" progId="Word.Picture.8">
                  <p:embed/>
                </p:oleObj>
              </mc:Choice>
              <mc:Fallback>
                <p:oleObj name="Picture" r:id="rId2" imgW="4267200" imgH="2425700"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14563"/>
                        <a:ext cx="7391400"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68FC059C-28C0-4122-BDF2-D00B54797C5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2CC64D9-4C59-48F6-81E1-4646D1DC0710}" type="slidenum">
              <a:rPr lang="en-US" altLang="en-US" sz="1400"/>
              <a:pPr>
                <a:spcBef>
                  <a:spcPct val="0"/>
                </a:spcBef>
                <a:buClrTx/>
                <a:buSzTx/>
                <a:buFontTx/>
                <a:buNone/>
              </a:pPr>
              <a:t>44</a:t>
            </a:fld>
            <a:endParaRPr lang="en-US" altLang="en-US" sz="1400"/>
          </a:p>
        </p:txBody>
      </p:sp>
      <p:sp>
        <p:nvSpPr>
          <p:cNvPr id="49155" name="Rectangle 2">
            <a:extLst>
              <a:ext uri="{FF2B5EF4-FFF2-40B4-BE49-F238E27FC236}">
                <a16:creationId xmlns:a16="http://schemas.microsoft.com/office/drawing/2014/main" id="{076884C7-162C-404E-8D20-856778FDB9AB}"/>
              </a:ext>
            </a:extLst>
          </p:cNvPr>
          <p:cNvSpPr>
            <a:spLocks noGrp="1" noChangeArrowheads="1"/>
          </p:cNvSpPr>
          <p:nvPr>
            <p:ph type="title"/>
          </p:nvPr>
        </p:nvSpPr>
        <p:spPr>
          <a:xfrm>
            <a:off x="685800" y="152400"/>
            <a:ext cx="7772400" cy="762000"/>
          </a:xfrm>
          <a:noFill/>
        </p:spPr>
        <p:txBody>
          <a:bodyPr/>
          <a:lstStyle/>
          <a:p>
            <a:r>
              <a:rPr lang="en-US" altLang="en-US"/>
              <a:t>Generic Type </a:t>
            </a:r>
          </a:p>
        </p:txBody>
      </p:sp>
      <p:sp>
        <p:nvSpPr>
          <p:cNvPr id="49156" name="Rectangle 3">
            <a:extLst>
              <a:ext uri="{FF2B5EF4-FFF2-40B4-BE49-F238E27FC236}">
                <a16:creationId xmlns:a16="http://schemas.microsoft.com/office/drawing/2014/main" id="{00FBA9FF-71E1-4607-9404-4591A7433A1F}"/>
              </a:ext>
            </a:extLst>
          </p:cNvPr>
          <p:cNvSpPr>
            <a:spLocks noGrp="1" noChangeArrowheads="1"/>
          </p:cNvSpPr>
          <p:nvPr>
            <p:ph type="body" idx="1"/>
          </p:nvPr>
        </p:nvSpPr>
        <p:spPr>
          <a:xfrm>
            <a:off x="152400" y="990600"/>
            <a:ext cx="8839200" cy="2971800"/>
          </a:xfrm>
          <a:noFill/>
        </p:spPr>
        <p:txBody>
          <a:bodyPr/>
          <a:lstStyle/>
          <a:p>
            <a:pPr marL="0" indent="0">
              <a:spcBef>
                <a:spcPct val="40000"/>
              </a:spcBef>
              <a:spcAft>
                <a:spcPts val="1200"/>
              </a:spcAft>
              <a:buFont typeface="Monotype Sorts" pitchFamily="2" charset="2"/>
              <a:buNone/>
            </a:pPr>
            <a:r>
              <a:rPr lang="en-US" altLang="en-US"/>
              <a:t>ArrayList is known as a generic class with a generic type E. You can specify a concrete type to replace E when creating an ArrayList. For example, the following statement creates an ArrayList and assigns its reference to variable cities. This ArrayList object can be used to store strings.</a:t>
            </a:r>
          </a:p>
        </p:txBody>
      </p:sp>
      <p:sp>
        <p:nvSpPr>
          <p:cNvPr id="49157" name="Rectangle 4">
            <a:extLst>
              <a:ext uri="{FF2B5EF4-FFF2-40B4-BE49-F238E27FC236}">
                <a16:creationId xmlns:a16="http://schemas.microsoft.com/office/drawing/2014/main" id="{0B6E99CA-C506-4E5C-9D3B-36A4B1B31190}"/>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58" name="Rectangle 5">
            <a:extLst>
              <a:ext uri="{FF2B5EF4-FFF2-40B4-BE49-F238E27FC236}">
                <a16:creationId xmlns:a16="http://schemas.microsoft.com/office/drawing/2014/main" id="{795A6F13-441E-4420-9115-F19C3D58FF84}"/>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63527" name="AutoShape 7">
            <a:hlinkClick r:id="" action="ppaction://noaction" highlightClick="1"/>
            <a:extLst>
              <a:ext uri="{FF2B5EF4-FFF2-40B4-BE49-F238E27FC236}">
                <a16:creationId xmlns:a16="http://schemas.microsoft.com/office/drawing/2014/main" id="{18F487D4-BB7D-45AB-8499-894A858D95BD}"/>
              </a:ext>
            </a:extLst>
          </p:cNvPr>
          <p:cNvSpPr>
            <a:spLocks noChangeArrowheads="1"/>
          </p:cNvSpPr>
          <p:nvPr/>
        </p:nvSpPr>
        <p:spPr bwMode="auto">
          <a:xfrm>
            <a:off x="1752600" y="5943600"/>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TestArrayList</a:t>
            </a:r>
            <a:endParaRPr lang="en-US">
              <a:solidFill>
                <a:schemeClr val="accent1"/>
              </a:solidFill>
            </a:endParaRPr>
          </a:p>
        </p:txBody>
      </p:sp>
      <p:sp>
        <p:nvSpPr>
          <p:cNvPr id="49160" name="AutoShape 8">
            <a:hlinkClick r:id="rId3" action="ppaction://program" highlightClick="1"/>
            <a:extLst>
              <a:ext uri="{FF2B5EF4-FFF2-40B4-BE49-F238E27FC236}">
                <a16:creationId xmlns:a16="http://schemas.microsoft.com/office/drawing/2014/main" id="{73399EB3-2AF9-4151-AA66-4397147B7109}"/>
              </a:ext>
            </a:extLst>
          </p:cNvPr>
          <p:cNvSpPr>
            <a:spLocks noChangeArrowheads="1"/>
          </p:cNvSpPr>
          <p:nvPr/>
        </p:nvSpPr>
        <p:spPr bwMode="auto">
          <a:xfrm>
            <a:off x="5867400" y="59436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49161" name="Rectangle 9">
            <a:extLst>
              <a:ext uri="{FF2B5EF4-FFF2-40B4-BE49-F238E27FC236}">
                <a16:creationId xmlns:a16="http://schemas.microsoft.com/office/drawing/2014/main" id="{94A97C63-1C91-413E-82F1-093F00C4B805}"/>
              </a:ext>
            </a:extLst>
          </p:cNvPr>
          <p:cNvSpPr>
            <a:spLocks noChangeArrowheads="1"/>
          </p:cNvSpPr>
          <p:nvPr/>
        </p:nvSpPr>
        <p:spPr bwMode="auto">
          <a:xfrm>
            <a:off x="0" y="4038600"/>
            <a:ext cx="883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pitchFamily="2" charset="2"/>
              <a:buNone/>
            </a:pPr>
            <a:r>
              <a:rPr lang="en-US" altLang="en-US">
                <a:solidFill>
                  <a:schemeClr val="tx2"/>
                </a:solidFill>
              </a:rPr>
              <a:t>ArrayList&lt;String&gt; cities = </a:t>
            </a:r>
            <a:r>
              <a:rPr lang="en-US" altLang="en-US" b="1">
                <a:solidFill>
                  <a:schemeClr val="tx2"/>
                </a:solidFill>
              </a:rPr>
              <a:t>new</a:t>
            </a:r>
            <a:r>
              <a:rPr lang="en-US" altLang="en-US">
                <a:solidFill>
                  <a:schemeClr val="tx2"/>
                </a:solidFill>
              </a:rPr>
              <a:t> ArrayList&lt;String&gt;();</a:t>
            </a:r>
          </a:p>
        </p:txBody>
      </p:sp>
      <p:sp>
        <p:nvSpPr>
          <p:cNvPr id="49162" name="AutoShape 10">
            <a:hlinkClick r:id="rId4" highlightClick="1"/>
            <a:extLst>
              <a:ext uri="{FF2B5EF4-FFF2-40B4-BE49-F238E27FC236}">
                <a16:creationId xmlns:a16="http://schemas.microsoft.com/office/drawing/2014/main" id="{3F0A46B1-3845-4EF5-9349-36CB319BACF3}"/>
              </a:ext>
            </a:extLst>
          </p:cNvPr>
          <p:cNvSpPr>
            <a:spLocks noChangeArrowheads="1"/>
          </p:cNvSpPr>
          <p:nvPr/>
        </p:nvSpPr>
        <p:spPr bwMode="auto">
          <a:xfrm>
            <a:off x="1219200" y="59436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9163" name="Rectangle 11">
            <a:extLst>
              <a:ext uri="{FF2B5EF4-FFF2-40B4-BE49-F238E27FC236}">
                <a16:creationId xmlns:a16="http://schemas.microsoft.com/office/drawing/2014/main" id="{5CA3FD1E-D7F6-4031-8B08-F010E06FEB68}"/>
              </a:ext>
            </a:extLst>
          </p:cNvPr>
          <p:cNvSpPr>
            <a:spLocks noChangeArrowheads="1"/>
          </p:cNvSpPr>
          <p:nvPr/>
        </p:nvSpPr>
        <p:spPr bwMode="auto">
          <a:xfrm>
            <a:off x="0" y="5029200"/>
            <a:ext cx="883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pitchFamily="2" charset="2"/>
              <a:buNone/>
            </a:pPr>
            <a:r>
              <a:rPr lang="en-US" altLang="en-US">
                <a:solidFill>
                  <a:schemeClr val="tx2"/>
                </a:solidFill>
              </a:rPr>
              <a:t>ArrayList&lt;String&gt; cities = </a:t>
            </a:r>
            <a:r>
              <a:rPr lang="en-US" altLang="en-US" b="1">
                <a:solidFill>
                  <a:schemeClr val="tx2"/>
                </a:solidFill>
              </a:rPr>
              <a:t>new</a:t>
            </a:r>
            <a:r>
              <a:rPr lang="en-US" altLang="en-US">
                <a:solidFill>
                  <a:schemeClr val="tx2"/>
                </a:solidFill>
              </a:rPr>
              <a:t> ArrayList&lt;&gt;();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A0D1557F-0CCD-41CC-897C-0626208931AE}"/>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D3ECCD1-DE48-45E2-9F54-8C96328E078E}" type="slidenum">
              <a:rPr lang="en-US" altLang="en-US" sz="1400"/>
              <a:pPr>
                <a:spcBef>
                  <a:spcPct val="0"/>
                </a:spcBef>
                <a:buClrTx/>
                <a:buSzTx/>
                <a:buFontTx/>
                <a:buNone/>
              </a:pPr>
              <a:t>45</a:t>
            </a:fld>
            <a:endParaRPr lang="en-US" altLang="en-US" sz="1400"/>
          </a:p>
        </p:txBody>
      </p:sp>
      <p:sp>
        <p:nvSpPr>
          <p:cNvPr id="50179" name="Rectangle 2">
            <a:extLst>
              <a:ext uri="{FF2B5EF4-FFF2-40B4-BE49-F238E27FC236}">
                <a16:creationId xmlns:a16="http://schemas.microsoft.com/office/drawing/2014/main" id="{C7F5B372-CC74-4CA2-856E-75768326D8CD}"/>
              </a:ext>
            </a:extLst>
          </p:cNvPr>
          <p:cNvSpPr>
            <a:spLocks noGrp="1" noChangeArrowheads="1"/>
          </p:cNvSpPr>
          <p:nvPr>
            <p:ph type="title"/>
          </p:nvPr>
        </p:nvSpPr>
        <p:spPr>
          <a:xfrm>
            <a:off x="304800" y="457200"/>
            <a:ext cx="8610600" cy="685800"/>
          </a:xfrm>
          <a:noFill/>
        </p:spPr>
        <p:txBody>
          <a:bodyPr/>
          <a:lstStyle/>
          <a:p>
            <a:r>
              <a:rPr lang="en-US" altLang="en-US" sz="4000"/>
              <a:t>Differences and Similarities between Arrays and ArrayList</a:t>
            </a:r>
          </a:p>
        </p:txBody>
      </p:sp>
      <p:sp>
        <p:nvSpPr>
          <p:cNvPr id="50180" name="Rectangle 4">
            <a:extLst>
              <a:ext uri="{FF2B5EF4-FFF2-40B4-BE49-F238E27FC236}">
                <a16:creationId xmlns:a16="http://schemas.microsoft.com/office/drawing/2014/main" id="{A292D987-D427-4B3A-92FE-1E451A4898CC}"/>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1" name="Rectangle 5">
            <a:extLst>
              <a:ext uri="{FF2B5EF4-FFF2-40B4-BE49-F238E27FC236}">
                <a16:creationId xmlns:a16="http://schemas.microsoft.com/office/drawing/2014/main" id="{ADFE46A5-E797-4A2D-A570-73D3694DF705}"/>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2" name="Rectangle 6">
            <a:extLst>
              <a:ext uri="{FF2B5EF4-FFF2-40B4-BE49-F238E27FC236}">
                <a16:creationId xmlns:a16="http://schemas.microsoft.com/office/drawing/2014/main" id="{300A68C8-C1A0-4AB7-86BA-D75AA74EE1DB}"/>
              </a:ext>
            </a:extLst>
          </p:cNvPr>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3" name="Rectangle 10">
            <a:extLst>
              <a:ext uri="{FF2B5EF4-FFF2-40B4-BE49-F238E27FC236}">
                <a16:creationId xmlns:a16="http://schemas.microsoft.com/office/drawing/2014/main" id="{F94DC149-6535-44A5-891F-D2F049554780}"/>
              </a:ext>
            </a:extLst>
          </p:cNvPr>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0184" name="Rectangle 12">
            <a:extLst>
              <a:ext uri="{FF2B5EF4-FFF2-40B4-BE49-F238E27FC236}">
                <a16:creationId xmlns:a16="http://schemas.microsoft.com/office/drawing/2014/main" id="{28385B8A-8D79-456F-9351-49F12DC928A2}"/>
              </a:ext>
            </a:extLst>
          </p:cNvPr>
          <p:cNvSpPr>
            <a:spLocks noChangeArrowheads="1"/>
          </p:cNvSpPr>
          <p:nvPr/>
        </p:nvSpPr>
        <p:spPr bwMode="auto">
          <a:xfrm>
            <a:off x="0" y="24479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0185" name="Object 11">
            <a:extLst>
              <a:ext uri="{FF2B5EF4-FFF2-40B4-BE49-F238E27FC236}">
                <a16:creationId xmlns:a16="http://schemas.microsoft.com/office/drawing/2014/main" id="{A998CAA2-1F49-4DD0-93E6-EA8C741235CB}"/>
              </a:ext>
            </a:extLst>
          </p:cNvPr>
          <p:cNvGraphicFramePr>
            <a:graphicFrameLocks noChangeAspect="1"/>
          </p:cNvGraphicFramePr>
          <p:nvPr/>
        </p:nvGraphicFramePr>
        <p:xfrm>
          <a:off x="152400" y="1676400"/>
          <a:ext cx="8915400" cy="3128963"/>
        </p:xfrm>
        <a:graphic>
          <a:graphicData uri="http://schemas.openxmlformats.org/presentationml/2006/ole">
            <mc:AlternateContent xmlns:mc="http://schemas.openxmlformats.org/markup-compatibility/2006">
              <mc:Choice xmlns:v="urn:schemas-microsoft-com:vml" Requires="v">
                <p:oleObj name="Picture" r:id="rId2" imgW="5600700" imgH="1968500" progId="Word.Picture.8">
                  <p:embed/>
                </p:oleObj>
              </mc:Choice>
              <mc:Fallback>
                <p:oleObj name="Picture" r:id="rId2" imgW="5600700" imgH="1968500" progId="Word.Picture.8">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76400"/>
                        <a:ext cx="8915400" cy="312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6" name="Rectangle 13">
            <a:extLst>
              <a:ext uri="{FF2B5EF4-FFF2-40B4-BE49-F238E27FC236}">
                <a16:creationId xmlns:a16="http://schemas.microsoft.com/office/drawing/2014/main" id="{5E4FC767-EE56-41B1-9164-61F077905CC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9433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39433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50187" name="Rectangle 14">
            <a:extLst>
              <a:ext uri="{FF2B5EF4-FFF2-40B4-BE49-F238E27FC236}">
                <a16:creationId xmlns:a16="http://schemas.microsoft.com/office/drawing/2014/main" id="{E6966337-3BFB-452A-BB7A-F736FEFF49A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9433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39433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50188" name="Rectangle 15">
            <a:extLst>
              <a:ext uri="{FF2B5EF4-FFF2-40B4-BE49-F238E27FC236}">
                <a16:creationId xmlns:a16="http://schemas.microsoft.com/office/drawing/2014/main" id="{8B99392B-E301-49D5-A809-F2FAA1E27727}"/>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tabLst>
                <a:tab pos="2286000" algn="l"/>
                <a:tab pos="3943350" algn="l"/>
              </a:tabLst>
              <a:defRPr sz="3200">
                <a:solidFill>
                  <a:schemeClr val="tx1"/>
                </a:solidFill>
                <a:latin typeface="Times New Roman" panose="02020603050405020304" pitchFamily="18" charset="0"/>
              </a:defRPr>
            </a:lvl1pPr>
            <a:lvl2pPr marL="742950" indent="-285750">
              <a:spcBef>
                <a:spcPct val="20000"/>
              </a:spcBef>
              <a:buClr>
                <a:schemeClr val="tx1"/>
              </a:buClr>
              <a:buChar char="–"/>
              <a:tabLst>
                <a:tab pos="2286000" algn="l"/>
                <a:tab pos="3943350" algn="l"/>
              </a:tabLst>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tabLst>
                <a:tab pos="2286000" algn="l"/>
                <a:tab pos="3943350" algn="l"/>
              </a:tabLst>
              <a:defRPr sz="2400">
                <a:solidFill>
                  <a:schemeClr val="tx1"/>
                </a:solidFill>
                <a:latin typeface="Times New Roman" panose="02020603050405020304" pitchFamily="18" charset="0"/>
              </a:defRPr>
            </a:lvl3pPr>
            <a:lvl4pPr marL="1600200" indent="-228600">
              <a:spcBef>
                <a:spcPct val="20000"/>
              </a:spcBef>
              <a:buClr>
                <a:schemeClr val="tx1"/>
              </a:buClr>
              <a:buChar char="–"/>
              <a:tabLst>
                <a:tab pos="2286000" algn="l"/>
                <a:tab pos="3943350" algn="l"/>
              </a:tabLst>
              <a:defRPr sz="2000">
                <a:solidFill>
                  <a:schemeClr val="tx1"/>
                </a:solidFill>
                <a:latin typeface="Times New Roman" panose="02020603050405020304" pitchFamily="18" charset="0"/>
              </a:defRPr>
            </a:lvl4pPr>
            <a:lvl5pPr marL="2057400" indent="-228600">
              <a:spcBef>
                <a:spcPct val="20000"/>
              </a:spcBef>
              <a:buClr>
                <a:schemeClr val="tx2"/>
              </a:buClr>
              <a:buChar char="•"/>
              <a:tabLst>
                <a:tab pos="2286000" algn="l"/>
                <a:tab pos="394335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tabLst>
                <a:tab pos="2286000" algn="l"/>
                <a:tab pos="3943350" algn="l"/>
              </a:tabLst>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400">
              <a:solidFill>
                <a:schemeClr val="tx2"/>
              </a:solidFill>
            </a:endParaRPr>
          </a:p>
        </p:txBody>
      </p:sp>
      <p:sp>
        <p:nvSpPr>
          <p:cNvPr id="391185" name="AutoShape 17">
            <a:hlinkClick r:id="" action="ppaction://noaction" highlightClick="1"/>
            <a:extLst>
              <a:ext uri="{FF2B5EF4-FFF2-40B4-BE49-F238E27FC236}">
                <a16:creationId xmlns:a16="http://schemas.microsoft.com/office/drawing/2014/main" id="{941F753A-3031-44C6-819D-2727672F485A}"/>
              </a:ext>
            </a:extLst>
          </p:cNvPr>
          <p:cNvSpPr>
            <a:spLocks noChangeArrowheads="1"/>
          </p:cNvSpPr>
          <p:nvPr/>
        </p:nvSpPr>
        <p:spPr bwMode="auto">
          <a:xfrm>
            <a:off x="1447800" y="5715000"/>
            <a:ext cx="37338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4" action="ppaction://program"/>
              </a:rPr>
              <a:t>DistinctNumbers</a:t>
            </a:r>
            <a:endParaRPr lang="en-US">
              <a:solidFill>
                <a:schemeClr val="accent1"/>
              </a:solidFill>
            </a:endParaRPr>
          </a:p>
        </p:txBody>
      </p:sp>
      <p:sp>
        <p:nvSpPr>
          <p:cNvPr id="50190" name="AutoShape 18">
            <a:hlinkClick r:id="rId5" action="ppaction://program" highlightClick="1"/>
            <a:extLst>
              <a:ext uri="{FF2B5EF4-FFF2-40B4-BE49-F238E27FC236}">
                <a16:creationId xmlns:a16="http://schemas.microsoft.com/office/drawing/2014/main" id="{992AE755-73BF-4614-809A-DE96FBC271A1}"/>
              </a:ext>
            </a:extLst>
          </p:cNvPr>
          <p:cNvSpPr>
            <a:spLocks noChangeArrowheads="1"/>
          </p:cNvSpPr>
          <p:nvPr/>
        </p:nvSpPr>
        <p:spPr bwMode="auto">
          <a:xfrm>
            <a:off x="5562600" y="5715000"/>
            <a:ext cx="32766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50191" name="AutoShape 19">
            <a:hlinkClick r:id="rId6" highlightClick="1"/>
            <a:extLst>
              <a:ext uri="{FF2B5EF4-FFF2-40B4-BE49-F238E27FC236}">
                <a16:creationId xmlns:a16="http://schemas.microsoft.com/office/drawing/2014/main" id="{D98E593A-1B97-49A9-BF31-CE39D757AAEE}"/>
              </a:ext>
            </a:extLst>
          </p:cNvPr>
          <p:cNvSpPr>
            <a:spLocks noChangeArrowheads="1"/>
          </p:cNvSpPr>
          <p:nvPr/>
        </p:nvSpPr>
        <p:spPr bwMode="auto">
          <a:xfrm>
            <a:off x="914400" y="57150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F6CA63F7-09BD-4C06-8062-C08FDA7B355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DF76C55-A84D-4474-8EE7-364867591710}" type="slidenum">
              <a:rPr lang="en-US" altLang="en-US" sz="1400"/>
              <a:pPr>
                <a:spcBef>
                  <a:spcPct val="0"/>
                </a:spcBef>
                <a:buClrTx/>
                <a:buSzTx/>
                <a:buFontTx/>
                <a:buNone/>
              </a:pPr>
              <a:t>46</a:t>
            </a:fld>
            <a:endParaRPr lang="en-US" altLang="en-US" sz="1400"/>
          </a:p>
        </p:txBody>
      </p:sp>
      <p:sp>
        <p:nvSpPr>
          <p:cNvPr id="51203" name="Rectangle 2">
            <a:extLst>
              <a:ext uri="{FF2B5EF4-FFF2-40B4-BE49-F238E27FC236}">
                <a16:creationId xmlns:a16="http://schemas.microsoft.com/office/drawing/2014/main" id="{9AB4AAE3-3F64-4760-9490-014EDDC91372}"/>
              </a:ext>
            </a:extLst>
          </p:cNvPr>
          <p:cNvSpPr>
            <a:spLocks noGrp="1" noChangeArrowheads="1"/>
          </p:cNvSpPr>
          <p:nvPr>
            <p:ph type="title"/>
          </p:nvPr>
        </p:nvSpPr>
        <p:spPr>
          <a:xfrm>
            <a:off x="685800" y="152400"/>
            <a:ext cx="7772400" cy="762000"/>
          </a:xfrm>
          <a:noFill/>
        </p:spPr>
        <p:txBody>
          <a:bodyPr/>
          <a:lstStyle/>
          <a:p>
            <a:r>
              <a:rPr lang="en-US" altLang="en-US"/>
              <a:t>Array Lists from/to Arrays</a:t>
            </a:r>
          </a:p>
        </p:txBody>
      </p:sp>
      <p:sp>
        <p:nvSpPr>
          <p:cNvPr id="51204" name="Rectangle 3">
            <a:extLst>
              <a:ext uri="{FF2B5EF4-FFF2-40B4-BE49-F238E27FC236}">
                <a16:creationId xmlns:a16="http://schemas.microsoft.com/office/drawing/2014/main" id="{50277DE3-BD33-4BC2-A126-939060BE00DD}"/>
              </a:ext>
            </a:extLst>
          </p:cNvPr>
          <p:cNvSpPr>
            <a:spLocks noGrp="1" noChangeArrowheads="1"/>
          </p:cNvSpPr>
          <p:nvPr>
            <p:ph type="body" idx="1"/>
          </p:nvPr>
        </p:nvSpPr>
        <p:spPr>
          <a:xfrm>
            <a:off x="152400" y="990600"/>
            <a:ext cx="8839200" cy="2514600"/>
          </a:xfrm>
          <a:noFill/>
        </p:spPr>
        <p:txBody>
          <a:bodyPr/>
          <a:lstStyle/>
          <a:p>
            <a:pPr marL="0" indent="0">
              <a:spcBef>
                <a:spcPct val="40000"/>
              </a:spcBef>
              <a:spcAft>
                <a:spcPts val="1200"/>
              </a:spcAft>
              <a:buFont typeface="Monotype Sorts" pitchFamily="2" charset="2"/>
              <a:buNone/>
            </a:pPr>
            <a:r>
              <a:rPr lang="en-US" altLang="en-US"/>
              <a:t>Creating an ArrayList from an array of objects:</a:t>
            </a:r>
          </a:p>
          <a:p>
            <a:pPr marL="0" indent="0">
              <a:buFont typeface="Monotype Sorts" pitchFamily="2" charset="2"/>
              <a:buNone/>
            </a:pPr>
            <a:r>
              <a:rPr lang="en-US" altLang="en-US"/>
              <a:t> String[] array = {</a:t>
            </a:r>
            <a:r>
              <a:rPr lang="en-US" altLang="en-US" b="1"/>
              <a:t>"red"</a:t>
            </a:r>
            <a:r>
              <a:rPr lang="en-US" altLang="en-US"/>
              <a:t>, </a:t>
            </a:r>
            <a:r>
              <a:rPr lang="en-US" altLang="en-US" b="1"/>
              <a:t>"green", "blue"</a:t>
            </a:r>
            <a:r>
              <a:rPr lang="en-US" altLang="en-US"/>
              <a:t>};</a:t>
            </a:r>
          </a:p>
          <a:p>
            <a:pPr marL="0" indent="0">
              <a:buFont typeface="Monotype Sorts" pitchFamily="2" charset="2"/>
              <a:buNone/>
            </a:pPr>
            <a:r>
              <a:rPr lang="en-US" altLang="en-US"/>
              <a:t>    ArrayList&lt;String&gt; list = </a:t>
            </a:r>
            <a:r>
              <a:rPr lang="en-US" altLang="en-US" b="1"/>
              <a:t>new</a:t>
            </a:r>
            <a:r>
              <a:rPr lang="en-US" altLang="en-US"/>
              <a:t> ArrayList&lt;&gt;(Arrays.asList(array));</a:t>
            </a:r>
          </a:p>
        </p:txBody>
      </p:sp>
      <p:sp>
        <p:nvSpPr>
          <p:cNvPr id="51205" name="Rectangle 4">
            <a:extLst>
              <a:ext uri="{FF2B5EF4-FFF2-40B4-BE49-F238E27FC236}">
                <a16:creationId xmlns:a16="http://schemas.microsoft.com/office/drawing/2014/main" id="{C01FF656-BD14-4BCF-9DA5-DE4795BCB009}"/>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6" name="Rectangle 5">
            <a:extLst>
              <a:ext uri="{FF2B5EF4-FFF2-40B4-BE49-F238E27FC236}">
                <a16:creationId xmlns:a16="http://schemas.microsoft.com/office/drawing/2014/main" id="{09601CFF-2816-4D5A-BA7D-D4C24ECAD0BF}"/>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1207" name="Rectangle 3">
            <a:extLst>
              <a:ext uri="{FF2B5EF4-FFF2-40B4-BE49-F238E27FC236}">
                <a16:creationId xmlns:a16="http://schemas.microsoft.com/office/drawing/2014/main" id="{9B147940-DC89-4E02-A4C5-4C8ABB0F5C0C}"/>
              </a:ext>
            </a:extLst>
          </p:cNvPr>
          <p:cNvSpPr txBox="1">
            <a:spLocks noChangeArrowheads="1"/>
          </p:cNvSpPr>
          <p:nvPr/>
        </p:nvSpPr>
        <p:spPr bwMode="auto">
          <a:xfrm>
            <a:off x="152400" y="3733800"/>
            <a:ext cx="8839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pitchFamily="2" charset="2"/>
              <a:buNone/>
            </a:pPr>
            <a:r>
              <a:rPr lang="en-US" altLang="en-US"/>
              <a:t>Creating an array of objects from an ArrayList:</a:t>
            </a:r>
          </a:p>
          <a:p>
            <a:pPr>
              <a:buFont typeface="Monotype Sorts" pitchFamily="2" charset="2"/>
              <a:buNone/>
            </a:pPr>
            <a:r>
              <a:rPr lang="en-US" altLang="en-US"/>
              <a:t>    String[] array1 = </a:t>
            </a:r>
            <a:r>
              <a:rPr lang="en-US" altLang="en-US" b="1"/>
              <a:t>new</a:t>
            </a:r>
            <a:r>
              <a:rPr lang="en-US" altLang="en-US"/>
              <a:t> String[list.size()];</a:t>
            </a:r>
          </a:p>
          <a:p>
            <a:pPr>
              <a:buFont typeface="Monotype Sorts" pitchFamily="2" charset="2"/>
              <a:buNone/>
            </a:pPr>
            <a:r>
              <a:rPr lang="en-US" altLang="en-US"/>
              <a:t>    list.toArray(array1);</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7205A890-6057-41E4-A2C2-CEAC8B5D0DA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FD2BF167-F502-435D-89A0-2CFE0CE79301}" type="slidenum">
              <a:rPr lang="en-US" altLang="en-US" sz="1400"/>
              <a:pPr>
                <a:spcBef>
                  <a:spcPct val="0"/>
                </a:spcBef>
                <a:buClrTx/>
                <a:buSzTx/>
                <a:buFontTx/>
                <a:buNone/>
              </a:pPr>
              <a:t>47</a:t>
            </a:fld>
            <a:endParaRPr lang="en-US" altLang="en-US" sz="1400"/>
          </a:p>
        </p:txBody>
      </p:sp>
      <p:sp>
        <p:nvSpPr>
          <p:cNvPr id="52227" name="Rectangle 2">
            <a:extLst>
              <a:ext uri="{FF2B5EF4-FFF2-40B4-BE49-F238E27FC236}">
                <a16:creationId xmlns:a16="http://schemas.microsoft.com/office/drawing/2014/main" id="{3B79C8C7-9D7E-42D5-86DE-2851196439FA}"/>
              </a:ext>
            </a:extLst>
          </p:cNvPr>
          <p:cNvSpPr>
            <a:spLocks noGrp="1" noChangeArrowheads="1"/>
          </p:cNvSpPr>
          <p:nvPr>
            <p:ph type="title"/>
          </p:nvPr>
        </p:nvSpPr>
        <p:spPr>
          <a:xfrm>
            <a:off x="685800" y="152400"/>
            <a:ext cx="7772400" cy="762000"/>
          </a:xfrm>
          <a:noFill/>
        </p:spPr>
        <p:txBody>
          <a:bodyPr/>
          <a:lstStyle/>
          <a:p>
            <a:r>
              <a:rPr lang="en-US" altLang="en-US"/>
              <a:t>max and min in an Array List</a:t>
            </a:r>
          </a:p>
        </p:txBody>
      </p:sp>
      <p:sp>
        <p:nvSpPr>
          <p:cNvPr id="52228" name="Rectangle 3">
            <a:extLst>
              <a:ext uri="{FF2B5EF4-FFF2-40B4-BE49-F238E27FC236}">
                <a16:creationId xmlns:a16="http://schemas.microsoft.com/office/drawing/2014/main" id="{AAD2417F-4233-49C5-A9C7-44486D49D6E8}"/>
              </a:ext>
            </a:extLst>
          </p:cNvPr>
          <p:cNvSpPr>
            <a:spLocks noGrp="1" noChangeArrowheads="1"/>
          </p:cNvSpPr>
          <p:nvPr>
            <p:ph type="body" idx="1"/>
          </p:nvPr>
        </p:nvSpPr>
        <p:spPr>
          <a:xfrm>
            <a:off x="152400" y="1143000"/>
            <a:ext cx="8839200" cy="1524000"/>
          </a:xfrm>
          <a:noFill/>
        </p:spPr>
        <p:txBody>
          <a:bodyPr/>
          <a:lstStyle/>
          <a:p>
            <a:pPr marL="0" indent="0">
              <a:spcBef>
                <a:spcPct val="40000"/>
              </a:spcBef>
              <a:spcAft>
                <a:spcPts val="1200"/>
              </a:spcAft>
              <a:buFont typeface="Monotype Sorts" pitchFamily="2" charset="2"/>
              <a:buNone/>
            </a:pPr>
            <a:r>
              <a:rPr lang="en-US" altLang="en-US"/>
              <a:t>String[] array = {</a:t>
            </a:r>
            <a:r>
              <a:rPr lang="en-US" altLang="en-US" b="1"/>
              <a:t>"red"</a:t>
            </a:r>
            <a:r>
              <a:rPr lang="en-US" altLang="en-US"/>
              <a:t>, </a:t>
            </a:r>
            <a:r>
              <a:rPr lang="en-US" altLang="en-US" b="1"/>
              <a:t>"green", "blue"</a:t>
            </a:r>
            <a:r>
              <a:rPr lang="en-US" altLang="en-US"/>
              <a:t>};</a:t>
            </a:r>
          </a:p>
          <a:p>
            <a:pPr marL="0" indent="0">
              <a:buFont typeface="Monotype Sorts" pitchFamily="2" charset="2"/>
              <a:buNone/>
            </a:pPr>
            <a:r>
              <a:rPr lang="en-US" altLang="en-US"/>
              <a:t>System.out.pritnln(java.util.Collections.max(</a:t>
            </a:r>
          </a:p>
          <a:p>
            <a:pPr marL="0" indent="0">
              <a:buFont typeface="Monotype Sorts" pitchFamily="2" charset="2"/>
              <a:buNone/>
            </a:pPr>
            <a:r>
              <a:rPr lang="en-US" altLang="en-US"/>
              <a:t>   new ArrayList&lt;String&gt;(Arrays.asList(array)));</a:t>
            </a:r>
          </a:p>
        </p:txBody>
      </p:sp>
      <p:sp>
        <p:nvSpPr>
          <p:cNvPr id="52229" name="Rectangle 4">
            <a:extLst>
              <a:ext uri="{FF2B5EF4-FFF2-40B4-BE49-F238E27FC236}">
                <a16:creationId xmlns:a16="http://schemas.microsoft.com/office/drawing/2014/main" id="{8189F668-5547-4DCA-ABBA-6D4FE7328184}"/>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0" name="Rectangle 5">
            <a:extLst>
              <a:ext uri="{FF2B5EF4-FFF2-40B4-BE49-F238E27FC236}">
                <a16:creationId xmlns:a16="http://schemas.microsoft.com/office/drawing/2014/main" id="{C9084B0E-268C-45E1-B96E-C58240C78CAE}"/>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2231" name="Rectangle 3">
            <a:extLst>
              <a:ext uri="{FF2B5EF4-FFF2-40B4-BE49-F238E27FC236}">
                <a16:creationId xmlns:a16="http://schemas.microsoft.com/office/drawing/2014/main" id="{67C4E13C-8AEB-4BD5-A29F-61BE126197C4}"/>
              </a:ext>
            </a:extLst>
          </p:cNvPr>
          <p:cNvSpPr txBox="1">
            <a:spLocks noChangeArrowheads="1"/>
          </p:cNvSpPr>
          <p:nvPr/>
        </p:nvSpPr>
        <p:spPr bwMode="auto">
          <a:xfrm>
            <a:off x="152400" y="3733800"/>
            <a:ext cx="883920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40000"/>
              </a:spcBef>
              <a:spcAft>
                <a:spcPts val="1200"/>
              </a:spcAft>
              <a:buFont typeface="Monotype Sorts" pitchFamily="2" charset="2"/>
              <a:buNone/>
            </a:pPr>
            <a:r>
              <a:rPr lang="en-US" altLang="en-US"/>
              <a:t>String[] array = {</a:t>
            </a:r>
            <a:r>
              <a:rPr lang="en-US" altLang="en-US" b="1"/>
              <a:t>"red"</a:t>
            </a:r>
            <a:r>
              <a:rPr lang="en-US" altLang="en-US"/>
              <a:t>, </a:t>
            </a:r>
            <a:r>
              <a:rPr lang="en-US" altLang="en-US" b="1"/>
              <a:t>"green", "blue"</a:t>
            </a:r>
            <a:r>
              <a:rPr lang="en-US" altLang="en-US"/>
              <a:t>};</a:t>
            </a:r>
          </a:p>
          <a:p>
            <a:pPr>
              <a:buFont typeface="Monotype Sorts" pitchFamily="2" charset="2"/>
              <a:buNone/>
            </a:pPr>
            <a:r>
              <a:rPr lang="en-US" altLang="en-US"/>
              <a:t>System.out.pritnln(java.util.Collections.min(</a:t>
            </a:r>
          </a:p>
          <a:p>
            <a:pPr>
              <a:buFont typeface="Monotype Sorts" pitchFamily="2" charset="2"/>
              <a:buNone/>
            </a:pPr>
            <a:r>
              <a:rPr lang="en-US" altLang="en-US"/>
              <a:t>  new ArrayList&lt;String&gt;(Arrays.asList(array)));</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a:extLst>
              <a:ext uri="{FF2B5EF4-FFF2-40B4-BE49-F238E27FC236}">
                <a16:creationId xmlns:a16="http://schemas.microsoft.com/office/drawing/2014/main" id="{FA2DFAC2-1E4B-452C-A56F-0A43BB71A2D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14C8591-E8FB-490C-805B-72AB7E69E9E1}" type="slidenum">
              <a:rPr lang="en-US" altLang="en-US" sz="1400"/>
              <a:pPr>
                <a:spcBef>
                  <a:spcPct val="0"/>
                </a:spcBef>
                <a:buClrTx/>
                <a:buSzTx/>
                <a:buFontTx/>
                <a:buNone/>
              </a:pPr>
              <a:t>48</a:t>
            </a:fld>
            <a:endParaRPr lang="en-US" altLang="en-US" sz="1400"/>
          </a:p>
        </p:txBody>
      </p:sp>
      <p:sp>
        <p:nvSpPr>
          <p:cNvPr id="53251" name="Rectangle 2">
            <a:extLst>
              <a:ext uri="{FF2B5EF4-FFF2-40B4-BE49-F238E27FC236}">
                <a16:creationId xmlns:a16="http://schemas.microsoft.com/office/drawing/2014/main" id="{8E92EDF5-C190-4C01-8337-ACBF408852C2}"/>
              </a:ext>
            </a:extLst>
          </p:cNvPr>
          <p:cNvSpPr>
            <a:spLocks noGrp="1" noChangeArrowheads="1"/>
          </p:cNvSpPr>
          <p:nvPr>
            <p:ph type="title"/>
          </p:nvPr>
        </p:nvSpPr>
        <p:spPr>
          <a:xfrm>
            <a:off x="685800" y="152400"/>
            <a:ext cx="7772400" cy="762000"/>
          </a:xfrm>
          <a:noFill/>
        </p:spPr>
        <p:txBody>
          <a:bodyPr/>
          <a:lstStyle/>
          <a:p>
            <a:r>
              <a:rPr lang="en-US" altLang="en-US"/>
              <a:t>Shuffling an Array List</a:t>
            </a:r>
          </a:p>
        </p:txBody>
      </p:sp>
      <p:sp>
        <p:nvSpPr>
          <p:cNvPr id="53252" name="Rectangle 3">
            <a:extLst>
              <a:ext uri="{FF2B5EF4-FFF2-40B4-BE49-F238E27FC236}">
                <a16:creationId xmlns:a16="http://schemas.microsoft.com/office/drawing/2014/main" id="{0ACBD0C2-BA9D-4805-B1C4-B7328A979862}"/>
              </a:ext>
            </a:extLst>
          </p:cNvPr>
          <p:cNvSpPr>
            <a:spLocks noGrp="1" noChangeArrowheads="1"/>
          </p:cNvSpPr>
          <p:nvPr>
            <p:ph type="body" idx="1"/>
          </p:nvPr>
        </p:nvSpPr>
        <p:spPr>
          <a:xfrm>
            <a:off x="152400" y="1143000"/>
            <a:ext cx="8839200" cy="4343400"/>
          </a:xfrm>
          <a:noFill/>
        </p:spPr>
        <p:txBody>
          <a:bodyPr/>
          <a:lstStyle/>
          <a:p>
            <a:pPr marL="0" indent="0">
              <a:buFont typeface="Monotype Sorts" pitchFamily="2" charset="2"/>
              <a:buNone/>
            </a:pPr>
            <a:r>
              <a:rPr lang="en-US" altLang="en-US"/>
              <a:t>Integer[] array = {</a:t>
            </a:r>
            <a:r>
              <a:rPr lang="en-US" altLang="en-US" b="1"/>
              <a:t>3</a:t>
            </a:r>
            <a:r>
              <a:rPr lang="en-US" altLang="en-US"/>
              <a:t>, </a:t>
            </a:r>
            <a:r>
              <a:rPr lang="en-US" altLang="en-US" b="1"/>
              <a:t>5</a:t>
            </a:r>
            <a:r>
              <a:rPr lang="en-US" altLang="en-US"/>
              <a:t>,</a:t>
            </a:r>
            <a:r>
              <a:rPr lang="en-US" altLang="en-US" b="1"/>
              <a:t> 95</a:t>
            </a:r>
            <a:r>
              <a:rPr lang="en-US" altLang="en-US"/>
              <a:t>, </a:t>
            </a:r>
            <a:r>
              <a:rPr lang="en-US" altLang="en-US" b="1"/>
              <a:t>4</a:t>
            </a:r>
            <a:r>
              <a:rPr lang="en-US" altLang="en-US"/>
              <a:t>, </a:t>
            </a:r>
            <a:r>
              <a:rPr lang="en-US" altLang="en-US" b="1"/>
              <a:t>15</a:t>
            </a:r>
            <a:r>
              <a:rPr lang="en-US" altLang="en-US"/>
              <a:t>, </a:t>
            </a:r>
            <a:r>
              <a:rPr lang="en-US" altLang="en-US" b="1"/>
              <a:t>34</a:t>
            </a:r>
            <a:r>
              <a:rPr lang="en-US" altLang="en-US"/>
              <a:t>, </a:t>
            </a:r>
            <a:r>
              <a:rPr lang="en-US" altLang="en-US" b="1"/>
              <a:t>3</a:t>
            </a:r>
            <a:r>
              <a:rPr lang="en-US" altLang="en-US"/>
              <a:t>, </a:t>
            </a:r>
            <a:r>
              <a:rPr lang="en-US" altLang="en-US" b="1"/>
              <a:t>6</a:t>
            </a:r>
            <a:r>
              <a:rPr lang="en-US" altLang="en-US"/>
              <a:t>, </a:t>
            </a:r>
            <a:r>
              <a:rPr lang="en-US" altLang="en-US" b="1"/>
              <a:t>5</a:t>
            </a:r>
            <a:r>
              <a:rPr lang="en-US" altLang="en-US"/>
              <a:t>};</a:t>
            </a:r>
          </a:p>
          <a:p>
            <a:pPr marL="0" indent="0">
              <a:buFont typeface="Monotype Sorts" pitchFamily="2" charset="2"/>
              <a:buNone/>
            </a:pPr>
            <a:r>
              <a:rPr lang="en-US" altLang="en-US"/>
              <a:t>ArrayList&lt;Integer&gt; list = </a:t>
            </a:r>
            <a:r>
              <a:rPr lang="en-US" altLang="en-US" b="1"/>
              <a:t>new</a:t>
            </a:r>
            <a:r>
              <a:rPr lang="en-US" altLang="en-US"/>
              <a:t>   </a:t>
            </a:r>
          </a:p>
          <a:p>
            <a:pPr marL="0" indent="0">
              <a:buFont typeface="Monotype Sorts" pitchFamily="2" charset="2"/>
              <a:buNone/>
            </a:pPr>
            <a:r>
              <a:rPr lang="en-US" altLang="en-US"/>
              <a:t>    ArrayList&lt;&gt;(Arrays.asList(array));</a:t>
            </a:r>
          </a:p>
          <a:p>
            <a:pPr marL="0" indent="0">
              <a:buFont typeface="Monotype Sorts" pitchFamily="2" charset="2"/>
              <a:buNone/>
            </a:pPr>
            <a:r>
              <a:rPr lang="en-US" altLang="en-US"/>
              <a:t>java.util.Collections.shuffle(list);</a:t>
            </a:r>
          </a:p>
          <a:p>
            <a:pPr marL="0" indent="0">
              <a:buFont typeface="Monotype Sorts" pitchFamily="2" charset="2"/>
              <a:buNone/>
            </a:pPr>
            <a:r>
              <a:rPr lang="en-US" altLang="en-US"/>
              <a:t>System.out.println(list);</a:t>
            </a:r>
          </a:p>
        </p:txBody>
      </p:sp>
      <p:sp>
        <p:nvSpPr>
          <p:cNvPr id="53253" name="Rectangle 4">
            <a:extLst>
              <a:ext uri="{FF2B5EF4-FFF2-40B4-BE49-F238E27FC236}">
                <a16:creationId xmlns:a16="http://schemas.microsoft.com/office/drawing/2014/main" id="{E0DD3DCB-1C73-4B2C-9AE9-E1BC9E942F7B}"/>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3254" name="Rectangle 5">
            <a:extLst>
              <a:ext uri="{FF2B5EF4-FFF2-40B4-BE49-F238E27FC236}">
                <a16:creationId xmlns:a16="http://schemas.microsoft.com/office/drawing/2014/main" id="{9A1EF6B9-1D10-4A3B-A115-0D0C299D0CB2}"/>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11524C91-A27F-4AA2-91AC-960FF506B6C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0398931C-8D83-46DE-99B0-52FE253C59E2}" type="slidenum">
              <a:rPr lang="en-US" altLang="en-US" sz="1400"/>
              <a:pPr>
                <a:spcBef>
                  <a:spcPct val="0"/>
                </a:spcBef>
                <a:buClrTx/>
                <a:buSzTx/>
                <a:buFontTx/>
                <a:buNone/>
              </a:pPr>
              <a:t>49</a:t>
            </a:fld>
            <a:endParaRPr lang="en-US" altLang="en-US" sz="1400"/>
          </a:p>
        </p:txBody>
      </p:sp>
      <p:sp>
        <p:nvSpPr>
          <p:cNvPr id="54275" name="Rectangle 2">
            <a:extLst>
              <a:ext uri="{FF2B5EF4-FFF2-40B4-BE49-F238E27FC236}">
                <a16:creationId xmlns:a16="http://schemas.microsoft.com/office/drawing/2014/main" id="{63A60375-FA0E-47D3-9493-6F3A7D2A106B}"/>
              </a:ext>
            </a:extLst>
          </p:cNvPr>
          <p:cNvSpPr>
            <a:spLocks noGrp="1" noChangeArrowheads="1"/>
          </p:cNvSpPr>
          <p:nvPr>
            <p:ph type="title"/>
          </p:nvPr>
        </p:nvSpPr>
        <p:spPr>
          <a:xfrm>
            <a:off x="685800" y="152400"/>
            <a:ext cx="7772400" cy="762000"/>
          </a:xfrm>
          <a:noFill/>
        </p:spPr>
        <p:txBody>
          <a:bodyPr/>
          <a:lstStyle/>
          <a:p>
            <a:r>
              <a:rPr lang="en-US" altLang="en-US"/>
              <a:t>The </a:t>
            </a:r>
            <a:r>
              <a:rPr lang="en-US" altLang="en-US" u="sng"/>
              <a:t>MyStack</a:t>
            </a:r>
            <a:r>
              <a:rPr lang="en-US" altLang="en-US"/>
              <a:t> Classes </a:t>
            </a:r>
          </a:p>
        </p:txBody>
      </p:sp>
      <p:sp>
        <p:nvSpPr>
          <p:cNvPr id="54276" name="Rectangle 3">
            <a:extLst>
              <a:ext uri="{FF2B5EF4-FFF2-40B4-BE49-F238E27FC236}">
                <a16:creationId xmlns:a16="http://schemas.microsoft.com/office/drawing/2014/main" id="{A9FF2AAD-F7EA-4172-B5E2-32484C8D8DDD}"/>
              </a:ext>
            </a:extLst>
          </p:cNvPr>
          <p:cNvSpPr>
            <a:spLocks noGrp="1" noChangeArrowheads="1"/>
          </p:cNvSpPr>
          <p:nvPr>
            <p:ph type="body" idx="1"/>
          </p:nvPr>
        </p:nvSpPr>
        <p:spPr>
          <a:xfrm>
            <a:off x="228600" y="1143000"/>
            <a:ext cx="8610600" cy="1219200"/>
          </a:xfrm>
          <a:noFill/>
        </p:spPr>
        <p:txBody>
          <a:bodyPr/>
          <a:lstStyle/>
          <a:p>
            <a:pPr marL="0" indent="0">
              <a:lnSpc>
                <a:spcPct val="80000"/>
              </a:lnSpc>
              <a:spcAft>
                <a:spcPts val="1200"/>
              </a:spcAft>
              <a:buFont typeface="Monotype Sorts" pitchFamily="2" charset="2"/>
              <a:buNone/>
            </a:pPr>
            <a:r>
              <a:rPr lang="en-US" altLang="en-US" sz="2400"/>
              <a:t>A stack to hold objects.</a:t>
            </a:r>
          </a:p>
        </p:txBody>
      </p:sp>
      <p:sp>
        <p:nvSpPr>
          <p:cNvPr id="54277" name="Rectangle 4">
            <a:extLst>
              <a:ext uri="{FF2B5EF4-FFF2-40B4-BE49-F238E27FC236}">
                <a16:creationId xmlns:a16="http://schemas.microsoft.com/office/drawing/2014/main" id="{A432286B-1ADF-4E96-90BC-C14A9A5B2774}"/>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78" name="Rectangle 5">
            <a:extLst>
              <a:ext uri="{FF2B5EF4-FFF2-40B4-BE49-F238E27FC236}">
                <a16:creationId xmlns:a16="http://schemas.microsoft.com/office/drawing/2014/main" id="{7DCE8F71-7D0B-48A4-A8F2-5E91AA307C7A}"/>
              </a:ext>
            </a:extLst>
          </p:cNvPr>
          <p:cNvSpPr>
            <a:spLocks noChangeArrowheads="1"/>
          </p:cNvSpPr>
          <p:nvPr/>
        </p:nvSpPr>
        <p:spPr bwMode="auto">
          <a:xfrm>
            <a:off x="0" y="2262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4279" name="Rectangle 6">
            <a:extLst>
              <a:ext uri="{FF2B5EF4-FFF2-40B4-BE49-F238E27FC236}">
                <a16:creationId xmlns:a16="http://schemas.microsoft.com/office/drawing/2014/main" id="{1E9AC5B1-841E-49A0-B659-A7741BA92E2D}"/>
              </a:ext>
            </a:extLst>
          </p:cNvPr>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94247" name="AutoShape 7">
            <a:hlinkClick r:id="" action="ppaction://noaction" highlightClick="1"/>
            <a:extLst>
              <a:ext uri="{FF2B5EF4-FFF2-40B4-BE49-F238E27FC236}">
                <a16:creationId xmlns:a16="http://schemas.microsoft.com/office/drawing/2014/main" id="{8FD059BE-210B-45DF-8244-DB279171588F}"/>
              </a:ext>
            </a:extLst>
          </p:cNvPr>
          <p:cNvSpPr>
            <a:spLocks noChangeArrowheads="1"/>
          </p:cNvSpPr>
          <p:nvPr/>
        </p:nvSpPr>
        <p:spPr bwMode="auto">
          <a:xfrm>
            <a:off x="5562600" y="1676400"/>
            <a:ext cx="17526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2" action="ppaction://program"/>
              </a:rPr>
              <a:t>MyStack</a:t>
            </a:r>
            <a:endParaRPr lang="en-US">
              <a:solidFill>
                <a:schemeClr val="accent1"/>
              </a:solidFill>
            </a:endParaRPr>
          </a:p>
        </p:txBody>
      </p:sp>
      <p:sp>
        <p:nvSpPr>
          <p:cNvPr id="54281" name="Rectangle 8">
            <a:extLst>
              <a:ext uri="{FF2B5EF4-FFF2-40B4-BE49-F238E27FC236}">
                <a16:creationId xmlns:a16="http://schemas.microsoft.com/office/drawing/2014/main" id="{3027B1C6-C116-4153-A9A3-4AE184B205D1}"/>
              </a:ext>
            </a:extLst>
          </p:cNvPr>
          <p:cNvSpPr>
            <a:spLocks noChangeArrowheads="1"/>
          </p:cNvSpPr>
          <p:nvPr/>
        </p:nvSpPr>
        <p:spPr bwMode="auto">
          <a:xfrm>
            <a:off x="0" y="2638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4282" name="Object 9">
            <a:extLst>
              <a:ext uri="{FF2B5EF4-FFF2-40B4-BE49-F238E27FC236}">
                <a16:creationId xmlns:a16="http://schemas.microsoft.com/office/drawing/2014/main" id="{7ED5401B-FCC1-4C91-9D9C-DC59BC7BC189}"/>
              </a:ext>
            </a:extLst>
          </p:cNvPr>
          <p:cNvGraphicFramePr>
            <a:graphicFrameLocks noChangeAspect="1"/>
          </p:cNvGraphicFramePr>
          <p:nvPr/>
        </p:nvGraphicFramePr>
        <p:xfrm>
          <a:off x="228600" y="2438400"/>
          <a:ext cx="8610600" cy="3722688"/>
        </p:xfrm>
        <a:graphic>
          <a:graphicData uri="http://schemas.openxmlformats.org/presentationml/2006/ole">
            <mc:AlternateContent xmlns:mc="http://schemas.openxmlformats.org/markup-compatibility/2006">
              <mc:Choice xmlns:v="urn:schemas-microsoft-com:vml" Requires="v">
                <p:oleObj name="Picture" r:id="rId3" imgW="3846786" imgH="1387366" progId="Word.Picture.8">
                  <p:embed/>
                </p:oleObj>
              </mc:Choice>
              <mc:Fallback>
                <p:oleObj name="Picture" r:id="rId3" imgW="3846786" imgH="1387366" progId="Word.Picture.8">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2438400"/>
                        <a:ext cx="8610600" cy="372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3" name="AutoShape 10">
            <a:hlinkClick r:id="rId5" highlightClick="1"/>
            <a:extLst>
              <a:ext uri="{FF2B5EF4-FFF2-40B4-BE49-F238E27FC236}">
                <a16:creationId xmlns:a16="http://schemas.microsoft.com/office/drawing/2014/main" id="{0C85FD1B-717C-4F71-B930-F12CB9B7C504}"/>
              </a:ext>
            </a:extLst>
          </p:cNvPr>
          <p:cNvSpPr>
            <a:spLocks noChangeArrowheads="1"/>
          </p:cNvSpPr>
          <p:nvPr/>
        </p:nvSpPr>
        <p:spPr bwMode="auto">
          <a:xfrm>
            <a:off x="4953000" y="1676400"/>
            <a:ext cx="468313"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BF788A92-AF9D-486F-8941-68BA06A8F65D}"/>
              </a:ext>
            </a:extLst>
          </p:cNvPr>
          <p:cNvSpPr>
            <a:spLocks noGrp="1"/>
          </p:cNvSpPr>
          <p:nvPr>
            <p:ph type="title"/>
          </p:nvPr>
        </p:nvSpPr>
        <p:spPr>
          <a:xfrm>
            <a:off x="655638" y="0"/>
            <a:ext cx="7772400" cy="1143000"/>
          </a:xfrm>
        </p:spPr>
        <p:txBody>
          <a:bodyPr/>
          <a:lstStyle/>
          <a:p>
            <a:r>
              <a:rPr lang="en-US" altLang="en-US"/>
              <a:t>Polymorphism</a:t>
            </a:r>
          </a:p>
        </p:txBody>
      </p:sp>
      <p:sp>
        <p:nvSpPr>
          <p:cNvPr id="8195" name="Content Placeholder 2">
            <a:extLst>
              <a:ext uri="{FF2B5EF4-FFF2-40B4-BE49-F238E27FC236}">
                <a16:creationId xmlns:a16="http://schemas.microsoft.com/office/drawing/2014/main" id="{83D39084-F3A6-4376-9362-79D12F99E5EA}"/>
              </a:ext>
            </a:extLst>
          </p:cNvPr>
          <p:cNvSpPr>
            <a:spLocks noGrp="1"/>
          </p:cNvSpPr>
          <p:nvPr>
            <p:ph idx="1"/>
          </p:nvPr>
        </p:nvSpPr>
        <p:spPr>
          <a:xfrm>
            <a:off x="228600" y="1143000"/>
            <a:ext cx="8001000" cy="6324600"/>
          </a:xfrm>
        </p:spPr>
        <p:txBody>
          <a:bodyPr/>
          <a:lstStyle/>
          <a:p>
            <a:r>
              <a:rPr lang="en-US" altLang="en-US"/>
              <a:t>The </a:t>
            </a:r>
            <a:r>
              <a:rPr lang="en-US" altLang="en-US" b="1"/>
              <a:t>occurrence of different forms </a:t>
            </a:r>
            <a:r>
              <a:rPr lang="en-US" altLang="en-US"/>
              <a:t>among the members of a population or colony, or in the life cycle of an individual organism.</a:t>
            </a:r>
          </a:p>
          <a:p>
            <a:r>
              <a:rPr lang="en-US" altLang="en-US"/>
              <a:t>In programming languages and type theory, </a:t>
            </a:r>
            <a:r>
              <a:rPr lang="en-US" altLang="en-US" b="1"/>
              <a:t>polymorphism</a:t>
            </a:r>
            <a:r>
              <a:rPr lang="en-US" altLang="en-US"/>
              <a:t> (from Greek, "many, much" "form, shape") is the provision of a single interface to entities of different types.</a:t>
            </a:r>
            <a:r>
              <a:rPr lang="en-US" altLang="en-US" baseline="30000">
                <a:hlinkClick r:id="rId2"/>
              </a:rPr>
              <a:t>[</a:t>
            </a:r>
            <a:endParaRPr lang="en-US" altLang="en-US" baseline="30000"/>
          </a:p>
          <a:p>
            <a:r>
              <a:rPr lang="en-US" altLang="en-US"/>
              <a:t>A </a:t>
            </a:r>
            <a:r>
              <a:rPr lang="en-US" altLang="en-US" b="1"/>
              <a:t>polymorphic type</a:t>
            </a:r>
            <a:r>
              <a:rPr lang="en-US" altLang="en-US"/>
              <a:t> is one whose operations can also be applied to values of some other type, or types. </a:t>
            </a:r>
          </a:p>
        </p:txBody>
      </p:sp>
      <p:sp>
        <p:nvSpPr>
          <p:cNvPr id="8196" name="Slide Number Placeholder 3">
            <a:extLst>
              <a:ext uri="{FF2B5EF4-FFF2-40B4-BE49-F238E27FC236}">
                <a16:creationId xmlns:a16="http://schemas.microsoft.com/office/drawing/2014/main" id="{72CC922B-92AF-4668-84A3-5EC8E6CC2509}"/>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896FAB-F985-41AE-9ABA-6F23D8A738C0}" type="slidenum">
              <a:rPr lang="en-US" altLang="en-US" sz="1400"/>
              <a:pPr/>
              <a:t>5</a:t>
            </a:fld>
            <a:endParaRPr lang="en-US" altLang="en-US" sz="1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0737CBDC-DEB1-45AB-A90A-3F91016B4CE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24375E2-EEFA-46F1-B983-0933F6B7DF42}" type="slidenum">
              <a:rPr lang="en-US" altLang="en-US" sz="1400"/>
              <a:pPr>
                <a:spcBef>
                  <a:spcPct val="0"/>
                </a:spcBef>
                <a:buClrTx/>
                <a:buSzTx/>
                <a:buFontTx/>
                <a:buNone/>
              </a:pPr>
              <a:t>50</a:t>
            </a:fld>
            <a:endParaRPr lang="en-US" altLang="en-US" sz="1400"/>
          </a:p>
        </p:txBody>
      </p:sp>
      <p:sp>
        <p:nvSpPr>
          <p:cNvPr id="55299" name="Rectangle 2">
            <a:extLst>
              <a:ext uri="{FF2B5EF4-FFF2-40B4-BE49-F238E27FC236}">
                <a16:creationId xmlns:a16="http://schemas.microsoft.com/office/drawing/2014/main" id="{EA85DDD7-F966-4FC9-AF5F-18D60B9533FD}"/>
              </a:ext>
            </a:extLst>
          </p:cNvPr>
          <p:cNvSpPr>
            <a:spLocks noGrp="1" noChangeArrowheads="1"/>
          </p:cNvSpPr>
          <p:nvPr>
            <p:ph type="title"/>
          </p:nvPr>
        </p:nvSpPr>
        <p:spPr>
          <a:xfrm>
            <a:off x="685800" y="0"/>
            <a:ext cx="7772400" cy="1428750"/>
          </a:xfrm>
          <a:noFill/>
        </p:spPr>
        <p:txBody>
          <a:bodyPr/>
          <a:lstStyle/>
          <a:p>
            <a:r>
              <a:rPr lang="en-US" altLang="en-US"/>
              <a:t>The </a:t>
            </a:r>
            <a:r>
              <a:rPr lang="en-US" altLang="en-US" sz="4200">
                <a:latin typeface="Courier New" panose="02070309020205020404" pitchFamily="49" charset="0"/>
              </a:rPr>
              <a:t>protected</a:t>
            </a:r>
            <a:r>
              <a:rPr lang="en-US" altLang="en-US"/>
              <a:t> Modifier</a:t>
            </a:r>
          </a:p>
        </p:txBody>
      </p:sp>
      <p:sp>
        <p:nvSpPr>
          <p:cNvPr id="55300" name="Rectangle 3">
            <a:extLst>
              <a:ext uri="{FF2B5EF4-FFF2-40B4-BE49-F238E27FC236}">
                <a16:creationId xmlns:a16="http://schemas.microsoft.com/office/drawing/2014/main" id="{2CFE2101-AF03-4AAB-A962-885846607EDB}"/>
              </a:ext>
            </a:extLst>
          </p:cNvPr>
          <p:cNvSpPr>
            <a:spLocks noGrp="1" noChangeArrowheads="1"/>
          </p:cNvSpPr>
          <p:nvPr>
            <p:ph type="body" idx="1"/>
          </p:nvPr>
        </p:nvSpPr>
        <p:spPr>
          <a:xfrm>
            <a:off x="381000" y="1295400"/>
            <a:ext cx="8305800" cy="3048000"/>
          </a:xfrm>
          <a:noFill/>
        </p:spPr>
        <p:txBody>
          <a:bodyPr/>
          <a:lstStyle/>
          <a:p>
            <a:pPr>
              <a:lnSpc>
                <a:spcPct val="90000"/>
              </a:lnSpc>
              <a:spcAft>
                <a:spcPts val="1200"/>
              </a:spcAft>
            </a:pPr>
            <a:r>
              <a:rPr lang="en-US" altLang="en-US" sz="3000"/>
              <a:t>The </a:t>
            </a:r>
            <a:r>
              <a:rPr lang="en-US" altLang="en-US" sz="3000">
                <a:latin typeface="Courier New" panose="02070309020205020404" pitchFamily="49" charset="0"/>
              </a:rPr>
              <a:t>protected</a:t>
            </a:r>
            <a:r>
              <a:rPr lang="en-US" altLang="en-US" sz="3000"/>
              <a:t> modifier can be applied on data and methods in a class. A protected data or a protected method in a public class can be accessed by any class in the same package or its subclasses, even if the subclasses are in a different package.</a:t>
            </a:r>
            <a:r>
              <a:rPr lang="en-US" altLang="en-US">
                <a:latin typeface="Courier" pitchFamily="49" charset="0"/>
              </a:rPr>
              <a:t> </a:t>
            </a:r>
          </a:p>
          <a:p>
            <a:pPr>
              <a:lnSpc>
                <a:spcPct val="90000"/>
              </a:lnSpc>
              <a:spcAft>
                <a:spcPts val="1200"/>
              </a:spcAft>
            </a:pPr>
            <a:r>
              <a:rPr lang="en-US" altLang="en-US"/>
              <a:t>private, default, protected, public</a:t>
            </a:r>
          </a:p>
        </p:txBody>
      </p:sp>
      <p:sp>
        <p:nvSpPr>
          <p:cNvPr id="55301" name="Rectangle 4">
            <a:extLst>
              <a:ext uri="{FF2B5EF4-FFF2-40B4-BE49-F238E27FC236}">
                <a16:creationId xmlns:a16="http://schemas.microsoft.com/office/drawing/2014/main" id="{030514BD-EFA3-4227-ABA4-3DA2C26D01BD}"/>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5302" name="Object 5">
            <a:extLst>
              <a:ext uri="{FF2B5EF4-FFF2-40B4-BE49-F238E27FC236}">
                <a16:creationId xmlns:a16="http://schemas.microsoft.com/office/drawing/2014/main" id="{F6CE3143-EBA4-4F71-AB2F-086207FD1B8F}"/>
              </a:ext>
            </a:extLst>
          </p:cNvPr>
          <p:cNvGraphicFramePr>
            <a:graphicFrameLocks noChangeAspect="1"/>
          </p:cNvGraphicFramePr>
          <p:nvPr/>
        </p:nvGraphicFramePr>
        <p:xfrm>
          <a:off x="685800" y="4572000"/>
          <a:ext cx="7780338" cy="1173163"/>
        </p:xfrm>
        <a:graphic>
          <a:graphicData uri="http://schemas.openxmlformats.org/presentationml/2006/ole">
            <mc:AlternateContent xmlns:mc="http://schemas.openxmlformats.org/markup-compatibility/2006">
              <mc:Choice xmlns:v="urn:schemas-microsoft-com:vml" Requires="v">
                <p:oleObj name="Picture" r:id="rId2" imgW="4869180" imgH="736092" progId="Word.Picture.8">
                  <p:embed/>
                </p:oleObj>
              </mc:Choice>
              <mc:Fallback>
                <p:oleObj name="Picture" r:id="rId2" imgW="4869180" imgH="736092"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572000"/>
                        <a:ext cx="7780338" cy="117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C814597B-3F3D-4F39-A722-05159DA30B2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BB05E62-F2AB-4A4F-A64D-D87DBB516673}" type="slidenum">
              <a:rPr lang="en-US" altLang="en-US" sz="1400"/>
              <a:pPr>
                <a:spcBef>
                  <a:spcPct val="0"/>
                </a:spcBef>
                <a:buClrTx/>
                <a:buSzTx/>
                <a:buFontTx/>
                <a:buNone/>
              </a:pPr>
              <a:t>51</a:t>
            </a:fld>
            <a:endParaRPr lang="en-US" altLang="en-US" sz="1400"/>
          </a:p>
        </p:txBody>
      </p:sp>
      <p:sp>
        <p:nvSpPr>
          <p:cNvPr id="56323" name="Rectangle 2">
            <a:extLst>
              <a:ext uri="{FF2B5EF4-FFF2-40B4-BE49-F238E27FC236}">
                <a16:creationId xmlns:a16="http://schemas.microsoft.com/office/drawing/2014/main" id="{31B9963A-7DC0-4CF5-AC64-797E642C1B5C}"/>
              </a:ext>
            </a:extLst>
          </p:cNvPr>
          <p:cNvSpPr>
            <a:spLocks noGrp="1" noChangeArrowheads="1"/>
          </p:cNvSpPr>
          <p:nvPr>
            <p:ph type="title"/>
          </p:nvPr>
        </p:nvSpPr>
        <p:spPr>
          <a:xfrm>
            <a:off x="685800" y="0"/>
            <a:ext cx="7772400" cy="1428750"/>
          </a:xfrm>
          <a:noFill/>
        </p:spPr>
        <p:txBody>
          <a:bodyPr/>
          <a:lstStyle/>
          <a:p>
            <a:r>
              <a:rPr lang="en-US" altLang="en-US"/>
              <a:t>Accessibility Summary</a:t>
            </a:r>
          </a:p>
        </p:txBody>
      </p:sp>
      <p:sp>
        <p:nvSpPr>
          <p:cNvPr id="56324" name="Rectangle 4">
            <a:extLst>
              <a:ext uri="{FF2B5EF4-FFF2-40B4-BE49-F238E27FC236}">
                <a16:creationId xmlns:a16="http://schemas.microsoft.com/office/drawing/2014/main" id="{C0D3FBED-6A1B-4E27-9FC9-8EEFFDA44AA3}"/>
              </a:ext>
            </a:extLst>
          </p:cNvPr>
          <p:cNvSpPr>
            <a:spLocks noChangeArrowheads="1"/>
          </p:cNvSpPr>
          <p:nvPr/>
        </p:nvSpPr>
        <p:spPr bwMode="auto">
          <a:xfrm>
            <a:off x="1643063" y="3062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6325" name="Rectangle 8">
            <a:extLst>
              <a:ext uri="{FF2B5EF4-FFF2-40B4-BE49-F238E27FC236}">
                <a16:creationId xmlns:a16="http://schemas.microsoft.com/office/drawing/2014/main" id="{3ED9502A-9B7C-43DB-B0B2-9547F92D0979}"/>
              </a:ext>
            </a:extLst>
          </p:cNvPr>
          <p:cNvSpPr>
            <a:spLocks noChangeArrowheads="1"/>
          </p:cNvSpPr>
          <p:nvPr/>
        </p:nvSpPr>
        <p:spPr bwMode="auto">
          <a:xfrm>
            <a:off x="2247900" y="2400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6326" name="Object 7">
            <a:extLst>
              <a:ext uri="{FF2B5EF4-FFF2-40B4-BE49-F238E27FC236}">
                <a16:creationId xmlns:a16="http://schemas.microsoft.com/office/drawing/2014/main" id="{A1CE8478-C5F8-465F-95D2-C143A9EA66C2}"/>
              </a:ext>
            </a:extLst>
          </p:cNvPr>
          <p:cNvGraphicFramePr>
            <a:graphicFrameLocks noChangeAspect="1"/>
          </p:cNvGraphicFramePr>
          <p:nvPr/>
        </p:nvGraphicFramePr>
        <p:xfrm>
          <a:off x="381000" y="1981200"/>
          <a:ext cx="8382000" cy="3709988"/>
        </p:xfrm>
        <a:graphic>
          <a:graphicData uri="http://schemas.openxmlformats.org/presentationml/2006/ole">
            <mc:AlternateContent xmlns:mc="http://schemas.openxmlformats.org/markup-compatibility/2006">
              <mc:Choice xmlns:v="urn:schemas-microsoft-com:vml" Requires="v">
                <p:oleObj r:id="rId2" imgW="4648200" imgH="2057400" progId="Word.Picture.8">
                  <p:embed/>
                </p:oleObj>
              </mc:Choice>
              <mc:Fallback>
                <p:oleObj r:id="rId2" imgW="4648200" imgH="2057400" progId="Word.Picture.8">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981200"/>
                        <a:ext cx="8382000" cy="370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C8CA85FF-1696-4D58-B271-6737251F975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459B799A-27B5-4729-B385-B6FCFB31FAE8}" type="slidenum">
              <a:rPr lang="en-US" altLang="en-US" sz="1400"/>
              <a:pPr>
                <a:spcBef>
                  <a:spcPct val="0"/>
                </a:spcBef>
                <a:buClrTx/>
                <a:buSzTx/>
                <a:buFontTx/>
                <a:buNone/>
              </a:pPr>
              <a:t>52</a:t>
            </a:fld>
            <a:endParaRPr lang="en-US" altLang="en-US" sz="1400"/>
          </a:p>
        </p:txBody>
      </p:sp>
      <p:sp>
        <p:nvSpPr>
          <p:cNvPr id="57347" name="Rectangle 2">
            <a:extLst>
              <a:ext uri="{FF2B5EF4-FFF2-40B4-BE49-F238E27FC236}">
                <a16:creationId xmlns:a16="http://schemas.microsoft.com/office/drawing/2014/main" id="{2BDCCE32-79C1-47E0-AB22-FF3302F80EC4}"/>
              </a:ext>
            </a:extLst>
          </p:cNvPr>
          <p:cNvSpPr>
            <a:spLocks noGrp="1" noChangeArrowheads="1"/>
          </p:cNvSpPr>
          <p:nvPr>
            <p:ph type="title"/>
          </p:nvPr>
        </p:nvSpPr>
        <p:spPr>
          <a:xfrm>
            <a:off x="685800" y="304800"/>
            <a:ext cx="7772400" cy="742950"/>
          </a:xfrm>
          <a:noFill/>
        </p:spPr>
        <p:txBody>
          <a:bodyPr/>
          <a:lstStyle/>
          <a:p>
            <a:r>
              <a:rPr lang="en-US" altLang="en-US"/>
              <a:t>Visibility Modifiers </a:t>
            </a:r>
          </a:p>
        </p:txBody>
      </p:sp>
      <p:sp>
        <p:nvSpPr>
          <p:cNvPr id="57348" name="Rectangle 5">
            <a:extLst>
              <a:ext uri="{FF2B5EF4-FFF2-40B4-BE49-F238E27FC236}">
                <a16:creationId xmlns:a16="http://schemas.microsoft.com/office/drawing/2014/main" id="{4A7E0527-510F-4896-A3C9-322F683B2740}"/>
              </a:ext>
            </a:extLst>
          </p:cNvPr>
          <p:cNvSpPr>
            <a:spLocks noChangeArrowheads="1"/>
          </p:cNvSpPr>
          <p:nvPr/>
        </p:nvSpPr>
        <p:spPr bwMode="auto">
          <a:xfrm>
            <a:off x="1684338"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49" name="Rectangle 7">
            <a:extLst>
              <a:ext uri="{FF2B5EF4-FFF2-40B4-BE49-F238E27FC236}">
                <a16:creationId xmlns:a16="http://schemas.microsoft.com/office/drawing/2014/main" id="{70DEC7EC-2976-4CE9-A91E-1DEEFBC0820B}"/>
              </a:ext>
            </a:extLst>
          </p:cNvPr>
          <p:cNvSpPr>
            <a:spLocks noChangeArrowheads="1"/>
          </p:cNvSpPr>
          <p:nvPr/>
        </p:nvSpPr>
        <p:spPr bwMode="auto">
          <a:xfrm>
            <a:off x="1914525" y="1914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57350" name="Rectangle 9">
            <a:extLst>
              <a:ext uri="{FF2B5EF4-FFF2-40B4-BE49-F238E27FC236}">
                <a16:creationId xmlns:a16="http://schemas.microsoft.com/office/drawing/2014/main" id="{3D8C7CA5-FE49-40FF-837B-3CBB3BC1638B}"/>
              </a:ext>
            </a:extLst>
          </p:cNvPr>
          <p:cNvSpPr>
            <a:spLocks noChangeArrowheads="1"/>
          </p:cNvSpPr>
          <p:nvPr/>
        </p:nvSpPr>
        <p:spPr bwMode="auto">
          <a:xfrm>
            <a:off x="0" y="1912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57351" name="Object 8">
            <a:extLst>
              <a:ext uri="{FF2B5EF4-FFF2-40B4-BE49-F238E27FC236}">
                <a16:creationId xmlns:a16="http://schemas.microsoft.com/office/drawing/2014/main" id="{3F82B8FA-1585-45C0-98D3-7E37A1423C13}"/>
              </a:ext>
            </a:extLst>
          </p:cNvPr>
          <p:cNvGraphicFramePr>
            <a:graphicFrameLocks noChangeAspect="1"/>
          </p:cNvGraphicFramePr>
          <p:nvPr/>
        </p:nvGraphicFramePr>
        <p:xfrm>
          <a:off x="0" y="1219200"/>
          <a:ext cx="8839200" cy="5040313"/>
        </p:xfrm>
        <a:graphic>
          <a:graphicData uri="http://schemas.openxmlformats.org/presentationml/2006/ole">
            <mc:AlternateContent xmlns:mc="http://schemas.openxmlformats.org/markup-compatibility/2006">
              <mc:Choice xmlns:v="urn:schemas-microsoft-com:vml" Requires="v">
                <p:oleObj name="Picture" r:id="rId2" imgW="5321808" imgH="3026664" progId="Word.Picture.8">
                  <p:embed/>
                </p:oleObj>
              </mc:Choice>
              <mc:Fallback>
                <p:oleObj name="Picture" r:id="rId2" imgW="5321808" imgH="3026664"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19200"/>
                        <a:ext cx="8839200" cy="5040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CA1CCFAB-C67F-4D8F-9B64-C15FB1E1A4B4}"/>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90B7BBB1-2570-4B09-962E-48FC1851DF95}" type="slidenum">
              <a:rPr lang="en-US" altLang="en-US" sz="1400"/>
              <a:pPr>
                <a:spcBef>
                  <a:spcPct val="0"/>
                </a:spcBef>
                <a:buClrTx/>
                <a:buSzTx/>
                <a:buFontTx/>
                <a:buNone/>
              </a:pPr>
              <a:t>53</a:t>
            </a:fld>
            <a:endParaRPr lang="en-US" altLang="en-US" sz="1400"/>
          </a:p>
        </p:txBody>
      </p:sp>
      <p:sp>
        <p:nvSpPr>
          <p:cNvPr id="58371" name="Rectangle 2">
            <a:extLst>
              <a:ext uri="{FF2B5EF4-FFF2-40B4-BE49-F238E27FC236}">
                <a16:creationId xmlns:a16="http://schemas.microsoft.com/office/drawing/2014/main" id="{E8CAF3FB-FC0E-4342-BF27-AF46357D5D96}"/>
              </a:ext>
            </a:extLst>
          </p:cNvPr>
          <p:cNvSpPr>
            <a:spLocks noGrp="1" noChangeArrowheads="1"/>
          </p:cNvSpPr>
          <p:nvPr>
            <p:ph type="title"/>
          </p:nvPr>
        </p:nvSpPr>
        <p:spPr>
          <a:xfrm>
            <a:off x="228600" y="228600"/>
            <a:ext cx="8610600" cy="685800"/>
          </a:xfrm>
          <a:noFill/>
        </p:spPr>
        <p:txBody>
          <a:bodyPr/>
          <a:lstStyle/>
          <a:p>
            <a:r>
              <a:rPr lang="en-US" altLang="en-US" sz="3600"/>
              <a:t>A Subclass Cannot Weaken the Accessibility</a:t>
            </a:r>
          </a:p>
        </p:txBody>
      </p:sp>
      <p:sp>
        <p:nvSpPr>
          <p:cNvPr id="58372" name="Text Box 3">
            <a:extLst>
              <a:ext uri="{FF2B5EF4-FFF2-40B4-BE49-F238E27FC236}">
                <a16:creationId xmlns:a16="http://schemas.microsoft.com/office/drawing/2014/main" id="{6CC6F052-B615-41BB-9AFA-AF15B0EFEB13}"/>
              </a:ext>
            </a:extLst>
          </p:cNvPr>
          <p:cNvSpPr txBox="1">
            <a:spLocks noChangeArrowheads="1"/>
          </p:cNvSpPr>
          <p:nvPr/>
        </p:nvSpPr>
        <p:spPr bwMode="auto">
          <a:xfrm>
            <a:off x="533400" y="1295400"/>
            <a:ext cx="8077200"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3600">
                <a:cs typeface="Times New Roman" panose="02020603050405020304" pitchFamily="18" charset="0"/>
              </a:rPr>
              <a:t>A subclass may override a protected method in its superclass and change its visibility to public. However, a subclass cannot weaken the accessibility of a method defined in the superclass. For example, if a method is defined as public in the superclass, it must be defined as public in the subclass.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93E94C39-8EC7-4B7C-9871-ACF386F462DC}"/>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EE099CA8-7417-4DFD-9067-3F589798BFC6}" type="slidenum">
              <a:rPr lang="en-US" altLang="en-US" sz="1400"/>
              <a:pPr>
                <a:spcBef>
                  <a:spcPct val="0"/>
                </a:spcBef>
                <a:buClrTx/>
                <a:buSzTx/>
                <a:buFontTx/>
                <a:buNone/>
              </a:pPr>
              <a:t>54</a:t>
            </a:fld>
            <a:endParaRPr lang="en-US" altLang="en-US" sz="1400"/>
          </a:p>
        </p:txBody>
      </p:sp>
      <p:sp>
        <p:nvSpPr>
          <p:cNvPr id="59395" name="Rectangle 2">
            <a:extLst>
              <a:ext uri="{FF2B5EF4-FFF2-40B4-BE49-F238E27FC236}">
                <a16:creationId xmlns:a16="http://schemas.microsoft.com/office/drawing/2014/main" id="{1381CD69-82AE-4FC9-8FEE-84301EEABCB5}"/>
              </a:ext>
            </a:extLst>
          </p:cNvPr>
          <p:cNvSpPr>
            <a:spLocks noGrp="1" noChangeArrowheads="1"/>
          </p:cNvSpPr>
          <p:nvPr>
            <p:ph type="title"/>
          </p:nvPr>
        </p:nvSpPr>
        <p:spPr>
          <a:xfrm>
            <a:off x="685800" y="0"/>
            <a:ext cx="7772400" cy="1428750"/>
          </a:xfrm>
          <a:noFill/>
        </p:spPr>
        <p:txBody>
          <a:bodyPr/>
          <a:lstStyle/>
          <a:p>
            <a:r>
              <a:rPr lang="en-US" altLang="en-US"/>
              <a:t>The </a:t>
            </a:r>
            <a:r>
              <a:rPr lang="en-US" altLang="en-US" sz="4200">
                <a:latin typeface="Courier New" panose="02070309020205020404" pitchFamily="49" charset="0"/>
              </a:rPr>
              <a:t>final</a:t>
            </a:r>
            <a:r>
              <a:rPr lang="en-US" altLang="en-US"/>
              <a:t> Modifier</a:t>
            </a:r>
          </a:p>
        </p:txBody>
      </p:sp>
      <p:sp>
        <p:nvSpPr>
          <p:cNvPr id="59396" name="Rectangle 3">
            <a:extLst>
              <a:ext uri="{FF2B5EF4-FFF2-40B4-BE49-F238E27FC236}">
                <a16:creationId xmlns:a16="http://schemas.microsoft.com/office/drawing/2014/main" id="{1263293C-8144-4321-A252-61DC26D410C7}"/>
              </a:ext>
            </a:extLst>
          </p:cNvPr>
          <p:cNvSpPr>
            <a:spLocks noGrp="1" noChangeArrowheads="1"/>
          </p:cNvSpPr>
          <p:nvPr>
            <p:ph type="body" idx="1"/>
          </p:nvPr>
        </p:nvSpPr>
        <p:spPr>
          <a:xfrm>
            <a:off x="685800" y="1371600"/>
            <a:ext cx="7772400" cy="4133850"/>
          </a:xfrm>
          <a:noFill/>
        </p:spPr>
        <p:txBody>
          <a:bodyPr/>
          <a:lstStyle/>
          <a:p>
            <a:pPr>
              <a:lnSpc>
                <a:spcPct val="90000"/>
              </a:lnSpc>
            </a:pPr>
            <a:r>
              <a:rPr lang="en-US" altLang="en-US" sz="2600"/>
              <a:t>The </a:t>
            </a:r>
            <a:r>
              <a:rPr lang="en-US" altLang="en-US" sz="2600">
                <a:latin typeface="Courier New" panose="02070309020205020404" pitchFamily="49" charset="0"/>
              </a:rPr>
              <a:t>final</a:t>
            </a:r>
            <a:r>
              <a:rPr lang="en-US" altLang="en-US" sz="2800"/>
              <a:t> class cannot be extended:</a:t>
            </a:r>
          </a:p>
          <a:p>
            <a:pPr>
              <a:lnSpc>
                <a:spcPct val="90000"/>
              </a:lnSpc>
              <a:buFont typeface="Monotype Sorts" pitchFamily="2" charset="2"/>
              <a:buNone/>
            </a:pPr>
            <a:r>
              <a:rPr lang="en-US" altLang="en-US" sz="2400">
                <a:solidFill>
                  <a:schemeClr val="tx2"/>
                </a:solidFill>
              </a:rPr>
              <a:t>       </a:t>
            </a:r>
            <a:r>
              <a:rPr lang="en-US" altLang="en-US" sz="2200">
                <a:solidFill>
                  <a:schemeClr val="tx2"/>
                </a:solidFill>
                <a:latin typeface="Courier New" panose="02070309020205020404" pitchFamily="49" charset="0"/>
              </a:rPr>
              <a:t>final class Math {</a:t>
            </a:r>
          </a:p>
          <a:p>
            <a:pPr>
              <a:lnSpc>
                <a:spcPct val="90000"/>
              </a:lnSpc>
              <a:buFont typeface="Monotype Sorts" pitchFamily="2" charset="2"/>
              <a:buNone/>
            </a:pPr>
            <a:r>
              <a:rPr lang="en-US" altLang="en-US" sz="2200">
                <a:solidFill>
                  <a:schemeClr val="tx2"/>
                </a:solidFill>
                <a:latin typeface="Courier New" panose="02070309020205020404" pitchFamily="49" charset="0"/>
              </a:rPr>
              <a:t>     ...</a:t>
            </a:r>
          </a:p>
          <a:p>
            <a:pPr>
              <a:lnSpc>
                <a:spcPct val="90000"/>
              </a:lnSpc>
              <a:buFont typeface="Monotype Sorts" pitchFamily="2" charset="2"/>
              <a:buNone/>
            </a:pPr>
            <a:r>
              <a:rPr lang="en-US" altLang="en-US" sz="2200">
                <a:solidFill>
                  <a:schemeClr val="tx2"/>
                </a:solidFill>
                <a:latin typeface="Courier New" panose="02070309020205020404" pitchFamily="49" charset="0"/>
              </a:rPr>
              <a:t>   }</a:t>
            </a:r>
            <a:endParaRPr lang="en-US" altLang="en-US" sz="2800">
              <a:solidFill>
                <a:schemeClr val="tx2"/>
              </a:solidFill>
            </a:endParaRPr>
          </a:p>
          <a:p>
            <a:pPr>
              <a:lnSpc>
                <a:spcPct val="90000"/>
              </a:lnSpc>
              <a:spcBef>
                <a:spcPct val="100000"/>
              </a:spcBef>
            </a:pPr>
            <a:r>
              <a:rPr lang="en-US" altLang="en-US" sz="2600"/>
              <a:t>The </a:t>
            </a:r>
            <a:r>
              <a:rPr lang="en-US" altLang="en-US" sz="2600">
                <a:latin typeface="Courier New" panose="02070309020205020404" pitchFamily="49" charset="0"/>
              </a:rPr>
              <a:t>final</a:t>
            </a:r>
            <a:r>
              <a:rPr lang="en-US" altLang="en-US" sz="2800"/>
              <a:t> variable is a constant:</a:t>
            </a:r>
          </a:p>
          <a:p>
            <a:pPr>
              <a:lnSpc>
                <a:spcPct val="90000"/>
              </a:lnSpc>
              <a:buFont typeface="Monotype Sorts" pitchFamily="2" charset="2"/>
              <a:buNone/>
            </a:pPr>
            <a:r>
              <a:rPr lang="en-US" altLang="en-US" sz="2400"/>
              <a:t>       </a:t>
            </a:r>
            <a:r>
              <a:rPr lang="en-US" altLang="en-US" sz="2200">
                <a:solidFill>
                  <a:schemeClr val="tx2"/>
                </a:solidFill>
                <a:latin typeface="Courier New" panose="02070309020205020404" pitchFamily="49" charset="0"/>
              </a:rPr>
              <a:t>final static double PI = 3.14159;</a:t>
            </a:r>
            <a:endParaRPr lang="en-US" altLang="en-US" sz="2800">
              <a:solidFill>
                <a:schemeClr val="tx2"/>
              </a:solidFill>
            </a:endParaRPr>
          </a:p>
          <a:p>
            <a:pPr>
              <a:lnSpc>
                <a:spcPct val="90000"/>
              </a:lnSpc>
              <a:spcBef>
                <a:spcPct val="100000"/>
              </a:spcBef>
            </a:pPr>
            <a:r>
              <a:rPr lang="en-US" altLang="en-US" sz="2600"/>
              <a:t>The </a:t>
            </a:r>
            <a:r>
              <a:rPr lang="en-US" altLang="en-US" sz="2600">
                <a:latin typeface="Courier New" panose="02070309020205020404" pitchFamily="49" charset="0"/>
              </a:rPr>
              <a:t>final</a:t>
            </a:r>
            <a:r>
              <a:rPr lang="en-US" altLang="en-US" sz="2800"/>
              <a:t> method cannot be</a:t>
            </a:r>
            <a:br>
              <a:rPr lang="en-US" altLang="en-US" sz="2800"/>
            </a:br>
            <a:r>
              <a:rPr lang="en-US" altLang="en-US" sz="2800"/>
              <a:t>overridden by its subclasses.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A7532C5-898A-43B0-905E-4F498E8D62A9}"/>
              </a:ext>
            </a:extLst>
          </p:cNvPr>
          <p:cNvSpPr>
            <a:spLocks noGrp="1"/>
          </p:cNvSpPr>
          <p:nvPr>
            <p:ph type="title"/>
          </p:nvPr>
        </p:nvSpPr>
        <p:spPr>
          <a:xfrm>
            <a:off x="304800" y="609600"/>
            <a:ext cx="8153400" cy="1143000"/>
          </a:xfrm>
        </p:spPr>
        <p:txBody>
          <a:bodyPr/>
          <a:lstStyle/>
          <a:p>
            <a:r>
              <a:rPr lang="en-US" altLang="en-US"/>
              <a:t> There are several fundamentally different kinds of polymorphism:</a:t>
            </a:r>
            <a:br>
              <a:rPr lang="en-US" altLang="en-US"/>
            </a:br>
            <a:endParaRPr lang="en-US" altLang="en-US"/>
          </a:p>
        </p:txBody>
      </p:sp>
      <p:sp>
        <p:nvSpPr>
          <p:cNvPr id="3" name="Content Placeholder 2">
            <a:extLst>
              <a:ext uri="{FF2B5EF4-FFF2-40B4-BE49-F238E27FC236}">
                <a16:creationId xmlns:a16="http://schemas.microsoft.com/office/drawing/2014/main" id="{15B00537-E5BD-495B-9AB8-F6133E6B50F7}"/>
              </a:ext>
            </a:extLst>
          </p:cNvPr>
          <p:cNvSpPr>
            <a:spLocks noGrp="1"/>
          </p:cNvSpPr>
          <p:nvPr>
            <p:ph idx="1"/>
          </p:nvPr>
        </p:nvSpPr>
        <p:spPr>
          <a:xfrm>
            <a:off x="152400" y="1685925"/>
            <a:ext cx="8763000" cy="4800600"/>
          </a:xfrm>
        </p:spPr>
        <p:txBody>
          <a:bodyPr/>
          <a:lstStyle/>
          <a:p>
            <a:pPr>
              <a:defRPr/>
            </a:pPr>
            <a:r>
              <a:rPr lang="en-US" sz="2400" dirty="0"/>
              <a:t>When code is written without mention of any specific type and thus </a:t>
            </a:r>
            <a:r>
              <a:rPr lang="en-US" sz="2400" b="1" dirty="0"/>
              <a:t>can be used transparently with any number of new types</a:t>
            </a:r>
            <a:r>
              <a:rPr lang="en-US" sz="2400" dirty="0"/>
              <a:t>. In the Object Oriented programming community , this is often known as </a:t>
            </a:r>
            <a:r>
              <a:rPr lang="en-US" sz="2400" b="1" i="1" dirty="0"/>
              <a:t>generics</a:t>
            </a:r>
            <a:r>
              <a:rPr lang="en-US" sz="2400" b="1" dirty="0"/>
              <a:t> or </a:t>
            </a:r>
            <a:r>
              <a:rPr lang="en-US" sz="2400" b="1" i="1" dirty="0"/>
              <a:t>generic programming</a:t>
            </a:r>
            <a:r>
              <a:rPr lang="en-US" sz="2400" dirty="0"/>
              <a:t>. </a:t>
            </a:r>
            <a:r>
              <a:rPr lang="en-US" sz="1800" dirty="0"/>
              <a:t>In the functional programming community, this is often shortened to </a:t>
            </a:r>
            <a:r>
              <a:rPr lang="en-US" sz="1800" i="1" dirty="0"/>
              <a:t>polymorphism</a:t>
            </a:r>
            <a:r>
              <a:rPr lang="en-US" sz="2400" dirty="0"/>
              <a:t>.</a:t>
            </a:r>
          </a:p>
          <a:p>
            <a:pPr>
              <a:defRPr/>
            </a:pPr>
            <a:r>
              <a:rPr lang="en-US" sz="2400" b="1" i="1" dirty="0"/>
              <a:t>Subtyping</a:t>
            </a:r>
            <a:r>
              <a:rPr lang="en-US" sz="2400" dirty="0"/>
              <a:t> (also called </a:t>
            </a:r>
            <a:r>
              <a:rPr lang="en-US" sz="2400" i="1" dirty="0"/>
              <a:t>subtype polymorphism</a:t>
            </a:r>
            <a:r>
              <a:rPr lang="en-US" sz="2400" dirty="0"/>
              <a:t> or </a:t>
            </a:r>
            <a:r>
              <a:rPr lang="en-US" sz="2400" i="1" dirty="0"/>
              <a:t>inclusion polymorphism</a:t>
            </a:r>
            <a:r>
              <a:rPr lang="en-US" sz="2400" dirty="0"/>
              <a:t>): when a name represents instances of many different classes related by some common superclass. In the object-oriented programming community, </a:t>
            </a:r>
            <a:r>
              <a:rPr lang="en-US" sz="2000" i="1" dirty="0"/>
              <a:t>this is often referred to as simply polymorphism.</a:t>
            </a:r>
          </a:p>
          <a:p>
            <a:pPr>
              <a:defRPr/>
            </a:pPr>
            <a:r>
              <a:rPr lang="en-US" sz="2400" b="1" dirty="0"/>
              <a:t>The interaction between parametric polymorphism and subtyping </a:t>
            </a:r>
            <a:r>
              <a:rPr lang="en-US" sz="2400" dirty="0"/>
              <a:t>leads to the concepts of variance and bounded quantification.</a:t>
            </a:r>
          </a:p>
          <a:p>
            <a:pPr marL="0" indent="0">
              <a:buFont typeface="Monotype Sorts" pitchFamily="2" charset="2"/>
              <a:buNone/>
              <a:defRPr/>
            </a:pPr>
            <a:endParaRPr lang="en-US" sz="2400" dirty="0"/>
          </a:p>
          <a:p>
            <a:pPr>
              <a:defRPr/>
            </a:pPr>
            <a:endParaRPr lang="en-US" dirty="0"/>
          </a:p>
        </p:txBody>
      </p:sp>
      <p:sp>
        <p:nvSpPr>
          <p:cNvPr id="9220" name="Slide Number Placeholder 3">
            <a:extLst>
              <a:ext uri="{FF2B5EF4-FFF2-40B4-BE49-F238E27FC236}">
                <a16:creationId xmlns:a16="http://schemas.microsoft.com/office/drawing/2014/main" id="{F7934660-CB39-4E0B-B67E-7BA69047C646}"/>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D2D330E-7217-4048-9BEB-7563731446B9}" type="slidenum">
              <a:rPr lang="en-US" altLang="en-US" sz="1400"/>
              <a:pPr/>
              <a:t>6</a:t>
            </a:fld>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711BD30-F581-4A0D-82EE-0E834D60E39B}"/>
              </a:ext>
            </a:extLst>
          </p:cNvPr>
          <p:cNvSpPr>
            <a:spLocks noGrp="1"/>
          </p:cNvSpPr>
          <p:nvPr>
            <p:ph type="title"/>
          </p:nvPr>
        </p:nvSpPr>
        <p:spPr>
          <a:xfrm>
            <a:off x="685800" y="404813"/>
            <a:ext cx="7772400" cy="552450"/>
          </a:xfrm>
        </p:spPr>
        <p:txBody>
          <a:bodyPr/>
          <a:lstStyle/>
          <a:p>
            <a:r>
              <a:rPr lang="en-US" altLang="en-US"/>
              <a:t>Subtyping </a:t>
            </a:r>
            <a:r>
              <a:rPr lang="en-US" altLang="en-US" b="1"/>
              <a:t>polymorphism</a:t>
            </a:r>
            <a:br>
              <a:rPr lang="en-US" altLang="en-US" b="1"/>
            </a:br>
            <a:endParaRPr lang="en-US" altLang="en-US"/>
          </a:p>
        </p:txBody>
      </p:sp>
      <p:sp>
        <p:nvSpPr>
          <p:cNvPr id="10243" name="Slide Number Placeholder 3">
            <a:extLst>
              <a:ext uri="{FF2B5EF4-FFF2-40B4-BE49-F238E27FC236}">
                <a16:creationId xmlns:a16="http://schemas.microsoft.com/office/drawing/2014/main" id="{F4002307-6678-4124-8294-D09A89C10526}"/>
              </a:ext>
            </a:extLst>
          </p:cNvPr>
          <p:cNvSpPr>
            <a:spLocks noGrp="1"/>
          </p:cNvSpPr>
          <p:nvPr>
            <p:ph type="sldNum" sz="quarter" idx="11"/>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9F68D70-F064-4DB1-B241-D2F01E91539F}" type="slidenum">
              <a:rPr lang="en-US" altLang="en-US" sz="1400"/>
              <a:pPr/>
              <a:t>7</a:t>
            </a:fld>
            <a:endParaRPr lang="en-US" altLang="en-US" sz="1400"/>
          </a:p>
        </p:txBody>
      </p:sp>
      <p:sp>
        <p:nvSpPr>
          <p:cNvPr id="10244" name="Rectangle 1">
            <a:extLst>
              <a:ext uri="{FF2B5EF4-FFF2-40B4-BE49-F238E27FC236}">
                <a16:creationId xmlns:a16="http://schemas.microsoft.com/office/drawing/2014/main" id="{049DD0BB-853F-477E-8AD6-5F4856C69726}"/>
              </a:ext>
            </a:extLst>
          </p:cNvPr>
          <p:cNvSpPr>
            <a:spLocks noGrp="1" noChangeArrowheads="1"/>
          </p:cNvSpPr>
          <p:nvPr>
            <p:ph idx="1"/>
          </p:nvPr>
        </p:nvSpPr>
        <p:spPr>
          <a:xfrm>
            <a:off x="152400" y="681038"/>
            <a:ext cx="8458200" cy="6094412"/>
          </a:xfrm>
          <a:solidFill>
            <a:srgbClr val="F8F9FA"/>
          </a:solidFill>
          <a:effectLst>
            <a:prstShdw prst="shdw17" dist="17961" dir="2700000">
              <a:srgbClr val="959596"/>
            </a:prstShdw>
          </a:effectLst>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txBody>
          <a:bodyPr lIns="91440" tIns="45720" rIns="91440" bIns="45720" anchor="ctr">
            <a:spAutoFit/>
          </a:bodyPr>
          <a:lstStyle/>
          <a:p>
            <a:pPr marL="0" indent="0">
              <a:spcBef>
                <a:spcPct val="0"/>
              </a:spcBef>
              <a:buClrTx/>
              <a:buSzTx/>
              <a:buFontTx/>
              <a:buNone/>
            </a:pPr>
            <a:r>
              <a:rPr lang="en-US" altLang="en-US" sz="2000">
                <a:solidFill>
                  <a:srgbClr val="252525"/>
                </a:solidFill>
                <a:latin typeface="Arial" panose="020B0604020202020204" pitchFamily="34" charset="0"/>
                <a:cs typeface="Arial" panose="020B0604020202020204" pitchFamily="34" charset="0"/>
              </a:rPr>
              <a:t>In the following example we make cats and dogs subtypes of animals. The procedure</a:t>
            </a:r>
            <a:r>
              <a:rPr lang="en-US" altLang="en-US" sz="2000">
                <a:solidFill>
                  <a:srgbClr val="252525"/>
                </a:solidFill>
                <a:cs typeface="Arial" panose="020B0604020202020204" pitchFamily="34" charset="0"/>
              </a:rPr>
              <a:t> </a:t>
            </a:r>
            <a:r>
              <a:rPr lang="en-US" altLang="en-US" sz="2000">
                <a:solidFill>
                  <a:srgbClr val="252525"/>
                </a:solidFill>
                <a:latin typeface="Courier New" panose="02070309020205020404" pitchFamily="49" charset="0"/>
                <a:cs typeface="Courier New" panose="02070309020205020404" pitchFamily="49" charset="0"/>
              </a:rPr>
              <a:t>letsHear()</a:t>
            </a:r>
            <a:r>
              <a:rPr lang="en-US" altLang="en-US" sz="2000">
                <a:solidFill>
                  <a:srgbClr val="252525"/>
                </a:solidFill>
                <a:cs typeface="Arial" panose="020B0604020202020204" pitchFamily="34" charset="0"/>
              </a:rPr>
              <a:t> </a:t>
            </a:r>
            <a:r>
              <a:rPr lang="en-US" altLang="en-US" sz="2000">
                <a:solidFill>
                  <a:srgbClr val="252525"/>
                </a:solidFill>
                <a:latin typeface="Arial" panose="020B0604020202020204" pitchFamily="34" charset="0"/>
                <a:cs typeface="Arial" panose="020B0604020202020204" pitchFamily="34" charset="0"/>
              </a:rPr>
              <a:t>accepts an animal, but will also work correctly, if a subtype is passed to it:</a:t>
            </a:r>
          </a:p>
          <a:p>
            <a:pPr marL="0" indent="0">
              <a:spcBef>
                <a:spcPct val="0"/>
              </a:spcBef>
              <a:buClrTx/>
              <a:buSzTx/>
              <a:buFontTx/>
              <a:buNone/>
            </a:pPr>
            <a:endParaRPr lang="en-US" altLang="en-US" sz="2000">
              <a:solidFill>
                <a:srgbClr val="252525"/>
              </a:solidFill>
              <a:latin typeface="Arial" panose="020B0604020202020204" pitchFamily="34" charset="0"/>
              <a:cs typeface="Arial" panose="020B0604020202020204" pitchFamily="34" charset="0"/>
            </a:endParaRPr>
          </a:p>
          <a:p>
            <a:pPr marL="0" indent="0">
              <a:spcBef>
                <a:spcPct val="0"/>
              </a:spcBef>
              <a:buClrTx/>
              <a:buSzTx/>
              <a:buFontTx/>
              <a:buNone/>
            </a:pPr>
            <a:endParaRPr lang="en-US" altLang="en-US" sz="600"/>
          </a:p>
          <a:p>
            <a:pPr marL="0" indent="0">
              <a:spcBef>
                <a:spcPct val="0"/>
              </a:spcBef>
              <a:buClrTx/>
              <a:buSzTx/>
              <a:buFontTx/>
              <a:buNone/>
            </a:pPr>
            <a:r>
              <a:rPr lang="en-US" altLang="en-US" sz="1600" b="1">
                <a:solidFill>
                  <a:srgbClr val="008000"/>
                </a:solidFill>
                <a:latin typeface="Courier New" panose="02070309020205020404" pitchFamily="49" charset="0"/>
                <a:cs typeface="Courier New" panose="02070309020205020404" pitchFamily="49" charset="0"/>
              </a:rPr>
              <a:t>abstract</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b="1">
                <a:solidFill>
                  <a:srgbClr val="008000"/>
                </a:solidFill>
                <a:latin typeface="Courier New" panose="02070309020205020404" pitchFamily="49" charset="0"/>
                <a:cs typeface="Courier New" panose="02070309020205020404" pitchFamily="49" charset="0"/>
              </a:rPr>
              <a:t>class</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b="1">
                <a:solidFill>
                  <a:srgbClr val="0000FF"/>
                </a:solidFill>
                <a:latin typeface="Courier New" panose="02070309020205020404" pitchFamily="49" charset="0"/>
                <a:cs typeface="Courier New" panose="02070309020205020404" pitchFamily="49" charset="0"/>
              </a:rPr>
              <a:t>Animal</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b="1">
                <a:solidFill>
                  <a:srgbClr val="008000"/>
                </a:solidFill>
                <a:latin typeface="Courier New" panose="02070309020205020404" pitchFamily="49" charset="0"/>
                <a:cs typeface="Courier New" panose="02070309020205020404" pitchFamily="49" charset="0"/>
              </a:rPr>
              <a:t>abstract</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latin typeface="Arial" panose="020B0604020202020204" pitchFamily="34" charset="0"/>
              </a:rPr>
              <a:t>String</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0000FF"/>
                </a:solidFill>
                <a:latin typeface="Courier New" panose="02070309020205020404" pitchFamily="49" charset="0"/>
                <a:cs typeface="Courier New" panose="02070309020205020404" pitchFamily="49" charset="0"/>
              </a:rPr>
              <a:t>talk</a:t>
            </a: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a:solidFill>
                  <a:srgbClr val="666666"/>
                </a:solidFill>
                <a:latin typeface="Arial" panose="020B0604020202020204" pitchFamily="34" charset="0"/>
              </a:rPr>
              <a:t>}</a:t>
            </a:r>
          </a:p>
          <a:p>
            <a:pPr marL="0" indent="0">
              <a:spcBef>
                <a:spcPct val="0"/>
              </a:spcBef>
              <a:buClrTx/>
              <a:buSzTx/>
              <a:buFontTx/>
              <a:buNone/>
            </a:pPr>
            <a:r>
              <a:rPr lang="en-US" altLang="en-US" sz="1600" b="1">
                <a:solidFill>
                  <a:srgbClr val="008000"/>
                </a:solidFill>
                <a:latin typeface="Courier New" panose="02070309020205020404" pitchFamily="49" charset="0"/>
                <a:cs typeface="Courier New" panose="02070309020205020404" pitchFamily="49" charset="0"/>
              </a:rPr>
              <a:t>class</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b="1">
                <a:solidFill>
                  <a:srgbClr val="0000FF"/>
                </a:solidFill>
                <a:latin typeface="Courier New" panose="02070309020205020404" pitchFamily="49" charset="0"/>
                <a:cs typeface="Courier New" panose="02070309020205020404" pitchFamily="49" charset="0"/>
              </a:rPr>
              <a:t>Cat</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b="1">
                <a:solidFill>
                  <a:srgbClr val="008000"/>
                </a:solidFill>
                <a:latin typeface="Courier New" panose="02070309020205020404" pitchFamily="49" charset="0"/>
                <a:cs typeface="Courier New" panose="02070309020205020404" pitchFamily="49" charset="0"/>
              </a:rPr>
              <a:t>extends</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latin typeface="Arial" panose="020B0604020202020204" pitchFamily="34" charset="0"/>
              </a:rPr>
              <a:t>Animal</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latin typeface="Arial" panose="020B0604020202020204" pitchFamily="34" charset="0"/>
              </a:rPr>
              <a:t>String</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0000FF"/>
                </a:solidFill>
                <a:latin typeface="Courier New" panose="02070309020205020404" pitchFamily="49" charset="0"/>
                <a:cs typeface="Courier New" panose="02070309020205020404" pitchFamily="49" charset="0"/>
              </a:rPr>
              <a:t>talk</a:t>
            </a: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b="1">
                <a:solidFill>
                  <a:srgbClr val="008000"/>
                </a:solidFill>
                <a:latin typeface="Courier New" panose="02070309020205020404" pitchFamily="49" charset="0"/>
                <a:cs typeface="Courier New" panose="02070309020205020404" pitchFamily="49" charset="0"/>
              </a:rPr>
              <a:t>return</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BA2121"/>
                </a:solidFill>
                <a:latin typeface="Courier New" panose="02070309020205020404" pitchFamily="49" charset="0"/>
                <a:cs typeface="Courier New" panose="02070309020205020404" pitchFamily="49" charset="0"/>
              </a:rPr>
              <a:t>"Meow!"</a:t>
            </a: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b="1">
                <a:solidFill>
                  <a:srgbClr val="008000"/>
                </a:solidFill>
                <a:latin typeface="Courier New" panose="02070309020205020404" pitchFamily="49" charset="0"/>
                <a:cs typeface="Courier New" panose="02070309020205020404" pitchFamily="49" charset="0"/>
              </a:rPr>
              <a:t>class</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b="1">
                <a:solidFill>
                  <a:srgbClr val="0000FF"/>
                </a:solidFill>
                <a:latin typeface="Courier New" panose="02070309020205020404" pitchFamily="49" charset="0"/>
                <a:cs typeface="Courier New" panose="02070309020205020404" pitchFamily="49" charset="0"/>
              </a:rPr>
              <a:t>Dog</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b="1">
                <a:solidFill>
                  <a:srgbClr val="008000"/>
                </a:solidFill>
                <a:latin typeface="Courier New" panose="02070309020205020404" pitchFamily="49" charset="0"/>
                <a:cs typeface="Courier New" panose="02070309020205020404" pitchFamily="49" charset="0"/>
              </a:rPr>
              <a:t>extends</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latin typeface="Arial" panose="020B0604020202020204" pitchFamily="34" charset="0"/>
              </a:rPr>
              <a:t>Animal</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latin typeface="Arial" panose="020B0604020202020204" pitchFamily="34" charset="0"/>
              </a:rPr>
              <a:t>String</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0000FF"/>
                </a:solidFill>
                <a:latin typeface="Courier New" panose="02070309020205020404" pitchFamily="49" charset="0"/>
                <a:cs typeface="Courier New" panose="02070309020205020404" pitchFamily="49" charset="0"/>
              </a:rPr>
              <a:t>talk</a:t>
            </a: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b="1">
                <a:solidFill>
                  <a:srgbClr val="008000"/>
                </a:solidFill>
                <a:latin typeface="Courier New" panose="02070309020205020404" pitchFamily="49" charset="0"/>
                <a:cs typeface="Courier New" panose="02070309020205020404" pitchFamily="49" charset="0"/>
              </a:rPr>
              <a:t>return</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BA2121"/>
                </a:solidFill>
                <a:latin typeface="Courier New" panose="02070309020205020404" pitchFamily="49" charset="0"/>
                <a:cs typeface="Courier New" panose="02070309020205020404" pitchFamily="49" charset="0"/>
              </a:rPr>
              <a:t>"Woof!"</a:t>
            </a: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a:solidFill>
                  <a:srgbClr val="B00040"/>
                </a:solidFill>
                <a:latin typeface="Courier New" panose="02070309020205020404" pitchFamily="49" charset="0"/>
                <a:cs typeface="Courier New" panose="02070309020205020404" pitchFamily="49" charset="0"/>
              </a:rPr>
              <a:t>void</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0000FF"/>
                </a:solidFill>
                <a:latin typeface="Courier New" panose="02070309020205020404" pitchFamily="49" charset="0"/>
                <a:cs typeface="Courier New" panose="02070309020205020404" pitchFamily="49" charset="0"/>
              </a:rPr>
              <a:t>letsHear</a:t>
            </a:r>
            <a:r>
              <a:rPr lang="en-US" altLang="en-US" sz="1600">
                <a:solidFill>
                  <a:srgbClr val="666666"/>
                </a:solidFill>
                <a:latin typeface="Arial" panose="020B0604020202020204" pitchFamily="34" charset="0"/>
              </a:rPr>
              <a:t>(</a:t>
            </a:r>
            <a:r>
              <a:rPr lang="en-US" altLang="en-US" sz="1600" b="1">
                <a:solidFill>
                  <a:srgbClr val="008000"/>
                </a:solidFill>
                <a:latin typeface="Courier New" panose="02070309020205020404" pitchFamily="49" charset="0"/>
                <a:cs typeface="Courier New" panose="02070309020205020404" pitchFamily="49" charset="0"/>
              </a:rPr>
              <a:t>final</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latin typeface="Arial" panose="020B0604020202020204" pitchFamily="34" charset="0"/>
              </a:rPr>
              <a:t>Animal</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latin typeface="Arial" panose="020B0604020202020204" pitchFamily="34" charset="0"/>
              </a:rPr>
              <a:t>a</a:t>
            </a: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666666"/>
                </a:solidFill>
                <a:latin typeface="Arial" panose="020B0604020202020204" pitchFamily="34" charset="0"/>
              </a:rPr>
              <a:t>{</a:t>
            </a:r>
          </a:p>
          <a:p>
            <a:pPr marL="0" indent="0">
              <a:spcBef>
                <a:spcPct val="0"/>
              </a:spcBef>
              <a:buClrTx/>
              <a:buSzTx/>
              <a:buFontTx/>
              <a:buNone/>
            </a:pPr>
            <a:r>
              <a:rPr lang="en-US" altLang="en-US" sz="1600">
                <a:solidFill>
                  <a:srgbClr val="666666"/>
                </a:solidFill>
                <a:latin typeface="Arial" panose="020B0604020202020204" pitchFamily="34" charset="0"/>
                <a:cs typeface="Courier New" panose="02070309020205020404" pitchFamily="49" charset="0"/>
              </a:rPr>
              <a:t>           </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latin typeface="Arial" panose="020B0604020202020204" pitchFamily="34" charset="0"/>
              </a:rPr>
              <a:t>println</a:t>
            </a:r>
            <a:r>
              <a:rPr lang="en-US" altLang="en-US" sz="1600">
                <a:solidFill>
                  <a:srgbClr val="666666"/>
                </a:solidFill>
                <a:latin typeface="Arial" panose="020B0604020202020204" pitchFamily="34" charset="0"/>
              </a:rPr>
              <a:t>(</a:t>
            </a:r>
            <a:r>
              <a:rPr lang="en-US" altLang="en-US" sz="1600">
                <a:latin typeface="Arial" panose="020B0604020202020204" pitchFamily="34" charset="0"/>
              </a:rPr>
              <a:t>a</a:t>
            </a:r>
            <a:r>
              <a:rPr lang="en-US" altLang="en-US" sz="1600">
                <a:solidFill>
                  <a:srgbClr val="666666"/>
                </a:solidFill>
                <a:latin typeface="Arial" panose="020B0604020202020204" pitchFamily="34" charset="0"/>
              </a:rPr>
              <a:t>.</a:t>
            </a:r>
            <a:r>
              <a:rPr lang="en-US" altLang="en-US" sz="1600">
                <a:solidFill>
                  <a:srgbClr val="7D9029"/>
                </a:solidFill>
                <a:latin typeface="Courier New" panose="02070309020205020404" pitchFamily="49" charset="0"/>
                <a:cs typeface="Courier New" panose="02070309020205020404" pitchFamily="49" charset="0"/>
              </a:rPr>
              <a:t>talk</a:t>
            </a: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a:solidFill>
                  <a:srgbClr val="B00040"/>
                </a:solidFill>
                <a:latin typeface="Courier New" panose="02070309020205020404" pitchFamily="49" charset="0"/>
                <a:cs typeface="Courier New" panose="02070309020205020404" pitchFamily="49" charset="0"/>
              </a:rPr>
              <a:t>int</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0000FF"/>
                </a:solidFill>
                <a:latin typeface="Courier New" panose="02070309020205020404" pitchFamily="49" charset="0"/>
                <a:cs typeface="Courier New" panose="02070309020205020404" pitchFamily="49" charset="0"/>
              </a:rPr>
              <a:t>main</a:t>
            </a: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a:latin typeface="Arial" panose="020B0604020202020204" pitchFamily="34" charset="0"/>
              </a:rPr>
              <a:t>             letsHear</a:t>
            </a:r>
            <a:r>
              <a:rPr lang="en-US" altLang="en-US" sz="1600">
                <a:solidFill>
                  <a:srgbClr val="666666"/>
                </a:solidFill>
                <a:latin typeface="Arial" panose="020B0604020202020204" pitchFamily="34" charset="0"/>
              </a:rPr>
              <a:t>(</a:t>
            </a:r>
            <a:r>
              <a:rPr lang="en-US" altLang="en-US" sz="1600" b="1">
                <a:solidFill>
                  <a:srgbClr val="008000"/>
                </a:solidFill>
                <a:latin typeface="Courier New" panose="02070309020205020404" pitchFamily="49" charset="0"/>
                <a:cs typeface="Courier New" panose="02070309020205020404" pitchFamily="49" charset="0"/>
              </a:rPr>
              <a:t>new</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latin typeface="Arial" panose="020B0604020202020204" pitchFamily="34" charset="0"/>
              </a:rPr>
              <a:t>Cat</a:t>
            </a: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a:latin typeface="Arial" panose="020B0604020202020204" pitchFamily="34" charset="0"/>
              </a:rPr>
              <a:t>            letsHear</a:t>
            </a:r>
            <a:r>
              <a:rPr lang="en-US" altLang="en-US" sz="1600">
                <a:solidFill>
                  <a:srgbClr val="666666"/>
                </a:solidFill>
                <a:latin typeface="Arial" panose="020B0604020202020204" pitchFamily="34" charset="0"/>
              </a:rPr>
              <a:t>(</a:t>
            </a:r>
            <a:r>
              <a:rPr lang="en-US" altLang="en-US" sz="1600" b="1">
                <a:solidFill>
                  <a:srgbClr val="008000"/>
                </a:solidFill>
                <a:latin typeface="Courier New" panose="02070309020205020404" pitchFamily="49" charset="0"/>
                <a:cs typeface="Courier New" panose="02070309020205020404" pitchFamily="49" charset="0"/>
              </a:rPr>
              <a:t>new</a:t>
            </a:r>
            <a:r>
              <a:rPr lang="en-US" altLang="en-US" sz="1600">
                <a:solidFill>
                  <a:srgbClr val="000000"/>
                </a:solidFill>
                <a:latin typeface="Courier New" panose="02070309020205020404" pitchFamily="49" charset="0"/>
                <a:cs typeface="Courier New" panose="02070309020205020404" pitchFamily="49" charset="0"/>
              </a:rPr>
              <a:t> </a:t>
            </a:r>
            <a:r>
              <a:rPr lang="en-US" altLang="en-US" sz="1600">
                <a:latin typeface="Arial" panose="020B0604020202020204" pitchFamily="34" charset="0"/>
              </a:rPr>
              <a:t>Dog</a:t>
            </a:r>
            <a:r>
              <a:rPr lang="en-US" altLang="en-US" sz="1600">
                <a:solidFill>
                  <a:srgbClr val="666666"/>
                </a:solidFill>
                <a:latin typeface="Arial" panose="020B0604020202020204" pitchFamily="34" charset="0"/>
              </a:rPr>
              <a:t>());</a:t>
            </a:r>
            <a:r>
              <a:rPr lang="en-US" altLang="en-US" sz="1600">
                <a:solidFill>
                  <a:srgbClr val="000000"/>
                </a:solidFill>
                <a:latin typeface="Courier New" panose="02070309020205020404" pitchFamily="49" charset="0"/>
                <a:cs typeface="Courier New" panose="02070309020205020404" pitchFamily="49" charset="0"/>
              </a:rPr>
              <a:t> </a:t>
            </a:r>
          </a:p>
          <a:p>
            <a:pPr marL="0" indent="0">
              <a:spcBef>
                <a:spcPct val="0"/>
              </a:spcBef>
              <a:buClrTx/>
              <a:buSzTx/>
              <a:buFontTx/>
              <a:buNone/>
            </a:pPr>
            <a:r>
              <a:rPr lang="en-US" altLang="en-US" sz="1600">
                <a:solidFill>
                  <a:srgbClr val="666666"/>
                </a:solidFill>
                <a:latin typeface="Arial" panose="020B0604020202020204" pitchFamily="34" charset="0"/>
              </a:rPr>
              <a:t>}</a:t>
            </a:r>
            <a:endParaRPr lang="en-US"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B65B3F54-7658-4F82-8937-D274255858B8}"/>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BA498DE1-A3E1-4196-9B78-E2CD27C31D56}" type="slidenum">
              <a:rPr lang="en-US" altLang="en-US" sz="1400"/>
              <a:pPr>
                <a:spcBef>
                  <a:spcPct val="0"/>
                </a:spcBef>
                <a:buClrTx/>
                <a:buSzTx/>
                <a:buFontTx/>
                <a:buNone/>
              </a:pPr>
              <a:t>8</a:t>
            </a:fld>
            <a:endParaRPr lang="en-US" altLang="en-US" sz="1400"/>
          </a:p>
        </p:txBody>
      </p:sp>
      <p:sp>
        <p:nvSpPr>
          <p:cNvPr id="11267" name="Rectangle 2">
            <a:extLst>
              <a:ext uri="{FF2B5EF4-FFF2-40B4-BE49-F238E27FC236}">
                <a16:creationId xmlns:a16="http://schemas.microsoft.com/office/drawing/2014/main" id="{60001BA2-E18D-4C1B-ACAD-BCA860382E4F}"/>
              </a:ext>
            </a:extLst>
          </p:cNvPr>
          <p:cNvSpPr>
            <a:spLocks noGrp="1" noChangeArrowheads="1"/>
          </p:cNvSpPr>
          <p:nvPr>
            <p:ph type="title"/>
          </p:nvPr>
        </p:nvSpPr>
        <p:spPr>
          <a:xfrm>
            <a:off x="152400" y="228600"/>
            <a:ext cx="8763000" cy="1066800"/>
          </a:xfrm>
          <a:noFill/>
        </p:spPr>
        <p:txBody>
          <a:bodyPr/>
          <a:lstStyle/>
          <a:p>
            <a:r>
              <a:rPr lang="en-US" altLang="en-US"/>
              <a:t>Motivations</a:t>
            </a:r>
          </a:p>
        </p:txBody>
      </p:sp>
      <p:sp>
        <p:nvSpPr>
          <p:cNvPr id="5124" name="Rectangle 3">
            <a:extLst>
              <a:ext uri="{FF2B5EF4-FFF2-40B4-BE49-F238E27FC236}">
                <a16:creationId xmlns:a16="http://schemas.microsoft.com/office/drawing/2014/main" id="{793BC8FA-8B75-456F-B50D-31F7403B00C3}"/>
              </a:ext>
            </a:extLst>
          </p:cNvPr>
          <p:cNvSpPr>
            <a:spLocks noGrp="1" noChangeArrowheads="1"/>
          </p:cNvSpPr>
          <p:nvPr>
            <p:ph type="body" idx="1"/>
          </p:nvPr>
        </p:nvSpPr>
        <p:spPr>
          <a:xfrm>
            <a:off x="762000" y="1371600"/>
            <a:ext cx="8153400" cy="5027613"/>
          </a:xfrm>
        </p:spPr>
        <p:txBody>
          <a:bodyPr/>
          <a:lstStyle/>
          <a:p>
            <a:pPr marL="0" indent="0">
              <a:buFont typeface="Monotype Sorts" pitchFamily="2" charset="2"/>
              <a:buNone/>
              <a:defRPr/>
            </a:pPr>
            <a:r>
              <a:rPr lang="en-US" altLang="en-US" dirty="0"/>
              <a:t>Suppose you will </a:t>
            </a:r>
            <a:r>
              <a:rPr lang="en-US" altLang="en-US" b="1" dirty="0"/>
              <a:t>define classes to model </a:t>
            </a:r>
          </a:p>
          <a:p>
            <a:pPr>
              <a:defRPr/>
            </a:pPr>
            <a:r>
              <a:rPr lang="en-US" altLang="en-US" b="1" i="1" dirty="0"/>
              <a:t>circles, </a:t>
            </a:r>
          </a:p>
          <a:p>
            <a:pPr>
              <a:defRPr/>
            </a:pPr>
            <a:r>
              <a:rPr lang="en-US" altLang="en-US" b="1" i="1" dirty="0"/>
              <a:t>rectangles</a:t>
            </a:r>
            <a:r>
              <a:rPr lang="en-US" altLang="en-US" dirty="0"/>
              <a:t>, </a:t>
            </a:r>
          </a:p>
          <a:p>
            <a:pPr>
              <a:defRPr/>
            </a:pPr>
            <a:r>
              <a:rPr lang="en-US" altLang="en-US" dirty="0"/>
              <a:t>and </a:t>
            </a:r>
            <a:r>
              <a:rPr lang="en-US" altLang="en-US" b="1" i="1" dirty="0"/>
              <a:t>triangles</a:t>
            </a:r>
            <a:r>
              <a:rPr lang="en-US" altLang="en-US" dirty="0"/>
              <a:t>. </a:t>
            </a:r>
          </a:p>
          <a:p>
            <a:pPr marL="0" indent="0">
              <a:buFont typeface="Monotype Sorts" pitchFamily="2" charset="2"/>
              <a:buNone/>
              <a:defRPr/>
            </a:pPr>
            <a:r>
              <a:rPr lang="en-US" altLang="en-US" i="1" dirty="0"/>
              <a:t>These classes have many common features. </a:t>
            </a:r>
          </a:p>
          <a:p>
            <a:pPr marL="0" indent="0">
              <a:buFont typeface="Monotype Sorts" pitchFamily="2" charset="2"/>
              <a:buNone/>
              <a:defRPr/>
            </a:pPr>
            <a:r>
              <a:rPr lang="en-US" altLang="en-US" i="1" dirty="0"/>
              <a:t>What is the best way to design these classes so to avoid redundancy? </a:t>
            </a:r>
          </a:p>
          <a:p>
            <a:pPr>
              <a:defRPr/>
            </a:pPr>
            <a:r>
              <a:rPr lang="en-US" altLang="en-US" dirty="0"/>
              <a:t>The answer is to use inheritance.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60FAD8AF-ADA9-4AA5-AFC9-78016A87879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519C3480-6933-4994-AA9D-6B956770738C}" type="slidenum">
              <a:rPr lang="en-US" altLang="en-US" sz="1400"/>
              <a:pPr>
                <a:spcBef>
                  <a:spcPct val="0"/>
                </a:spcBef>
                <a:buClrTx/>
                <a:buSzTx/>
                <a:buFontTx/>
                <a:buNone/>
              </a:pPr>
              <a:t>9</a:t>
            </a:fld>
            <a:endParaRPr lang="en-US" altLang="en-US" sz="1400"/>
          </a:p>
        </p:txBody>
      </p:sp>
      <p:sp>
        <p:nvSpPr>
          <p:cNvPr id="12291" name="Rectangle 2">
            <a:extLst>
              <a:ext uri="{FF2B5EF4-FFF2-40B4-BE49-F238E27FC236}">
                <a16:creationId xmlns:a16="http://schemas.microsoft.com/office/drawing/2014/main" id="{99141551-8A26-4FF0-8FA6-729A2AFC3B3A}"/>
              </a:ext>
            </a:extLst>
          </p:cNvPr>
          <p:cNvSpPr>
            <a:spLocks noGrp="1" noChangeArrowheads="1"/>
          </p:cNvSpPr>
          <p:nvPr>
            <p:ph type="title"/>
          </p:nvPr>
        </p:nvSpPr>
        <p:spPr>
          <a:xfrm>
            <a:off x="457200" y="228600"/>
            <a:ext cx="7772400" cy="457200"/>
          </a:xfrm>
          <a:solidFill>
            <a:srgbClr val="FFC000"/>
          </a:solidFill>
        </p:spPr>
        <p:txBody>
          <a:bodyPr/>
          <a:lstStyle/>
          <a:p>
            <a:r>
              <a:rPr lang="en-US" altLang="en-US" sz="4000"/>
              <a:t>Superclasses and Subclasses</a:t>
            </a:r>
          </a:p>
        </p:txBody>
      </p:sp>
      <p:sp>
        <p:nvSpPr>
          <p:cNvPr id="12292" name="Rectangle 7">
            <a:extLst>
              <a:ext uri="{FF2B5EF4-FFF2-40B4-BE49-F238E27FC236}">
                <a16:creationId xmlns:a16="http://schemas.microsoft.com/office/drawing/2014/main" id="{FDB01A67-BD22-492F-92EC-3CC2F14545D6}"/>
              </a:ext>
            </a:extLst>
          </p:cNvPr>
          <p:cNvSpPr>
            <a:spLocks noChangeArrowheads="1"/>
          </p:cNvSpPr>
          <p:nvPr/>
        </p:nvSpPr>
        <p:spPr bwMode="auto">
          <a:xfrm>
            <a:off x="0" y="1463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307208" name="AutoShape 8">
            <a:hlinkClick r:id="" action="ppaction://noaction" highlightClick="1"/>
            <a:extLst>
              <a:ext uri="{FF2B5EF4-FFF2-40B4-BE49-F238E27FC236}">
                <a16:creationId xmlns:a16="http://schemas.microsoft.com/office/drawing/2014/main" id="{FB47EBBF-2F7A-4F6D-92D0-B84A71B756B6}"/>
              </a:ext>
            </a:extLst>
          </p:cNvPr>
          <p:cNvSpPr>
            <a:spLocks noChangeArrowheads="1"/>
          </p:cNvSpPr>
          <p:nvPr/>
        </p:nvSpPr>
        <p:spPr bwMode="auto">
          <a:xfrm>
            <a:off x="5791200" y="2209800"/>
            <a:ext cx="3124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2" action="ppaction://program"/>
              </a:rPr>
              <a:t>GeometricObject</a:t>
            </a:r>
            <a:endParaRPr lang="en-US" dirty="0">
              <a:solidFill>
                <a:schemeClr val="accent1"/>
              </a:solidFill>
            </a:endParaRPr>
          </a:p>
        </p:txBody>
      </p:sp>
      <p:sp>
        <p:nvSpPr>
          <p:cNvPr id="307211" name="AutoShape 11">
            <a:hlinkClick r:id="" action="ppaction://noaction" highlightClick="1"/>
            <a:extLst>
              <a:ext uri="{FF2B5EF4-FFF2-40B4-BE49-F238E27FC236}">
                <a16:creationId xmlns:a16="http://schemas.microsoft.com/office/drawing/2014/main" id="{DE59E7B5-131A-455A-AB0E-6E361EF2F439}"/>
              </a:ext>
            </a:extLst>
          </p:cNvPr>
          <p:cNvSpPr>
            <a:spLocks noChangeArrowheads="1"/>
          </p:cNvSpPr>
          <p:nvPr/>
        </p:nvSpPr>
        <p:spPr bwMode="auto">
          <a:xfrm>
            <a:off x="6248400" y="4876800"/>
            <a:ext cx="2743200" cy="5334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TestCircleRectangle</a:t>
            </a:r>
            <a:endParaRPr lang="en-US">
              <a:solidFill>
                <a:schemeClr val="accent1"/>
              </a:solidFill>
            </a:endParaRPr>
          </a:p>
        </p:txBody>
      </p:sp>
      <p:sp>
        <p:nvSpPr>
          <p:cNvPr id="12295" name="AutoShape 12">
            <a:hlinkClick r:id="rId4" action="ppaction://program" highlightClick="1"/>
            <a:extLst>
              <a:ext uri="{FF2B5EF4-FFF2-40B4-BE49-F238E27FC236}">
                <a16:creationId xmlns:a16="http://schemas.microsoft.com/office/drawing/2014/main" id="{C04F6DA6-0A94-4F4B-8F77-F50DAD6207B9}"/>
              </a:ext>
            </a:extLst>
          </p:cNvPr>
          <p:cNvSpPr>
            <a:spLocks noChangeArrowheads="1"/>
          </p:cNvSpPr>
          <p:nvPr/>
        </p:nvSpPr>
        <p:spPr bwMode="auto">
          <a:xfrm>
            <a:off x="6781800" y="5638800"/>
            <a:ext cx="18288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chemeClr val="tx1"/>
                </a:solidFill>
                <a:miter lim="800000"/>
                <a:headEnd type="none" w="sm" len="sm"/>
                <a:tailEnd type="none" w="sm" len="sm"/>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Book Antiqua" panose="02040602050305030304" pitchFamily="18" charset="0"/>
              </a:rPr>
              <a:t>Run</a:t>
            </a:r>
            <a:endParaRPr lang="en-US" altLang="en-US" sz="2400"/>
          </a:p>
        </p:txBody>
      </p:sp>
      <p:sp>
        <p:nvSpPr>
          <p:cNvPr id="12296" name="Rectangle 14">
            <a:extLst>
              <a:ext uri="{FF2B5EF4-FFF2-40B4-BE49-F238E27FC236}">
                <a16:creationId xmlns:a16="http://schemas.microsoft.com/office/drawing/2014/main" id="{79396822-A7D3-4524-B4E1-C98786826127}"/>
              </a:ext>
            </a:extLst>
          </p:cNvPr>
          <p:cNvSpPr>
            <a:spLocks noChangeArrowheads="1"/>
          </p:cNvSpPr>
          <p:nvPr/>
        </p:nvSpPr>
        <p:spPr bwMode="auto">
          <a:xfrm>
            <a:off x="0"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graphicFrame>
        <p:nvGraphicFramePr>
          <p:cNvPr id="12297" name="Object 13">
            <a:extLst>
              <a:ext uri="{FF2B5EF4-FFF2-40B4-BE49-F238E27FC236}">
                <a16:creationId xmlns:a16="http://schemas.microsoft.com/office/drawing/2014/main" id="{FD471E65-AA35-4810-A561-EA48C3F7D0B0}"/>
              </a:ext>
            </a:extLst>
          </p:cNvPr>
          <p:cNvGraphicFramePr>
            <a:graphicFrameLocks noChangeAspect="1"/>
          </p:cNvGraphicFramePr>
          <p:nvPr/>
        </p:nvGraphicFramePr>
        <p:xfrm>
          <a:off x="228600" y="838200"/>
          <a:ext cx="5446713" cy="5562600"/>
        </p:xfrm>
        <a:graphic>
          <a:graphicData uri="http://schemas.openxmlformats.org/presentationml/2006/ole">
            <mc:AlternateContent xmlns:mc="http://schemas.openxmlformats.org/markup-compatibility/2006">
              <mc:Choice xmlns:v="urn:schemas-microsoft-com:vml" Requires="v">
                <p:oleObj name="Picture" r:id="rId5" imgW="4526280" imgH="4608576" progId="Word.Picture.8">
                  <p:embed/>
                </p:oleObj>
              </mc:Choice>
              <mc:Fallback>
                <p:oleObj name="Picture" r:id="rId5" imgW="4526280" imgH="4608576" progId="Word.Picture.8">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838200"/>
                        <a:ext cx="5446713"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09" name="AutoShape 9">
            <a:hlinkClick r:id="" action="ppaction://noaction" highlightClick="1"/>
            <a:extLst>
              <a:ext uri="{FF2B5EF4-FFF2-40B4-BE49-F238E27FC236}">
                <a16:creationId xmlns:a16="http://schemas.microsoft.com/office/drawing/2014/main" id="{D2D9B574-8D1E-45A0-B9AB-6579E88857C4}"/>
              </a:ext>
            </a:extLst>
          </p:cNvPr>
          <p:cNvSpPr>
            <a:spLocks noChangeArrowheads="1"/>
          </p:cNvSpPr>
          <p:nvPr/>
        </p:nvSpPr>
        <p:spPr bwMode="auto">
          <a:xfrm>
            <a:off x="4876800" y="2895600"/>
            <a:ext cx="41148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sz="2000">
                <a:solidFill>
                  <a:schemeClr val="accent1"/>
                </a:solidFill>
                <a:latin typeface="Book Antiqua" pitchFamily="18" charset="0"/>
                <a:hlinkClick r:id="rId7" action="ppaction://program"/>
              </a:rPr>
              <a:t>CircleFromSimpleGeometricObject</a:t>
            </a:r>
            <a:endParaRPr lang="en-US" sz="2000">
              <a:solidFill>
                <a:schemeClr val="accent1"/>
              </a:solidFill>
            </a:endParaRPr>
          </a:p>
        </p:txBody>
      </p:sp>
      <p:sp>
        <p:nvSpPr>
          <p:cNvPr id="307210" name="AutoShape 10">
            <a:hlinkClick r:id="" action="ppaction://noaction" highlightClick="1"/>
            <a:extLst>
              <a:ext uri="{FF2B5EF4-FFF2-40B4-BE49-F238E27FC236}">
                <a16:creationId xmlns:a16="http://schemas.microsoft.com/office/drawing/2014/main" id="{6F78B301-2937-4155-9050-C6BD8F87F7E5}"/>
              </a:ext>
            </a:extLst>
          </p:cNvPr>
          <p:cNvSpPr>
            <a:spLocks noChangeArrowheads="1"/>
          </p:cNvSpPr>
          <p:nvPr/>
        </p:nvSpPr>
        <p:spPr bwMode="auto">
          <a:xfrm>
            <a:off x="4876800" y="3505200"/>
            <a:ext cx="4114800" cy="457200"/>
          </a:xfrm>
          <a:prstGeom prst="actionButtonBlank">
            <a:avLst/>
          </a:prstGeom>
          <a:solidFill>
            <a:srgbClr val="00B050"/>
          </a:solidFill>
          <a:ln>
            <a:noFill/>
          </a:ln>
          <a:effectLst>
            <a:prstShdw prst="shdw17" dist="17961" dir="2700000">
              <a:schemeClr val="tx1">
                <a:gamma/>
                <a:shade val="60000"/>
                <a:invGamma/>
              </a:schemeClr>
            </a:prstShdw>
          </a:effectLst>
        </p:spPr>
        <p:txBody>
          <a:bodyPr wrap="none" anchor="ctr"/>
          <a:lstStyle/>
          <a:p>
            <a:pPr algn="ctr">
              <a:defRPr/>
            </a:pPr>
            <a:r>
              <a:rPr lang="en-US" sz="1800">
                <a:solidFill>
                  <a:schemeClr val="accent1"/>
                </a:solidFill>
                <a:latin typeface="Book Antiqua" pitchFamily="18" charset="0"/>
                <a:hlinkClick r:id="rId8" action="ppaction://program"/>
              </a:rPr>
              <a:t>RectangleFromSimpleGeometricObject</a:t>
            </a:r>
            <a:endParaRPr lang="en-US" sz="1800">
              <a:solidFill>
                <a:schemeClr val="accent1"/>
              </a:solidFill>
            </a:endParaRPr>
          </a:p>
        </p:txBody>
      </p:sp>
    </p:spTree>
  </p:cSld>
  <p:clrMapOvr>
    <a:masterClrMapping/>
  </p:clrMapOvr>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25131</TotalTime>
  <Words>5606</Words>
  <Application>Microsoft Office PowerPoint</Application>
  <PresentationFormat>On-screen Show (4:3)</PresentationFormat>
  <Paragraphs>631</Paragraphs>
  <Slides>54</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4" baseType="lpstr">
      <vt:lpstr>Times New Roman</vt:lpstr>
      <vt:lpstr>Arial</vt:lpstr>
      <vt:lpstr>Monotype Sorts</vt:lpstr>
      <vt:lpstr>Courier New</vt:lpstr>
      <vt:lpstr>Book Antiqua</vt:lpstr>
      <vt:lpstr>Forte</vt:lpstr>
      <vt:lpstr>Courier</vt:lpstr>
      <vt:lpstr>Times</vt:lpstr>
      <vt:lpstr>International</vt:lpstr>
      <vt:lpstr>Microsoft Word Picture</vt:lpstr>
      <vt:lpstr>Chapter 11 Inheritance and Polymorphism</vt:lpstr>
      <vt:lpstr>Objectives</vt:lpstr>
      <vt:lpstr>Inheritance</vt:lpstr>
      <vt:lpstr>PowerPoint Presentation</vt:lpstr>
      <vt:lpstr>Polymorphism</vt:lpstr>
      <vt:lpstr> There are several fundamentally different kinds of polymorphism: </vt:lpstr>
      <vt:lpstr>Subtyping polymorphism </vt:lpstr>
      <vt:lpstr>Motivations</vt:lpstr>
      <vt:lpstr>Superclasses and Subclasses</vt:lpstr>
      <vt:lpstr>Superclass &amp; Subclass</vt:lpstr>
      <vt:lpstr>Are superclass’s Constructor Inherited?</vt:lpstr>
      <vt:lpstr>Superclass’s Constructor Is Always Invoked</vt:lpstr>
      <vt:lpstr>Using the Keyword super</vt:lpstr>
      <vt:lpstr>PowerPoint Presentation</vt:lpstr>
      <vt:lpstr>CAUTION</vt:lpstr>
      <vt:lpstr>Constructor Chaining</vt:lpstr>
      <vt:lpstr>Trace Execution</vt:lpstr>
      <vt:lpstr>Trace Execution</vt:lpstr>
      <vt:lpstr>Trace Execution</vt:lpstr>
      <vt:lpstr>Trace Execution</vt:lpstr>
      <vt:lpstr>Trace Execution</vt:lpstr>
      <vt:lpstr>Trace Execution</vt:lpstr>
      <vt:lpstr>Trace Execution</vt:lpstr>
      <vt:lpstr>Trace Execution</vt:lpstr>
      <vt:lpstr>Trace Execution</vt:lpstr>
      <vt:lpstr>Example on the Impact of a Superclass without no-arg Constructor</vt:lpstr>
      <vt:lpstr>Defining a Subclass</vt:lpstr>
      <vt:lpstr>Overriding Methods in the Superclass</vt:lpstr>
      <vt:lpstr>Overriding vs. Overloading</vt:lpstr>
      <vt:lpstr>Polymorphism</vt:lpstr>
      <vt:lpstr>PolymorphismDemo</vt:lpstr>
      <vt:lpstr>Polymorphism, Dynamic Binding and Generic Programming</vt:lpstr>
      <vt:lpstr>Dynamic Binding</vt:lpstr>
      <vt:lpstr>Method Matching vs. Binding</vt:lpstr>
      <vt:lpstr>Generic Programming</vt:lpstr>
      <vt:lpstr>Casting Objects</vt:lpstr>
      <vt:lpstr>Why Casting Is Necessary?</vt:lpstr>
      <vt:lpstr>Example: Demonstrating Polymorphism and Casting</vt:lpstr>
      <vt:lpstr>PowerPoint Presentation</vt:lpstr>
      <vt:lpstr>PowerPoint Presentation</vt:lpstr>
      <vt:lpstr>PowerPoint Presentation</vt:lpstr>
      <vt:lpstr>The   equals Method</vt:lpstr>
      <vt:lpstr>The ArrayList Class</vt:lpstr>
      <vt:lpstr>Generic Type </vt:lpstr>
      <vt:lpstr>Differences and Similarities between Arrays and ArrayList</vt:lpstr>
      <vt:lpstr>Array Lists from/to Arrays</vt:lpstr>
      <vt:lpstr>max and min in an Array List</vt:lpstr>
      <vt:lpstr>Shuffling an Array List</vt:lpstr>
      <vt:lpstr>The MyStack Classes </vt:lpstr>
      <vt:lpstr>The protected Modifier</vt:lpstr>
      <vt:lpstr>Accessibility Summary</vt:lpstr>
      <vt:lpstr>Visibility Modifiers </vt:lpstr>
      <vt:lpstr>A Subclass Cannot Weaken the Accessibility</vt:lpstr>
      <vt:lpstr>The final Modifier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 Objects and Classes</dc:title>
  <dc:creator>Y. Daniel Liang</dc:creator>
  <cp:lastModifiedBy>Shafin Rahman</cp:lastModifiedBy>
  <cp:revision>275</cp:revision>
  <dcterms:created xsi:type="dcterms:W3CDTF">1995-06-10T17:31:50Z</dcterms:created>
  <dcterms:modified xsi:type="dcterms:W3CDTF">2021-06-08T05:38:09Z</dcterms:modified>
</cp:coreProperties>
</file>