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0" r:id="rId2"/>
    <p:sldId id="256" r:id="rId3"/>
    <p:sldId id="272" r:id="rId4"/>
    <p:sldId id="280" r:id="rId5"/>
    <p:sldId id="273" r:id="rId6"/>
    <p:sldId id="274" r:id="rId7"/>
    <p:sldId id="277" r:id="rId8"/>
    <p:sldId id="294" r:id="rId9"/>
    <p:sldId id="276" r:id="rId10"/>
    <p:sldId id="292" r:id="rId11"/>
    <p:sldId id="275" r:id="rId12"/>
    <p:sldId id="257" r:id="rId13"/>
    <p:sldId id="258" r:id="rId14"/>
    <p:sldId id="259" r:id="rId15"/>
    <p:sldId id="260" r:id="rId16"/>
    <p:sldId id="261" r:id="rId17"/>
    <p:sldId id="295" r:id="rId18"/>
    <p:sldId id="296" r:id="rId19"/>
    <p:sldId id="262" r:id="rId20"/>
    <p:sldId id="263" r:id="rId21"/>
    <p:sldId id="293" r:id="rId22"/>
    <p:sldId id="264" r:id="rId23"/>
    <p:sldId id="265" r:id="rId24"/>
    <p:sldId id="266" r:id="rId25"/>
    <p:sldId id="267" r:id="rId26"/>
    <p:sldId id="297" r:id="rId27"/>
    <p:sldId id="268" r:id="rId28"/>
    <p:sldId id="269" r:id="rId29"/>
    <p:sldId id="270" r:id="rId30"/>
    <p:sldId id="271" r:id="rId31"/>
    <p:sldId id="279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9EFF1-2922-4FE3-B36E-BD5C3383C31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2049B-3B3E-48DF-9260-63240182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3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5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B64D-7227-42BD-9A56-88AB6008D4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Welcome to POL 101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66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hialkhanGMJ" pitchFamily="2" charset="0"/>
              </a:rPr>
              <a:t>Different </a:t>
            </a:r>
            <a:r>
              <a:rPr lang="en-US" sz="66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hialkhanGMJ" pitchFamily="2" charset="0"/>
              </a:rPr>
              <a:t>theories of power and authority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 err="1"/>
              <a:t>Maclver</a:t>
            </a:r>
            <a:r>
              <a:rPr lang="en-US" b="1" dirty="0"/>
              <a:t> is of opinion that power is a conditional concept. Power, </a:t>
            </a:r>
            <a:r>
              <a:rPr lang="en-US" b="1" dirty="0" err="1"/>
              <a:t>Maclver</a:t>
            </a:r>
            <a:r>
              <a:rPr lang="en-US" b="1" dirty="0"/>
              <a:t> says, is an ability to command service from others. But this ability, he continues, depends in some measure upon certain conditions and if the conditions are not fulfilled properly power cannot function. </a:t>
            </a:r>
            <a:endParaRPr lang="en-US" b="1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Power </a:t>
            </a:r>
            <a:r>
              <a:rPr lang="en-US" b="1" dirty="0">
                <a:solidFill>
                  <a:srgbClr val="C00000"/>
                </a:solidFill>
              </a:rPr>
              <a:t>is not something which is permanently fixed. It is subject to change and it has source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 domestic politics or pluralistic societies there are many competing groups and all struggle to capture power or to influence. </a:t>
            </a:r>
            <a:r>
              <a:rPr lang="en-US" b="1" dirty="0" smtClean="0">
                <a:solidFill>
                  <a:srgbClr val="C00000"/>
                </a:solidFill>
              </a:rPr>
              <a:t>The group which succeeds finally will be called powerful</a:t>
            </a:r>
            <a:r>
              <a:rPr lang="en-US" b="1" dirty="0" smtClean="0"/>
              <a:t>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Some people dislike the concept of political power because </a:t>
            </a:r>
            <a:r>
              <a:rPr lang="en-US" b="1" dirty="0" smtClean="0">
                <a:solidFill>
                  <a:srgbClr val="00B050"/>
                </a:solidFill>
              </a:rPr>
              <a:t>it smacks of  coercion, of inequality and occasionally of brutality</a:t>
            </a:r>
            <a:r>
              <a:rPr lang="en-US" b="1" dirty="0" smtClean="0"/>
              <a:t>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Political power seems to be built into the human condition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Biological explanation of power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b="1" dirty="0" smtClean="0"/>
              <a:t>“Man is by nature a political animal.” –Aristotle</a:t>
            </a:r>
          </a:p>
          <a:p>
            <a:r>
              <a:rPr lang="en-US" b="1" dirty="0" smtClean="0"/>
              <a:t>Aristotle meant that humans live naturally in herds, like elephants or bison.</a:t>
            </a:r>
          </a:p>
          <a:p>
            <a:r>
              <a:rPr lang="en-US" b="1" dirty="0" smtClean="0"/>
              <a:t>Taking a cue from Aristotle, modern biological explanations, some of them looking at primate </a:t>
            </a:r>
            <a:r>
              <a:rPr lang="en-US" b="1" dirty="0" err="1" smtClean="0"/>
              <a:t>behaviour</a:t>
            </a:r>
            <a:r>
              <a:rPr lang="en-US" b="1" dirty="0" smtClean="0"/>
              <a:t>, say that </a:t>
            </a:r>
            <a:r>
              <a:rPr lang="en-US" b="1" dirty="0" smtClean="0">
                <a:solidFill>
                  <a:srgbClr val="C00000"/>
                </a:solidFill>
              </a:rPr>
              <a:t>forming a political system and obeying its leaders is innate, passed on with one’s genes.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67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Human politics show the same ‘dominance hierarchies’ that other mammals set up.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92" y="2209800"/>
            <a:ext cx="6347208" cy="400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8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Biological models are simple, but it </a:t>
            </a:r>
            <a:r>
              <a:rPr lang="en-US" b="1" dirty="0" smtClean="0">
                <a:solidFill>
                  <a:srgbClr val="C00000"/>
                </a:solidFill>
              </a:rPr>
              <a:t>raises a number of questions.</a:t>
            </a:r>
          </a:p>
          <a:p>
            <a:r>
              <a:rPr lang="en-US" b="1" dirty="0" smtClean="0"/>
              <a:t>Perhaps we should modify the theory- humans are </a:t>
            </a:r>
            <a:r>
              <a:rPr lang="en-US" b="1" dirty="0" smtClean="0">
                <a:solidFill>
                  <a:srgbClr val="00B050"/>
                </a:solidFill>
              </a:rPr>
              <a:t>imperfectly political animals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b="1" dirty="0" smtClean="0"/>
              <a:t>Psychological explanations of politics and obedience are closely allied with biological theories.</a:t>
            </a:r>
          </a:p>
          <a:p>
            <a:r>
              <a:rPr lang="en-US" b="1" dirty="0" smtClean="0"/>
              <a:t>Both posits needs derived from centuries of </a:t>
            </a:r>
            <a:r>
              <a:rPr lang="en-US" b="1" dirty="0" err="1" smtClean="0"/>
              <a:t>evoluation</a:t>
            </a:r>
            <a:r>
              <a:rPr lang="en-US" b="1" dirty="0" smtClean="0"/>
              <a:t> in the formation of political groups.</a:t>
            </a:r>
          </a:p>
          <a:p>
            <a:r>
              <a:rPr lang="en-US" b="1" dirty="0" smtClean="0"/>
              <a:t>Psychologists have refined their views with empirical research. </a:t>
            </a:r>
          </a:p>
          <a:p>
            <a:r>
              <a:rPr lang="en-US" b="1" dirty="0" smtClean="0"/>
              <a:t>The </a:t>
            </a:r>
            <a:r>
              <a:rPr lang="en-US" b="1" dirty="0" err="1" smtClean="0"/>
              <a:t>Milgram</a:t>
            </a:r>
            <a:r>
              <a:rPr lang="en-US" b="1" dirty="0" smtClean="0"/>
              <a:t> study is relevant here.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Milgram</a:t>
            </a:r>
            <a:r>
              <a:rPr lang="en-US" b="1" dirty="0" smtClean="0"/>
              <a:t> Study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167968" cy="425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1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of the most famous studies of obedience in psychology was carried out by </a:t>
            </a:r>
            <a:r>
              <a:rPr lang="en-US" b="1" dirty="0">
                <a:solidFill>
                  <a:srgbClr val="00B050"/>
                </a:solidFill>
              </a:rPr>
              <a:t>Stanley </a:t>
            </a:r>
            <a:r>
              <a:rPr lang="en-US" b="1" dirty="0" err="1">
                <a:solidFill>
                  <a:srgbClr val="00B050"/>
                </a:solidFill>
              </a:rPr>
              <a:t>Milgram</a:t>
            </a:r>
            <a:r>
              <a:rPr lang="en-US" b="1" dirty="0">
                <a:solidFill>
                  <a:srgbClr val="00B050"/>
                </a:solidFill>
              </a:rPr>
              <a:t>, a psychologist at Yale University</a:t>
            </a:r>
            <a:r>
              <a:rPr lang="en-US" b="1" dirty="0"/>
              <a:t>.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He </a:t>
            </a:r>
            <a:r>
              <a:rPr lang="en-US" b="1" dirty="0"/>
              <a:t>conducted an experiment focusing on the </a:t>
            </a:r>
            <a:r>
              <a:rPr lang="en-US" b="1" dirty="0">
                <a:solidFill>
                  <a:srgbClr val="C00000"/>
                </a:solidFill>
              </a:rPr>
              <a:t>conflict between obedience to authority and personal conscience</a:t>
            </a:r>
            <a:r>
              <a:rPr lang="en-US" b="1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b="1" dirty="0" smtClean="0"/>
              <a:t>Psychological studies also show that most people are naturally conformist. Most members of a group see things the group’s way.</a:t>
            </a:r>
          </a:p>
          <a:p>
            <a:r>
              <a:rPr lang="en-US" b="1" dirty="0" smtClean="0"/>
              <a:t>Obedience to authority and groupthink suggest that </a:t>
            </a:r>
            <a:r>
              <a:rPr lang="en-US" b="1" dirty="0" smtClean="0">
                <a:solidFill>
                  <a:srgbClr val="C00000"/>
                </a:solidFill>
              </a:rPr>
              <a:t>humans have deep-seated needs– possibly innate to fit into groups and their norms.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One feature distinguishes political science from the others - </a:t>
            </a:r>
            <a:r>
              <a:rPr lang="en-US" sz="3200" b="1" dirty="0" smtClean="0">
                <a:solidFill>
                  <a:srgbClr val="00B050"/>
                </a:solidFill>
              </a:rPr>
              <a:t>its focus on power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3622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Niccolo</a:t>
            </a:r>
            <a:r>
              <a:rPr lang="en-US" b="1" dirty="0" smtClean="0">
                <a:solidFill>
                  <a:schemeClr val="tx1"/>
                </a:solidFill>
              </a:rPr>
              <a:t> Machiavelli (1469-1527) first emphasized the role of power in politics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Cultural Theorists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much of the twentieth century, the cultural theorists– those who believe </a:t>
            </a:r>
            <a:r>
              <a:rPr lang="en-US" b="1" dirty="0" err="1" smtClean="0"/>
              <a:t>behaviour</a:t>
            </a:r>
            <a:r>
              <a:rPr lang="en-US" b="1" dirty="0" smtClean="0"/>
              <a:t> is learned — dominated. </a:t>
            </a:r>
            <a:r>
              <a:rPr lang="en-US" b="1" dirty="0" smtClean="0">
                <a:solidFill>
                  <a:srgbClr val="FF0000"/>
                </a:solidFill>
              </a:rPr>
              <a:t>Anthropologists concluded that all differences in </a:t>
            </a:r>
            <a:r>
              <a:rPr lang="en-US" b="1" dirty="0" err="1" smtClean="0">
                <a:solidFill>
                  <a:srgbClr val="FF0000"/>
                </a:solidFill>
              </a:rPr>
              <a:t>behaviour</a:t>
            </a:r>
            <a:r>
              <a:rPr lang="en-US" b="1" dirty="0" smtClean="0">
                <a:solidFill>
                  <a:srgbClr val="FF0000"/>
                </a:solidFill>
              </a:rPr>
              <a:t> were cultural</a:t>
            </a:r>
            <a:r>
              <a:rPr lang="en-US" b="1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Political communities are formed and held together on the basis of </a:t>
            </a:r>
            <a:r>
              <a:rPr lang="en-US" b="1" dirty="0">
                <a:solidFill>
                  <a:srgbClr val="C00000"/>
                </a:solidFill>
              </a:rPr>
              <a:t>cultural values transmitted by parents, schools, churches and the mass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Cultural theorists see trouble when the </a:t>
            </a:r>
            <a:r>
              <a:rPr lang="en-US" b="1" dirty="0" smtClean="0">
                <a:solidFill>
                  <a:srgbClr val="C00000"/>
                </a:solidFill>
              </a:rPr>
              <a:t>political system gets out of touch with the cultural system</a:t>
            </a:r>
            <a:r>
              <a:rPr lang="en-US" b="1" dirty="0" smtClean="0"/>
              <a:t>, as when the Shah of Iran attempted to modernize an Islamic society that did not like Western values and lifestyles.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Many thinkers believe economic and political development depend heavily on culture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cultural approach to political science holds some optimism. </a:t>
            </a:r>
            <a:r>
              <a:rPr lang="en-US" b="1" dirty="0" smtClean="0">
                <a:solidFill>
                  <a:srgbClr val="C00000"/>
                </a:solidFill>
              </a:rPr>
              <a:t>If all human </a:t>
            </a:r>
            <a:r>
              <a:rPr lang="en-US" b="1" dirty="0" err="1" smtClean="0">
                <a:solidFill>
                  <a:srgbClr val="C00000"/>
                </a:solidFill>
              </a:rPr>
              <a:t>behaviour</a:t>
            </a:r>
            <a:r>
              <a:rPr lang="en-US" b="1" dirty="0" smtClean="0">
                <a:solidFill>
                  <a:srgbClr val="C00000"/>
                </a:solidFill>
              </a:rPr>
              <a:t> is learned, bad </a:t>
            </a:r>
            <a:r>
              <a:rPr lang="en-US" b="1" dirty="0" err="1" smtClean="0">
                <a:solidFill>
                  <a:srgbClr val="C00000"/>
                </a:solidFill>
              </a:rPr>
              <a:t>behaviour</a:t>
            </a:r>
            <a:r>
              <a:rPr lang="en-US" b="1" dirty="0" smtClean="0">
                <a:solidFill>
                  <a:srgbClr val="C00000"/>
                </a:solidFill>
              </a:rPr>
              <a:t> can be unlearned and society improved.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Changing culture is slow and difficult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Where does culture come from? </a:t>
            </a:r>
            <a:br>
              <a:rPr lang="en-US" sz="3200" b="1" dirty="0" smtClean="0"/>
            </a:br>
            <a:r>
              <a:rPr lang="en-US" sz="3200" b="1" dirty="0" smtClean="0"/>
              <a:t>History, economics, religion?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If all </a:t>
            </a:r>
            <a:r>
              <a:rPr lang="en-US" b="1" dirty="0" err="1" smtClean="0"/>
              <a:t>behaviour</a:t>
            </a:r>
            <a:r>
              <a:rPr lang="en-US" b="1" dirty="0" smtClean="0"/>
              <a:t> is cultural, various political systems should be as different from each other as their cultures. </a:t>
            </a:r>
            <a:r>
              <a:rPr lang="en-US" b="1" dirty="0" smtClean="0">
                <a:solidFill>
                  <a:srgbClr val="002060"/>
                </a:solidFill>
              </a:rPr>
              <a:t>But actually it is not the case.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Rational School of thought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b="1" dirty="0" smtClean="0"/>
              <a:t>Another school of thought approaches politics as a rational thing i.e. people know what they want most of the time. And they have good reasons for doing what they do.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Classic political theorists , such as Hobbes and Locke, held that humans form ‘civil society’ because their powers of reason tell them that it is </a:t>
            </a:r>
            <a:r>
              <a:rPr lang="en-US" b="1" dirty="0">
                <a:solidFill>
                  <a:srgbClr val="C00000"/>
                </a:solidFill>
              </a:rPr>
              <a:t>much better than anarchy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72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political system based on the presumption of human reason stands a better chance of governing justly and humanly.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If the rulers fear that people are rational, they will respect the public’s ability to discern wrongdoing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Irrational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b="1" dirty="0" smtClean="0"/>
              <a:t>Late in the nineteenth century, a group of thinkers expounded the view that people are basically irrational, especially when it comes to politics.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They are emotional, dominated by myths and stereotypes and politics is really the manipulation of symbols.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 crowd is like a wild beast that can be whipped up by charismatic leaders to do their bidding.</a:t>
            </a:r>
          </a:p>
          <a:p>
            <a:r>
              <a:rPr lang="en-US" b="1" dirty="0" smtClean="0"/>
              <a:t>What people regard as rational is really myth; just keep feeding the people myths to control them. Mussolini, Hitler, Laden.</a:t>
            </a:r>
          </a:p>
          <a:p>
            <a:r>
              <a:rPr lang="en-US" b="1" dirty="0" smtClean="0"/>
              <a:t>There may  be a </a:t>
            </a:r>
            <a:r>
              <a:rPr lang="en-US" b="1" dirty="0" smtClean="0">
                <a:solidFill>
                  <a:srgbClr val="002060"/>
                </a:solidFill>
              </a:rPr>
              <a:t>good deal of truth to the irrational view of human political </a:t>
            </a:r>
            <a:r>
              <a:rPr lang="en-US" b="1" dirty="0" err="1" smtClean="0">
                <a:solidFill>
                  <a:srgbClr val="002060"/>
                </a:solidFill>
              </a:rPr>
              <a:t>behaviour</a:t>
            </a:r>
            <a:r>
              <a:rPr lang="en-US" b="1" dirty="0" smtClean="0"/>
              <a:t>, but it has catastrophic consequences.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b="1" dirty="0" smtClean="0"/>
              <a:t>Power and authority are perhaps the most vital aspects of all </a:t>
            </a:r>
            <a:r>
              <a:rPr lang="en-US" b="1" dirty="0" err="1" smtClean="0"/>
              <a:t>organisations</a:t>
            </a:r>
            <a:r>
              <a:rPr lang="en-US" b="1" dirty="0" smtClean="0"/>
              <a:t> in general and </a:t>
            </a:r>
            <a:r>
              <a:rPr lang="en-US" b="1" dirty="0" smtClean="0">
                <a:solidFill>
                  <a:srgbClr val="FF0000"/>
                </a:solidFill>
              </a:rPr>
              <a:t>political </a:t>
            </a:r>
            <a:r>
              <a:rPr lang="en-US" b="1" dirty="0" err="1" smtClean="0">
                <a:solidFill>
                  <a:srgbClr val="FF0000"/>
                </a:solidFill>
              </a:rPr>
              <a:t>organisations</a:t>
            </a:r>
            <a:r>
              <a:rPr lang="en-US" b="1" dirty="0" smtClean="0">
                <a:solidFill>
                  <a:srgbClr val="FF0000"/>
                </a:solidFill>
              </a:rPr>
              <a:t> in particular.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/>
              <a:t>Power is related to taking of decisions and for the implementation of those decisions. No </a:t>
            </a:r>
            <a:r>
              <a:rPr lang="en-US" b="1" dirty="0" err="1" smtClean="0"/>
              <a:t>organisation</a:t>
            </a:r>
            <a:r>
              <a:rPr lang="en-US" b="1" dirty="0" smtClean="0"/>
              <a:t>, whatever may its nature be, </a:t>
            </a:r>
            <a:r>
              <a:rPr lang="en-US" b="1" dirty="0" smtClean="0">
                <a:solidFill>
                  <a:srgbClr val="C00000"/>
                </a:solidFill>
              </a:rPr>
              <a:t>can do its duty or achieve objectives without power.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Power as a composite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There are elements of truth in all these explanations of political power.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One common mistake about political power is viewing it as a finite, measurable quantity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Power is a connection among people. The ability of one person to get others to do his or her bidding.</a:t>
            </a:r>
          </a:p>
          <a:p>
            <a:r>
              <a:rPr lang="en-US" b="1" dirty="0" smtClean="0"/>
              <a:t>“Power tends to corrupt; absolute power corrupts absolutely” – Lord Acton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Authority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Authority </a:t>
            </a:r>
            <a:r>
              <a:rPr lang="en-US" b="1" dirty="0" smtClean="0"/>
              <a:t>can most simply be defined as legitimate power</a:t>
            </a:r>
            <a:r>
              <a:rPr lang="en-US" b="1" dirty="0" smtClean="0"/>
              <a:t>… </a:t>
            </a:r>
            <a:r>
              <a:rPr lang="en-US" b="1" dirty="0" smtClean="0"/>
              <a:t>Authority is, therefore, based on an acknowledged duty to obey rather than on any form of coercion or manipulation. </a:t>
            </a:r>
            <a:endParaRPr lang="en-US" b="1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In </a:t>
            </a:r>
            <a:r>
              <a:rPr lang="en-US" b="1" dirty="0" smtClean="0">
                <a:solidFill>
                  <a:srgbClr val="C00000"/>
                </a:solidFill>
              </a:rPr>
              <a:t>this sense authority is power cloaked in legitimacy or rightfulness</a:t>
            </a:r>
            <a:r>
              <a:rPr lang="en-US" b="1" dirty="0" smtClean="0"/>
              <a:t>”.</a:t>
            </a:r>
          </a:p>
          <a:p>
            <a:pPr marL="0" indent="0" algn="ctr">
              <a:buNone/>
            </a:pPr>
            <a:r>
              <a:rPr lang="en-US" dirty="0" smtClean="0"/>
              <a:t>    </a:t>
            </a:r>
            <a:r>
              <a:rPr lang="en-US" sz="2800" b="1" dirty="0" smtClean="0"/>
              <a:t>Andrew Heywood</a:t>
            </a:r>
          </a:p>
          <a:p>
            <a:pPr algn="ctr"/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Max Weber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Types of Authority </a:t>
            </a:r>
          </a:p>
          <a:p>
            <a:pPr marL="0" indent="0" algn="ctr">
              <a:buNone/>
            </a:pPr>
            <a:endParaRPr lang="en-US" b="1" u="sng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Traditional Authority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Rational Legal Authority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Charismatic Authority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Traditional Authority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Traditional Authority; power legitimized by respect for long-established cultural patterns.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• Characteristics of Traditional Authority: 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FF0000"/>
                </a:solidFill>
              </a:rPr>
              <a:t>preindustrial societies 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FF0000"/>
                </a:solidFill>
              </a:rPr>
              <a:t>Population’s </a:t>
            </a:r>
            <a:r>
              <a:rPr lang="en-US" b="1" dirty="0" smtClean="0">
                <a:solidFill>
                  <a:srgbClr val="FF0000"/>
                </a:solidFill>
              </a:rPr>
              <a:t>collective memory – </a:t>
            </a:r>
            <a:r>
              <a:rPr lang="en-US" b="1" dirty="0" smtClean="0">
                <a:solidFill>
                  <a:srgbClr val="FF0000"/>
                </a:solidFill>
              </a:rPr>
              <a:t>peoples </a:t>
            </a:r>
            <a:r>
              <a:rPr lang="en-US" b="1" dirty="0" smtClean="0">
                <a:solidFill>
                  <a:srgbClr val="FF0000"/>
                </a:solidFill>
              </a:rPr>
              <a:t>accept a system 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FF0000"/>
                </a:solidFill>
              </a:rPr>
              <a:t>usually one of hereditary leadership 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FF0000"/>
                </a:solidFill>
              </a:rPr>
              <a:t>strong power in political system, absolute power and almost godlike 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FF0000"/>
                </a:solidFill>
              </a:rPr>
              <a:t>Source of strength for patriarchy, domination by men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</a:rPr>
              <a:t>Examples of Traditional </a:t>
            </a:r>
            <a:r>
              <a:rPr lang="en-US" sz="3200" b="1" u="sng" dirty="0" smtClean="0">
                <a:solidFill>
                  <a:srgbClr val="002060"/>
                </a:solidFill>
              </a:rPr>
              <a:t>Authority</a:t>
            </a:r>
            <a:endParaRPr lang="en-US" sz="32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Chinese emperors - Aristocratic rulers in medieval Europe • Traditional authority declines as societies industrialize.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Traditional authority remains strong only as long as everyone shares the same belief and way of life.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There are still hereditary rulers who claim a traditional right to rule. But this claim is easily out of step with modern society. • Today's hereditary rules, their power over society has been minimized, relinquished, and regulated by another authority; government. 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e.g</a:t>
            </a:r>
            <a:r>
              <a:rPr lang="en-US" b="1" dirty="0" smtClean="0">
                <a:solidFill>
                  <a:srgbClr val="FF0000"/>
                </a:solidFill>
              </a:rPr>
              <a:t>. : In the United Kingdom, Malaysia.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/>
              <a:t>Rational Legal Authority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Weber defined rational legal authority </a:t>
            </a:r>
            <a:r>
              <a:rPr lang="en-US" b="1" dirty="0" smtClean="0">
                <a:solidFill>
                  <a:srgbClr val="C00000"/>
                </a:solidFill>
              </a:rPr>
              <a:t>(bureaucratic authority) </a:t>
            </a:r>
            <a:r>
              <a:rPr lang="en-US" b="1" dirty="0" smtClean="0"/>
              <a:t>:as power legitimized by legally enacted rules and regulations. • Rational legal authority is power legitimized in the operation of lawful government. • Weber viewed bureaucracy as the type of organization that dominates in rational thinking, modern societies.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Examples of Rational Legal Authority</a:t>
            </a:r>
            <a:r>
              <a:rPr lang="en-US" b="1" dirty="0" smtClean="0"/>
              <a:t>: </a:t>
            </a:r>
            <a:endParaRPr lang="en-US" b="1" dirty="0" smtClean="0"/>
          </a:p>
          <a:p>
            <a:r>
              <a:rPr lang="en-US" b="1" dirty="0" smtClean="0"/>
              <a:t>a</a:t>
            </a:r>
            <a:r>
              <a:rPr lang="en-US" b="1" dirty="0" smtClean="0"/>
              <a:t>) the authority of deans / classroom teachers/ lecturers – rests on the offices they hold in bureaucratic colleges and universities b) the police officer / police traffic / security guard in uniform possessed rational legal authority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Charismatic Authority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Charismatic authority: is power legitimized by extraordinary personal abilities that inspire devotion and obedience. </a:t>
            </a:r>
          </a:p>
          <a:p>
            <a:pPr>
              <a:buNone/>
            </a:pPr>
            <a:r>
              <a:rPr lang="en-US" b="1" dirty="0" smtClean="0"/>
              <a:t>• </a:t>
            </a:r>
            <a:r>
              <a:rPr lang="en-US" b="1" dirty="0" smtClean="0">
                <a:solidFill>
                  <a:srgbClr val="C00000"/>
                </a:solidFill>
              </a:rPr>
              <a:t>Charismatic authority depends less on a person’s ancestry or office and more on personality</a:t>
            </a:r>
            <a:r>
              <a:rPr lang="en-US" b="1" dirty="0" smtClean="0"/>
              <a:t>. </a:t>
            </a:r>
          </a:p>
          <a:p>
            <a:pPr>
              <a:buNone/>
            </a:pPr>
            <a:r>
              <a:rPr lang="en-US" b="1" dirty="0" smtClean="0"/>
              <a:t>• Charismatic authority characteristics: a) using their personal skills to turn an audience into followers b) make their own rules and challenge the status </a:t>
            </a:r>
            <a:r>
              <a:rPr lang="en-US" b="1" dirty="0" smtClean="0"/>
              <a:t>quo.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Examples: </a:t>
            </a:r>
            <a:endParaRPr lang="en-US" b="1" dirty="0" smtClean="0"/>
          </a:p>
          <a:p>
            <a:r>
              <a:rPr lang="en-US" b="1" dirty="0" smtClean="0"/>
              <a:t>a</a:t>
            </a:r>
            <a:r>
              <a:rPr lang="en-US" b="1" dirty="0" smtClean="0"/>
              <a:t>) Adolf Hitler </a:t>
            </a:r>
            <a:endParaRPr lang="en-US" b="1" dirty="0" smtClean="0"/>
          </a:p>
          <a:p>
            <a:r>
              <a:rPr lang="en-US" b="1" dirty="0" smtClean="0"/>
              <a:t>b</a:t>
            </a:r>
            <a:r>
              <a:rPr lang="en-US" b="1" dirty="0" smtClean="0"/>
              <a:t>) US civil rights leader Martin Luther King Jr.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• </a:t>
            </a:r>
            <a:r>
              <a:rPr lang="en-US" b="1" dirty="0" smtClean="0">
                <a:solidFill>
                  <a:srgbClr val="FF0000"/>
                </a:solidFill>
              </a:rPr>
              <a:t>Charismatic authority flows from a single individual, the leaders death creates a crisis.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Many scholars adopt the definition developed by German sociologist Max Weber, who said that power is the ability to </a:t>
            </a:r>
            <a:r>
              <a:rPr lang="en-US" b="1" dirty="0" smtClean="0">
                <a:solidFill>
                  <a:srgbClr val="FF0000"/>
                </a:solidFill>
              </a:rPr>
              <a:t>exercise one’s will over others </a:t>
            </a:r>
            <a:r>
              <a:rPr lang="en-US" b="1" dirty="0" smtClean="0"/>
              <a:t>(Weber 1922).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Survival of a charismatic movement, Weber explained, requires the “</a:t>
            </a:r>
            <a:r>
              <a:rPr lang="en-US" b="1" dirty="0" err="1" smtClean="0">
                <a:solidFill>
                  <a:srgbClr val="C00000"/>
                </a:solidFill>
              </a:rPr>
              <a:t>routinization</a:t>
            </a:r>
            <a:r>
              <a:rPr lang="en-US" b="1" dirty="0" smtClean="0">
                <a:solidFill>
                  <a:srgbClr val="C00000"/>
                </a:solidFill>
              </a:rPr>
              <a:t> of charisma</a:t>
            </a:r>
            <a:r>
              <a:rPr lang="en-US" b="1" dirty="0" smtClean="0"/>
              <a:t>” – the transformation of charismatic authority into </a:t>
            </a:r>
            <a:r>
              <a:rPr lang="en-US" b="1" dirty="0" smtClean="0">
                <a:solidFill>
                  <a:srgbClr val="00B050"/>
                </a:solidFill>
              </a:rPr>
              <a:t>some combination of traditional and bureaucratic authority</a:t>
            </a:r>
            <a:r>
              <a:rPr lang="en-US" b="1" dirty="0" smtClean="0"/>
              <a:t>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dirty="0" smtClean="0"/>
          </a:p>
          <a:p>
            <a:pPr marL="0" indent="0" algn="ctr">
              <a:buNone/>
            </a:pPr>
            <a:r>
              <a:rPr lang="en-US" sz="7200" b="1" dirty="0" smtClean="0"/>
              <a:t>END OF SESSION</a:t>
            </a:r>
            <a:endParaRPr lang="en-US" sz="7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 his ‘A Preface to Democratic Theory’ Robert A. Dahl calls power </a:t>
            </a:r>
            <a:r>
              <a:rPr lang="en-US" b="1" dirty="0" smtClean="0">
                <a:solidFill>
                  <a:srgbClr val="C00000"/>
                </a:solidFill>
              </a:rPr>
              <a:t>a type of relationship in respect of capability and control.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Karl Deutsch says that power means the </a:t>
            </a:r>
            <a:r>
              <a:rPr lang="en-US" b="1" dirty="0" smtClean="0">
                <a:solidFill>
                  <a:srgbClr val="C00000"/>
                </a:solidFill>
              </a:rPr>
              <a:t>ability to be involved in conflict, to resolve it and to remove the obstacles. </a:t>
            </a:r>
            <a:r>
              <a:rPr lang="en-US" b="1" dirty="0" smtClean="0"/>
              <a:t>Though Deutsch defines the concept in the background of international politics, </a:t>
            </a:r>
            <a:r>
              <a:rPr lang="en-US" b="1" dirty="0" smtClean="0">
                <a:solidFill>
                  <a:srgbClr val="00B050"/>
                </a:solidFill>
              </a:rPr>
              <a:t>its relevance to national politics is, however, undeniable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Power (used in political science) is a very complex notion. How it is used, what consequences it produces, how it is to be achieved - </a:t>
            </a:r>
            <a:r>
              <a:rPr lang="en-US" b="1" dirty="0" smtClean="0">
                <a:solidFill>
                  <a:srgbClr val="00B050"/>
                </a:solidFill>
              </a:rPr>
              <a:t>all are in real sense complex</a:t>
            </a:r>
            <a:r>
              <a:rPr lang="en-US" b="1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 simple analysis can unearth the various aspects of power. Different people use different terms to denote power. </a:t>
            </a:r>
            <a:r>
              <a:rPr lang="en-US" b="1" dirty="0">
                <a:solidFill>
                  <a:srgbClr val="C00000"/>
                </a:solidFill>
              </a:rPr>
              <a:t>For example, Dahl uses the term ‘influence’ to mean power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5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Leslie Lipson (</a:t>
            </a:r>
            <a:r>
              <a:rPr lang="en-US" b="1" i="1" dirty="0" smtClean="0"/>
              <a:t>The Great Issues of Politics</a:t>
            </a:r>
            <a:r>
              <a:rPr lang="en-US" b="1" dirty="0" smtClean="0"/>
              <a:t>) thinks that power is nothing but </a:t>
            </a:r>
            <a:r>
              <a:rPr lang="en-US" b="1" dirty="0" smtClean="0">
                <a:solidFill>
                  <a:srgbClr val="FF0000"/>
                </a:solidFill>
              </a:rPr>
              <a:t>the ability to achieve results through concerted action</a:t>
            </a:r>
            <a:r>
              <a:rPr lang="en-US" b="1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Dr. Kabir M. Ashraf Alam ndc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B64D-7227-42BD-9A56-88AB6008D4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1962</Words>
  <Application>Microsoft Office PowerPoint</Application>
  <PresentationFormat>On-screen Show (4:3)</PresentationFormat>
  <Paragraphs>227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Welcome to POL 101</vt:lpstr>
      <vt:lpstr>One feature distinguishes political science from the others - its focus on power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Biological explanation of power</vt:lpstr>
      <vt:lpstr>Human politics show the same ‘dominance hierarchies’ that other mammals set up. </vt:lpstr>
      <vt:lpstr>PowerPoint Presentation</vt:lpstr>
      <vt:lpstr>PowerPoint Presentation</vt:lpstr>
      <vt:lpstr>Milgram Study</vt:lpstr>
      <vt:lpstr>PowerPoint Presentation</vt:lpstr>
      <vt:lpstr>PowerPoint Presentation</vt:lpstr>
      <vt:lpstr>Cultural Theorists</vt:lpstr>
      <vt:lpstr>PowerPoint Presentation</vt:lpstr>
      <vt:lpstr>PowerPoint Presentation</vt:lpstr>
      <vt:lpstr>PowerPoint Presentation</vt:lpstr>
      <vt:lpstr>Where does culture come from?  History, economics, religion?</vt:lpstr>
      <vt:lpstr>Rational School of thought</vt:lpstr>
      <vt:lpstr>PowerPoint Presentation</vt:lpstr>
      <vt:lpstr>PowerPoint Presentation</vt:lpstr>
      <vt:lpstr>Irrational</vt:lpstr>
      <vt:lpstr>PowerPoint Presentation</vt:lpstr>
      <vt:lpstr>Power as a composite</vt:lpstr>
      <vt:lpstr>Authority</vt:lpstr>
      <vt:lpstr>Max Weber</vt:lpstr>
      <vt:lpstr>Traditional Authority </vt:lpstr>
      <vt:lpstr>Examples of Traditional Authority</vt:lpstr>
      <vt:lpstr>PowerPoint Presentation</vt:lpstr>
      <vt:lpstr>Rational Legal Authority </vt:lpstr>
      <vt:lpstr>PowerPoint Presentation</vt:lpstr>
      <vt:lpstr>Charismatic Authority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feature distinguishes political science from the others - its focus on power</dc:title>
  <dc:creator>User</dc:creator>
  <cp:lastModifiedBy>User</cp:lastModifiedBy>
  <cp:revision>27</cp:revision>
  <dcterms:created xsi:type="dcterms:W3CDTF">2018-02-10T13:03:48Z</dcterms:created>
  <dcterms:modified xsi:type="dcterms:W3CDTF">2019-02-06T16:11:59Z</dcterms:modified>
</cp:coreProperties>
</file>