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4"/>
  </p:notesMasterIdLst>
  <p:sldIdLst>
    <p:sldId id="256" r:id="rId2"/>
    <p:sldId id="303" r:id="rId3"/>
    <p:sldId id="304" r:id="rId4"/>
    <p:sldId id="257" r:id="rId5"/>
    <p:sldId id="267" r:id="rId6"/>
    <p:sldId id="268" r:id="rId7"/>
    <p:sldId id="258" r:id="rId8"/>
    <p:sldId id="322" r:id="rId9"/>
    <p:sldId id="259" r:id="rId10"/>
    <p:sldId id="309" r:id="rId11"/>
    <p:sldId id="269" r:id="rId12"/>
    <p:sldId id="324" r:id="rId13"/>
    <p:sldId id="310" r:id="rId14"/>
    <p:sldId id="270" r:id="rId15"/>
    <p:sldId id="292" r:id="rId16"/>
    <p:sldId id="293" r:id="rId17"/>
    <p:sldId id="294" r:id="rId18"/>
    <p:sldId id="321" r:id="rId19"/>
    <p:sldId id="295" r:id="rId20"/>
    <p:sldId id="296" r:id="rId21"/>
    <p:sldId id="297" r:id="rId22"/>
    <p:sldId id="319" r:id="rId23"/>
    <p:sldId id="311" r:id="rId24"/>
    <p:sldId id="263" r:id="rId25"/>
    <p:sldId id="277" r:id="rId26"/>
    <p:sldId id="313" r:id="rId27"/>
    <p:sldId id="325" r:id="rId28"/>
    <p:sldId id="262" r:id="rId29"/>
    <p:sldId id="302" r:id="rId30"/>
    <p:sldId id="278" r:id="rId31"/>
    <p:sldId id="279" r:id="rId32"/>
    <p:sldId id="314" r:id="rId33"/>
    <p:sldId id="271" r:id="rId34"/>
    <p:sldId id="272" r:id="rId35"/>
    <p:sldId id="273" r:id="rId36"/>
    <p:sldId id="274" r:id="rId37"/>
    <p:sldId id="275" r:id="rId38"/>
    <p:sldId id="264" r:id="rId39"/>
    <p:sldId id="315" r:id="rId40"/>
    <p:sldId id="265" r:id="rId41"/>
    <p:sldId id="266" r:id="rId42"/>
    <p:sldId id="280" r:id="rId43"/>
    <p:sldId id="316" r:id="rId44"/>
    <p:sldId id="281" r:id="rId45"/>
    <p:sldId id="282" r:id="rId46"/>
    <p:sldId id="317" r:id="rId47"/>
    <p:sldId id="283" r:id="rId48"/>
    <p:sldId id="284" r:id="rId49"/>
    <p:sldId id="285" r:id="rId50"/>
    <p:sldId id="318" r:id="rId51"/>
    <p:sldId id="286" r:id="rId52"/>
    <p:sldId id="287" r:id="rId53"/>
    <p:sldId id="288" r:id="rId54"/>
    <p:sldId id="289" r:id="rId55"/>
    <p:sldId id="290" r:id="rId56"/>
    <p:sldId id="291" r:id="rId57"/>
    <p:sldId id="320" r:id="rId58"/>
    <p:sldId id="299" r:id="rId59"/>
    <p:sldId id="300" r:id="rId60"/>
    <p:sldId id="301" r:id="rId61"/>
    <p:sldId id="326" r:id="rId62"/>
    <p:sldId id="32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357"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50AFB-DFE5-4ABC-8370-91A520CEE378}"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DC8EA-7C96-4A20-9EFA-381D1831C75B}" type="slidenum">
              <a:rPr lang="en-US" smtClean="0"/>
              <a:pPr/>
              <a:t>‹#›</a:t>
            </a:fld>
            <a:endParaRPr lang="en-US"/>
          </a:p>
        </p:txBody>
      </p:sp>
    </p:spTree>
    <p:extLst>
      <p:ext uri="{BB962C8B-B14F-4D97-AF65-F5344CB8AC3E}">
        <p14:creationId xmlns:p14="http://schemas.microsoft.com/office/powerpoint/2010/main" val="1622755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DFA2D-3C93-428A-A2CA-F8815F70DA73}"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
        <p:nvSpPr>
          <p:cNvPr id="6" name="Slide Number Placeholder 5"/>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363382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8F1EC6-1C49-4CDA-90D1-5BE99D7BD9B3}"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
        <p:nvSpPr>
          <p:cNvPr id="6" name="Slide Number Placeholder 5"/>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335342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6D2269-F7F4-40F2-BB2F-2A7A23AC618A}"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
        <p:nvSpPr>
          <p:cNvPr id="6" name="Slide Number Placeholder 5"/>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310913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18AFF-8E38-4A8F-9F7F-98D5363DCA7F}"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
        <p:nvSpPr>
          <p:cNvPr id="6" name="Slide Number Placeholder 5"/>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9439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CA5A1-CC95-4A5B-BABB-C0333F1DA762}"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
        <p:nvSpPr>
          <p:cNvPr id="6" name="Slide Number Placeholder 5"/>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102571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DD260-71B2-4E77-9052-2DFCB7A178E0}"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
        <p:nvSpPr>
          <p:cNvPr id="7" name="Slide Number Placeholder 6"/>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129361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1D3942-64B0-437A-8A18-E6DD0CAA713B}" type="datetime1">
              <a:rPr lang="en-US" smtClean="0"/>
              <a:t>6/21/2021</a:t>
            </a:fld>
            <a:endParaRPr lang="en-US"/>
          </a:p>
        </p:txBody>
      </p:sp>
      <p:sp>
        <p:nvSpPr>
          <p:cNvPr id="8" name="Footer Placeholder 7"/>
          <p:cNvSpPr>
            <a:spLocks noGrp="1"/>
          </p:cNvSpPr>
          <p:nvPr>
            <p:ph type="ftr" sz="quarter" idx="11"/>
          </p:nvPr>
        </p:nvSpPr>
        <p:spPr/>
        <p:txBody>
          <a:bodyPr/>
          <a:lstStyle/>
          <a:p>
            <a:r>
              <a:rPr lang="pt-BR" smtClean="0"/>
              <a:t>Dr. Kabir M. Ashraf Alam ndc </a:t>
            </a:r>
            <a:endParaRPr lang="en-US"/>
          </a:p>
        </p:txBody>
      </p:sp>
      <p:sp>
        <p:nvSpPr>
          <p:cNvPr id="9" name="Slide Number Placeholder 8"/>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340379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13327C-D805-4226-97C7-E6BAACCB4160}" type="datetime1">
              <a:rPr lang="en-US" smtClean="0"/>
              <a:t>6/21/2021</a:t>
            </a:fld>
            <a:endParaRPr lang="en-US"/>
          </a:p>
        </p:txBody>
      </p:sp>
      <p:sp>
        <p:nvSpPr>
          <p:cNvPr id="4" name="Footer Placeholder 3"/>
          <p:cNvSpPr>
            <a:spLocks noGrp="1"/>
          </p:cNvSpPr>
          <p:nvPr>
            <p:ph type="ftr" sz="quarter" idx="11"/>
          </p:nvPr>
        </p:nvSpPr>
        <p:spPr/>
        <p:txBody>
          <a:bodyPr/>
          <a:lstStyle/>
          <a:p>
            <a:r>
              <a:rPr lang="pt-BR" smtClean="0"/>
              <a:t>Dr. Kabir M. Ashraf Alam ndc </a:t>
            </a:r>
            <a:endParaRPr lang="en-US"/>
          </a:p>
        </p:txBody>
      </p:sp>
      <p:sp>
        <p:nvSpPr>
          <p:cNvPr id="5" name="Slide Number Placeholder 4"/>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310567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2A0E-EAA1-4A63-8A9F-60F55C7C3537}" type="datetime1">
              <a:rPr lang="en-US" smtClean="0"/>
              <a:t>6/21/2021</a:t>
            </a:fld>
            <a:endParaRPr lang="en-US"/>
          </a:p>
        </p:txBody>
      </p:sp>
      <p:sp>
        <p:nvSpPr>
          <p:cNvPr id="3" name="Footer Placeholder 2"/>
          <p:cNvSpPr>
            <a:spLocks noGrp="1"/>
          </p:cNvSpPr>
          <p:nvPr>
            <p:ph type="ftr" sz="quarter" idx="11"/>
          </p:nvPr>
        </p:nvSpPr>
        <p:spPr/>
        <p:txBody>
          <a:bodyPr/>
          <a:lstStyle/>
          <a:p>
            <a:r>
              <a:rPr lang="pt-BR" smtClean="0"/>
              <a:t>Dr. Kabir M. Ashraf Alam ndc </a:t>
            </a:r>
            <a:endParaRPr lang="en-US"/>
          </a:p>
        </p:txBody>
      </p:sp>
      <p:sp>
        <p:nvSpPr>
          <p:cNvPr id="4" name="Slide Number Placeholder 3"/>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158371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3587B-6C1C-45A2-BE67-61055A57EAE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
        <p:nvSpPr>
          <p:cNvPr id="7" name="Slide Number Placeholder 6"/>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58089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8A89B6-A778-489C-808E-03B943AC13D2}"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
        <p:nvSpPr>
          <p:cNvPr id="7" name="Slide Number Placeholder 6"/>
          <p:cNvSpPr>
            <a:spLocks noGrp="1"/>
          </p:cNvSpPr>
          <p:nvPr>
            <p:ph type="sldNum" sz="quarter" idx="12"/>
          </p:nvPr>
        </p:nvSpPr>
        <p:spPr/>
        <p:txBody>
          <a:bodyPr/>
          <a:lstStyle/>
          <a:p>
            <a:fld id="{41F59254-AD2E-4B68-8DB4-7FCC65FE6412}" type="slidenum">
              <a:rPr lang="en-US" smtClean="0"/>
              <a:pPr/>
              <a:t>‹#›</a:t>
            </a:fld>
            <a:endParaRPr lang="en-US"/>
          </a:p>
        </p:txBody>
      </p:sp>
    </p:spTree>
    <p:extLst>
      <p:ext uri="{BB962C8B-B14F-4D97-AF65-F5344CB8AC3E}">
        <p14:creationId xmlns:p14="http://schemas.microsoft.com/office/powerpoint/2010/main" val="8658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BB61-C6DB-4B2E-B1F1-92A374C65941}" type="datetime1">
              <a:rPr lang="en-US" smtClean="0"/>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smtClean="0"/>
              <a:t>Dr. Kabir M. Ashraf Alam ndc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59254-AD2E-4B68-8DB4-7FCC65FE6412}" type="slidenum">
              <a:rPr lang="en-US" smtClean="0"/>
              <a:pPr/>
              <a:t>‹#›</a:t>
            </a:fld>
            <a:endParaRPr lang="en-US"/>
          </a:p>
        </p:txBody>
      </p:sp>
    </p:spTree>
    <p:extLst>
      <p:ext uri="{BB962C8B-B14F-4D97-AF65-F5344CB8AC3E}">
        <p14:creationId xmlns:p14="http://schemas.microsoft.com/office/powerpoint/2010/main" val="152552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britannica.com/biography/Georg-Wilhelm-Friedrich-Hegel" TargetMode="Externa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600199"/>
          </a:xfrm>
        </p:spPr>
        <p:txBody>
          <a:bodyPr>
            <a:normAutofit/>
          </a:bodyPr>
          <a:lstStyle/>
          <a:p>
            <a:r>
              <a:rPr lang="en-US" sz="3200" b="1" dirty="0" smtClean="0">
                <a:solidFill>
                  <a:srgbClr val="C00000"/>
                </a:solidFill>
              </a:rPr>
              <a:t>Welcome to the session </a:t>
            </a:r>
            <a:br>
              <a:rPr lang="en-US" sz="3200" b="1" dirty="0" smtClean="0">
                <a:solidFill>
                  <a:srgbClr val="C00000"/>
                </a:solidFill>
              </a:rPr>
            </a:br>
            <a:r>
              <a:rPr lang="en-US" sz="3200" b="1" dirty="0" smtClean="0">
                <a:solidFill>
                  <a:srgbClr val="C00000"/>
                </a:solidFill>
              </a:rPr>
              <a:t>on </a:t>
            </a:r>
            <a:br>
              <a:rPr lang="en-US" sz="3200" b="1" dirty="0" smtClean="0">
                <a:solidFill>
                  <a:srgbClr val="C00000"/>
                </a:solidFill>
              </a:rPr>
            </a:br>
            <a:r>
              <a:rPr lang="en-US" sz="3200" b="1" u="sng" dirty="0" smtClean="0">
                <a:solidFill>
                  <a:srgbClr val="C00000"/>
                </a:solidFill>
              </a:rPr>
              <a:t>Political Thinkers of the Past</a:t>
            </a:r>
            <a:endParaRPr lang="en-US" sz="3200" b="1" u="sng" dirty="0">
              <a:solidFill>
                <a:srgbClr val="C00000"/>
              </a:solidFill>
            </a:endParaRPr>
          </a:p>
        </p:txBody>
      </p:sp>
      <p:sp>
        <p:nvSpPr>
          <p:cNvPr id="3" name="Subtitle 2"/>
          <p:cNvSpPr>
            <a:spLocks noGrp="1"/>
          </p:cNvSpPr>
          <p:nvPr>
            <p:ph type="subTitle" idx="1"/>
          </p:nvPr>
        </p:nvSpPr>
        <p:spPr>
          <a:xfrm>
            <a:off x="381000" y="1676400"/>
            <a:ext cx="8305800" cy="4876800"/>
          </a:xfrm>
        </p:spPr>
        <p:txBody>
          <a:bodyPr numCol="2">
            <a:normAutofit fontScale="40000" lnSpcReduction="20000"/>
          </a:bodyPr>
          <a:lstStyle/>
          <a:p>
            <a:pPr algn="just"/>
            <a:endParaRPr lang="en-US" sz="8000" b="1" dirty="0" smtClean="0">
              <a:solidFill>
                <a:srgbClr val="002060"/>
              </a:solidFill>
            </a:endParaRPr>
          </a:p>
          <a:p>
            <a:pPr algn="just"/>
            <a:endParaRPr lang="en-US" sz="8000" b="1" dirty="0">
              <a:solidFill>
                <a:srgbClr val="002060"/>
              </a:solidFill>
            </a:endParaRPr>
          </a:p>
          <a:p>
            <a:pPr algn="l"/>
            <a:r>
              <a:rPr lang="en-US" sz="8000" b="1" dirty="0" smtClean="0">
                <a:solidFill>
                  <a:srgbClr val="002060"/>
                </a:solidFill>
              </a:rPr>
              <a:t>Hammurabi </a:t>
            </a:r>
          </a:p>
          <a:p>
            <a:pPr algn="l"/>
            <a:r>
              <a:rPr lang="en-US" sz="8000" b="1" dirty="0" smtClean="0">
                <a:solidFill>
                  <a:srgbClr val="002060"/>
                </a:solidFill>
              </a:rPr>
              <a:t>Confucius, </a:t>
            </a:r>
          </a:p>
          <a:p>
            <a:pPr algn="l"/>
            <a:r>
              <a:rPr lang="en-US" sz="8000" b="1" dirty="0" smtClean="0">
                <a:solidFill>
                  <a:srgbClr val="002060"/>
                </a:solidFill>
              </a:rPr>
              <a:t>Plato, </a:t>
            </a:r>
          </a:p>
          <a:p>
            <a:pPr algn="l"/>
            <a:r>
              <a:rPr lang="en-US" sz="8000" b="1" dirty="0" smtClean="0">
                <a:solidFill>
                  <a:srgbClr val="002060"/>
                </a:solidFill>
              </a:rPr>
              <a:t>Aristotle, </a:t>
            </a:r>
          </a:p>
          <a:p>
            <a:pPr algn="l"/>
            <a:r>
              <a:rPr lang="en-US" sz="8000" b="1" dirty="0" err="1">
                <a:solidFill>
                  <a:srgbClr val="002060"/>
                </a:solidFill>
              </a:rPr>
              <a:t>Kautilya</a:t>
            </a:r>
            <a:r>
              <a:rPr lang="en-US" sz="8000" b="1" dirty="0">
                <a:solidFill>
                  <a:srgbClr val="002060"/>
                </a:solidFill>
              </a:rPr>
              <a:t>, </a:t>
            </a:r>
          </a:p>
          <a:p>
            <a:pPr algn="l"/>
            <a:r>
              <a:rPr lang="en-US" sz="8000" b="1" dirty="0" err="1" smtClean="0">
                <a:solidFill>
                  <a:srgbClr val="002060"/>
                </a:solidFill>
              </a:rPr>
              <a:t>Ibn</a:t>
            </a:r>
            <a:r>
              <a:rPr lang="en-US" sz="8000" b="1" dirty="0" smtClean="0">
                <a:solidFill>
                  <a:srgbClr val="002060"/>
                </a:solidFill>
              </a:rPr>
              <a:t> </a:t>
            </a:r>
            <a:r>
              <a:rPr lang="en-US" sz="8000" b="1" dirty="0" err="1">
                <a:solidFill>
                  <a:srgbClr val="002060"/>
                </a:solidFill>
              </a:rPr>
              <a:t>Khaldun</a:t>
            </a:r>
            <a:r>
              <a:rPr lang="en-US" sz="8000" b="1" dirty="0">
                <a:solidFill>
                  <a:srgbClr val="002060"/>
                </a:solidFill>
              </a:rPr>
              <a:t>,</a:t>
            </a:r>
            <a:endParaRPr lang="en-US" sz="8000" b="1" dirty="0" smtClean="0">
              <a:solidFill>
                <a:srgbClr val="002060"/>
              </a:solidFill>
            </a:endParaRPr>
          </a:p>
          <a:p>
            <a:pPr algn="l"/>
            <a:endParaRPr lang="en-US" sz="8000" b="1" dirty="0" smtClean="0">
              <a:solidFill>
                <a:srgbClr val="002060"/>
              </a:solidFill>
            </a:endParaRPr>
          </a:p>
          <a:p>
            <a:pPr algn="l"/>
            <a:endParaRPr lang="en-US" sz="8000" b="1" dirty="0">
              <a:solidFill>
                <a:srgbClr val="002060"/>
              </a:solidFill>
            </a:endParaRPr>
          </a:p>
          <a:p>
            <a:pPr algn="l"/>
            <a:endParaRPr lang="en-US" sz="8000" b="1" dirty="0" smtClean="0">
              <a:solidFill>
                <a:srgbClr val="002060"/>
              </a:solidFill>
            </a:endParaRPr>
          </a:p>
          <a:p>
            <a:pPr algn="l"/>
            <a:endParaRPr lang="en-US" sz="8000" b="1" dirty="0" smtClean="0">
              <a:solidFill>
                <a:srgbClr val="002060"/>
              </a:solidFill>
            </a:endParaRPr>
          </a:p>
          <a:p>
            <a:pPr algn="l"/>
            <a:r>
              <a:rPr lang="en-US" sz="8000" b="1" dirty="0" smtClean="0">
                <a:solidFill>
                  <a:srgbClr val="002060"/>
                </a:solidFill>
              </a:rPr>
              <a:t>Machiavelli, </a:t>
            </a:r>
          </a:p>
          <a:p>
            <a:pPr algn="l"/>
            <a:r>
              <a:rPr lang="en-US" sz="8000" b="1" dirty="0" smtClean="0">
                <a:solidFill>
                  <a:srgbClr val="002060"/>
                </a:solidFill>
              </a:rPr>
              <a:t>Hobbes, </a:t>
            </a:r>
          </a:p>
          <a:p>
            <a:pPr algn="l"/>
            <a:r>
              <a:rPr lang="en-US" sz="8000" b="1" dirty="0" smtClean="0">
                <a:solidFill>
                  <a:srgbClr val="002060"/>
                </a:solidFill>
              </a:rPr>
              <a:t>Lock, </a:t>
            </a:r>
          </a:p>
          <a:p>
            <a:pPr algn="l"/>
            <a:r>
              <a:rPr lang="en-US" sz="8000" b="1" dirty="0" smtClean="0">
                <a:solidFill>
                  <a:srgbClr val="002060"/>
                </a:solidFill>
              </a:rPr>
              <a:t>Rousseau, </a:t>
            </a:r>
          </a:p>
          <a:p>
            <a:pPr algn="l"/>
            <a:r>
              <a:rPr lang="en-US" sz="8000" b="1" dirty="0">
                <a:solidFill>
                  <a:srgbClr val="002060"/>
                </a:solidFill>
              </a:rPr>
              <a:t>Karl Marx </a:t>
            </a:r>
            <a:endParaRPr lang="en-US" sz="8000" b="1" dirty="0" smtClean="0">
              <a:solidFill>
                <a:srgbClr val="002060"/>
              </a:solidFill>
            </a:endParaRPr>
          </a:p>
          <a:p>
            <a:pPr algn="l"/>
            <a:r>
              <a:rPr lang="en-US" sz="8000" b="1" dirty="0" smtClean="0">
                <a:solidFill>
                  <a:srgbClr val="002060"/>
                </a:solidFill>
              </a:rPr>
              <a:t>Alexis de Tocqueville,</a:t>
            </a:r>
            <a:r>
              <a:rPr lang="en-US" sz="4600" b="1" dirty="0" smtClean="0">
                <a:solidFill>
                  <a:srgbClr val="002060"/>
                </a:solidFill>
              </a:rPr>
              <a:t> </a:t>
            </a:r>
          </a:p>
          <a:p>
            <a:pPr algn="l"/>
            <a:endParaRPr lang="en-US" sz="4600" b="1" dirty="0" smtClean="0">
              <a:solidFill>
                <a:srgbClr val="002060"/>
              </a:solidFill>
            </a:endParaRPr>
          </a:p>
          <a:p>
            <a:pPr algn="l"/>
            <a:r>
              <a:rPr lang="en-US" b="1" dirty="0" smtClean="0">
                <a:solidFill>
                  <a:schemeClr val="tx1"/>
                </a:solidFill>
              </a:rPr>
              <a:t> </a:t>
            </a:r>
            <a:endParaRPr lang="en-US" b="1" dirty="0">
              <a:solidFill>
                <a:schemeClr val="tx1"/>
              </a:solidFill>
            </a:endParaRPr>
          </a:p>
        </p:txBody>
      </p:sp>
    </p:spTree>
    <p:extLst>
      <p:ext uri="{BB962C8B-B14F-4D97-AF65-F5344CB8AC3E}">
        <p14:creationId xmlns:p14="http://schemas.microsoft.com/office/powerpoint/2010/main" val="823349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Political Philosophers </a:t>
            </a:r>
            <a:r>
              <a:rPr lang="en-US" dirty="0"/>
              <a:t/>
            </a:r>
            <a:br>
              <a:rPr lang="en-US" dirty="0"/>
            </a:b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2057400"/>
            <a:ext cx="2641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1447800"/>
            <a:ext cx="3657600" cy="3046988"/>
          </a:xfrm>
          <a:prstGeom prst="rect">
            <a:avLst/>
          </a:prstGeom>
        </p:spPr>
        <p:txBody>
          <a:bodyPr wrap="square">
            <a:spAutoFit/>
          </a:bodyPr>
          <a:lstStyle/>
          <a:p>
            <a:r>
              <a:rPr lang="en-US" sz="3200" b="1" dirty="0" smtClean="0">
                <a:solidFill>
                  <a:srgbClr val="C00000"/>
                </a:solidFill>
              </a:rPr>
              <a:t>Plato </a:t>
            </a:r>
            <a:endParaRPr lang="en-US" sz="3200" b="1" dirty="0">
              <a:solidFill>
                <a:srgbClr val="C00000"/>
              </a:solidFill>
            </a:endParaRPr>
          </a:p>
          <a:p>
            <a:r>
              <a:rPr lang="en-US" sz="3200" b="1" dirty="0" smtClean="0">
                <a:solidFill>
                  <a:srgbClr val="C00000"/>
                </a:solidFill>
              </a:rPr>
              <a:t>Period : 428-347BC </a:t>
            </a:r>
            <a:endParaRPr lang="en-US" sz="3200" b="1" dirty="0">
              <a:solidFill>
                <a:srgbClr val="C00000"/>
              </a:solidFill>
            </a:endParaRPr>
          </a:p>
          <a:p>
            <a:r>
              <a:rPr lang="en-US" sz="3200" b="1" dirty="0">
                <a:solidFill>
                  <a:srgbClr val="C00000"/>
                </a:solidFill>
              </a:rPr>
              <a:t>Main works </a:t>
            </a:r>
          </a:p>
          <a:p>
            <a:r>
              <a:rPr lang="en-US" sz="3200" b="1" dirty="0">
                <a:solidFill>
                  <a:srgbClr val="C00000"/>
                </a:solidFill>
              </a:rPr>
              <a:t>The Republic </a:t>
            </a:r>
          </a:p>
          <a:p>
            <a:r>
              <a:rPr lang="en-US" sz="3200" b="1" dirty="0">
                <a:solidFill>
                  <a:srgbClr val="C00000"/>
                </a:solidFill>
              </a:rPr>
              <a:t>Theme/ philosophy </a:t>
            </a:r>
          </a:p>
          <a:p>
            <a:r>
              <a:rPr lang="en-US" sz="3200" b="1" dirty="0">
                <a:solidFill>
                  <a:srgbClr val="C00000"/>
                </a:solidFill>
              </a:rPr>
              <a:t>Ideal state</a:t>
            </a:r>
          </a:p>
        </p:txBody>
      </p:sp>
      <p:sp>
        <p:nvSpPr>
          <p:cNvPr id="5" name="Slide Number Placeholder 4"/>
          <p:cNvSpPr>
            <a:spLocks noGrp="1"/>
          </p:cNvSpPr>
          <p:nvPr>
            <p:ph type="sldNum" sz="quarter" idx="12"/>
          </p:nvPr>
        </p:nvSpPr>
        <p:spPr/>
        <p:txBody>
          <a:bodyPr/>
          <a:lstStyle/>
          <a:p>
            <a:fld id="{41F59254-AD2E-4B68-8DB4-7FCC65FE6412}" type="slidenum">
              <a:rPr lang="en-US" smtClean="0"/>
              <a:pPr/>
              <a:t>10</a:t>
            </a:fld>
            <a:endParaRPr lang="en-US"/>
          </a:p>
        </p:txBody>
      </p:sp>
      <p:sp>
        <p:nvSpPr>
          <p:cNvPr id="3" name="Date Placeholder 2"/>
          <p:cNvSpPr>
            <a:spLocks noGrp="1"/>
          </p:cNvSpPr>
          <p:nvPr>
            <p:ph type="dt" sz="half" idx="10"/>
          </p:nvPr>
        </p:nvSpPr>
        <p:spPr/>
        <p:txBody>
          <a:bodyPr/>
          <a:lstStyle/>
          <a:p>
            <a:fld id="{435A10CF-0FD8-416D-B00E-55203762F429}"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182159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b="1" dirty="0">
              <a:solidFill>
                <a:srgbClr val="002060"/>
              </a:solidFill>
            </a:endParaRPr>
          </a:p>
        </p:txBody>
      </p:sp>
      <p:sp>
        <p:nvSpPr>
          <p:cNvPr id="3" name="Content Placeholder 2"/>
          <p:cNvSpPr>
            <a:spLocks noGrp="1"/>
          </p:cNvSpPr>
          <p:nvPr>
            <p:ph idx="1"/>
          </p:nvPr>
        </p:nvSpPr>
        <p:spPr>
          <a:xfrm>
            <a:off x="457200" y="1295400"/>
            <a:ext cx="8229600" cy="4830763"/>
          </a:xfrm>
        </p:spPr>
        <p:txBody>
          <a:bodyPr/>
          <a:lstStyle/>
          <a:p>
            <a:pPr marL="0" indent="0" algn="just">
              <a:buNone/>
            </a:pPr>
            <a:r>
              <a:rPr lang="en-US" b="1" dirty="0" smtClean="0">
                <a:solidFill>
                  <a:srgbClr val="C00000"/>
                </a:solidFill>
              </a:rPr>
              <a:t>Some scholars say Plato founded political science. </a:t>
            </a:r>
          </a:p>
          <a:p>
            <a:pPr marL="0" indent="0" algn="just">
              <a:buNone/>
            </a:pPr>
            <a:endParaRPr lang="en-US" b="1" dirty="0" smtClean="0">
              <a:solidFill>
                <a:srgbClr val="C00000"/>
              </a:solidFill>
            </a:endParaRPr>
          </a:p>
          <a:p>
            <a:pPr marL="0" indent="0" algn="just">
              <a:buNone/>
            </a:pPr>
            <a:r>
              <a:rPr lang="en-US" b="1" dirty="0" smtClean="0">
                <a:solidFill>
                  <a:srgbClr val="C00000"/>
                </a:solidFill>
              </a:rPr>
              <a:t>His masterpiece </a:t>
            </a:r>
            <a:r>
              <a:rPr lang="en-US" b="1" i="1" dirty="0" smtClean="0">
                <a:solidFill>
                  <a:srgbClr val="C00000"/>
                </a:solidFill>
              </a:rPr>
              <a:t>Republic </a:t>
            </a:r>
            <a:r>
              <a:rPr lang="en-US" b="1" dirty="0" smtClean="0">
                <a:solidFill>
                  <a:srgbClr val="C00000"/>
                </a:solidFill>
              </a:rPr>
              <a:t>described an ideal </a:t>
            </a:r>
            <a:r>
              <a:rPr lang="en-US" b="1" i="1" dirty="0" smtClean="0">
                <a:solidFill>
                  <a:srgbClr val="C00000"/>
                </a:solidFill>
              </a:rPr>
              <a:t>polis. </a:t>
            </a:r>
            <a:r>
              <a:rPr lang="en-US" b="1" dirty="0" smtClean="0">
                <a:solidFill>
                  <a:srgbClr val="C00000"/>
                </a:solidFill>
              </a:rPr>
              <a:t>But his ideas were not based on empirical observation. From today’s viewpoint it might look more like fascism or communism.</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11</a:t>
            </a:fld>
            <a:endParaRPr lang="en-US"/>
          </a:p>
        </p:txBody>
      </p:sp>
      <p:sp>
        <p:nvSpPr>
          <p:cNvPr id="5" name="Date Placeholder 4"/>
          <p:cNvSpPr>
            <a:spLocks noGrp="1"/>
          </p:cNvSpPr>
          <p:nvPr>
            <p:ph type="dt" sz="half" idx="10"/>
          </p:nvPr>
        </p:nvSpPr>
        <p:spPr/>
        <p:txBody>
          <a:bodyPr/>
          <a:lstStyle/>
          <a:p>
            <a:fld id="{DF86434C-3220-43D5-8465-B4193CC13A3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56009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4000" b="1" u="sng" dirty="0" smtClean="0">
                <a:solidFill>
                  <a:srgbClr val="C00000"/>
                </a:solidFill>
              </a:rPr>
              <a:t>Plato’s Five Regimes</a:t>
            </a:r>
            <a:r>
              <a:rPr lang="en-US" sz="3200" b="1" dirty="0" smtClean="0">
                <a:solidFill>
                  <a:srgbClr val="C00000"/>
                </a:solidFill>
              </a:rPr>
              <a:t/>
            </a:r>
            <a:br>
              <a:rPr lang="en-US" sz="3200" b="1" dirty="0" smtClean="0">
                <a:solidFill>
                  <a:srgbClr val="C00000"/>
                </a:solidFill>
              </a:rPr>
            </a:br>
            <a:r>
              <a:rPr lang="en-US" sz="2700" b="1" dirty="0" smtClean="0">
                <a:solidFill>
                  <a:srgbClr val="C00000"/>
                </a:solidFill>
              </a:rPr>
              <a:t>(As in the Republic)</a:t>
            </a:r>
            <a:r>
              <a:rPr lang="en-US" sz="3200" b="1" dirty="0" smtClean="0">
                <a:solidFill>
                  <a:srgbClr val="C00000"/>
                </a:solidFill>
              </a:rPr>
              <a:t/>
            </a:r>
            <a:br>
              <a:rPr lang="en-US" sz="3200" b="1" dirty="0" smtClean="0">
                <a:solidFill>
                  <a:srgbClr val="C00000"/>
                </a:solidFill>
              </a:rPr>
            </a:br>
            <a:endParaRPr lang="en-US" sz="3200" b="1" dirty="0">
              <a:solidFill>
                <a:srgbClr val="C00000"/>
              </a:solidFill>
            </a:endParaRPr>
          </a:p>
        </p:txBody>
      </p:sp>
      <p:sp>
        <p:nvSpPr>
          <p:cNvPr id="3" name="Content Placeholder 2"/>
          <p:cNvSpPr>
            <a:spLocks noGrp="1"/>
          </p:cNvSpPr>
          <p:nvPr>
            <p:ph idx="1"/>
          </p:nvPr>
        </p:nvSpPr>
        <p:spPr/>
        <p:txBody>
          <a:bodyPr/>
          <a:lstStyle/>
          <a:p>
            <a:pPr algn="ctr"/>
            <a:r>
              <a:rPr lang="en-US" sz="3600" b="1" dirty="0" smtClean="0">
                <a:solidFill>
                  <a:srgbClr val="002060"/>
                </a:solidFill>
              </a:rPr>
              <a:t> Aristocracy</a:t>
            </a:r>
          </a:p>
          <a:p>
            <a:pPr algn="ctr"/>
            <a:r>
              <a:rPr lang="en-US" sz="3600" b="1" dirty="0" smtClean="0">
                <a:solidFill>
                  <a:srgbClr val="002060"/>
                </a:solidFill>
              </a:rPr>
              <a:t> </a:t>
            </a:r>
            <a:r>
              <a:rPr lang="en-US" sz="3600" b="1" dirty="0" err="1" smtClean="0">
                <a:solidFill>
                  <a:srgbClr val="002060"/>
                </a:solidFill>
              </a:rPr>
              <a:t>Timocracy</a:t>
            </a:r>
            <a:endParaRPr lang="en-US" sz="3600" b="1" dirty="0" smtClean="0">
              <a:solidFill>
                <a:srgbClr val="002060"/>
              </a:solidFill>
            </a:endParaRPr>
          </a:p>
          <a:p>
            <a:pPr algn="ctr"/>
            <a:r>
              <a:rPr lang="en-US" sz="3600" b="1" dirty="0" smtClean="0">
                <a:solidFill>
                  <a:srgbClr val="002060"/>
                </a:solidFill>
              </a:rPr>
              <a:t> Oligarchy</a:t>
            </a:r>
          </a:p>
          <a:p>
            <a:pPr algn="ctr"/>
            <a:r>
              <a:rPr lang="en-US" sz="3600" b="1" dirty="0" smtClean="0">
                <a:solidFill>
                  <a:srgbClr val="002060"/>
                </a:solidFill>
              </a:rPr>
              <a:t> Democracy</a:t>
            </a:r>
          </a:p>
          <a:p>
            <a:pPr algn="ctr"/>
            <a:r>
              <a:rPr lang="en-US" sz="3600" b="1" dirty="0" smtClean="0">
                <a:solidFill>
                  <a:srgbClr val="002060"/>
                </a:solidFill>
              </a:rPr>
              <a:t>Tyranny</a:t>
            </a:r>
            <a:endParaRPr lang="en-US" sz="3600"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12</a:t>
            </a:fld>
            <a:endParaRPr lang="en-US"/>
          </a:p>
        </p:txBody>
      </p:sp>
      <p:sp>
        <p:nvSpPr>
          <p:cNvPr id="5" name="Date Placeholder 4"/>
          <p:cNvSpPr>
            <a:spLocks noGrp="1"/>
          </p:cNvSpPr>
          <p:nvPr>
            <p:ph type="dt" sz="half" idx="10"/>
          </p:nvPr>
        </p:nvSpPr>
        <p:spPr/>
        <p:txBody>
          <a:bodyPr/>
          <a:lstStyle/>
          <a:p>
            <a:fld id="{315AB15F-6CCE-4551-9896-2E63F5A507DD}"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b="1" dirty="0" smtClean="0"/>
              <a:t>Aristotle </a:t>
            </a:r>
            <a:endParaRPr lang="en-US" b="1" dirty="0"/>
          </a:p>
          <a:p>
            <a:r>
              <a:rPr lang="en-US" b="1" dirty="0" smtClean="0"/>
              <a:t>Period : 384-322 </a:t>
            </a:r>
            <a:r>
              <a:rPr lang="en-US" b="1" dirty="0"/>
              <a:t>BC </a:t>
            </a:r>
          </a:p>
          <a:p>
            <a:r>
              <a:rPr lang="en-US" b="1" dirty="0"/>
              <a:t>Main works </a:t>
            </a:r>
          </a:p>
          <a:p>
            <a:r>
              <a:rPr lang="en-US" b="1" dirty="0"/>
              <a:t>Politics </a:t>
            </a:r>
          </a:p>
          <a:p>
            <a:r>
              <a:rPr lang="en-US" b="1" dirty="0"/>
              <a:t>Theme/ philosophy </a:t>
            </a:r>
          </a:p>
          <a:p>
            <a:r>
              <a:rPr lang="en-US" b="1" dirty="0"/>
              <a:t>democracy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1524000"/>
            <a:ext cx="314325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13</a:t>
            </a:fld>
            <a:endParaRPr lang="en-US"/>
          </a:p>
        </p:txBody>
      </p:sp>
      <p:sp>
        <p:nvSpPr>
          <p:cNvPr id="5" name="Date Placeholder 4"/>
          <p:cNvSpPr>
            <a:spLocks noGrp="1"/>
          </p:cNvSpPr>
          <p:nvPr>
            <p:ph type="dt" sz="half" idx="10"/>
          </p:nvPr>
        </p:nvSpPr>
        <p:spPr/>
        <p:txBody>
          <a:bodyPr/>
          <a:lstStyle/>
          <a:p>
            <a:fld id="{4240B215-9518-4A01-9D0D-DC73B3354666}"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427617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100" b="1" dirty="0">
              <a:solidFill>
                <a:srgbClr val="FF0000"/>
              </a:solidFill>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b="1" dirty="0">
                <a:solidFill>
                  <a:srgbClr val="7030A0"/>
                </a:solidFill>
              </a:rPr>
              <a:t>Aristotle </a:t>
            </a:r>
            <a:r>
              <a:rPr lang="en-US" b="1" dirty="0" smtClean="0">
                <a:solidFill>
                  <a:srgbClr val="7030A0"/>
                </a:solidFill>
              </a:rPr>
              <a:t>was </a:t>
            </a:r>
            <a:r>
              <a:rPr lang="en-US" b="1" dirty="0">
                <a:solidFill>
                  <a:srgbClr val="7030A0"/>
                </a:solidFill>
              </a:rPr>
              <a:t>a Greek philosopher, logician, and scientist. Along with his teacher Plato, Aristotle is generally regarded as one of the most influential ancient thinkers in a number of philosophical fields, including political </a:t>
            </a:r>
            <a:r>
              <a:rPr lang="en-US" b="1" dirty="0" smtClean="0">
                <a:solidFill>
                  <a:srgbClr val="7030A0"/>
                </a:solidFill>
              </a:rPr>
              <a:t>theory.</a:t>
            </a:r>
          </a:p>
          <a:p>
            <a:pPr algn="just"/>
            <a:r>
              <a:rPr lang="en-US" b="1" dirty="0">
                <a:solidFill>
                  <a:srgbClr val="7030A0"/>
                </a:solidFill>
              </a:rPr>
              <a:t>Aristotle, a student </a:t>
            </a:r>
            <a:r>
              <a:rPr lang="en-US" b="1" dirty="0" smtClean="0">
                <a:solidFill>
                  <a:srgbClr val="7030A0"/>
                </a:solidFill>
              </a:rPr>
              <a:t>of Plato, </a:t>
            </a:r>
            <a:r>
              <a:rPr lang="en-US" b="1" dirty="0">
                <a:solidFill>
                  <a:srgbClr val="7030A0"/>
                </a:solidFill>
              </a:rPr>
              <a:t>was a prolific researcher, teacher and writer. Known in the Middle Ages as simply “the Philosopher,” and called by Dante “the master of those who know,”</a:t>
            </a:r>
          </a:p>
        </p:txBody>
      </p:sp>
      <p:sp>
        <p:nvSpPr>
          <p:cNvPr id="4" name="Slide Number Placeholder 3"/>
          <p:cNvSpPr>
            <a:spLocks noGrp="1"/>
          </p:cNvSpPr>
          <p:nvPr>
            <p:ph type="sldNum" sz="quarter" idx="12"/>
          </p:nvPr>
        </p:nvSpPr>
        <p:spPr/>
        <p:txBody>
          <a:bodyPr/>
          <a:lstStyle/>
          <a:p>
            <a:fld id="{41F59254-AD2E-4B68-8DB4-7FCC65FE6412}" type="slidenum">
              <a:rPr lang="en-US" smtClean="0"/>
              <a:pPr/>
              <a:t>14</a:t>
            </a:fld>
            <a:endParaRPr lang="en-US"/>
          </a:p>
        </p:txBody>
      </p:sp>
      <p:sp>
        <p:nvSpPr>
          <p:cNvPr id="5" name="Date Placeholder 4"/>
          <p:cNvSpPr>
            <a:spLocks noGrp="1"/>
          </p:cNvSpPr>
          <p:nvPr>
            <p:ph type="dt" sz="half" idx="10"/>
          </p:nvPr>
        </p:nvSpPr>
        <p:spPr/>
        <p:txBody>
          <a:bodyPr/>
          <a:lstStyle/>
          <a:p>
            <a:fld id="{A7DEF665-9BD3-44E0-A194-E61A5FA1E4B7}"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706839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solidFill>
                  <a:srgbClr val="002060"/>
                </a:solidFill>
              </a:rPr>
              <a:t>Aristotle's life seems to have influenced his political thought in various ways: his interest in biology seems to be expressed in the naturalism of his politics; his interest in comparative politics and his sympathies for democracy as well as monarchy may have been encouraged by his travels and experience of diverse political systems;</a:t>
            </a:r>
          </a:p>
        </p:txBody>
      </p:sp>
      <p:sp>
        <p:nvSpPr>
          <p:cNvPr id="4" name="Slide Number Placeholder 3"/>
          <p:cNvSpPr>
            <a:spLocks noGrp="1"/>
          </p:cNvSpPr>
          <p:nvPr>
            <p:ph type="sldNum" sz="quarter" idx="12"/>
          </p:nvPr>
        </p:nvSpPr>
        <p:spPr/>
        <p:txBody>
          <a:bodyPr/>
          <a:lstStyle/>
          <a:p>
            <a:fld id="{41F59254-AD2E-4B68-8DB4-7FCC65FE6412}" type="slidenum">
              <a:rPr lang="en-US" smtClean="0"/>
              <a:pPr/>
              <a:t>15</a:t>
            </a:fld>
            <a:endParaRPr lang="en-US"/>
          </a:p>
        </p:txBody>
      </p:sp>
      <p:sp>
        <p:nvSpPr>
          <p:cNvPr id="5" name="Date Placeholder 4"/>
          <p:cNvSpPr>
            <a:spLocks noGrp="1"/>
          </p:cNvSpPr>
          <p:nvPr>
            <p:ph type="dt" sz="half" idx="10"/>
          </p:nvPr>
        </p:nvSpPr>
        <p:spPr/>
        <p:txBody>
          <a:bodyPr/>
          <a:lstStyle/>
          <a:p>
            <a:fld id="{DC5328BF-4D06-4064-A81C-2A9FA22CD6B4}"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35443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he criticizes harshly, while borrowing extensively, from Plato's </a:t>
            </a:r>
            <a:r>
              <a:rPr lang="en-US" b="1" i="1" dirty="0"/>
              <a:t>Republic</a:t>
            </a:r>
            <a:r>
              <a:rPr lang="en-US" b="1" dirty="0"/>
              <a:t>, </a:t>
            </a:r>
            <a:r>
              <a:rPr lang="en-US" b="1" i="1" dirty="0"/>
              <a:t>Statesman</a:t>
            </a:r>
            <a:r>
              <a:rPr lang="en-US" b="1" dirty="0"/>
              <a:t>, and </a:t>
            </a:r>
            <a:r>
              <a:rPr lang="en-US" b="1" i="1" dirty="0"/>
              <a:t>Laws</a:t>
            </a:r>
            <a:r>
              <a:rPr lang="en-US" b="1" dirty="0"/>
              <a:t>; and his own </a:t>
            </a:r>
            <a:r>
              <a:rPr lang="en-US" b="1" i="1" dirty="0"/>
              <a:t>Politics</a:t>
            </a:r>
            <a:r>
              <a:rPr lang="en-US" b="1" dirty="0"/>
              <a:t> is intended to guide rulers and statesmen, reflecting the high political circles in which he moved.</a:t>
            </a:r>
          </a:p>
        </p:txBody>
      </p:sp>
      <p:sp>
        <p:nvSpPr>
          <p:cNvPr id="4" name="Slide Number Placeholder 3"/>
          <p:cNvSpPr>
            <a:spLocks noGrp="1"/>
          </p:cNvSpPr>
          <p:nvPr>
            <p:ph type="sldNum" sz="quarter" idx="12"/>
          </p:nvPr>
        </p:nvSpPr>
        <p:spPr/>
        <p:txBody>
          <a:bodyPr/>
          <a:lstStyle/>
          <a:p>
            <a:fld id="{41F59254-AD2E-4B68-8DB4-7FCC65FE6412}" type="slidenum">
              <a:rPr lang="en-US" smtClean="0"/>
              <a:pPr/>
              <a:t>16</a:t>
            </a:fld>
            <a:endParaRPr lang="en-US"/>
          </a:p>
        </p:txBody>
      </p:sp>
      <p:sp>
        <p:nvSpPr>
          <p:cNvPr id="5" name="Date Placeholder 4"/>
          <p:cNvSpPr>
            <a:spLocks noGrp="1"/>
          </p:cNvSpPr>
          <p:nvPr>
            <p:ph type="dt" sz="half" idx="10"/>
          </p:nvPr>
        </p:nvSpPr>
        <p:spPr/>
        <p:txBody>
          <a:bodyPr/>
          <a:lstStyle/>
          <a:p>
            <a:fld id="{63393386-116D-4CC3-8A15-D86B04D645F6}"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917870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229600" cy="5745163"/>
          </a:xfrm>
        </p:spPr>
        <p:txBody>
          <a:bodyPr>
            <a:normAutofit/>
          </a:bodyPr>
          <a:lstStyle/>
          <a:p>
            <a:pPr algn="just"/>
            <a:endParaRPr lang="en-US" b="1" dirty="0" smtClean="0">
              <a:solidFill>
                <a:srgbClr val="C00000"/>
              </a:solidFill>
            </a:endParaRPr>
          </a:p>
          <a:p>
            <a:pPr algn="just"/>
            <a:endParaRPr lang="en-US" b="1" dirty="0">
              <a:solidFill>
                <a:srgbClr val="C00000"/>
              </a:solidFill>
            </a:endParaRPr>
          </a:p>
          <a:p>
            <a:pPr algn="just"/>
            <a:r>
              <a:rPr lang="en-US" b="1" dirty="0" smtClean="0">
                <a:solidFill>
                  <a:srgbClr val="C00000"/>
                </a:solidFill>
              </a:rPr>
              <a:t>In </a:t>
            </a:r>
            <a:r>
              <a:rPr lang="en-US" b="1" dirty="0">
                <a:solidFill>
                  <a:srgbClr val="C00000"/>
                </a:solidFill>
              </a:rPr>
              <a:t>the </a:t>
            </a:r>
            <a:r>
              <a:rPr lang="en-US" b="1" i="1" dirty="0" err="1">
                <a:solidFill>
                  <a:srgbClr val="C00000"/>
                </a:solidFill>
              </a:rPr>
              <a:t>Nicomachean</a:t>
            </a:r>
            <a:r>
              <a:rPr lang="en-US" b="1" i="1" dirty="0">
                <a:solidFill>
                  <a:srgbClr val="C00000"/>
                </a:solidFill>
              </a:rPr>
              <a:t> Ethics</a:t>
            </a:r>
            <a:r>
              <a:rPr lang="en-US" b="1" dirty="0">
                <a:solidFill>
                  <a:srgbClr val="C00000"/>
                </a:solidFill>
              </a:rPr>
              <a:t> Aristotle describes his subject matter as ‘political science’, which he characterizes as the most authoritative science. It prescribes which sciences are to be studied in the city-state, and the others — such as military science, household management, and rhetoric — fall under its authority. </a:t>
            </a:r>
          </a:p>
        </p:txBody>
      </p:sp>
      <p:sp>
        <p:nvSpPr>
          <p:cNvPr id="4" name="Slide Number Placeholder 3"/>
          <p:cNvSpPr>
            <a:spLocks noGrp="1"/>
          </p:cNvSpPr>
          <p:nvPr>
            <p:ph type="sldNum" sz="quarter" idx="12"/>
          </p:nvPr>
        </p:nvSpPr>
        <p:spPr/>
        <p:txBody>
          <a:bodyPr/>
          <a:lstStyle/>
          <a:p>
            <a:fld id="{41F59254-AD2E-4B68-8DB4-7FCC65FE6412}" type="slidenum">
              <a:rPr lang="en-US" smtClean="0"/>
              <a:pPr/>
              <a:t>17</a:t>
            </a:fld>
            <a:endParaRPr lang="en-US"/>
          </a:p>
        </p:txBody>
      </p:sp>
      <p:sp>
        <p:nvSpPr>
          <p:cNvPr id="5" name="Date Placeholder 4"/>
          <p:cNvSpPr>
            <a:spLocks noGrp="1"/>
          </p:cNvSpPr>
          <p:nvPr>
            <p:ph type="dt" sz="half" idx="10"/>
          </p:nvPr>
        </p:nvSpPr>
        <p:spPr/>
        <p:txBody>
          <a:bodyPr/>
          <a:lstStyle/>
          <a:p>
            <a:fld id="{6CC327C1-242B-4055-924E-195935392C28}"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437382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lstStyle/>
          <a:p>
            <a:pPr algn="just"/>
            <a:endParaRPr lang="en-US" b="1" dirty="0"/>
          </a:p>
          <a:p>
            <a:pPr algn="just"/>
            <a:r>
              <a:rPr lang="en-US" b="1" dirty="0"/>
              <a:t>Aristotle's political science thus encompasses the two fields which modern philosophers distinguish as ethics and political philosophy. Political philosophy in the narrow sense is roughly speaking, the subject of his treatise called the </a:t>
            </a:r>
            <a:r>
              <a:rPr lang="en-US" b="1" i="1" dirty="0"/>
              <a:t>Politics</a:t>
            </a:r>
            <a:r>
              <a:rPr lang="en-US" b="1" dirty="0"/>
              <a:t>. </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18</a:t>
            </a:fld>
            <a:endParaRPr lang="en-US"/>
          </a:p>
        </p:txBody>
      </p:sp>
      <p:sp>
        <p:nvSpPr>
          <p:cNvPr id="5" name="Date Placeholder 4"/>
          <p:cNvSpPr>
            <a:spLocks noGrp="1"/>
          </p:cNvSpPr>
          <p:nvPr>
            <p:ph type="dt" sz="half" idx="10"/>
          </p:nvPr>
        </p:nvSpPr>
        <p:spPr/>
        <p:txBody>
          <a:bodyPr/>
          <a:lstStyle/>
          <a:p>
            <a:fld id="{62470DE2-96BC-4D9F-B67F-643D40DB9E6C}"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34507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Politics is</a:t>
            </a:r>
            <a:r>
              <a:rPr lang="en-US" dirty="0"/>
              <a:t> all around us. </a:t>
            </a:r>
            <a:r>
              <a:rPr lang="en-US" b="1" dirty="0"/>
              <a:t>Aristotle</a:t>
            </a:r>
            <a:r>
              <a:rPr lang="en-US" dirty="0"/>
              <a:t> called it the “</a:t>
            </a:r>
            <a:r>
              <a:rPr lang="en-US" b="1" dirty="0"/>
              <a:t>master science</a:t>
            </a:r>
            <a:r>
              <a:rPr lang="en-US" dirty="0"/>
              <a:t>” because it influences all aspects of human life: what we can </a:t>
            </a:r>
            <a:r>
              <a:rPr lang="en-US" b="1" dirty="0"/>
              <a:t>do</a:t>
            </a:r>
            <a:r>
              <a:rPr lang="en-US" dirty="0"/>
              <a:t>, what we can say, where we can live, even what we can eat. There </a:t>
            </a:r>
            <a:r>
              <a:rPr lang="en-US" b="1" dirty="0"/>
              <a:t>is</a:t>
            </a:r>
            <a:r>
              <a:rPr lang="en-US" dirty="0"/>
              <a:t> no escaping </a:t>
            </a:r>
            <a:r>
              <a:rPr lang="en-US" b="1" dirty="0"/>
              <a:t>politics</a:t>
            </a:r>
            <a:r>
              <a:rPr lang="en-US" dirty="0"/>
              <a:t>, but we can discover more effective ways to use it by studying </a:t>
            </a:r>
            <a:r>
              <a:rPr lang="en-US" b="1" dirty="0"/>
              <a:t>Political Science</a:t>
            </a:r>
            <a:r>
              <a:rPr lang="en-US" dirty="0"/>
              <a:t>.</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19</a:t>
            </a:fld>
            <a:endParaRPr lang="en-US"/>
          </a:p>
        </p:txBody>
      </p:sp>
      <p:sp>
        <p:nvSpPr>
          <p:cNvPr id="5" name="Date Placeholder 4"/>
          <p:cNvSpPr>
            <a:spLocks noGrp="1"/>
          </p:cNvSpPr>
          <p:nvPr>
            <p:ph type="dt" sz="half" idx="10"/>
          </p:nvPr>
        </p:nvSpPr>
        <p:spPr/>
        <p:txBody>
          <a:bodyPr/>
          <a:lstStyle/>
          <a:p>
            <a:fld id="{7E8801D0-C77C-41F9-80B6-5E0DBB095DEB}"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717879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rPr>
              <a:t>Political Philosophers </a:t>
            </a:r>
            <a:r>
              <a:rPr lang="en-US" sz="3200" dirty="0">
                <a:solidFill>
                  <a:srgbClr val="002060"/>
                </a:solidFill>
              </a:rPr>
              <a:t/>
            </a:r>
            <a:br>
              <a:rPr lang="en-US" sz="3200" dirty="0">
                <a:solidFill>
                  <a:srgbClr val="002060"/>
                </a:solidFill>
              </a:rPr>
            </a:br>
            <a:endParaRPr lang="en-US" sz="3200" dirty="0"/>
          </a:p>
        </p:txBody>
      </p:sp>
      <p:sp>
        <p:nvSpPr>
          <p:cNvPr id="3" name="Content Placeholder 2"/>
          <p:cNvSpPr>
            <a:spLocks noGrp="1"/>
          </p:cNvSpPr>
          <p:nvPr>
            <p:ph idx="1"/>
          </p:nvPr>
        </p:nvSpPr>
        <p:spPr/>
        <p:txBody>
          <a:bodyPr>
            <a:normAutofit/>
          </a:bodyPr>
          <a:lstStyle/>
          <a:p>
            <a:r>
              <a:rPr lang="en-US" b="1" dirty="0" smtClean="0">
                <a:solidFill>
                  <a:srgbClr val="002060"/>
                </a:solidFill>
              </a:rPr>
              <a:t>Hammurabi </a:t>
            </a:r>
            <a:endParaRPr lang="en-US" b="1" dirty="0">
              <a:solidFill>
                <a:srgbClr val="002060"/>
              </a:solidFill>
            </a:endParaRPr>
          </a:p>
          <a:p>
            <a:r>
              <a:rPr lang="en-US" b="1" dirty="0" smtClean="0">
                <a:solidFill>
                  <a:srgbClr val="002060"/>
                </a:solidFill>
              </a:rPr>
              <a:t>Period : 1750 </a:t>
            </a:r>
            <a:r>
              <a:rPr lang="en-US" b="1" dirty="0">
                <a:solidFill>
                  <a:srgbClr val="002060"/>
                </a:solidFill>
              </a:rPr>
              <a:t>BC died </a:t>
            </a:r>
          </a:p>
          <a:p>
            <a:r>
              <a:rPr lang="en-US" b="1" dirty="0">
                <a:solidFill>
                  <a:srgbClr val="002060"/>
                </a:solidFill>
              </a:rPr>
              <a:t>Main works </a:t>
            </a:r>
          </a:p>
          <a:p>
            <a:r>
              <a:rPr lang="en-US" b="1" dirty="0">
                <a:solidFill>
                  <a:srgbClr val="002060"/>
                </a:solidFill>
              </a:rPr>
              <a:t>Hammurabi’s code </a:t>
            </a:r>
          </a:p>
          <a:p>
            <a:r>
              <a:rPr lang="en-US" b="1" dirty="0">
                <a:solidFill>
                  <a:srgbClr val="002060"/>
                </a:solidFill>
              </a:rPr>
              <a:t>Theme/ philosophy </a:t>
            </a:r>
          </a:p>
          <a:p>
            <a:r>
              <a:rPr lang="en-US" b="1" dirty="0">
                <a:solidFill>
                  <a:srgbClr val="002060"/>
                </a:solidFill>
              </a:rPr>
              <a:t>Law</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76401"/>
            <a:ext cx="3325952"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2</a:t>
            </a:fld>
            <a:endParaRPr lang="en-US"/>
          </a:p>
        </p:txBody>
      </p:sp>
      <p:sp>
        <p:nvSpPr>
          <p:cNvPr id="5" name="Date Placeholder 4"/>
          <p:cNvSpPr>
            <a:spLocks noGrp="1"/>
          </p:cNvSpPr>
          <p:nvPr>
            <p:ph type="dt" sz="half" idx="10"/>
          </p:nvPr>
        </p:nvSpPr>
        <p:spPr/>
        <p:txBody>
          <a:bodyPr/>
          <a:lstStyle/>
          <a:p>
            <a:fld id="{DA8702E8-2A38-48E9-B758-4B4EB26CC07C}"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749704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pPr algn="just"/>
            <a:r>
              <a:rPr lang="en-US" sz="2400" b="1" dirty="0"/>
              <a:t>The distinction between correct and deviant constitutions is combined with the observation that the government may consist of one person, a few, or a multitude. Hence, there are six possible constitutional forms (</a:t>
            </a:r>
            <a:r>
              <a:rPr lang="en-US" sz="2400" b="1" i="1" dirty="0"/>
              <a:t>Politics</a:t>
            </a:r>
            <a:r>
              <a:rPr lang="en-US" sz="2400" b="1" dirty="0"/>
              <a:t> III.7):</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837419899"/>
              </p:ext>
            </p:extLst>
          </p:nvPr>
        </p:nvGraphicFramePr>
        <p:xfrm>
          <a:off x="457200" y="2743199"/>
          <a:ext cx="8229600" cy="3505200"/>
        </p:xfrm>
        <a:graphic>
          <a:graphicData uri="http://schemas.openxmlformats.org/drawingml/2006/table">
            <a:tbl>
              <a:tblPr/>
              <a:tblGrid>
                <a:gridCol w="2715768">
                  <a:extLst>
                    <a:ext uri="{9D8B030D-6E8A-4147-A177-3AD203B41FA5}">
                      <a16:colId xmlns:a16="http://schemas.microsoft.com/office/drawing/2014/main" val="20000"/>
                    </a:ext>
                  </a:extLst>
                </a:gridCol>
                <a:gridCol w="2715768">
                  <a:extLst>
                    <a:ext uri="{9D8B030D-6E8A-4147-A177-3AD203B41FA5}">
                      <a16:colId xmlns:a16="http://schemas.microsoft.com/office/drawing/2014/main" val="20001"/>
                    </a:ext>
                  </a:extLst>
                </a:gridCol>
                <a:gridCol w="2798064">
                  <a:extLst>
                    <a:ext uri="{9D8B030D-6E8A-4147-A177-3AD203B41FA5}">
                      <a16:colId xmlns:a16="http://schemas.microsoft.com/office/drawing/2014/main" val="20002"/>
                    </a:ext>
                  </a:extLst>
                </a:gridCol>
              </a:tblGrid>
              <a:tr h="876300">
                <a:tc>
                  <a:txBody>
                    <a:bodyPr/>
                    <a:lstStyle/>
                    <a:p>
                      <a:r>
                        <a:rPr lang="en-US" b="1" dirty="0"/>
                        <a:t> </a:t>
                      </a:r>
                    </a:p>
                  </a:txBody>
                  <a:tcPr marL="38100" marR="38100" marT="38100" marB="38100" anchor="ctr">
                    <a:lnL>
                      <a:noFill/>
                    </a:lnL>
                    <a:lnR>
                      <a:noFill/>
                    </a:lnR>
                    <a:lnT>
                      <a:noFill/>
                    </a:lnT>
                    <a:lnB>
                      <a:noFill/>
                    </a:lnB>
                  </a:tcPr>
                </a:tc>
                <a:tc>
                  <a:txBody>
                    <a:bodyPr/>
                    <a:lstStyle/>
                    <a:p>
                      <a:pPr algn="ctr"/>
                      <a:r>
                        <a:rPr lang="en-US" b="1"/>
                        <a:t>Correct</a:t>
                      </a:r>
                    </a:p>
                  </a:txBody>
                  <a:tcPr marL="38100" marR="38100" marT="38100" marB="38100" anchor="ctr">
                    <a:lnL>
                      <a:noFill/>
                    </a:lnL>
                    <a:lnR>
                      <a:noFill/>
                    </a:lnR>
                    <a:lnT>
                      <a:noFill/>
                    </a:lnT>
                    <a:lnB>
                      <a:noFill/>
                    </a:lnB>
                  </a:tcPr>
                </a:tc>
                <a:tc>
                  <a:txBody>
                    <a:bodyPr/>
                    <a:lstStyle/>
                    <a:p>
                      <a:pPr algn="ctr"/>
                      <a:r>
                        <a:rPr lang="en-US" b="1"/>
                        <a:t>Deviant</a:t>
                      </a:r>
                    </a:p>
                  </a:txBody>
                  <a:tcPr marL="38100" marR="38100" marT="38100" marB="38100" anchor="ctr">
                    <a:lnL>
                      <a:noFill/>
                    </a:lnL>
                    <a:lnR>
                      <a:noFill/>
                    </a:lnR>
                    <a:lnT>
                      <a:noFill/>
                    </a:lnT>
                    <a:lnB>
                      <a:noFill/>
                    </a:lnB>
                  </a:tcPr>
                </a:tc>
                <a:extLst>
                  <a:ext uri="{0D108BD9-81ED-4DB2-BD59-A6C34878D82A}">
                    <a16:rowId xmlns:a16="http://schemas.microsoft.com/office/drawing/2014/main" val="10000"/>
                  </a:ext>
                </a:extLst>
              </a:tr>
              <a:tr h="876300">
                <a:tc>
                  <a:txBody>
                    <a:bodyPr/>
                    <a:lstStyle/>
                    <a:p>
                      <a:pPr algn="ctr"/>
                      <a:r>
                        <a:rPr lang="en-US" b="1" dirty="0"/>
                        <a:t>One Ruler</a:t>
                      </a:r>
                    </a:p>
                  </a:txBody>
                  <a:tcPr marL="38100" marR="38100" marT="38100" marB="38100" anchor="ctr">
                    <a:lnL>
                      <a:noFill/>
                    </a:lnL>
                    <a:lnR>
                      <a:noFill/>
                    </a:lnR>
                    <a:lnT>
                      <a:noFill/>
                    </a:lnT>
                    <a:lnB>
                      <a:noFill/>
                    </a:lnB>
                  </a:tcPr>
                </a:tc>
                <a:tc>
                  <a:txBody>
                    <a:bodyPr/>
                    <a:lstStyle/>
                    <a:p>
                      <a:pPr algn="ctr"/>
                      <a:r>
                        <a:rPr lang="en-US" b="1" dirty="0"/>
                        <a:t>Kingship</a:t>
                      </a:r>
                    </a:p>
                  </a:txBody>
                  <a:tcPr marL="38100" marR="38100" marT="38100" marB="38100" anchor="ctr">
                    <a:lnL>
                      <a:noFill/>
                    </a:lnL>
                    <a:lnR>
                      <a:noFill/>
                    </a:lnR>
                    <a:lnT>
                      <a:noFill/>
                    </a:lnT>
                    <a:lnB>
                      <a:noFill/>
                    </a:lnB>
                  </a:tcPr>
                </a:tc>
                <a:tc>
                  <a:txBody>
                    <a:bodyPr/>
                    <a:lstStyle/>
                    <a:p>
                      <a:pPr algn="ctr"/>
                      <a:r>
                        <a:rPr lang="en-US" b="1"/>
                        <a:t>Tyranny</a:t>
                      </a:r>
                    </a:p>
                  </a:txBody>
                  <a:tcPr marL="38100" marR="38100" marT="38100" marB="38100" anchor="ctr">
                    <a:lnL>
                      <a:noFill/>
                    </a:lnL>
                    <a:lnR>
                      <a:noFill/>
                    </a:lnR>
                    <a:lnT>
                      <a:noFill/>
                    </a:lnT>
                    <a:lnB>
                      <a:noFill/>
                    </a:lnB>
                  </a:tcPr>
                </a:tc>
                <a:extLst>
                  <a:ext uri="{0D108BD9-81ED-4DB2-BD59-A6C34878D82A}">
                    <a16:rowId xmlns:a16="http://schemas.microsoft.com/office/drawing/2014/main" val="10001"/>
                  </a:ext>
                </a:extLst>
              </a:tr>
              <a:tr h="876300">
                <a:tc>
                  <a:txBody>
                    <a:bodyPr/>
                    <a:lstStyle/>
                    <a:p>
                      <a:pPr algn="ctr"/>
                      <a:r>
                        <a:rPr lang="en-US" b="1"/>
                        <a:t>Few Rulers</a:t>
                      </a:r>
                    </a:p>
                  </a:txBody>
                  <a:tcPr marL="38100" marR="38100" marT="38100" marB="38100" anchor="ctr">
                    <a:lnL>
                      <a:noFill/>
                    </a:lnL>
                    <a:lnR>
                      <a:noFill/>
                    </a:lnR>
                    <a:lnT>
                      <a:noFill/>
                    </a:lnT>
                    <a:lnB>
                      <a:noFill/>
                    </a:lnB>
                  </a:tcPr>
                </a:tc>
                <a:tc>
                  <a:txBody>
                    <a:bodyPr/>
                    <a:lstStyle/>
                    <a:p>
                      <a:pPr algn="ctr"/>
                      <a:r>
                        <a:rPr lang="en-US" b="1" dirty="0"/>
                        <a:t>Aristocracy</a:t>
                      </a:r>
                    </a:p>
                  </a:txBody>
                  <a:tcPr marL="38100" marR="38100" marT="38100" marB="38100" anchor="ctr">
                    <a:lnL>
                      <a:noFill/>
                    </a:lnL>
                    <a:lnR>
                      <a:noFill/>
                    </a:lnR>
                    <a:lnT>
                      <a:noFill/>
                    </a:lnT>
                    <a:lnB>
                      <a:noFill/>
                    </a:lnB>
                  </a:tcPr>
                </a:tc>
                <a:tc>
                  <a:txBody>
                    <a:bodyPr/>
                    <a:lstStyle/>
                    <a:p>
                      <a:pPr algn="ctr"/>
                      <a:r>
                        <a:rPr lang="en-US" b="1" dirty="0"/>
                        <a:t>Oligarchy</a:t>
                      </a:r>
                    </a:p>
                  </a:txBody>
                  <a:tcPr marL="38100" marR="38100" marT="38100" marB="38100" anchor="ctr">
                    <a:lnL>
                      <a:noFill/>
                    </a:lnL>
                    <a:lnR>
                      <a:noFill/>
                    </a:lnR>
                    <a:lnT>
                      <a:noFill/>
                    </a:lnT>
                    <a:lnB>
                      <a:noFill/>
                    </a:lnB>
                  </a:tcPr>
                </a:tc>
                <a:extLst>
                  <a:ext uri="{0D108BD9-81ED-4DB2-BD59-A6C34878D82A}">
                    <a16:rowId xmlns:a16="http://schemas.microsoft.com/office/drawing/2014/main" val="10002"/>
                  </a:ext>
                </a:extLst>
              </a:tr>
              <a:tr h="876300">
                <a:tc>
                  <a:txBody>
                    <a:bodyPr/>
                    <a:lstStyle/>
                    <a:p>
                      <a:pPr algn="ctr"/>
                      <a:r>
                        <a:rPr lang="en-US" b="1"/>
                        <a:t>Many Rulers</a:t>
                      </a:r>
                    </a:p>
                  </a:txBody>
                  <a:tcPr marL="38100" marR="38100" marT="38100" marB="38100" anchor="ctr">
                    <a:lnL>
                      <a:noFill/>
                    </a:lnL>
                    <a:lnR>
                      <a:noFill/>
                    </a:lnR>
                    <a:lnT>
                      <a:noFill/>
                    </a:lnT>
                    <a:lnB>
                      <a:noFill/>
                    </a:lnB>
                  </a:tcPr>
                </a:tc>
                <a:tc>
                  <a:txBody>
                    <a:bodyPr/>
                    <a:lstStyle/>
                    <a:p>
                      <a:pPr algn="ctr"/>
                      <a:r>
                        <a:rPr lang="en-US" b="1" dirty="0"/>
                        <a:t>Polity</a:t>
                      </a:r>
                    </a:p>
                  </a:txBody>
                  <a:tcPr marL="38100" marR="38100" marT="38100" marB="38100" anchor="ctr">
                    <a:lnL>
                      <a:noFill/>
                    </a:lnL>
                    <a:lnR>
                      <a:noFill/>
                    </a:lnR>
                    <a:lnT>
                      <a:noFill/>
                    </a:lnT>
                    <a:lnB>
                      <a:noFill/>
                    </a:lnB>
                  </a:tcPr>
                </a:tc>
                <a:tc>
                  <a:txBody>
                    <a:bodyPr/>
                    <a:lstStyle/>
                    <a:p>
                      <a:pPr algn="ctr"/>
                      <a:r>
                        <a:rPr lang="en-US" b="1" dirty="0"/>
                        <a:t>Democracy</a:t>
                      </a:r>
                    </a:p>
                  </a:txBody>
                  <a:tcPr marL="38100" marR="38100" marT="38100" marB="38100"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13" name="Rectangle 5"/>
          <p:cNvSpPr>
            <a:spLocks noChangeArrowheads="1"/>
          </p:cNvSpPr>
          <p:nvPr/>
        </p:nvSpPr>
        <p:spPr bwMode="auto">
          <a:xfrm>
            <a:off x="457200" y="2971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
            </a:r>
          </a:p>
        </p:txBody>
      </p:sp>
      <p:sp>
        <p:nvSpPr>
          <p:cNvPr id="3" name="Slide Number Placeholder 2"/>
          <p:cNvSpPr>
            <a:spLocks noGrp="1"/>
          </p:cNvSpPr>
          <p:nvPr>
            <p:ph type="sldNum" sz="quarter" idx="12"/>
          </p:nvPr>
        </p:nvSpPr>
        <p:spPr/>
        <p:txBody>
          <a:bodyPr/>
          <a:lstStyle/>
          <a:p>
            <a:fld id="{41F59254-AD2E-4B68-8DB4-7FCC65FE6412}" type="slidenum">
              <a:rPr lang="en-US" smtClean="0"/>
              <a:pPr/>
              <a:t>20</a:t>
            </a:fld>
            <a:endParaRPr lang="en-US"/>
          </a:p>
        </p:txBody>
      </p:sp>
      <p:sp>
        <p:nvSpPr>
          <p:cNvPr id="4" name="Date Placeholder 3"/>
          <p:cNvSpPr>
            <a:spLocks noGrp="1"/>
          </p:cNvSpPr>
          <p:nvPr>
            <p:ph type="dt" sz="half" idx="10"/>
          </p:nvPr>
        </p:nvSpPr>
        <p:spPr/>
        <p:txBody>
          <a:bodyPr/>
          <a:lstStyle/>
          <a:p>
            <a:fld id="{D9D1DFC2-3259-4907-B8F0-DD8F5E2B8BA7}"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356414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a:bodyPr>
          <a:lstStyle/>
          <a:p>
            <a:pPr algn="ctr"/>
            <a:r>
              <a:rPr lang="en-US" b="1" dirty="0"/>
              <a:t>The </a:t>
            </a:r>
            <a:r>
              <a:rPr lang="en-US" b="1" i="1" dirty="0"/>
              <a:t>Politics</a:t>
            </a:r>
            <a:endParaRPr lang="en-US" b="1" dirty="0"/>
          </a:p>
          <a:p>
            <a:pPr algn="just"/>
            <a:r>
              <a:rPr lang="en-US" b="1" dirty="0"/>
              <a:t>As Aristotle understands things, the heart of political activity is the regime (the </a:t>
            </a:r>
            <a:r>
              <a:rPr lang="en-US" b="1" dirty="0" smtClean="0"/>
              <a:t>constitution</a:t>
            </a:r>
            <a:r>
              <a:rPr lang="en-US" b="1" dirty="0"/>
              <a:t>) because it forms the people and resources of a particular place into a whole whose laws and actions serve an understanding of virtue and happiness. </a:t>
            </a:r>
            <a:endParaRPr lang="en-US" b="1" dirty="0" smtClean="0"/>
          </a:p>
          <a:p>
            <a:pPr algn="just"/>
            <a:r>
              <a:rPr lang="en-US" b="1" dirty="0" smtClean="0"/>
              <a:t>It </a:t>
            </a:r>
            <a:r>
              <a:rPr lang="en-US" b="1" dirty="0"/>
              <a:t>is more significant than geography and resources or ethnic makeup, although such matters are significant. </a:t>
            </a:r>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21</a:t>
            </a:fld>
            <a:endParaRPr lang="en-US"/>
          </a:p>
        </p:txBody>
      </p:sp>
      <p:sp>
        <p:nvSpPr>
          <p:cNvPr id="5" name="Date Placeholder 4"/>
          <p:cNvSpPr>
            <a:spLocks noGrp="1"/>
          </p:cNvSpPr>
          <p:nvPr>
            <p:ph type="dt" sz="half" idx="10"/>
          </p:nvPr>
        </p:nvSpPr>
        <p:spPr/>
        <p:txBody>
          <a:bodyPr/>
          <a:lstStyle/>
          <a:p>
            <a:fld id="{35F8AC18-39B7-4AE6-8C7E-B8B548708943}"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169957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3600" b="1" dirty="0" smtClean="0">
                <a:solidFill>
                  <a:srgbClr val="FF0000"/>
                </a:solidFill>
              </a:rPr>
              <a:t>One </a:t>
            </a:r>
            <a:r>
              <a:rPr lang="en-US" sz="3600" b="1" dirty="0">
                <a:solidFill>
                  <a:srgbClr val="FF0000"/>
                </a:solidFill>
              </a:rPr>
              <a:t>can see the importance of the regime by reflecting on the vast difference between Germany ruled by Nazi tyranny and Germany ruled democratically.</a:t>
            </a:r>
          </a:p>
          <a:p>
            <a:endParaRPr lang="en-US" dirty="0"/>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22</a:t>
            </a:fld>
            <a:endParaRPr lang="en-US"/>
          </a:p>
        </p:txBody>
      </p:sp>
      <p:sp>
        <p:nvSpPr>
          <p:cNvPr id="5" name="Date Placeholder 4"/>
          <p:cNvSpPr>
            <a:spLocks noGrp="1"/>
          </p:cNvSpPr>
          <p:nvPr>
            <p:ph type="dt" sz="half" idx="10"/>
          </p:nvPr>
        </p:nvSpPr>
        <p:spPr/>
        <p:txBody>
          <a:bodyPr/>
          <a:lstStyle/>
          <a:p>
            <a:fld id="{ACD8C788-C370-43BC-94DF-70AB6B78852B}"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09620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b="1" dirty="0" err="1" smtClean="0"/>
              <a:t>Kautillay</a:t>
            </a:r>
            <a:r>
              <a:rPr lang="en-US" b="1" dirty="0" smtClean="0"/>
              <a:t>/</a:t>
            </a:r>
            <a:r>
              <a:rPr lang="en-US" b="1" dirty="0" err="1" smtClean="0"/>
              <a:t>Chanakya</a:t>
            </a:r>
            <a:r>
              <a:rPr lang="en-US" b="1" dirty="0" smtClean="0"/>
              <a:t> </a:t>
            </a:r>
            <a:endParaRPr lang="en-US" b="1" dirty="0"/>
          </a:p>
          <a:p>
            <a:r>
              <a:rPr lang="en-US" b="1" dirty="0" smtClean="0"/>
              <a:t>Period : 350-283 </a:t>
            </a:r>
            <a:r>
              <a:rPr lang="en-US" b="1" dirty="0"/>
              <a:t>BC </a:t>
            </a:r>
          </a:p>
          <a:p>
            <a:r>
              <a:rPr lang="en-US" b="1" dirty="0"/>
              <a:t>Main works </a:t>
            </a:r>
          </a:p>
          <a:p>
            <a:r>
              <a:rPr lang="en-US" b="1" dirty="0" err="1"/>
              <a:t>Arthashastra</a:t>
            </a:r>
            <a:endParaRPr lang="en-US" b="1"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600200"/>
            <a:ext cx="382279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23</a:t>
            </a:fld>
            <a:endParaRPr lang="en-US"/>
          </a:p>
        </p:txBody>
      </p:sp>
      <p:sp>
        <p:nvSpPr>
          <p:cNvPr id="5" name="Date Placeholder 4"/>
          <p:cNvSpPr>
            <a:spLocks noGrp="1"/>
          </p:cNvSpPr>
          <p:nvPr>
            <p:ph type="dt" sz="half" idx="10"/>
          </p:nvPr>
        </p:nvSpPr>
        <p:spPr/>
        <p:txBody>
          <a:bodyPr/>
          <a:lstStyle/>
          <a:p>
            <a:fld id="{A79473AA-9999-41F4-9BC5-7545DA8126C9}"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564048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b="1" dirty="0" smtClean="0">
                <a:solidFill>
                  <a:srgbClr val="C00000"/>
                </a:solidFill>
              </a:rPr>
              <a:t>Two </a:t>
            </a:r>
            <a:r>
              <a:rPr lang="en-US" b="1" dirty="0" err="1" smtClean="0">
                <a:solidFill>
                  <a:srgbClr val="C00000"/>
                </a:solidFill>
              </a:rPr>
              <a:t>millenia</a:t>
            </a:r>
            <a:r>
              <a:rPr lang="en-US" b="1" dirty="0" smtClean="0">
                <a:solidFill>
                  <a:srgbClr val="C00000"/>
                </a:solidFill>
              </a:rPr>
              <a:t> before Machiavelli and Hobbes, the Indian writer </a:t>
            </a:r>
            <a:r>
              <a:rPr lang="en-US" b="1" dirty="0" err="1" smtClean="0">
                <a:solidFill>
                  <a:srgbClr val="C00000"/>
                </a:solidFill>
              </a:rPr>
              <a:t>Kautilya</a:t>
            </a:r>
            <a:r>
              <a:rPr lang="en-US" b="1" dirty="0" smtClean="0">
                <a:solidFill>
                  <a:srgbClr val="C00000"/>
                </a:solidFill>
              </a:rPr>
              <a:t> in the fourth century B.C. arrived at the same conclusion.</a:t>
            </a:r>
          </a:p>
          <a:p>
            <a:pPr algn="just"/>
            <a:endParaRPr lang="en-US" b="1" dirty="0" smtClean="0">
              <a:solidFill>
                <a:srgbClr val="C00000"/>
              </a:solidFill>
            </a:endParaRPr>
          </a:p>
          <a:p>
            <a:pPr algn="just"/>
            <a:r>
              <a:rPr lang="en-US" b="1" dirty="0" err="1" smtClean="0">
                <a:solidFill>
                  <a:srgbClr val="C00000"/>
                </a:solidFill>
              </a:rPr>
              <a:t>Kautilya</a:t>
            </a:r>
            <a:r>
              <a:rPr lang="en-US" b="1" dirty="0" smtClean="0">
                <a:solidFill>
                  <a:srgbClr val="C00000"/>
                </a:solidFill>
              </a:rPr>
              <a:t> was a prime minister and advisor to the Indian monarch </a:t>
            </a:r>
            <a:r>
              <a:rPr lang="en-US" b="1" i="1" dirty="0" smtClean="0">
                <a:solidFill>
                  <a:srgbClr val="C00000"/>
                </a:solidFill>
              </a:rPr>
              <a:t>Chandragupta </a:t>
            </a:r>
            <a:r>
              <a:rPr lang="en-US" b="1" i="1" dirty="0" err="1" smtClean="0">
                <a:solidFill>
                  <a:srgbClr val="C00000"/>
                </a:solidFill>
              </a:rPr>
              <a:t>Maurya</a:t>
            </a:r>
            <a:r>
              <a:rPr lang="en-US" b="1" i="1" dirty="0" smtClean="0">
                <a:solidFill>
                  <a:srgbClr val="C00000"/>
                </a:solidFill>
              </a:rPr>
              <a:t> </a:t>
            </a:r>
            <a:r>
              <a:rPr lang="en-US" b="1" dirty="0" smtClean="0">
                <a:solidFill>
                  <a:srgbClr val="C00000"/>
                </a:solidFill>
              </a:rPr>
              <a:t>wrote his book </a:t>
            </a:r>
            <a:r>
              <a:rPr lang="en-US" b="1" i="1" dirty="0" err="1" smtClean="0">
                <a:solidFill>
                  <a:srgbClr val="C00000"/>
                </a:solidFill>
              </a:rPr>
              <a:t>Arthashastra</a:t>
            </a:r>
            <a:r>
              <a:rPr lang="en-US" b="1" i="1" dirty="0" smtClean="0">
                <a:solidFill>
                  <a:srgbClr val="C00000"/>
                </a:solidFill>
              </a:rPr>
              <a:t>  </a:t>
            </a:r>
            <a:r>
              <a:rPr lang="en-US" b="1" dirty="0" smtClean="0">
                <a:solidFill>
                  <a:srgbClr val="C00000"/>
                </a:solidFill>
              </a:rPr>
              <a:t>that prosperity comes from living in a well run kingdom.</a:t>
            </a:r>
          </a:p>
          <a:p>
            <a:pPr algn="just"/>
            <a:endParaRPr lang="en-US" b="1" dirty="0" smtClean="0">
              <a:solidFill>
                <a:srgbClr val="C00000"/>
              </a:solidFill>
            </a:endParaRPr>
          </a:p>
          <a:p>
            <a:pPr algn="just"/>
            <a:r>
              <a:rPr lang="en-US" b="1" dirty="0" smtClean="0">
                <a:solidFill>
                  <a:srgbClr val="C00000"/>
                </a:solidFill>
              </a:rPr>
              <a:t>Like Hobbes, </a:t>
            </a:r>
            <a:r>
              <a:rPr lang="en-US" b="1" dirty="0" err="1" smtClean="0">
                <a:solidFill>
                  <a:srgbClr val="C00000"/>
                </a:solidFill>
              </a:rPr>
              <a:t>Kautilya</a:t>
            </a:r>
            <a:r>
              <a:rPr lang="en-US" b="1" dirty="0" smtClean="0">
                <a:solidFill>
                  <a:srgbClr val="C00000"/>
                </a:solidFill>
              </a:rPr>
              <a:t> posited a state of nature that meant anarchy</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24</a:t>
            </a:fld>
            <a:endParaRPr lang="en-US"/>
          </a:p>
        </p:txBody>
      </p:sp>
      <p:sp>
        <p:nvSpPr>
          <p:cNvPr id="5" name="Date Placeholder 4"/>
          <p:cNvSpPr>
            <a:spLocks noGrp="1"/>
          </p:cNvSpPr>
          <p:nvPr>
            <p:ph type="dt" sz="half" idx="10"/>
          </p:nvPr>
        </p:nvSpPr>
        <p:spPr/>
        <p:txBody>
          <a:bodyPr/>
          <a:lstStyle/>
          <a:p>
            <a:fld id="{74CD925B-671B-41E1-AF26-B493EA68311F}"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143223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b="1" dirty="0" smtClean="0">
                <a:solidFill>
                  <a:srgbClr val="7030A0"/>
                </a:solidFill>
              </a:rPr>
              <a:t>Monarchs arose to protect the land and people against anarchy and ensure their prosperity.</a:t>
            </a:r>
          </a:p>
          <a:p>
            <a:pPr algn="just"/>
            <a:r>
              <a:rPr lang="en-US" b="1" dirty="0" smtClean="0">
                <a:solidFill>
                  <a:srgbClr val="7030A0"/>
                </a:solidFill>
              </a:rPr>
              <a:t>Like Machiavelli, </a:t>
            </a:r>
            <a:r>
              <a:rPr lang="en-US" b="1" dirty="0" err="1" smtClean="0">
                <a:solidFill>
                  <a:srgbClr val="7030A0"/>
                </a:solidFill>
              </a:rPr>
              <a:t>Kautilya</a:t>
            </a:r>
            <a:r>
              <a:rPr lang="en-US" b="1" dirty="0" smtClean="0">
                <a:solidFill>
                  <a:srgbClr val="7030A0"/>
                </a:solidFill>
              </a:rPr>
              <a:t> advised his prince to operate on the basis of pure expediency, doing whatever it takes to secure his kingdom domestically and against other kingdoms.</a:t>
            </a:r>
          </a:p>
          <a:p>
            <a:pPr algn="just"/>
            <a:r>
              <a:rPr lang="en-US" b="1" dirty="0" smtClean="0">
                <a:solidFill>
                  <a:srgbClr val="7030A0"/>
                </a:solidFill>
              </a:rPr>
              <a:t>He could be termed as the founder of political economy and the founder of realist school of statecraft.</a:t>
            </a:r>
            <a:endParaRPr lang="en-US" b="1" dirty="0">
              <a:solidFill>
                <a:srgbClr val="7030A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25</a:t>
            </a:fld>
            <a:endParaRPr lang="en-US"/>
          </a:p>
        </p:txBody>
      </p:sp>
      <p:sp>
        <p:nvSpPr>
          <p:cNvPr id="5" name="Date Placeholder 4"/>
          <p:cNvSpPr>
            <a:spLocks noGrp="1"/>
          </p:cNvSpPr>
          <p:nvPr>
            <p:ph type="dt" sz="half" idx="10"/>
          </p:nvPr>
        </p:nvSpPr>
        <p:spPr/>
        <p:txBody>
          <a:bodyPr/>
          <a:lstStyle/>
          <a:p>
            <a:fld id="{D897CC02-2680-44F6-B8CE-38B9138CCB61}"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707253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Political Philosophers </a:t>
            </a:r>
            <a:br>
              <a:rPr lang="en-US" sz="3200" b="1" dirty="0">
                <a:solidFill>
                  <a:srgbClr val="C00000"/>
                </a:solidFill>
              </a:rPr>
            </a:br>
            <a:endParaRPr lang="en-US" sz="3200" dirty="0"/>
          </a:p>
        </p:txBody>
      </p:sp>
      <p:sp>
        <p:nvSpPr>
          <p:cNvPr id="3" name="Content Placeholder 2"/>
          <p:cNvSpPr>
            <a:spLocks noGrp="1"/>
          </p:cNvSpPr>
          <p:nvPr>
            <p:ph idx="1"/>
          </p:nvPr>
        </p:nvSpPr>
        <p:spPr/>
        <p:txBody>
          <a:bodyPr/>
          <a:lstStyle/>
          <a:p>
            <a:r>
              <a:rPr lang="en-US" b="1" dirty="0" err="1" smtClean="0">
                <a:solidFill>
                  <a:srgbClr val="C00000"/>
                </a:solidFill>
              </a:rPr>
              <a:t>Ibn</a:t>
            </a:r>
            <a:r>
              <a:rPr lang="en-US" b="1" dirty="0" smtClean="0">
                <a:solidFill>
                  <a:srgbClr val="C00000"/>
                </a:solidFill>
              </a:rPr>
              <a:t> </a:t>
            </a:r>
            <a:r>
              <a:rPr lang="en-US" b="1" dirty="0" err="1" smtClean="0">
                <a:solidFill>
                  <a:srgbClr val="C00000"/>
                </a:solidFill>
              </a:rPr>
              <a:t>Khaldun</a:t>
            </a:r>
            <a:r>
              <a:rPr lang="en-US" b="1" dirty="0" smtClean="0">
                <a:solidFill>
                  <a:srgbClr val="C00000"/>
                </a:solidFill>
              </a:rPr>
              <a:t> </a:t>
            </a:r>
            <a:endParaRPr lang="en-US" b="1" dirty="0">
              <a:solidFill>
                <a:srgbClr val="C00000"/>
              </a:solidFill>
            </a:endParaRPr>
          </a:p>
          <a:p>
            <a:r>
              <a:rPr lang="en-US" b="1" dirty="0" smtClean="0">
                <a:solidFill>
                  <a:srgbClr val="C00000"/>
                </a:solidFill>
              </a:rPr>
              <a:t>Period : 1332-1406 </a:t>
            </a:r>
            <a:endParaRPr lang="en-US" b="1" dirty="0">
              <a:solidFill>
                <a:srgbClr val="C00000"/>
              </a:solidFill>
            </a:endParaRPr>
          </a:p>
          <a:p>
            <a:r>
              <a:rPr lang="en-US" b="1" dirty="0">
                <a:solidFill>
                  <a:srgbClr val="C00000"/>
                </a:solidFill>
              </a:rPr>
              <a:t>Main works </a:t>
            </a:r>
          </a:p>
          <a:p>
            <a:r>
              <a:rPr lang="en-US" b="1" dirty="0">
                <a:solidFill>
                  <a:srgbClr val="C00000"/>
                </a:solidFill>
              </a:rPr>
              <a:t>Al </a:t>
            </a:r>
            <a:r>
              <a:rPr lang="en-US" b="1" dirty="0" err="1">
                <a:solidFill>
                  <a:srgbClr val="C00000"/>
                </a:solidFill>
              </a:rPr>
              <a:t>Mukaddima</a:t>
            </a:r>
            <a:endParaRPr lang="en-US" b="1" dirty="0">
              <a:solidFill>
                <a:srgbClr val="C00000"/>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524000"/>
            <a:ext cx="354067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26</a:t>
            </a:fld>
            <a:endParaRPr lang="en-US"/>
          </a:p>
        </p:txBody>
      </p:sp>
      <p:sp>
        <p:nvSpPr>
          <p:cNvPr id="5" name="Date Placeholder 4"/>
          <p:cNvSpPr>
            <a:spLocks noGrp="1"/>
          </p:cNvSpPr>
          <p:nvPr>
            <p:ph type="dt" sz="half" idx="10"/>
          </p:nvPr>
        </p:nvSpPr>
        <p:spPr/>
        <p:txBody>
          <a:bodyPr/>
          <a:lstStyle/>
          <a:p>
            <a:fld id="{272BA3D9-0516-49B8-BFF3-DFEA1F0FA4F5}"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96097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F59254-AD2E-4B68-8DB4-7FCC65FE6412}" type="slidenum">
              <a:rPr lang="en-US" smtClean="0"/>
              <a:pPr/>
              <a:t>27</a:t>
            </a:fld>
            <a:endParaRPr lang="en-US"/>
          </a:p>
        </p:txBody>
      </p:sp>
      <p:sp>
        <p:nvSpPr>
          <p:cNvPr id="4" name="Rectangle 3"/>
          <p:cNvSpPr/>
          <p:nvPr/>
        </p:nvSpPr>
        <p:spPr>
          <a:xfrm>
            <a:off x="609600" y="457200"/>
            <a:ext cx="7696200" cy="4893647"/>
          </a:xfrm>
          <a:prstGeom prst="rect">
            <a:avLst/>
          </a:prstGeom>
        </p:spPr>
        <p:txBody>
          <a:bodyPr wrap="square">
            <a:spAutoFit/>
          </a:bodyPr>
          <a:lstStyle/>
          <a:p>
            <a:pPr algn="just"/>
            <a:r>
              <a:rPr lang="en-US" sz="2400" b="1" dirty="0" err="1">
                <a:latin typeface="Arial" pitchFamily="34" charset="0"/>
                <a:cs typeface="Arial" pitchFamily="34" charset="0"/>
              </a:rPr>
              <a:t>Ibn</a:t>
            </a:r>
            <a:r>
              <a:rPr lang="en-US" sz="2400" b="1" dirty="0">
                <a:latin typeface="Arial" pitchFamily="34" charset="0"/>
                <a:cs typeface="Arial" pitchFamily="34" charset="0"/>
              </a:rPr>
              <a:t> </a:t>
            </a:r>
            <a:r>
              <a:rPr lang="en-US" sz="2400" b="1" dirty="0" err="1">
                <a:latin typeface="Arial" pitchFamily="34" charset="0"/>
                <a:cs typeface="Arial" pitchFamily="34" charset="0"/>
              </a:rPr>
              <a:t>Khaldūn</a:t>
            </a:r>
            <a:r>
              <a:rPr lang="en-US" sz="2400" dirty="0">
                <a:latin typeface="Arial" pitchFamily="34" charset="0"/>
                <a:cs typeface="Arial" pitchFamily="34" charset="0"/>
              </a:rPr>
              <a:t>, in full </a:t>
            </a:r>
            <a:r>
              <a:rPr lang="en-US" sz="2400" b="1" dirty="0" err="1">
                <a:latin typeface="Arial" pitchFamily="34" charset="0"/>
                <a:cs typeface="Arial" pitchFamily="34" charset="0"/>
              </a:rPr>
              <a:t>Walī</a:t>
            </a:r>
            <a:r>
              <a:rPr lang="en-US" sz="2400" b="1" dirty="0">
                <a:latin typeface="Arial" pitchFamily="34" charset="0"/>
                <a:cs typeface="Arial" pitchFamily="34" charset="0"/>
              </a:rPr>
              <a:t> al-</a:t>
            </a:r>
            <a:r>
              <a:rPr lang="en-US" sz="2400" b="1" dirty="0" err="1">
                <a:latin typeface="Arial" pitchFamily="34" charset="0"/>
                <a:cs typeface="Arial" pitchFamily="34" charset="0"/>
              </a:rPr>
              <a:t>Dīn</a:t>
            </a:r>
            <a:r>
              <a:rPr lang="en-US" sz="2400" b="1" dirty="0">
                <a:latin typeface="Arial" pitchFamily="34" charset="0"/>
                <a:cs typeface="Arial" pitchFamily="34" charset="0"/>
              </a:rPr>
              <a:t> </a:t>
            </a:r>
            <a:r>
              <a:rPr lang="en-US" sz="2400" b="1" dirty="0" err="1">
                <a:latin typeface="Arial" pitchFamily="34" charset="0"/>
                <a:cs typeface="Arial" pitchFamily="34" charset="0"/>
              </a:rPr>
              <a:t>ʿAbd</a:t>
            </a:r>
            <a:r>
              <a:rPr lang="en-US" sz="2400" b="1" dirty="0">
                <a:latin typeface="Arial" pitchFamily="34" charset="0"/>
                <a:cs typeface="Arial" pitchFamily="34" charset="0"/>
              </a:rPr>
              <a:t> al-</a:t>
            </a:r>
            <a:r>
              <a:rPr lang="en-US" sz="2400" b="1" dirty="0" err="1">
                <a:latin typeface="Arial" pitchFamily="34" charset="0"/>
                <a:cs typeface="Arial" pitchFamily="34" charset="0"/>
              </a:rPr>
              <a:t>Raḥmān</a:t>
            </a:r>
            <a:r>
              <a:rPr lang="en-US" sz="2400" b="1" dirty="0">
                <a:latin typeface="Arial" pitchFamily="34" charset="0"/>
                <a:cs typeface="Arial" pitchFamily="34" charset="0"/>
              </a:rPr>
              <a:t> </a:t>
            </a:r>
            <a:r>
              <a:rPr lang="en-US" sz="2400" b="1" dirty="0" err="1">
                <a:latin typeface="Arial" pitchFamily="34" charset="0"/>
                <a:cs typeface="Arial" pitchFamily="34" charset="0"/>
              </a:rPr>
              <a:t>ibn</a:t>
            </a:r>
            <a:r>
              <a:rPr lang="en-US" sz="2400" b="1" dirty="0">
                <a:latin typeface="Arial" pitchFamily="34" charset="0"/>
                <a:cs typeface="Arial" pitchFamily="34" charset="0"/>
              </a:rPr>
              <a:t> </a:t>
            </a:r>
            <a:r>
              <a:rPr lang="en-US" sz="2400" b="1" dirty="0" err="1">
                <a:latin typeface="Arial" pitchFamily="34" charset="0"/>
                <a:cs typeface="Arial" pitchFamily="34" charset="0"/>
              </a:rPr>
              <a:t>Muḥammad</a:t>
            </a:r>
            <a:r>
              <a:rPr lang="en-US" sz="2400" b="1" dirty="0">
                <a:latin typeface="Arial" pitchFamily="34" charset="0"/>
                <a:cs typeface="Arial" pitchFamily="34" charset="0"/>
              </a:rPr>
              <a:t> </a:t>
            </a:r>
            <a:r>
              <a:rPr lang="en-US" sz="2400" b="1" dirty="0" err="1">
                <a:latin typeface="Arial" pitchFamily="34" charset="0"/>
                <a:cs typeface="Arial" pitchFamily="34" charset="0"/>
              </a:rPr>
              <a:t>ibn</a:t>
            </a:r>
            <a:r>
              <a:rPr lang="en-US" sz="2400" b="1" dirty="0">
                <a:latin typeface="Arial" pitchFamily="34" charset="0"/>
                <a:cs typeface="Arial" pitchFamily="34" charset="0"/>
              </a:rPr>
              <a:t> </a:t>
            </a:r>
            <a:r>
              <a:rPr lang="en-US" sz="2400" b="1" dirty="0" err="1">
                <a:latin typeface="Arial" pitchFamily="34" charset="0"/>
                <a:cs typeface="Arial" pitchFamily="34" charset="0"/>
              </a:rPr>
              <a:t>Muḥammad</a:t>
            </a:r>
            <a:r>
              <a:rPr lang="en-US" sz="2400" b="1" dirty="0">
                <a:latin typeface="Arial" pitchFamily="34" charset="0"/>
                <a:cs typeface="Arial" pitchFamily="34" charset="0"/>
              </a:rPr>
              <a:t> </a:t>
            </a:r>
            <a:r>
              <a:rPr lang="en-US" sz="2400" b="1" dirty="0" err="1">
                <a:latin typeface="Arial" pitchFamily="34" charset="0"/>
                <a:cs typeface="Arial" pitchFamily="34" charset="0"/>
              </a:rPr>
              <a:t>ibn</a:t>
            </a:r>
            <a:r>
              <a:rPr lang="en-US" sz="2400" b="1" dirty="0">
                <a:latin typeface="Arial" pitchFamily="34" charset="0"/>
                <a:cs typeface="Arial" pitchFamily="34" charset="0"/>
              </a:rPr>
              <a:t> </a:t>
            </a:r>
            <a:r>
              <a:rPr lang="en-US" sz="2400" b="1" dirty="0" err="1">
                <a:latin typeface="Arial" pitchFamily="34" charset="0"/>
                <a:cs typeface="Arial" pitchFamily="34" charset="0"/>
              </a:rPr>
              <a:t>Abī</a:t>
            </a:r>
            <a:r>
              <a:rPr lang="en-US" sz="2400" b="1" dirty="0">
                <a:latin typeface="Arial" pitchFamily="34" charset="0"/>
                <a:cs typeface="Arial" pitchFamily="34" charset="0"/>
              </a:rPr>
              <a:t> </a:t>
            </a:r>
            <a:r>
              <a:rPr lang="en-US" sz="2400" b="1" dirty="0" err="1">
                <a:latin typeface="Arial" pitchFamily="34" charset="0"/>
                <a:cs typeface="Arial" pitchFamily="34" charset="0"/>
              </a:rPr>
              <a:t>Bakr</a:t>
            </a:r>
            <a:r>
              <a:rPr lang="en-US" sz="2400" b="1" dirty="0">
                <a:latin typeface="Arial" pitchFamily="34" charset="0"/>
                <a:cs typeface="Arial" pitchFamily="34" charset="0"/>
              </a:rPr>
              <a:t> </a:t>
            </a:r>
            <a:r>
              <a:rPr lang="en-US" sz="2400" b="1" dirty="0" err="1">
                <a:latin typeface="Arial" pitchFamily="34" charset="0"/>
                <a:cs typeface="Arial" pitchFamily="34" charset="0"/>
              </a:rPr>
              <a:t>Muḥammad</a:t>
            </a:r>
            <a:r>
              <a:rPr lang="en-US" sz="2400" b="1" dirty="0">
                <a:latin typeface="Arial" pitchFamily="34" charset="0"/>
                <a:cs typeface="Arial" pitchFamily="34" charset="0"/>
              </a:rPr>
              <a:t> </a:t>
            </a:r>
            <a:r>
              <a:rPr lang="en-US" sz="2400" b="1" dirty="0" err="1">
                <a:latin typeface="Arial" pitchFamily="34" charset="0"/>
                <a:cs typeface="Arial" pitchFamily="34" charset="0"/>
              </a:rPr>
              <a:t>ibn</a:t>
            </a:r>
            <a:r>
              <a:rPr lang="en-US" sz="2400" b="1" dirty="0">
                <a:latin typeface="Arial" pitchFamily="34" charset="0"/>
                <a:cs typeface="Arial" pitchFamily="34" charset="0"/>
              </a:rPr>
              <a:t> al-</a:t>
            </a:r>
            <a:r>
              <a:rPr lang="en-US" sz="2400" b="1" dirty="0" err="1">
                <a:latin typeface="Arial" pitchFamily="34" charset="0"/>
                <a:cs typeface="Arial" pitchFamily="34" charset="0"/>
              </a:rPr>
              <a:t>Ḥasan</a:t>
            </a:r>
            <a:r>
              <a:rPr lang="en-US" sz="2400" b="1" dirty="0">
                <a:latin typeface="Arial" pitchFamily="34" charset="0"/>
                <a:cs typeface="Arial" pitchFamily="34" charset="0"/>
              </a:rPr>
              <a:t> </a:t>
            </a:r>
            <a:r>
              <a:rPr lang="en-US" sz="2400" b="1" dirty="0" err="1">
                <a:latin typeface="Arial" pitchFamily="34" charset="0"/>
                <a:cs typeface="Arial" pitchFamily="34" charset="0"/>
              </a:rPr>
              <a:t>Ibn</a:t>
            </a:r>
            <a:r>
              <a:rPr lang="en-US" sz="2400" b="1" dirty="0">
                <a:latin typeface="Arial" pitchFamily="34" charset="0"/>
                <a:cs typeface="Arial" pitchFamily="34" charset="0"/>
              </a:rPr>
              <a:t> </a:t>
            </a:r>
            <a:r>
              <a:rPr lang="en-US" sz="2400" b="1" dirty="0" err="1">
                <a:latin typeface="Arial" pitchFamily="34" charset="0"/>
                <a:cs typeface="Arial" pitchFamily="34" charset="0"/>
              </a:rPr>
              <a:t>Khaldūn</a:t>
            </a:r>
            <a:r>
              <a:rPr lang="en-US" sz="2400" dirty="0">
                <a:latin typeface="Arial" pitchFamily="34" charset="0"/>
                <a:cs typeface="Arial" pitchFamily="34" charset="0"/>
              </a:rPr>
              <a:t>, (born May 27, 1332, Tunis [Tunisia]—died March 17, 1406, Cairo, Egypt), the greatest Arab historian, who developed one of the earliest nonreligious philosophies of history, contained in his masterpiece, the </a:t>
            </a:r>
            <a:r>
              <a:rPr lang="en-US" sz="2400" i="1" dirty="0" err="1">
                <a:latin typeface="Arial" pitchFamily="34" charset="0"/>
                <a:cs typeface="Arial" pitchFamily="34" charset="0"/>
              </a:rPr>
              <a:t>Muqaddimah</a:t>
            </a:r>
            <a:r>
              <a:rPr lang="en-US" sz="2400" dirty="0">
                <a:latin typeface="Arial" pitchFamily="34" charset="0"/>
                <a:cs typeface="Arial" pitchFamily="34" charset="0"/>
              </a:rPr>
              <a:t> (“Introduction”). He also wrote a definitive history of Muslim North Africa. </a:t>
            </a:r>
            <a:r>
              <a:rPr lang="en-US" sz="2400" dirty="0" err="1">
                <a:latin typeface="Arial" pitchFamily="34" charset="0"/>
                <a:cs typeface="Arial" pitchFamily="34" charset="0"/>
              </a:rPr>
              <a:t>Ibn</a:t>
            </a:r>
            <a:r>
              <a:rPr lang="en-US" sz="2400" dirty="0">
                <a:latin typeface="Arial" pitchFamily="34" charset="0"/>
                <a:cs typeface="Arial" pitchFamily="34" charset="0"/>
              </a:rPr>
              <a:t> </a:t>
            </a:r>
            <a:r>
              <a:rPr lang="en-US" sz="2400" dirty="0" err="1">
                <a:latin typeface="Arial" pitchFamily="34" charset="0"/>
                <a:cs typeface="Arial" pitchFamily="34" charset="0"/>
              </a:rPr>
              <a:t>Khaldūn</a:t>
            </a:r>
            <a:r>
              <a:rPr lang="en-US" sz="2400" dirty="0">
                <a:latin typeface="Arial" pitchFamily="34" charset="0"/>
                <a:cs typeface="Arial" pitchFamily="34" charset="0"/>
              </a:rPr>
              <a:t> was born in Tunis in 1332; the </a:t>
            </a:r>
            <a:r>
              <a:rPr lang="en-US" sz="2400" dirty="0" err="1">
                <a:latin typeface="Arial" pitchFamily="34" charset="0"/>
                <a:cs typeface="Arial" pitchFamily="34" charset="0"/>
              </a:rPr>
              <a:t>Khaldūniyyah</a:t>
            </a:r>
            <a:r>
              <a:rPr lang="en-US" sz="2400" dirty="0">
                <a:latin typeface="Arial" pitchFamily="34" charset="0"/>
                <a:cs typeface="Arial" pitchFamily="34" charset="0"/>
              </a:rPr>
              <a:t> quarter in Tunis still stands almost unchanged and, in it, the house where he is believed to have been born. As </a:t>
            </a:r>
            <a:r>
              <a:rPr lang="en-US" sz="2400" dirty="0" err="1">
                <a:latin typeface="Arial" pitchFamily="34" charset="0"/>
                <a:cs typeface="Arial" pitchFamily="34" charset="0"/>
              </a:rPr>
              <a:t>Ibn</a:t>
            </a:r>
            <a:r>
              <a:rPr lang="en-US" sz="2400" dirty="0">
                <a:latin typeface="Arial" pitchFamily="34" charset="0"/>
                <a:cs typeface="Arial" pitchFamily="34" charset="0"/>
              </a:rPr>
              <a:t> </a:t>
            </a:r>
            <a:r>
              <a:rPr lang="en-US" sz="2400" dirty="0" err="1">
                <a:latin typeface="Arial" pitchFamily="34" charset="0"/>
                <a:cs typeface="Arial" pitchFamily="34" charset="0"/>
              </a:rPr>
              <a:t>Khaldūn</a:t>
            </a:r>
            <a:r>
              <a:rPr lang="en-US" sz="2400" dirty="0">
                <a:latin typeface="Arial" pitchFamily="34" charset="0"/>
                <a:cs typeface="Arial" pitchFamily="34" charset="0"/>
              </a:rPr>
              <a:t> relates in his autobiography (</a:t>
            </a:r>
            <a:r>
              <a:rPr lang="en-US" sz="2400" i="1" dirty="0">
                <a:latin typeface="Arial" pitchFamily="34" charset="0"/>
                <a:cs typeface="Arial" pitchFamily="34" charset="0"/>
              </a:rPr>
              <a:t>Al-</a:t>
            </a:r>
            <a:r>
              <a:rPr lang="en-US" sz="2400" i="1" dirty="0" err="1">
                <a:latin typeface="Arial" pitchFamily="34" charset="0"/>
                <a:cs typeface="Arial" pitchFamily="34" charset="0"/>
              </a:rPr>
              <a:t>taʿrīf</a:t>
            </a:r>
            <a:r>
              <a:rPr lang="en-US" sz="2400" i="1" dirty="0">
                <a:latin typeface="Arial" pitchFamily="34" charset="0"/>
                <a:cs typeface="Arial" pitchFamily="34" charset="0"/>
              </a:rPr>
              <a:t> </a:t>
            </a:r>
            <a:endParaRPr lang="en-US" sz="2400" dirty="0">
              <a:latin typeface="Arial" pitchFamily="34" charset="0"/>
              <a:cs typeface="Arial" pitchFamily="34" charset="0"/>
            </a:endParaRPr>
          </a:p>
        </p:txBody>
      </p:sp>
      <p:sp>
        <p:nvSpPr>
          <p:cNvPr id="3" name="Date Placeholder 2"/>
          <p:cNvSpPr>
            <a:spLocks noGrp="1"/>
          </p:cNvSpPr>
          <p:nvPr>
            <p:ph type="dt" sz="half" idx="10"/>
          </p:nvPr>
        </p:nvSpPr>
        <p:spPr/>
        <p:txBody>
          <a:bodyPr/>
          <a:lstStyle/>
          <a:p>
            <a:fld id="{E1A37E8C-C7B5-40EA-91ED-661B2B2FCB8C}" type="datetime1">
              <a:rPr lang="en-US" smtClean="0"/>
              <a:t>6/21/2021</a:t>
            </a:fld>
            <a:endParaRPr lang="en-US"/>
          </a:p>
        </p:txBody>
      </p:sp>
      <p:sp>
        <p:nvSpPr>
          <p:cNvPr id="5" name="Footer Placeholder 4"/>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48343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b="1" dirty="0"/>
          </a:p>
        </p:txBody>
      </p:sp>
      <p:sp>
        <p:nvSpPr>
          <p:cNvPr id="3" name="Content Placeholder 2"/>
          <p:cNvSpPr>
            <a:spLocks noGrp="1"/>
          </p:cNvSpPr>
          <p:nvPr>
            <p:ph idx="1"/>
          </p:nvPr>
        </p:nvSpPr>
        <p:spPr>
          <a:xfrm>
            <a:off x="457200" y="533400"/>
            <a:ext cx="8229600" cy="5943600"/>
          </a:xfrm>
        </p:spPr>
        <p:txBody>
          <a:bodyPr>
            <a:normAutofit lnSpcReduction="10000"/>
          </a:bodyPr>
          <a:lstStyle/>
          <a:p>
            <a:pPr algn="just"/>
            <a:r>
              <a:rPr lang="en-US" b="1" dirty="0" err="1" smtClean="0">
                <a:solidFill>
                  <a:srgbClr val="002060"/>
                </a:solidFill>
              </a:rPr>
              <a:t>Abd</a:t>
            </a:r>
            <a:r>
              <a:rPr lang="en-US" b="1" dirty="0" smtClean="0">
                <a:solidFill>
                  <a:srgbClr val="002060"/>
                </a:solidFill>
              </a:rPr>
              <a:t> al-</a:t>
            </a:r>
            <a:r>
              <a:rPr lang="en-US" b="1" dirty="0" err="1" smtClean="0">
                <a:solidFill>
                  <a:srgbClr val="002060"/>
                </a:solidFill>
              </a:rPr>
              <a:t>Rahman</a:t>
            </a:r>
            <a:r>
              <a:rPr lang="en-US" b="1" dirty="0" smtClean="0">
                <a:solidFill>
                  <a:srgbClr val="002060"/>
                </a:solidFill>
              </a:rPr>
              <a:t> </a:t>
            </a:r>
            <a:r>
              <a:rPr lang="en-US" b="1" dirty="0" err="1" smtClean="0">
                <a:solidFill>
                  <a:srgbClr val="002060"/>
                </a:solidFill>
              </a:rPr>
              <a:t>Ibn</a:t>
            </a:r>
            <a:r>
              <a:rPr lang="en-US" b="1" dirty="0" smtClean="0">
                <a:solidFill>
                  <a:srgbClr val="002060"/>
                </a:solidFill>
              </a:rPr>
              <a:t> </a:t>
            </a:r>
            <a:r>
              <a:rPr lang="en-US" b="1" dirty="0" err="1" smtClean="0">
                <a:solidFill>
                  <a:srgbClr val="002060"/>
                </a:solidFill>
              </a:rPr>
              <a:t>Khaldun</a:t>
            </a:r>
            <a:r>
              <a:rPr lang="en-US" b="1" dirty="0" smtClean="0">
                <a:solidFill>
                  <a:srgbClr val="002060"/>
                </a:solidFill>
              </a:rPr>
              <a:t> (generally known as “</a:t>
            </a:r>
            <a:r>
              <a:rPr lang="en-US" b="1" dirty="0" err="1" smtClean="0">
                <a:solidFill>
                  <a:srgbClr val="002060"/>
                </a:solidFill>
              </a:rPr>
              <a:t>Ibn</a:t>
            </a:r>
            <a:r>
              <a:rPr lang="en-US" b="1" dirty="0" smtClean="0">
                <a:solidFill>
                  <a:srgbClr val="002060"/>
                </a:solidFill>
              </a:rPr>
              <a:t> </a:t>
            </a:r>
            <a:r>
              <a:rPr lang="en-US" b="1" dirty="0" err="1" smtClean="0">
                <a:solidFill>
                  <a:srgbClr val="002060"/>
                </a:solidFill>
              </a:rPr>
              <a:t>Khaldun</a:t>
            </a:r>
            <a:r>
              <a:rPr lang="en-US" b="1" dirty="0" smtClean="0">
                <a:solidFill>
                  <a:srgbClr val="002060"/>
                </a:solidFill>
              </a:rPr>
              <a:t>,” or son of </a:t>
            </a:r>
            <a:r>
              <a:rPr lang="en-US" b="1" dirty="0" err="1" smtClean="0">
                <a:solidFill>
                  <a:srgbClr val="002060"/>
                </a:solidFill>
              </a:rPr>
              <a:t>Khaldun</a:t>
            </a:r>
            <a:r>
              <a:rPr lang="en-US" b="1" dirty="0" smtClean="0">
                <a:solidFill>
                  <a:srgbClr val="002060"/>
                </a:solidFill>
              </a:rPr>
              <a:t>), born in North Africa in the fourteenth century, is renowned for being one of the leading political theorists and historians produced by Islam. </a:t>
            </a:r>
          </a:p>
          <a:p>
            <a:pPr algn="just"/>
            <a:r>
              <a:rPr lang="en-US" b="1" dirty="0" smtClean="0">
                <a:solidFill>
                  <a:srgbClr val="002060"/>
                </a:solidFill>
              </a:rPr>
              <a:t>His masterpiece, </a:t>
            </a:r>
            <a:r>
              <a:rPr lang="en-US" b="1" i="1" dirty="0" err="1" smtClean="0">
                <a:solidFill>
                  <a:srgbClr val="002060"/>
                </a:solidFill>
              </a:rPr>
              <a:t>Muqaddimah</a:t>
            </a:r>
            <a:r>
              <a:rPr lang="en-US" b="1" dirty="0" smtClean="0">
                <a:solidFill>
                  <a:srgbClr val="002060"/>
                </a:solidFill>
              </a:rPr>
              <a:t> (</a:t>
            </a:r>
            <a:r>
              <a:rPr lang="en-US" b="1" i="1" dirty="0" smtClean="0">
                <a:solidFill>
                  <a:srgbClr val="002060"/>
                </a:solidFill>
              </a:rPr>
              <a:t>Introduction</a:t>
            </a:r>
            <a:r>
              <a:rPr lang="en-US" b="1" dirty="0" smtClean="0">
                <a:solidFill>
                  <a:srgbClr val="002060"/>
                </a:solidFill>
              </a:rPr>
              <a:t>), which contains a theory of universal history that is still respected today, is thought to be the first work of historiography and a precursor to the modern disciplines of anthropology, sociology, economics, and political science. </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28</a:t>
            </a:fld>
            <a:endParaRPr lang="en-US"/>
          </a:p>
        </p:txBody>
      </p:sp>
      <p:sp>
        <p:nvSpPr>
          <p:cNvPr id="5" name="Date Placeholder 4"/>
          <p:cNvSpPr>
            <a:spLocks noGrp="1"/>
          </p:cNvSpPr>
          <p:nvPr>
            <p:ph type="dt" sz="half" idx="10"/>
          </p:nvPr>
        </p:nvSpPr>
        <p:spPr/>
        <p:txBody>
          <a:bodyPr/>
          <a:lstStyle/>
          <a:p>
            <a:fld id="{2E2EC598-9ABD-4AA6-A587-4B4FD0544574}"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971311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algn="just"/>
            <a:r>
              <a:rPr lang="en-US" b="1" dirty="0">
                <a:solidFill>
                  <a:srgbClr val="FF0000"/>
                </a:solidFill>
              </a:rPr>
              <a:t>As a historian, scholar, lawyer, theologian, mathematician, military strategist, philosopher, and social scientist, </a:t>
            </a:r>
            <a:r>
              <a:rPr lang="en-US" b="1" dirty="0" err="1">
                <a:solidFill>
                  <a:srgbClr val="FF0000"/>
                </a:solidFill>
              </a:rPr>
              <a:t>Ibn</a:t>
            </a:r>
            <a:r>
              <a:rPr lang="en-US" b="1" dirty="0">
                <a:solidFill>
                  <a:srgbClr val="FF0000"/>
                </a:solidFill>
              </a:rPr>
              <a:t> </a:t>
            </a:r>
            <a:r>
              <a:rPr lang="en-US" b="1" dirty="0" err="1">
                <a:solidFill>
                  <a:srgbClr val="FF0000"/>
                </a:solidFill>
              </a:rPr>
              <a:t>Khaldun</a:t>
            </a:r>
            <a:r>
              <a:rPr lang="en-US" b="1" dirty="0">
                <a:solidFill>
                  <a:srgbClr val="FF0000"/>
                </a:solidFill>
              </a:rPr>
              <a:t> had a deep and enduring influence on the development of Islamic political ideology, and indeed on the development of historical and political thought more generally.</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29</a:t>
            </a:fld>
            <a:endParaRPr lang="en-US"/>
          </a:p>
        </p:txBody>
      </p:sp>
      <p:sp>
        <p:nvSpPr>
          <p:cNvPr id="5" name="Date Placeholder 4"/>
          <p:cNvSpPr>
            <a:spLocks noGrp="1"/>
          </p:cNvSpPr>
          <p:nvPr>
            <p:ph type="dt" sz="half" idx="10"/>
          </p:nvPr>
        </p:nvSpPr>
        <p:spPr/>
        <p:txBody>
          <a:bodyPr/>
          <a:lstStyle/>
          <a:p>
            <a:fld id="{2209ADEF-9F8C-4BF9-AE6F-435D765EF32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350439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r>
              <a:rPr lang="en-US" sz="3200" dirty="0"/>
              <a:t/>
            </a:r>
            <a:br>
              <a:rPr lang="en-US" sz="3200" dirty="0"/>
            </a:br>
            <a:endParaRPr lang="en-US" sz="3200" dirty="0"/>
          </a:p>
        </p:txBody>
      </p:sp>
      <p:sp>
        <p:nvSpPr>
          <p:cNvPr id="4" name="Content Placeholder 3"/>
          <p:cNvSpPr>
            <a:spLocks noGrp="1"/>
          </p:cNvSpPr>
          <p:nvPr>
            <p:ph idx="1"/>
          </p:nvPr>
        </p:nvSpPr>
        <p:spPr/>
        <p:txBody>
          <a:bodyPr/>
          <a:lstStyle/>
          <a:p>
            <a:r>
              <a:rPr lang="en-US" b="1" dirty="0" smtClean="0"/>
              <a:t>Confucius </a:t>
            </a:r>
            <a:endParaRPr lang="en-US" b="1" dirty="0"/>
          </a:p>
          <a:p>
            <a:r>
              <a:rPr lang="en-US" b="1" dirty="0" smtClean="0"/>
              <a:t>Period : 600 </a:t>
            </a:r>
            <a:r>
              <a:rPr lang="en-US" b="1" dirty="0"/>
              <a:t>BC</a:t>
            </a: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1447800"/>
            <a:ext cx="264795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41F59254-AD2E-4B68-8DB4-7FCC65FE6412}" type="slidenum">
              <a:rPr lang="en-US" smtClean="0"/>
              <a:pPr/>
              <a:t>3</a:t>
            </a:fld>
            <a:endParaRPr lang="en-US"/>
          </a:p>
        </p:txBody>
      </p:sp>
      <p:sp>
        <p:nvSpPr>
          <p:cNvPr id="3" name="Date Placeholder 2"/>
          <p:cNvSpPr>
            <a:spLocks noGrp="1"/>
          </p:cNvSpPr>
          <p:nvPr>
            <p:ph type="dt" sz="half" idx="10"/>
          </p:nvPr>
        </p:nvSpPr>
        <p:spPr/>
        <p:txBody>
          <a:bodyPr/>
          <a:lstStyle/>
          <a:p>
            <a:fld id="{F263749B-8EB9-46EF-A0B1-4C10E2F893BD}"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929849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b="1" dirty="0" err="1" smtClean="0">
                <a:solidFill>
                  <a:srgbClr val="FF0000"/>
                </a:solidFill>
              </a:rPr>
              <a:t>Ibn</a:t>
            </a:r>
            <a:r>
              <a:rPr lang="en-US" b="1" dirty="0" smtClean="0">
                <a:solidFill>
                  <a:srgbClr val="FF0000"/>
                </a:solidFill>
              </a:rPr>
              <a:t> </a:t>
            </a:r>
            <a:r>
              <a:rPr lang="en-US" b="1" dirty="0" err="1" smtClean="0">
                <a:solidFill>
                  <a:srgbClr val="FF0000"/>
                </a:solidFill>
              </a:rPr>
              <a:t>Khaldun</a:t>
            </a:r>
            <a:r>
              <a:rPr lang="en-US" b="1" dirty="0" smtClean="0">
                <a:solidFill>
                  <a:srgbClr val="FF0000"/>
                </a:solidFill>
              </a:rPr>
              <a:t> was  secretary, executive and ambassador for several rulers. Sometimes out of </a:t>
            </a:r>
            <a:r>
              <a:rPr lang="en-US" b="1" dirty="0" err="1" smtClean="0">
                <a:solidFill>
                  <a:srgbClr val="FF0000"/>
                </a:solidFill>
              </a:rPr>
              <a:t>favour</a:t>
            </a:r>
            <a:r>
              <a:rPr lang="en-US" b="1" dirty="0" smtClean="0">
                <a:solidFill>
                  <a:srgbClr val="FF0000"/>
                </a:solidFill>
              </a:rPr>
              <a:t> and in jail, he reflected on what had gone wrong with the great Arab empire. </a:t>
            </a:r>
          </a:p>
          <a:p>
            <a:pPr algn="just"/>
            <a:endParaRPr lang="en-US" b="1" dirty="0">
              <a:solidFill>
                <a:srgbClr val="FF0000"/>
              </a:solidFill>
            </a:endParaRPr>
          </a:p>
          <a:p>
            <a:pPr algn="just"/>
            <a:r>
              <a:rPr lang="en-US" b="1" dirty="0" smtClean="0">
                <a:solidFill>
                  <a:srgbClr val="FF0000"/>
                </a:solidFill>
              </a:rPr>
              <a:t>He concluded, in his `Universal History’ that the character of the Arabs and their social cohesiveness were determined by climate and occupation. </a:t>
            </a:r>
            <a:r>
              <a:rPr lang="en-US" b="1" dirty="0" err="1" smtClean="0">
                <a:solidFill>
                  <a:srgbClr val="FF0000"/>
                </a:solidFill>
              </a:rPr>
              <a:t>Ibn</a:t>
            </a:r>
            <a:r>
              <a:rPr lang="en-US" b="1" dirty="0" smtClean="0">
                <a:solidFill>
                  <a:srgbClr val="FF0000"/>
                </a:solidFill>
              </a:rPr>
              <a:t> </a:t>
            </a:r>
            <a:r>
              <a:rPr lang="en-US" b="1" dirty="0" err="1" smtClean="0">
                <a:solidFill>
                  <a:srgbClr val="FF0000"/>
                </a:solidFill>
              </a:rPr>
              <a:t>Khaldun</a:t>
            </a:r>
            <a:r>
              <a:rPr lang="en-US" b="1" dirty="0" smtClean="0">
                <a:solidFill>
                  <a:srgbClr val="FF0000"/>
                </a:solidFill>
              </a:rPr>
              <a:t> was almost modern in his linking of underlying conditions to social and political change.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30</a:t>
            </a:fld>
            <a:endParaRPr lang="en-US"/>
          </a:p>
        </p:txBody>
      </p:sp>
      <p:sp>
        <p:nvSpPr>
          <p:cNvPr id="5" name="Date Placeholder 4"/>
          <p:cNvSpPr>
            <a:spLocks noGrp="1"/>
          </p:cNvSpPr>
          <p:nvPr>
            <p:ph type="dt" sz="half" idx="10"/>
          </p:nvPr>
        </p:nvSpPr>
        <p:spPr/>
        <p:txBody>
          <a:bodyPr/>
          <a:lstStyle/>
          <a:p>
            <a:fld id="{166E2B49-623B-48D9-901C-2C2A1A3BEAA1}"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1826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pPr algn="just"/>
            <a:r>
              <a:rPr lang="en-US" b="1" dirty="0" smtClean="0">
                <a:solidFill>
                  <a:srgbClr val="002060"/>
                </a:solidFill>
              </a:rPr>
              <a:t>Economic decline in North Africa, he found, had led to political instability and lawlessness. Anticipating Marx, Toynbee and many other Western writers, </a:t>
            </a:r>
            <a:r>
              <a:rPr lang="en-US" b="1" dirty="0" err="1" smtClean="0">
                <a:solidFill>
                  <a:srgbClr val="002060"/>
                </a:solidFill>
              </a:rPr>
              <a:t>Ibn</a:t>
            </a:r>
            <a:r>
              <a:rPr lang="en-US" b="1" dirty="0" smtClean="0">
                <a:solidFill>
                  <a:srgbClr val="002060"/>
                </a:solidFill>
              </a:rPr>
              <a:t> </a:t>
            </a:r>
            <a:r>
              <a:rPr lang="en-US" b="1" dirty="0" err="1" smtClean="0">
                <a:solidFill>
                  <a:srgbClr val="002060"/>
                </a:solidFill>
              </a:rPr>
              <a:t>Khaldun</a:t>
            </a:r>
            <a:r>
              <a:rPr lang="en-US" b="1" dirty="0" smtClean="0">
                <a:solidFill>
                  <a:srgbClr val="002060"/>
                </a:solidFill>
              </a:rPr>
              <a:t> saw that civilizations pass through cycles of growth and decline.</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31</a:t>
            </a:fld>
            <a:endParaRPr lang="en-US"/>
          </a:p>
        </p:txBody>
      </p:sp>
      <p:sp>
        <p:nvSpPr>
          <p:cNvPr id="5" name="Date Placeholder 4"/>
          <p:cNvSpPr>
            <a:spLocks noGrp="1"/>
          </p:cNvSpPr>
          <p:nvPr>
            <p:ph type="dt" sz="half" idx="10"/>
          </p:nvPr>
        </p:nvSpPr>
        <p:spPr/>
        <p:txBody>
          <a:bodyPr/>
          <a:lstStyle/>
          <a:p>
            <a:fld id="{ED4343CB-054B-4D3B-A194-B7D1A6C7185B}"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048917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br>
              <a:rPr lang="en-US" sz="3200" b="1" dirty="0"/>
            </a:br>
            <a:endParaRPr lang="en-US" sz="3200" dirty="0"/>
          </a:p>
        </p:txBody>
      </p:sp>
      <p:sp>
        <p:nvSpPr>
          <p:cNvPr id="3" name="Content Placeholder 2"/>
          <p:cNvSpPr>
            <a:spLocks noGrp="1"/>
          </p:cNvSpPr>
          <p:nvPr>
            <p:ph idx="1"/>
          </p:nvPr>
        </p:nvSpPr>
        <p:spPr/>
        <p:txBody>
          <a:bodyPr/>
          <a:lstStyle/>
          <a:p>
            <a:r>
              <a:rPr lang="en-US" b="1" dirty="0" err="1" smtClean="0"/>
              <a:t>Niccolo</a:t>
            </a:r>
            <a:r>
              <a:rPr lang="en-US" b="1" dirty="0" smtClean="0"/>
              <a:t> Machiavelli </a:t>
            </a:r>
            <a:endParaRPr lang="en-US" b="1" dirty="0"/>
          </a:p>
          <a:p>
            <a:r>
              <a:rPr lang="en-US" b="1" dirty="0" smtClean="0"/>
              <a:t>Period: 1469-1527 </a:t>
            </a:r>
            <a:endParaRPr lang="en-US" b="1" dirty="0"/>
          </a:p>
          <a:p>
            <a:r>
              <a:rPr lang="en-US" b="1" dirty="0"/>
              <a:t>Main works </a:t>
            </a:r>
          </a:p>
          <a:p>
            <a:r>
              <a:rPr lang="en-US" b="1" dirty="0"/>
              <a:t>Prince</a:t>
            </a: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424940"/>
            <a:ext cx="31432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32</a:t>
            </a:fld>
            <a:endParaRPr lang="en-US"/>
          </a:p>
        </p:txBody>
      </p:sp>
      <p:sp>
        <p:nvSpPr>
          <p:cNvPr id="5" name="Date Placeholder 4"/>
          <p:cNvSpPr>
            <a:spLocks noGrp="1"/>
          </p:cNvSpPr>
          <p:nvPr>
            <p:ph type="dt" sz="half" idx="10"/>
          </p:nvPr>
        </p:nvSpPr>
        <p:spPr/>
        <p:txBody>
          <a:bodyPr/>
          <a:lstStyle/>
          <a:p>
            <a:fld id="{9EA7AAB7-862A-4BE5-8A91-3B1B25B0EC71}"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50629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100" b="1" dirty="0">
              <a:solidFill>
                <a:srgbClr val="C00000"/>
              </a:solidFill>
            </a:endParaRPr>
          </a:p>
        </p:txBody>
      </p:sp>
      <p:sp>
        <p:nvSpPr>
          <p:cNvPr id="3" name="Content Placeholder 2"/>
          <p:cNvSpPr>
            <a:spLocks noGrp="1"/>
          </p:cNvSpPr>
          <p:nvPr>
            <p:ph idx="1"/>
          </p:nvPr>
        </p:nvSpPr>
        <p:spPr/>
        <p:txBody>
          <a:bodyPr/>
          <a:lstStyle/>
          <a:p>
            <a:pPr algn="just"/>
            <a:r>
              <a:rPr lang="en-US" b="1" dirty="0" smtClean="0"/>
              <a:t>He was the first to focus on power as the main  force of political science. His magnum opus The Prince was based mainly on getting and using power.</a:t>
            </a:r>
          </a:p>
          <a:p>
            <a:pPr algn="just"/>
            <a:r>
              <a:rPr lang="en-US" b="1" dirty="0" smtClean="0"/>
              <a:t>Some philosophers consider Machiavelli to be the first modern philosopher because his motivations and explanations had nothing to do with religion.</a:t>
            </a:r>
            <a:endParaRPr lang="en-US" b="1"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33</a:t>
            </a:fld>
            <a:endParaRPr lang="en-US"/>
          </a:p>
        </p:txBody>
      </p:sp>
      <p:sp>
        <p:nvSpPr>
          <p:cNvPr id="5" name="Date Placeholder 4"/>
          <p:cNvSpPr>
            <a:spLocks noGrp="1"/>
          </p:cNvSpPr>
          <p:nvPr>
            <p:ph type="dt" sz="half" idx="10"/>
          </p:nvPr>
        </p:nvSpPr>
        <p:spPr/>
        <p:txBody>
          <a:bodyPr/>
          <a:lstStyle/>
          <a:p>
            <a:fld id="{6C9090E0-72FA-4D01-A646-2E985F38AAD5}"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918557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Machiavelli is largely misunderstood as a prophet of wickedness regarding statecraft.</a:t>
            </a:r>
          </a:p>
          <a:p>
            <a:pPr algn="just"/>
            <a:r>
              <a:rPr lang="en-US" b="1" dirty="0" smtClean="0"/>
              <a:t>He was actually a realist who thought that the Prince had to be rational and tough to accomplish the political goals.</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34</a:t>
            </a:fld>
            <a:endParaRPr lang="en-US"/>
          </a:p>
        </p:txBody>
      </p:sp>
      <p:sp>
        <p:nvSpPr>
          <p:cNvPr id="5" name="Date Placeholder 4"/>
          <p:cNvSpPr>
            <a:spLocks noGrp="1"/>
          </p:cNvSpPr>
          <p:nvPr>
            <p:ph type="dt" sz="half" idx="10"/>
          </p:nvPr>
        </p:nvSpPr>
        <p:spPr/>
        <p:txBody>
          <a:bodyPr/>
          <a:lstStyle/>
          <a:p>
            <a:fld id="{FDDBE150-F75A-4AA7-85B1-246CB5852C40}"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643985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b="1" dirty="0" smtClean="0">
                <a:solidFill>
                  <a:srgbClr val="C00000"/>
                </a:solidFill>
              </a:rPr>
              <a:t>Machiavelli uses </a:t>
            </a:r>
            <a:r>
              <a:rPr lang="en-US" b="1" dirty="0">
                <a:solidFill>
                  <a:srgbClr val="C00000"/>
                </a:solidFill>
              </a:rPr>
              <a:t>the metaphor of </a:t>
            </a:r>
            <a:r>
              <a:rPr lang="en-US" b="1" dirty="0" smtClean="0">
                <a:solidFill>
                  <a:srgbClr val="C00000"/>
                </a:solidFill>
              </a:rPr>
              <a:t>the fox and the lion </a:t>
            </a:r>
            <a:r>
              <a:rPr lang="en-US" b="1" dirty="0">
                <a:solidFill>
                  <a:srgbClr val="C00000"/>
                </a:solidFill>
              </a:rPr>
              <a:t>to explain the combination of cunning and strength that a prince must possess in order to maintain control of his state. Machiavelli stresses that a prince must learn how to imitate both the fox and the lion so that he may draw on the necessary attributes of these "beasts" when circumstances demand it. </a:t>
            </a:r>
          </a:p>
        </p:txBody>
      </p:sp>
      <p:sp>
        <p:nvSpPr>
          <p:cNvPr id="4" name="Slide Number Placeholder 3"/>
          <p:cNvSpPr>
            <a:spLocks noGrp="1"/>
          </p:cNvSpPr>
          <p:nvPr>
            <p:ph type="sldNum" sz="quarter" idx="12"/>
          </p:nvPr>
        </p:nvSpPr>
        <p:spPr/>
        <p:txBody>
          <a:bodyPr/>
          <a:lstStyle/>
          <a:p>
            <a:fld id="{41F59254-AD2E-4B68-8DB4-7FCC65FE6412}" type="slidenum">
              <a:rPr lang="en-US" smtClean="0"/>
              <a:pPr/>
              <a:t>35</a:t>
            </a:fld>
            <a:endParaRPr lang="en-US"/>
          </a:p>
        </p:txBody>
      </p:sp>
      <p:sp>
        <p:nvSpPr>
          <p:cNvPr id="5" name="Date Placeholder 4"/>
          <p:cNvSpPr>
            <a:spLocks noGrp="1"/>
          </p:cNvSpPr>
          <p:nvPr>
            <p:ph type="dt" sz="half" idx="10"/>
          </p:nvPr>
        </p:nvSpPr>
        <p:spPr/>
        <p:txBody>
          <a:bodyPr/>
          <a:lstStyle/>
          <a:p>
            <a:fld id="{C21577A8-C866-49C2-9F43-6E2E7EF80FB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9004097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b="1" dirty="0">
                <a:solidFill>
                  <a:srgbClr val="C00000"/>
                </a:solidFill>
              </a:rPr>
              <a:t>According to Machiavelli, a prudent ruler must adapt to new situations and problems, acting as a fox "in order to recognize traps" and as a lion when he must "frighten off wolves." Machiavelli argues that the lion "is defenseless against traps" while the fox "is defenseless against wolves" and other physical </a:t>
            </a:r>
            <a:r>
              <a:rPr lang="en-US" b="1" dirty="0" smtClean="0">
                <a:solidFill>
                  <a:srgbClr val="C00000"/>
                </a:solidFill>
              </a:rPr>
              <a:t>threats.</a:t>
            </a:r>
          </a:p>
          <a:p>
            <a:pPr algn="just"/>
            <a:r>
              <a:rPr lang="en-US" b="1" dirty="0" smtClean="0">
                <a:solidFill>
                  <a:srgbClr val="C00000"/>
                </a:solidFill>
              </a:rPr>
              <a:t>Therefore</a:t>
            </a:r>
            <a:r>
              <a:rPr lang="en-US" b="1" dirty="0">
                <a:solidFill>
                  <a:srgbClr val="C00000"/>
                </a:solidFill>
              </a:rPr>
              <a:t>, a prince must mimic the behavior of both types of beasts in order to benefit from their complementary talents and to overcome their differing weaknesses. </a:t>
            </a:r>
          </a:p>
        </p:txBody>
      </p:sp>
      <p:sp>
        <p:nvSpPr>
          <p:cNvPr id="4" name="Slide Number Placeholder 3"/>
          <p:cNvSpPr>
            <a:spLocks noGrp="1"/>
          </p:cNvSpPr>
          <p:nvPr>
            <p:ph type="sldNum" sz="quarter" idx="12"/>
          </p:nvPr>
        </p:nvSpPr>
        <p:spPr/>
        <p:txBody>
          <a:bodyPr/>
          <a:lstStyle/>
          <a:p>
            <a:fld id="{41F59254-AD2E-4B68-8DB4-7FCC65FE6412}" type="slidenum">
              <a:rPr lang="en-US" smtClean="0"/>
              <a:pPr/>
              <a:t>36</a:t>
            </a:fld>
            <a:endParaRPr lang="en-US"/>
          </a:p>
        </p:txBody>
      </p:sp>
      <p:sp>
        <p:nvSpPr>
          <p:cNvPr id="5" name="Date Placeholder 4"/>
          <p:cNvSpPr>
            <a:spLocks noGrp="1"/>
          </p:cNvSpPr>
          <p:nvPr>
            <p:ph type="dt" sz="half" idx="10"/>
          </p:nvPr>
        </p:nvSpPr>
        <p:spPr/>
        <p:txBody>
          <a:bodyPr/>
          <a:lstStyle/>
          <a:p>
            <a:fld id="{803E4205-A3C4-4B74-BEC5-4575CC8FE6E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759999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92500"/>
          </a:bodyPr>
          <a:lstStyle/>
          <a:p>
            <a:pPr algn="just"/>
            <a:r>
              <a:rPr lang="en-US" b="1" dirty="0">
                <a:solidFill>
                  <a:srgbClr val="C00000"/>
                </a:solidFill>
              </a:rPr>
              <a:t>As a fox, the prince can use cunning statecraft and diplomacy to sidestep traps and other pitfalls. As a lion, the prince can use physical force in order to maintain his power over his subjects and enemies. Taken individually, neither of these talents will spell a prince's success; but combined, the diversified </a:t>
            </a:r>
            <a:r>
              <a:rPr lang="en-US" b="1" dirty="0" smtClean="0">
                <a:solidFill>
                  <a:srgbClr val="C00000"/>
                </a:solidFill>
              </a:rPr>
              <a:t>skill set </a:t>
            </a:r>
            <a:r>
              <a:rPr lang="en-US" b="1" dirty="0">
                <a:solidFill>
                  <a:srgbClr val="C00000"/>
                </a:solidFill>
              </a:rPr>
              <a:t>– political cunning backed by the threat of physical force – is formidable. </a:t>
            </a:r>
            <a:endParaRPr lang="en-US" b="1" dirty="0" smtClean="0">
              <a:solidFill>
                <a:srgbClr val="C00000"/>
              </a:solidFill>
            </a:endParaRPr>
          </a:p>
          <a:p>
            <a:pPr algn="just"/>
            <a:r>
              <a:rPr lang="en-US" b="1" dirty="0" smtClean="0">
                <a:solidFill>
                  <a:srgbClr val="C00000"/>
                </a:solidFill>
              </a:rPr>
              <a:t>The </a:t>
            </a:r>
            <a:r>
              <a:rPr lang="en-US" b="1" dirty="0">
                <a:solidFill>
                  <a:srgbClr val="C00000"/>
                </a:solidFill>
              </a:rPr>
              <a:t>fox and the lion represent a meeting of opposites and a wise ruler will strive to master and combine the unique skills of both beasts. </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37</a:t>
            </a:fld>
            <a:endParaRPr lang="en-US"/>
          </a:p>
        </p:txBody>
      </p:sp>
      <p:sp>
        <p:nvSpPr>
          <p:cNvPr id="5" name="Date Placeholder 4"/>
          <p:cNvSpPr>
            <a:spLocks noGrp="1"/>
          </p:cNvSpPr>
          <p:nvPr>
            <p:ph type="dt" sz="half" idx="10"/>
          </p:nvPr>
        </p:nvSpPr>
        <p:spPr/>
        <p:txBody>
          <a:bodyPr/>
          <a:lstStyle/>
          <a:p>
            <a:fld id="{B0BB6A1A-F5CA-4649-B124-823DA0E6C3F7}"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918286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of Social Contract</a:t>
            </a:r>
            <a:endParaRPr lang="en-US" b="1" dirty="0"/>
          </a:p>
        </p:txBody>
      </p:sp>
      <p:sp>
        <p:nvSpPr>
          <p:cNvPr id="3" name="Content Placeholder 2"/>
          <p:cNvSpPr>
            <a:spLocks noGrp="1"/>
          </p:cNvSpPr>
          <p:nvPr>
            <p:ph idx="1"/>
          </p:nvPr>
        </p:nvSpPr>
        <p:spPr/>
        <p:txBody>
          <a:bodyPr/>
          <a:lstStyle/>
          <a:p>
            <a:pPr algn="just"/>
            <a:r>
              <a:rPr lang="en-US" b="1" dirty="0" smtClean="0">
                <a:solidFill>
                  <a:srgbClr val="002060"/>
                </a:solidFill>
              </a:rPr>
              <a:t>The </a:t>
            </a:r>
            <a:r>
              <a:rPr lang="en-US" b="1" dirty="0" err="1" smtClean="0">
                <a:solidFill>
                  <a:srgbClr val="002060"/>
                </a:solidFill>
              </a:rPr>
              <a:t>Contractualists</a:t>
            </a:r>
            <a:r>
              <a:rPr lang="en-US" b="1" dirty="0" smtClean="0">
                <a:solidFill>
                  <a:srgbClr val="002060"/>
                </a:solidFill>
              </a:rPr>
              <a:t> Hobbes, Locke and Rousseau </a:t>
            </a:r>
            <a:r>
              <a:rPr lang="en-US" b="1" dirty="0" err="1" smtClean="0">
                <a:solidFill>
                  <a:srgbClr val="002060"/>
                </a:solidFill>
              </a:rPr>
              <a:t>analysed</a:t>
            </a:r>
            <a:r>
              <a:rPr lang="en-US" b="1" dirty="0" smtClean="0">
                <a:solidFill>
                  <a:srgbClr val="002060"/>
                </a:solidFill>
              </a:rPr>
              <a:t> why political systems should exist at all. They differed in many points but agreed that humans, at least in principle, had joined in what Rousseau called a social contract that every one now had to observe.</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38</a:t>
            </a:fld>
            <a:endParaRPr lang="en-US"/>
          </a:p>
        </p:txBody>
      </p:sp>
      <p:sp>
        <p:nvSpPr>
          <p:cNvPr id="5" name="Date Placeholder 4"/>
          <p:cNvSpPr>
            <a:spLocks noGrp="1"/>
          </p:cNvSpPr>
          <p:nvPr>
            <p:ph type="dt" sz="half" idx="10"/>
          </p:nvPr>
        </p:nvSpPr>
        <p:spPr/>
        <p:txBody>
          <a:bodyPr/>
          <a:lstStyle/>
          <a:p>
            <a:fld id="{71227425-6E78-43C2-A587-259E358680B4}"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639498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br>
              <a:rPr lang="en-US" sz="3200" b="1" dirty="0"/>
            </a:br>
            <a:endParaRPr lang="en-US" sz="3200" dirty="0"/>
          </a:p>
        </p:txBody>
      </p:sp>
      <p:sp>
        <p:nvSpPr>
          <p:cNvPr id="3" name="Content Placeholder 2"/>
          <p:cNvSpPr>
            <a:spLocks noGrp="1"/>
          </p:cNvSpPr>
          <p:nvPr>
            <p:ph idx="1"/>
          </p:nvPr>
        </p:nvSpPr>
        <p:spPr/>
        <p:txBody>
          <a:bodyPr/>
          <a:lstStyle/>
          <a:p>
            <a:r>
              <a:rPr lang="en-US" b="1" dirty="0" smtClean="0"/>
              <a:t>Thomas </a:t>
            </a:r>
            <a:r>
              <a:rPr lang="en-US" b="1" dirty="0"/>
              <a:t>Hobbes </a:t>
            </a:r>
          </a:p>
          <a:p>
            <a:r>
              <a:rPr lang="en-US" b="1" dirty="0" smtClean="0"/>
              <a:t>Period : 1225-1274</a:t>
            </a:r>
          </a:p>
          <a:p>
            <a:r>
              <a:rPr lang="en-US" b="1" dirty="0" smtClean="0"/>
              <a:t>Main Works</a:t>
            </a:r>
          </a:p>
          <a:p>
            <a:r>
              <a:rPr lang="en-US" b="1" dirty="0" smtClean="0"/>
              <a:t>Leviathan</a:t>
            </a:r>
            <a:endParaRPr lang="en-US" b="1"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447800"/>
            <a:ext cx="3790950" cy="39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39</a:t>
            </a:fld>
            <a:endParaRPr lang="en-US"/>
          </a:p>
        </p:txBody>
      </p:sp>
      <p:sp>
        <p:nvSpPr>
          <p:cNvPr id="5" name="Date Placeholder 4"/>
          <p:cNvSpPr>
            <a:spLocks noGrp="1"/>
          </p:cNvSpPr>
          <p:nvPr>
            <p:ph type="dt" sz="half" idx="10"/>
          </p:nvPr>
        </p:nvSpPr>
        <p:spPr/>
        <p:txBody>
          <a:bodyPr/>
          <a:lstStyle/>
          <a:p>
            <a:fld id="{F5782CD7-7690-4FEC-A134-6D49493392E3}"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799044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700" b="1" dirty="0"/>
          </a:p>
        </p:txBody>
      </p:sp>
      <p:sp>
        <p:nvSpPr>
          <p:cNvPr id="3" name="Content Placeholder 2"/>
          <p:cNvSpPr>
            <a:spLocks noGrp="1"/>
          </p:cNvSpPr>
          <p:nvPr>
            <p:ph idx="1"/>
          </p:nvPr>
        </p:nvSpPr>
        <p:spPr>
          <a:xfrm>
            <a:off x="457200" y="762000"/>
            <a:ext cx="8229600" cy="5364163"/>
          </a:xfrm>
        </p:spPr>
        <p:txBody>
          <a:bodyPr>
            <a:normAutofit/>
          </a:bodyPr>
          <a:lstStyle/>
          <a:p>
            <a:pPr algn="just"/>
            <a:endParaRPr lang="en-US" b="1" dirty="0" smtClean="0">
              <a:solidFill>
                <a:srgbClr val="002060"/>
              </a:solidFill>
            </a:endParaRPr>
          </a:p>
          <a:p>
            <a:pPr algn="just"/>
            <a:r>
              <a:rPr lang="en-US" b="1" dirty="0" smtClean="0">
                <a:solidFill>
                  <a:srgbClr val="002060"/>
                </a:solidFill>
              </a:rPr>
              <a:t>Confucius, according to Chinese tradition, was a thinker, political figure, educator, and founder of the </a:t>
            </a:r>
            <a:r>
              <a:rPr lang="en-US" b="1" i="1" dirty="0" err="1" smtClean="0">
                <a:solidFill>
                  <a:srgbClr val="002060"/>
                </a:solidFill>
              </a:rPr>
              <a:t>Ru</a:t>
            </a:r>
            <a:r>
              <a:rPr lang="en-US" b="1" dirty="0" smtClean="0">
                <a:solidFill>
                  <a:srgbClr val="002060"/>
                </a:solidFill>
              </a:rPr>
              <a:t> School of Chinese thought.</a:t>
            </a:r>
            <a:r>
              <a:rPr lang="en-US" b="1" baseline="30000" dirty="0" smtClean="0">
                <a:solidFill>
                  <a:srgbClr val="002060"/>
                </a:solidFill>
              </a:rPr>
              <a:t> </a:t>
            </a:r>
            <a:r>
              <a:rPr lang="en-US" b="1" dirty="0" smtClean="0">
                <a:solidFill>
                  <a:srgbClr val="002060"/>
                </a:solidFill>
              </a:rPr>
              <a:t>Fung Yu-</a:t>
            </a:r>
            <a:r>
              <a:rPr lang="en-US" b="1" dirty="0" err="1" smtClean="0">
                <a:solidFill>
                  <a:srgbClr val="002060"/>
                </a:solidFill>
              </a:rPr>
              <a:t>lan</a:t>
            </a:r>
            <a:r>
              <a:rPr lang="en-US" b="1" dirty="0" smtClean="0">
                <a:solidFill>
                  <a:srgbClr val="002060"/>
                </a:solidFill>
              </a:rPr>
              <a:t>, one of the great 20</a:t>
            </a:r>
            <a:r>
              <a:rPr lang="en-US" b="1" baseline="30000" dirty="0" smtClean="0">
                <a:solidFill>
                  <a:srgbClr val="002060"/>
                </a:solidFill>
              </a:rPr>
              <a:t>th</a:t>
            </a:r>
            <a:r>
              <a:rPr lang="en-US" b="1" dirty="0" smtClean="0">
                <a:solidFill>
                  <a:srgbClr val="002060"/>
                </a:solidFill>
              </a:rPr>
              <a:t>century authorities on the history of Chinese thought, compares Confucius' influence in Chinese history with that of Socrates in the West.</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a:t>
            </a:fld>
            <a:endParaRPr lang="en-US"/>
          </a:p>
        </p:txBody>
      </p:sp>
      <p:sp>
        <p:nvSpPr>
          <p:cNvPr id="5" name="Date Placeholder 4"/>
          <p:cNvSpPr>
            <a:spLocks noGrp="1"/>
          </p:cNvSpPr>
          <p:nvPr>
            <p:ph type="dt" sz="half" idx="10"/>
          </p:nvPr>
        </p:nvSpPr>
        <p:spPr/>
        <p:txBody>
          <a:bodyPr/>
          <a:lstStyle/>
          <a:p>
            <a:fld id="{30437AA9-2D18-473A-9AA0-D3BF43D3D412}"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541746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100" b="1" dirty="0">
              <a:solidFill>
                <a:srgbClr val="002060"/>
              </a:solidFill>
            </a:endParaRPr>
          </a:p>
        </p:txBody>
      </p:sp>
      <p:sp>
        <p:nvSpPr>
          <p:cNvPr id="3" name="Content Placeholder 2"/>
          <p:cNvSpPr>
            <a:spLocks noGrp="1"/>
          </p:cNvSpPr>
          <p:nvPr>
            <p:ph idx="1"/>
          </p:nvPr>
        </p:nvSpPr>
        <p:spPr/>
        <p:txBody>
          <a:bodyPr/>
          <a:lstStyle/>
          <a:p>
            <a:pPr algn="just"/>
            <a:r>
              <a:rPr lang="en-US" b="1" dirty="0" smtClean="0">
                <a:solidFill>
                  <a:srgbClr val="C00000"/>
                </a:solidFill>
              </a:rPr>
              <a:t>Thomas Hobbes lived through the English  Civil War and opposed its tumult for making individuals frightened and insecure. Hobbes imagined that life in the `state of nature’ before civil society was founded, must have been terrible. Every man would have been the enemy of every other man.</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40</a:t>
            </a:fld>
            <a:endParaRPr lang="en-US"/>
          </a:p>
        </p:txBody>
      </p:sp>
      <p:sp>
        <p:nvSpPr>
          <p:cNvPr id="5" name="Date Placeholder 4"/>
          <p:cNvSpPr>
            <a:spLocks noGrp="1"/>
          </p:cNvSpPr>
          <p:nvPr>
            <p:ph type="dt" sz="half" idx="10"/>
          </p:nvPr>
        </p:nvSpPr>
        <p:spPr/>
        <p:txBody>
          <a:bodyPr/>
          <a:lstStyle/>
          <a:p>
            <a:fld id="{66889171-E019-4D58-A8A5-3632C9B1368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40365311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lstStyle/>
          <a:p>
            <a:pPr algn="just"/>
            <a:r>
              <a:rPr lang="en-US" b="1" dirty="0" smtClean="0">
                <a:solidFill>
                  <a:srgbClr val="C00000"/>
                </a:solidFill>
              </a:rPr>
              <a:t>Humans would live in savage squalor with “no arts, no letters; no society; and which is worst of all continual fear and danger of violent death; and the life of man, solitary, poor, nasty, brutish and short”.</a:t>
            </a:r>
          </a:p>
          <a:p>
            <a:pPr algn="just"/>
            <a:r>
              <a:rPr lang="en-US" b="1" dirty="0" smtClean="0">
                <a:solidFill>
                  <a:srgbClr val="C00000"/>
                </a:solidFill>
              </a:rPr>
              <a:t>To get out of this horror people would, out of profound self-interest- rationally join together to form civil society</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41</a:t>
            </a:fld>
            <a:endParaRPr lang="en-US"/>
          </a:p>
        </p:txBody>
      </p:sp>
      <p:sp>
        <p:nvSpPr>
          <p:cNvPr id="5" name="Date Placeholder 4"/>
          <p:cNvSpPr>
            <a:spLocks noGrp="1"/>
          </p:cNvSpPr>
          <p:nvPr>
            <p:ph type="dt" sz="half" idx="10"/>
          </p:nvPr>
        </p:nvSpPr>
        <p:spPr/>
        <p:txBody>
          <a:bodyPr/>
          <a:lstStyle/>
          <a:p>
            <a:fld id="{433BF872-3160-4AC9-BBF5-E3A619B34318}"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717014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solidFill>
                  <a:srgbClr val="C00000"/>
                </a:solidFill>
              </a:rPr>
              <a:t>Society thus arises naturally out of fear.</a:t>
            </a:r>
          </a:p>
          <a:p>
            <a:pPr algn="just"/>
            <a:r>
              <a:rPr lang="en-US" b="1" dirty="0">
                <a:solidFill>
                  <a:srgbClr val="C00000"/>
                </a:solidFill>
              </a:rPr>
              <a:t> </a:t>
            </a:r>
            <a:r>
              <a:rPr lang="en-US" b="1" dirty="0" smtClean="0">
                <a:solidFill>
                  <a:srgbClr val="C00000"/>
                </a:solidFill>
              </a:rPr>
              <a:t>People would also gladly submit to a king, even a bad one, for a monarch prevents anarchy.</a:t>
            </a:r>
          </a:p>
          <a:p>
            <a:pPr algn="just"/>
            <a:r>
              <a:rPr lang="en-US" b="1" dirty="0">
                <a:solidFill>
                  <a:srgbClr val="C00000"/>
                </a:solidFill>
              </a:rPr>
              <a:t> </a:t>
            </a:r>
            <a:r>
              <a:rPr lang="en-US" b="1" dirty="0" smtClean="0">
                <a:solidFill>
                  <a:srgbClr val="C00000"/>
                </a:solidFill>
              </a:rPr>
              <a:t>Hobbes theory is based on rational self interest.</a:t>
            </a:r>
          </a:p>
          <a:p>
            <a:pPr algn="just"/>
            <a:r>
              <a:rPr lang="en-US" b="1" dirty="0" smtClean="0">
                <a:solidFill>
                  <a:srgbClr val="C00000"/>
                </a:solidFill>
              </a:rPr>
              <a:t>This theory is at odds with that of Aristotle who said that  humans are born `political animals’.</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42</a:t>
            </a:fld>
            <a:endParaRPr lang="en-US"/>
          </a:p>
        </p:txBody>
      </p:sp>
      <p:sp>
        <p:nvSpPr>
          <p:cNvPr id="5" name="Date Placeholder 4"/>
          <p:cNvSpPr>
            <a:spLocks noGrp="1"/>
          </p:cNvSpPr>
          <p:nvPr>
            <p:ph type="dt" sz="half" idx="10"/>
          </p:nvPr>
        </p:nvSpPr>
        <p:spPr/>
        <p:txBody>
          <a:bodyPr/>
          <a:lstStyle/>
          <a:p>
            <a:fld id="{5995CEA4-0E00-4188-BCB2-DAC49BACCE4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290575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r>
              <a:rPr lang="en-US" sz="3200" dirty="0"/>
              <a:t/>
            </a:r>
            <a:br>
              <a:rPr lang="en-US" sz="3200" dirty="0"/>
            </a:br>
            <a:endParaRPr lang="en-US" sz="3200" dirty="0"/>
          </a:p>
        </p:txBody>
      </p:sp>
      <p:sp>
        <p:nvSpPr>
          <p:cNvPr id="3" name="Content Placeholder 2"/>
          <p:cNvSpPr>
            <a:spLocks noGrp="1"/>
          </p:cNvSpPr>
          <p:nvPr>
            <p:ph idx="1"/>
          </p:nvPr>
        </p:nvSpPr>
        <p:spPr>
          <a:xfrm>
            <a:off x="304800" y="1600200"/>
            <a:ext cx="8382000" cy="4525963"/>
          </a:xfrm>
        </p:spPr>
        <p:txBody>
          <a:bodyPr/>
          <a:lstStyle/>
          <a:p>
            <a:r>
              <a:rPr lang="en-US" b="1" dirty="0" smtClean="0"/>
              <a:t>John </a:t>
            </a:r>
            <a:r>
              <a:rPr lang="en-US" b="1" dirty="0"/>
              <a:t>Locke </a:t>
            </a:r>
          </a:p>
          <a:p>
            <a:r>
              <a:rPr lang="en-US" b="1" dirty="0" smtClean="0"/>
              <a:t>Period :  1632-1704</a:t>
            </a:r>
          </a:p>
          <a:p>
            <a:r>
              <a:rPr lang="en-US" b="1" dirty="0" smtClean="0"/>
              <a:t>Main Works</a:t>
            </a:r>
          </a:p>
          <a:p>
            <a:r>
              <a:rPr lang="en-US" b="1" dirty="0"/>
              <a:t>Two Treatises of Government</a:t>
            </a: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1752600"/>
            <a:ext cx="2971800" cy="3836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43</a:t>
            </a:fld>
            <a:endParaRPr lang="en-US"/>
          </a:p>
        </p:txBody>
      </p:sp>
      <p:sp>
        <p:nvSpPr>
          <p:cNvPr id="5" name="Date Placeholder 4"/>
          <p:cNvSpPr>
            <a:spLocks noGrp="1"/>
          </p:cNvSpPr>
          <p:nvPr>
            <p:ph type="dt" sz="half" idx="10"/>
          </p:nvPr>
        </p:nvSpPr>
        <p:spPr/>
        <p:txBody>
          <a:bodyPr/>
          <a:lstStyle/>
          <a:p>
            <a:fld id="{8E3E3258-2EB2-4CEA-80EA-2AF5DDDE7AE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636204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100" b="1"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b="1" dirty="0" smtClean="0"/>
              <a:t>John Locke also saw the seventeenth century upheavals but came to less harsh conclusions.</a:t>
            </a:r>
          </a:p>
          <a:p>
            <a:pPr algn="just"/>
            <a:r>
              <a:rPr lang="en-US" b="1" dirty="0"/>
              <a:t> </a:t>
            </a:r>
            <a:r>
              <a:rPr lang="en-US" b="1" dirty="0" smtClean="0"/>
              <a:t>Locke theorized that the original state of nature was not so bad; people lived in equality and tolerance with one another. But they could not secure their property.</a:t>
            </a:r>
          </a:p>
          <a:p>
            <a:pPr algn="just"/>
            <a:r>
              <a:rPr lang="en-US" b="1" dirty="0" smtClean="0"/>
              <a:t>There was no money, title deeds or courts of law, so ownership was uncertain.</a:t>
            </a:r>
            <a:endParaRPr lang="en-US" b="1"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44</a:t>
            </a:fld>
            <a:endParaRPr lang="en-US"/>
          </a:p>
        </p:txBody>
      </p:sp>
      <p:sp>
        <p:nvSpPr>
          <p:cNvPr id="5" name="Date Placeholder 4"/>
          <p:cNvSpPr>
            <a:spLocks noGrp="1"/>
          </p:cNvSpPr>
          <p:nvPr>
            <p:ph type="dt" sz="half" idx="10"/>
          </p:nvPr>
        </p:nvSpPr>
        <p:spPr/>
        <p:txBody>
          <a:bodyPr/>
          <a:lstStyle/>
          <a:p>
            <a:fld id="{57983694-49BB-4E08-BD91-4CA8DD13CF62}"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339829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solidFill>
                  <a:srgbClr val="C00000"/>
                </a:solidFill>
              </a:rPr>
              <a:t>To remedy this they contractually formed civil society and thus secured “life, liberty and property.”</a:t>
            </a:r>
          </a:p>
          <a:p>
            <a:pPr algn="just"/>
            <a:r>
              <a:rPr lang="en-US" b="1" dirty="0" smtClean="0">
                <a:solidFill>
                  <a:srgbClr val="C00000"/>
                </a:solidFill>
              </a:rPr>
              <a:t>Locke is to property rights as Hobbes is to fear of violent death.</a:t>
            </a:r>
          </a:p>
          <a:p>
            <a:pPr algn="just"/>
            <a:r>
              <a:rPr lang="en-US" b="1" dirty="0" smtClean="0">
                <a:solidFill>
                  <a:srgbClr val="C00000"/>
                </a:solidFill>
              </a:rPr>
              <a:t>Some philosophers argue that Americans are the children of Locke.</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45</a:t>
            </a:fld>
            <a:endParaRPr lang="en-US"/>
          </a:p>
        </p:txBody>
      </p:sp>
      <p:sp>
        <p:nvSpPr>
          <p:cNvPr id="5" name="Date Placeholder 4"/>
          <p:cNvSpPr>
            <a:spLocks noGrp="1"/>
          </p:cNvSpPr>
          <p:nvPr>
            <p:ph type="dt" sz="half" idx="10"/>
          </p:nvPr>
        </p:nvSpPr>
        <p:spPr/>
        <p:txBody>
          <a:bodyPr/>
          <a:lstStyle/>
          <a:p>
            <a:fld id="{66492934-0C6D-4AEC-BD17-F89107E7C040}"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4664081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Political Philosophers </a:t>
            </a: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b="1" dirty="0" smtClean="0"/>
              <a:t>Jean-Jacques Rousseau </a:t>
            </a:r>
            <a:endParaRPr lang="en-US" b="1" dirty="0"/>
          </a:p>
          <a:p>
            <a:r>
              <a:rPr lang="en-US" b="1" dirty="0" smtClean="0"/>
              <a:t>Period :  1712-1788</a:t>
            </a:r>
          </a:p>
          <a:p>
            <a:r>
              <a:rPr lang="en-US" b="1" dirty="0" smtClean="0"/>
              <a:t>Main Works</a:t>
            </a:r>
          </a:p>
          <a:p>
            <a:r>
              <a:rPr lang="en-US" b="1" dirty="0" smtClean="0"/>
              <a:t>Social Contract</a:t>
            </a:r>
            <a:endParaRPr lang="en-US" b="1"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1303973"/>
            <a:ext cx="31432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46</a:t>
            </a:fld>
            <a:endParaRPr lang="en-US"/>
          </a:p>
        </p:txBody>
      </p:sp>
      <p:sp>
        <p:nvSpPr>
          <p:cNvPr id="5" name="Date Placeholder 4"/>
          <p:cNvSpPr>
            <a:spLocks noGrp="1"/>
          </p:cNvSpPr>
          <p:nvPr>
            <p:ph type="dt" sz="half" idx="10"/>
          </p:nvPr>
        </p:nvSpPr>
        <p:spPr/>
        <p:txBody>
          <a:bodyPr/>
          <a:lstStyle/>
          <a:p>
            <a:fld id="{5E4E3118-B8D9-437E-AC60-0010FC4C4863}"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3904053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700" b="1" dirty="0">
              <a:solidFill>
                <a:srgbClr val="002060"/>
              </a:solidFill>
            </a:endParaRPr>
          </a:p>
        </p:txBody>
      </p:sp>
      <p:sp>
        <p:nvSpPr>
          <p:cNvPr id="3" name="Content Placeholder 2"/>
          <p:cNvSpPr>
            <a:spLocks noGrp="1"/>
          </p:cNvSpPr>
          <p:nvPr>
            <p:ph idx="1"/>
          </p:nvPr>
        </p:nvSpPr>
        <p:spPr/>
        <p:txBody>
          <a:bodyPr/>
          <a:lstStyle/>
          <a:p>
            <a:pPr algn="just"/>
            <a:r>
              <a:rPr lang="en-US" b="1" dirty="0" smtClean="0">
                <a:solidFill>
                  <a:srgbClr val="C00000"/>
                </a:solidFill>
              </a:rPr>
              <a:t>Jean-Jacques Rousseau laid the philosophical groundwork for the French Revolution.</a:t>
            </a:r>
          </a:p>
          <a:p>
            <a:pPr algn="just"/>
            <a:r>
              <a:rPr lang="en-US" b="1" dirty="0" smtClean="0">
                <a:solidFill>
                  <a:srgbClr val="C00000"/>
                </a:solidFill>
              </a:rPr>
              <a:t>He accepted the theories of Hobbes and Locke but gave them a twist. He said that the life in the state of nature was downright good; people lived as “noble savages” without artifice or jealousy.</a:t>
            </a:r>
          </a:p>
          <a:p>
            <a:pPr algn="just"/>
            <a:r>
              <a:rPr lang="en-US" b="1" dirty="0" smtClean="0">
                <a:solidFill>
                  <a:srgbClr val="C00000"/>
                </a:solidFill>
              </a:rPr>
              <a:t>He said that society itself corrupted humans.</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47</a:t>
            </a:fld>
            <a:endParaRPr lang="en-US"/>
          </a:p>
        </p:txBody>
      </p:sp>
      <p:sp>
        <p:nvSpPr>
          <p:cNvPr id="5" name="Date Placeholder 4"/>
          <p:cNvSpPr>
            <a:spLocks noGrp="1"/>
          </p:cNvSpPr>
          <p:nvPr>
            <p:ph type="dt" sz="half" idx="10"/>
          </p:nvPr>
        </p:nvSpPr>
        <p:spPr/>
        <p:txBody>
          <a:bodyPr/>
          <a:lstStyle/>
          <a:p>
            <a:fld id="{C6D16238-7ABD-47BF-BB41-FAEEC6BEDB5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901503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4000" b="1" dirty="0" smtClean="0">
                <a:solidFill>
                  <a:srgbClr val="002060"/>
                </a:solidFill>
              </a:rPr>
              <a:t>His Social Contract says at the beginning: </a:t>
            </a:r>
          </a:p>
          <a:p>
            <a:pPr algn="ctr"/>
            <a:r>
              <a:rPr lang="en-US" sz="4000" b="1" dirty="0" smtClean="0">
                <a:solidFill>
                  <a:srgbClr val="FF0000"/>
                </a:solidFill>
              </a:rPr>
              <a:t>“Man is born free but everywhere is in chains”</a:t>
            </a:r>
            <a:endParaRPr lang="en-US" sz="4000" b="1" dirty="0">
              <a:solidFill>
                <a:srgbClr val="FF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48</a:t>
            </a:fld>
            <a:endParaRPr lang="en-US"/>
          </a:p>
        </p:txBody>
      </p:sp>
      <p:sp>
        <p:nvSpPr>
          <p:cNvPr id="5" name="Date Placeholder 4"/>
          <p:cNvSpPr>
            <a:spLocks noGrp="1"/>
          </p:cNvSpPr>
          <p:nvPr>
            <p:ph type="dt" sz="half" idx="10"/>
          </p:nvPr>
        </p:nvSpPr>
        <p:spPr/>
        <p:txBody>
          <a:bodyPr/>
          <a:lstStyle/>
          <a:p>
            <a:fld id="{F23F0B1A-53F4-4178-B46A-51589DE5C906}"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841315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lstStyle/>
          <a:p>
            <a:r>
              <a:rPr lang="en-US" b="1" dirty="0" smtClean="0">
                <a:solidFill>
                  <a:srgbClr val="002060"/>
                </a:solidFill>
              </a:rPr>
              <a:t>He said society can be drastically improved leading to human freedom. A just society would be a voluntary community with a will of its own, the general will.</a:t>
            </a:r>
          </a:p>
          <a:p>
            <a:r>
              <a:rPr lang="en-US" b="1" dirty="0" smtClean="0">
                <a:solidFill>
                  <a:srgbClr val="002060"/>
                </a:solidFill>
              </a:rPr>
              <a:t>Societies make people – not the other way round. If people are bad, it is because society made them that way</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49</a:t>
            </a:fld>
            <a:endParaRPr lang="en-US"/>
          </a:p>
        </p:txBody>
      </p:sp>
      <p:sp>
        <p:nvSpPr>
          <p:cNvPr id="5" name="Date Placeholder 4"/>
          <p:cNvSpPr>
            <a:spLocks noGrp="1"/>
          </p:cNvSpPr>
          <p:nvPr>
            <p:ph type="dt" sz="half" idx="10"/>
          </p:nvPr>
        </p:nvSpPr>
        <p:spPr/>
        <p:txBody>
          <a:bodyPr/>
          <a:lstStyle/>
          <a:p>
            <a:fld id="{F7F97D56-B45F-45FA-8455-952AAA2C85F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853850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200"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pPr algn="just"/>
            <a:r>
              <a:rPr lang="en-US" b="1" dirty="0" smtClean="0">
                <a:solidFill>
                  <a:srgbClr val="C00000"/>
                </a:solidFill>
              </a:rPr>
              <a:t>Confucius' political philosophy is also rooted in his belief that a ruler should learn self-discipline, should govern his subjects by his own example, and should treat them with love and concern. </a:t>
            </a:r>
          </a:p>
          <a:p>
            <a:pPr algn="just"/>
            <a:endParaRPr lang="en-US" b="1" dirty="0">
              <a:solidFill>
                <a:srgbClr val="C00000"/>
              </a:solidFill>
            </a:endParaRPr>
          </a:p>
          <a:p>
            <a:pPr algn="just"/>
            <a:r>
              <a:rPr lang="en-US" b="1" dirty="0" smtClean="0">
                <a:solidFill>
                  <a:srgbClr val="C00000"/>
                </a:solidFill>
              </a:rPr>
              <a:t>“If the people be led by laws, and uniformity among them be sought by punishments, they will try to escape punishment and have no sense of shame. If they are led by virtue, and uniformity sought among them through the practice of ritual propriety, they will possess a sense of shame and come to you of their own accord”</a:t>
            </a:r>
          </a:p>
        </p:txBody>
      </p:sp>
      <p:sp>
        <p:nvSpPr>
          <p:cNvPr id="4" name="Slide Number Placeholder 3"/>
          <p:cNvSpPr>
            <a:spLocks noGrp="1"/>
          </p:cNvSpPr>
          <p:nvPr>
            <p:ph type="sldNum" sz="quarter" idx="12"/>
          </p:nvPr>
        </p:nvSpPr>
        <p:spPr/>
        <p:txBody>
          <a:bodyPr/>
          <a:lstStyle/>
          <a:p>
            <a:fld id="{41F59254-AD2E-4B68-8DB4-7FCC65FE6412}" type="slidenum">
              <a:rPr lang="en-US" smtClean="0"/>
              <a:pPr/>
              <a:t>5</a:t>
            </a:fld>
            <a:endParaRPr lang="en-US"/>
          </a:p>
        </p:txBody>
      </p:sp>
      <p:sp>
        <p:nvSpPr>
          <p:cNvPr id="5" name="Date Placeholder 4"/>
          <p:cNvSpPr>
            <a:spLocks noGrp="1"/>
          </p:cNvSpPr>
          <p:nvPr>
            <p:ph type="dt" sz="half" idx="10"/>
          </p:nvPr>
        </p:nvSpPr>
        <p:spPr/>
        <p:txBody>
          <a:bodyPr/>
          <a:lstStyle/>
          <a:p>
            <a:fld id="{B224CD47-79C0-40B2-B9BD-6E7C473A1FD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502325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Political Philosophers </a:t>
            </a:r>
            <a:br>
              <a:rPr lang="en-US" sz="3200" b="1" dirty="0">
                <a:solidFill>
                  <a:srgbClr val="C00000"/>
                </a:solidFill>
              </a:rPr>
            </a:br>
            <a:endParaRPr lang="en-US" sz="3200" dirty="0"/>
          </a:p>
        </p:txBody>
      </p:sp>
      <p:sp>
        <p:nvSpPr>
          <p:cNvPr id="3" name="Content Placeholder 2"/>
          <p:cNvSpPr>
            <a:spLocks noGrp="1"/>
          </p:cNvSpPr>
          <p:nvPr>
            <p:ph idx="1"/>
          </p:nvPr>
        </p:nvSpPr>
        <p:spPr/>
        <p:txBody>
          <a:bodyPr/>
          <a:lstStyle/>
          <a:p>
            <a:r>
              <a:rPr lang="en-US" b="1" dirty="0" smtClean="0">
                <a:solidFill>
                  <a:srgbClr val="C00000"/>
                </a:solidFill>
              </a:rPr>
              <a:t>Karl </a:t>
            </a:r>
            <a:r>
              <a:rPr lang="en-US" b="1" dirty="0">
                <a:solidFill>
                  <a:srgbClr val="C00000"/>
                </a:solidFill>
              </a:rPr>
              <a:t>Marx </a:t>
            </a:r>
          </a:p>
          <a:p>
            <a:r>
              <a:rPr lang="en-US" b="1" dirty="0" smtClean="0">
                <a:solidFill>
                  <a:srgbClr val="C00000"/>
                </a:solidFill>
              </a:rPr>
              <a:t>Period : 1818-1883 </a:t>
            </a:r>
            <a:endParaRPr lang="en-US" b="1" dirty="0">
              <a:solidFill>
                <a:srgbClr val="C00000"/>
              </a:solidFill>
            </a:endParaRPr>
          </a:p>
          <a:p>
            <a:r>
              <a:rPr lang="en-US" b="1" dirty="0">
                <a:solidFill>
                  <a:srgbClr val="C00000"/>
                </a:solidFill>
              </a:rPr>
              <a:t>Main works </a:t>
            </a:r>
          </a:p>
          <a:p>
            <a:r>
              <a:rPr lang="en-US" b="1" dirty="0">
                <a:solidFill>
                  <a:srgbClr val="C00000"/>
                </a:solidFill>
              </a:rPr>
              <a:t>Das Capital</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1524000"/>
            <a:ext cx="2990850" cy="429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41F59254-AD2E-4B68-8DB4-7FCC65FE6412}" type="slidenum">
              <a:rPr lang="en-US" smtClean="0"/>
              <a:pPr/>
              <a:t>50</a:t>
            </a:fld>
            <a:endParaRPr lang="en-US"/>
          </a:p>
        </p:txBody>
      </p:sp>
      <p:sp>
        <p:nvSpPr>
          <p:cNvPr id="5" name="Date Placeholder 4"/>
          <p:cNvSpPr>
            <a:spLocks noGrp="1"/>
          </p:cNvSpPr>
          <p:nvPr>
            <p:ph type="dt" sz="half" idx="10"/>
          </p:nvPr>
        </p:nvSpPr>
        <p:spPr/>
        <p:txBody>
          <a:bodyPr/>
          <a:lstStyle/>
          <a:p>
            <a:fld id="{4199D3E6-250E-49CD-82F2-69E07141A8FD}"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7599405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700" b="1" dirty="0">
              <a:solidFill>
                <a:srgbClr val="C00000"/>
              </a:solidFill>
            </a:endParaRPr>
          </a:p>
        </p:txBody>
      </p:sp>
      <p:sp>
        <p:nvSpPr>
          <p:cNvPr id="3" name="Content Placeholder 2"/>
          <p:cNvSpPr>
            <a:spLocks noGrp="1"/>
          </p:cNvSpPr>
          <p:nvPr>
            <p:ph idx="1"/>
          </p:nvPr>
        </p:nvSpPr>
        <p:spPr/>
        <p:txBody>
          <a:bodyPr/>
          <a:lstStyle/>
          <a:p>
            <a:pPr algn="just"/>
            <a:r>
              <a:rPr lang="en-US" b="1" dirty="0" smtClean="0">
                <a:solidFill>
                  <a:srgbClr val="002060"/>
                </a:solidFill>
              </a:rPr>
              <a:t>Another political theory that made a big difference was Marxism.</a:t>
            </a:r>
          </a:p>
          <a:p>
            <a:pPr algn="just"/>
            <a:r>
              <a:rPr lang="en-US" b="1" dirty="0" smtClean="0">
                <a:solidFill>
                  <a:srgbClr val="002060"/>
                </a:solidFill>
              </a:rPr>
              <a:t>Karl Marx, German trained in Hegelian philosophy propounded a theory based on a theory of economics, a theory of social class and a theory of history.</a:t>
            </a:r>
          </a:p>
          <a:p>
            <a:pPr algn="just"/>
            <a:r>
              <a:rPr lang="en-US" b="1" dirty="0" smtClean="0">
                <a:solidFill>
                  <a:srgbClr val="002060"/>
                </a:solidFill>
              </a:rPr>
              <a:t>Marx argued that things do not happen by accident, everything has a cause.</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51</a:t>
            </a:fld>
            <a:endParaRPr lang="en-US"/>
          </a:p>
        </p:txBody>
      </p:sp>
      <p:sp>
        <p:nvSpPr>
          <p:cNvPr id="5" name="Date Placeholder 4"/>
          <p:cNvSpPr>
            <a:spLocks noGrp="1"/>
          </p:cNvSpPr>
          <p:nvPr>
            <p:ph type="dt" sz="half" idx="10"/>
          </p:nvPr>
        </p:nvSpPr>
        <p:spPr/>
        <p:txBody>
          <a:bodyPr/>
          <a:lstStyle/>
          <a:p>
            <a:fld id="{11B60A27-DC0A-42AE-B5AA-8ED122EC08FF}"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411832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endParaRPr lang="en-US"/>
          </a:p>
        </p:txBody>
      </p:sp>
      <p:sp>
        <p:nvSpPr>
          <p:cNvPr id="3" name="Content Placeholder 2"/>
          <p:cNvSpPr>
            <a:spLocks noGrp="1"/>
          </p:cNvSpPr>
          <p:nvPr>
            <p:ph idx="1"/>
          </p:nvPr>
        </p:nvSpPr>
        <p:spPr>
          <a:xfrm>
            <a:off x="457200" y="762000"/>
            <a:ext cx="8534400" cy="5364163"/>
          </a:xfrm>
        </p:spPr>
        <p:txBody>
          <a:bodyPr>
            <a:normAutofit/>
          </a:bodyPr>
          <a:lstStyle/>
          <a:p>
            <a:pPr algn="just"/>
            <a:r>
              <a:rPr lang="en-US" b="1" dirty="0" smtClean="0">
                <a:solidFill>
                  <a:srgbClr val="C00000"/>
                </a:solidFill>
              </a:rPr>
              <a:t>Marx concentrated on `surplus value’ what others call profit. Workers produce things but get paid only a fraction of the value of what they produce.</a:t>
            </a:r>
          </a:p>
          <a:p>
            <a:pPr algn="just"/>
            <a:r>
              <a:rPr lang="en-US" b="1" dirty="0" smtClean="0">
                <a:solidFill>
                  <a:srgbClr val="C00000"/>
                </a:solidFill>
              </a:rPr>
              <a:t>The capitalist owners skim off the rest, the surplus value.</a:t>
            </a:r>
          </a:p>
          <a:p>
            <a:pPr algn="just"/>
            <a:r>
              <a:rPr lang="en-US" b="1" dirty="0" smtClean="0">
                <a:solidFill>
                  <a:srgbClr val="C00000"/>
                </a:solidFill>
              </a:rPr>
              <a:t>The working class, the proletariats, is paid too little to buy all the products the workers have made, resulting in repeated overproduction.</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52</a:t>
            </a:fld>
            <a:endParaRPr lang="en-US"/>
          </a:p>
        </p:txBody>
      </p:sp>
      <p:sp>
        <p:nvSpPr>
          <p:cNvPr id="5" name="Date Placeholder 4"/>
          <p:cNvSpPr>
            <a:spLocks noGrp="1"/>
          </p:cNvSpPr>
          <p:nvPr>
            <p:ph type="dt" sz="half" idx="10"/>
          </p:nvPr>
        </p:nvSpPr>
        <p:spPr/>
        <p:txBody>
          <a:bodyPr/>
          <a:lstStyle/>
          <a:p>
            <a:fld id="{AE4D8C19-D35B-4FF5-AD3E-858AC3A3098A}"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888717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solidFill>
                  <a:srgbClr val="002060"/>
                </a:solidFill>
              </a:rPr>
              <a:t>Eventually there will be a depression so big the capitalist system will collapse</a:t>
            </a:r>
          </a:p>
          <a:p>
            <a:pPr algn="ctr"/>
            <a:r>
              <a:rPr lang="en-US" b="1" dirty="0" smtClean="0"/>
              <a:t>Social class</a:t>
            </a:r>
          </a:p>
          <a:p>
            <a:pPr algn="just"/>
            <a:r>
              <a:rPr lang="en-US" b="1" dirty="0" smtClean="0">
                <a:solidFill>
                  <a:srgbClr val="C00000"/>
                </a:solidFill>
              </a:rPr>
              <a:t>Every society has two classes. One that owns the means of production and the other much larger class that work for the small class.</a:t>
            </a:r>
          </a:p>
          <a:p>
            <a:pPr algn="just"/>
            <a:r>
              <a:rPr lang="en-US" b="1" dirty="0" smtClean="0">
                <a:solidFill>
                  <a:srgbClr val="C00000"/>
                </a:solidFill>
              </a:rPr>
              <a:t>Society is run according to the dictates of the upper class.</a:t>
            </a:r>
          </a:p>
          <a:p>
            <a:pPr algn="just"/>
            <a:r>
              <a:rPr lang="en-US" b="1" dirty="0" smtClean="0">
                <a:solidFill>
                  <a:srgbClr val="C00000"/>
                </a:solidFill>
              </a:rPr>
              <a:t>The proletariat has no country</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53</a:t>
            </a:fld>
            <a:endParaRPr lang="en-US"/>
          </a:p>
        </p:txBody>
      </p:sp>
      <p:sp>
        <p:nvSpPr>
          <p:cNvPr id="5" name="Date Placeholder 4"/>
          <p:cNvSpPr>
            <a:spLocks noGrp="1"/>
          </p:cNvSpPr>
          <p:nvPr>
            <p:ph type="dt" sz="half" idx="10"/>
          </p:nvPr>
        </p:nvSpPr>
        <p:spPr/>
        <p:txBody>
          <a:bodyPr/>
          <a:lstStyle/>
          <a:p>
            <a:fld id="{F60115B4-63FE-4A4D-9BF2-4DA99DBFE994}"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95332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lstStyle/>
          <a:p>
            <a:pPr algn="ctr"/>
            <a:r>
              <a:rPr lang="en-US" b="1" dirty="0" smtClean="0"/>
              <a:t>History</a:t>
            </a:r>
          </a:p>
          <a:p>
            <a:pPr algn="just"/>
            <a:r>
              <a:rPr lang="en-US" b="1" dirty="0" smtClean="0">
                <a:solidFill>
                  <a:srgbClr val="C00000"/>
                </a:solidFill>
              </a:rPr>
              <a:t>Combining his theories on economics and social classes, Marx explained historical changes.</a:t>
            </a:r>
          </a:p>
          <a:p>
            <a:pPr algn="just"/>
            <a:r>
              <a:rPr lang="en-US" b="1" dirty="0" smtClean="0">
                <a:solidFill>
                  <a:srgbClr val="C00000"/>
                </a:solidFill>
              </a:rPr>
              <a:t>When the economic forces crack at the infrastructural level, the dominant superstructure collapses as happened in the case of the French Revolution</a:t>
            </a:r>
            <a:r>
              <a:rPr lang="en-US" dirty="0" smtClean="0">
                <a:solidFill>
                  <a:srgbClr val="C00000"/>
                </a:solidFill>
              </a:rPr>
              <a: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54</a:t>
            </a:fld>
            <a:endParaRPr lang="en-US"/>
          </a:p>
        </p:txBody>
      </p:sp>
      <p:sp>
        <p:nvSpPr>
          <p:cNvPr id="5" name="Date Placeholder 4"/>
          <p:cNvSpPr>
            <a:spLocks noGrp="1"/>
          </p:cNvSpPr>
          <p:nvPr>
            <p:ph type="dt" sz="half" idx="10"/>
          </p:nvPr>
        </p:nvSpPr>
        <p:spPr/>
        <p:txBody>
          <a:bodyPr/>
          <a:lstStyle/>
          <a:p>
            <a:fld id="{9290823D-14C8-4241-874A-76041F965121}"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8198765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rPr>
              <a:t>Marx`s enduring contributions:</a:t>
            </a:r>
            <a:br>
              <a:rPr lang="en-US" sz="3200" b="1" dirty="0">
                <a:solidFill>
                  <a:srgbClr val="002060"/>
                </a:solidFill>
              </a:rPr>
            </a:br>
            <a:endParaRPr lang="en-US" sz="3200" b="1" dirty="0">
              <a:solidFill>
                <a:srgbClr val="002060"/>
              </a:solidFill>
            </a:endParaRPr>
          </a:p>
        </p:txBody>
      </p:sp>
      <p:sp>
        <p:nvSpPr>
          <p:cNvPr id="3" name="Content Placeholder 2"/>
          <p:cNvSpPr>
            <a:spLocks noGrp="1"/>
          </p:cNvSpPr>
          <p:nvPr>
            <p:ph idx="1"/>
          </p:nvPr>
        </p:nvSpPr>
        <p:spPr/>
        <p:txBody>
          <a:bodyPr/>
          <a:lstStyle/>
          <a:p>
            <a:pPr algn="just"/>
            <a:r>
              <a:rPr lang="en-US" b="1" dirty="0" smtClean="0">
                <a:solidFill>
                  <a:srgbClr val="FF0000"/>
                </a:solidFill>
              </a:rPr>
              <a:t>His understanding that societies are never fully unified and peaceful but always riven with conflict and struggle.</a:t>
            </a:r>
          </a:p>
          <a:p>
            <a:pPr algn="just"/>
            <a:r>
              <a:rPr lang="en-US" b="1" dirty="0" smtClean="0">
                <a:solidFill>
                  <a:srgbClr val="FF0000"/>
                </a:solidFill>
              </a:rPr>
              <a:t>In any political controversy we must ask, `Who benefits?’</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55</a:t>
            </a:fld>
            <a:endParaRPr lang="en-US"/>
          </a:p>
        </p:txBody>
      </p:sp>
      <p:sp>
        <p:nvSpPr>
          <p:cNvPr id="5" name="Date Placeholder 4"/>
          <p:cNvSpPr>
            <a:spLocks noGrp="1"/>
          </p:cNvSpPr>
          <p:nvPr>
            <p:ph type="dt" sz="half" idx="10"/>
          </p:nvPr>
        </p:nvSpPr>
        <p:spPr/>
        <p:txBody>
          <a:bodyPr/>
          <a:lstStyle/>
          <a:p>
            <a:fld id="{ED79D8ED-D266-431B-B420-0E9F18AA200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7768786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Marx erred in a couple of ways</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US" b="1" dirty="0" smtClean="0">
                <a:solidFill>
                  <a:srgbClr val="002060"/>
                </a:solidFill>
              </a:rPr>
              <a:t>He failed to understand the flexible, adaptive nature of capitalism. Old industries fade and new ones rise.</a:t>
            </a:r>
          </a:p>
          <a:p>
            <a:pPr marL="514350" indent="-514350" algn="just">
              <a:buAutoNum type="arabicPeriod"/>
            </a:pPr>
            <a:r>
              <a:rPr lang="en-US" b="1" dirty="0" smtClean="0">
                <a:solidFill>
                  <a:srgbClr val="002060"/>
                </a:solidFill>
              </a:rPr>
              <a:t>Marx failed to understand that capitalism is not just one system; it is many. U.S., French, Singaporean and Japanese capitalisms are distinct from each other.</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56</a:t>
            </a:fld>
            <a:endParaRPr lang="en-US"/>
          </a:p>
        </p:txBody>
      </p:sp>
      <p:sp>
        <p:nvSpPr>
          <p:cNvPr id="5" name="Date Placeholder 4"/>
          <p:cNvSpPr>
            <a:spLocks noGrp="1"/>
          </p:cNvSpPr>
          <p:nvPr>
            <p:ph type="dt" sz="half" idx="10"/>
          </p:nvPr>
        </p:nvSpPr>
        <p:spPr/>
        <p:txBody>
          <a:bodyPr/>
          <a:lstStyle/>
          <a:p>
            <a:fld id="{1DD7FFBF-5C16-4BCE-9146-A6513861F62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940939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2060"/>
                </a:solidFill>
              </a:rPr>
              <a:t>Political Philosophers</a:t>
            </a:r>
            <a:endParaRPr lang="en-US" sz="3200" b="1" dirty="0">
              <a:solidFill>
                <a:srgbClr val="002060"/>
              </a:solidFill>
            </a:endParaRPr>
          </a:p>
        </p:txBody>
      </p:sp>
      <p:sp>
        <p:nvSpPr>
          <p:cNvPr id="5" name="Content Placeholder 4"/>
          <p:cNvSpPr>
            <a:spLocks noGrp="1"/>
          </p:cNvSpPr>
          <p:nvPr>
            <p:ph idx="1"/>
          </p:nvPr>
        </p:nvSpPr>
        <p:spPr/>
        <p:txBody>
          <a:bodyPr/>
          <a:lstStyle/>
          <a:p>
            <a:r>
              <a:rPr lang="en-US" b="1" dirty="0" smtClean="0">
                <a:solidFill>
                  <a:srgbClr val="C00000"/>
                </a:solidFill>
              </a:rPr>
              <a:t>Alexis de Tocqueville</a:t>
            </a:r>
          </a:p>
          <a:p>
            <a:r>
              <a:rPr lang="en-US" b="1" dirty="0" smtClean="0">
                <a:solidFill>
                  <a:srgbClr val="C00000"/>
                </a:solidFill>
              </a:rPr>
              <a:t>Period</a:t>
            </a:r>
            <a:r>
              <a:rPr lang="en-US" b="1" smtClean="0">
                <a:solidFill>
                  <a:srgbClr val="C00000"/>
                </a:solidFill>
              </a:rPr>
              <a:t>: 1805- 1859 </a:t>
            </a:r>
            <a:endParaRPr lang="en-US" b="1" dirty="0" smtClean="0">
              <a:solidFill>
                <a:srgbClr val="C00000"/>
              </a:solidFill>
            </a:endParaRPr>
          </a:p>
          <a:p>
            <a:r>
              <a:rPr lang="en-US" b="1" dirty="0" smtClean="0">
                <a:solidFill>
                  <a:srgbClr val="C00000"/>
                </a:solidFill>
              </a:rPr>
              <a:t>Main Works</a:t>
            </a:r>
          </a:p>
          <a:p>
            <a:r>
              <a:rPr lang="en-US" b="1" dirty="0" smtClean="0">
                <a:solidFill>
                  <a:srgbClr val="C00000"/>
                </a:solidFill>
              </a:rPr>
              <a:t>Democracy in America</a:t>
            </a:r>
            <a:endParaRPr lang="en-US" b="1" dirty="0">
              <a:solidFill>
                <a:srgbClr val="C00000"/>
              </a:solidFill>
            </a:endParaRPr>
          </a:p>
        </p:txBody>
      </p:sp>
      <p:pic>
        <p:nvPicPr>
          <p:cNvPr id="6" name="Picture 5" descr="Alexis de Tocqueville, detail of an oil painting by T. Chassériau; in the Versailles Muse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799" y="1676400"/>
            <a:ext cx="3242945" cy="4284345"/>
          </a:xfrm>
          <a:prstGeom prst="rect">
            <a:avLst/>
          </a:prstGeom>
          <a:noFill/>
          <a:ln>
            <a:noFill/>
          </a:ln>
        </p:spPr>
      </p:pic>
      <p:sp>
        <p:nvSpPr>
          <p:cNvPr id="7" name="Slide Number Placeholder 6"/>
          <p:cNvSpPr>
            <a:spLocks noGrp="1"/>
          </p:cNvSpPr>
          <p:nvPr>
            <p:ph type="sldNum" sz="quarter" idx="12"/>
          </p:nvPr>
        </p:nvSpPr>
        <p:spPr/>
        <p:txBody>
          <a:bodyPr/>
          <a:lstStyle/>
          <a:p>
            <a:fld id="{41F59254-AD2E-4B68-8DB4-7FCC65FE6412}" type="slidenum">
              <a:rPr lang="en-US" smtClean="0"/>
              <a:pPr/>
              <a:t>57</a:t>
            </a:fld>
            <a:endParaRPr lang="en-US"/>
          </a:p>
        </p:txBody>
      </p:sp>
      <p:sp>
        <p:nvSpPr>
          <p:cNvPr id="3" name="Date Placeholder 2"/>
          <p:cNvSpPr>
            <a:spLocks noGrp="1"/>
          </p:cNvSpPr>
          <p:nvPr>
            <p:ph type="dt" sz="half" idx="10"/>
          </p:nvPr>
        </p:nvSpPr>
        <p:spPr/>
        <p:txBody>
          <a:bodyPr/>
          <a:lstStyle/>
          <a:p>
            <a:fld id="{D7FC1540-36C0-44E3-B1E2-1B394291B712}" type="datetime1">
              <a:rPr lang="en-US" smtClean="0"/>
              <a:t>6/21/2021</a:t>
            </a:fld>
            <a:endParaRPr lang="en-US"/>
          </a:p>
        </p:txBody>
      </p:sp>
      <p:sp>
        <p:nvSpPr>
          <p:cNvPr id="4" name="Footer Placeholder 3"/>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3200081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2800" b="1" dirty="0"/>
          </a:p>
        </p:txBody>
      </p:sp>
      <p:sp>
        <p:nvSpPr>
          <p:cNvPr id="3" name="Content Placeholder 2"/>
          <p:cNvSpPr>
            <a:spLocks noGrp="1"/>
          </p:cNvSpPr>
          <p:nvPr>
            <p:ph idx="1"/>
          </p:nvPr>
        </p:nvSpPr>
        <p:spPr/>
        <p:txBody>
          <a:bodyPr/>
          <a:lstStyle/>
          <a:p>
            <a:pPr algn="just"/>
            <a:r>
              <a:rPr lang="en-US" b="1" dirty="0" smtClean="0">
                <a:solidFill>
                  <a:srgbClr val="FF0000"/>
                </a:solidFill>
              </a:rPr>
              <a:t>Political </a:t>
            </a:r>
            <a:r>
              <a:rPr lang="en-US" b="1" dirty="0">
                <a:solidFill>
                  <a:srgbClr val="FF0000"/>
                </a:solidFill>
              </a:rPr>
              <a:t>scientist, historian, and politician, best known for Democracy in America, 4 vol. (1835–40), a perceptive analysis of the political and social system of the United States in the early 19th century.</a:t>
            </a:r>
          </a:p>
        </p:txBody>
      </p:sp>
      <p:sp>
        <p:nvSpPr>
          <p:cNvPr id="4" name="Slide Number Placeholder 3"/>
          <p:cNvSpPr>
            <a:spLocks noGrp="1"/>
          </p:cNvSpPr>
          <p:nvPr>
            <p:ph type="sldNum" sz="quarter" idx="12"/>
          </p:nvPr>
        </p:nvSpPr>
        <p:spPr/>
        <p:txBody>
          <a:bodyPr/>
          <a:lstStyle/>
          <a:p>
            <a:fld id="{41F59254-AD2E-4B68-8DB4-7FCC65FE6412}" type="slidenum">
              <a:rPr lang="en-US" smtClean="0"/>
              <a:pPr/>
              <a:t>58</a:t>
            </a:fld>
            <a:endParaRPr lang="en-US"/>
          </a:p>
        </p:txBody>
      </p:sp>
      <p:sp>
        <p:nvSpPr>
          <p:cNvPr id="5" name="Date Placeholder 4"/>
          <p:cNvSpPr>
            <a:spLocks noGrp="1"/>
          </p:cNvSpPr>
          <p:nvPr>
            <p:ph type="dt" sz="half" idx="10"/>
          </p:nvPr>
        </p:nvSpPr>
        <p:spPr/>
        <p:txBody>
          <a:bodyPr/>
          <a:lstStyle/>
          <a:p>
            <a:fld id="{FEAE04FC-BCE7-4449-8EA6-9DA4E4317790}"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1856132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normAutofit/>
          </a:bodyPr>
          <a:lstStyle/>
          <a:p>
            <a:pPr algn="just"/>
            <a:r>
              <a:rPr lang="en-US" b="1" dirty="0">
                <a:solidFill>
                  <a:srgbClr val="FF0000"/>
                </a:solidFill>
              </a:rPr>
              <a:t>In </a:t>
            </a:r>
            <a:r>
              <a:rPr lang="en-US" b="1" dirty="0" smtClean="0">
                <a:solidFill>
                  <a:srgbClr val="FF0000"/>
                </a:solidFill>
              </a:rPr>
              <a:t>Democracy in America, </a:t>
            </a:r>
            <a:r>
              <a:rPr lang="en-US" b="1" dirty="0">
                <a:solidFill>
                  <a:srgbClr val="FF0000"/>
                </a:solidFill>
              </a:rPr>
              <a:t>published in 1835, Tocqueville wrote of the </a:t>
            </a:r>
            <a:r>
              <a:rPr lang="en-US" b="1" dirty="0" smtClean="0">
                <a:solidFill>
                  <a:srgbClr val="FF0000"/>
                </a:solidFill>
              </a:rPr>
              <a:t>New World and </a:t>
            </a:r>
            <a:r>
              <a:rPr lang="en-US" b="1" dirty="0">
                <a:solidFill>
                  <a:srgbClr val="FF0000"/>
                </a:solidFill>
              </a:rPr>
              <a:t>its burgeoning democratic order. </a:t>
            </a:r>
            <a:endParaRPr lang="en-US" b="1" dirty="0" smtClean="0">
              <a:solidFill>
                <a:srgbClr val="FF0000"/>
              </a:solidFill>
            </a:endParaRPr>
          </a:p>
          <a:p>
            <a:pPr algn="just"/>
            <a:r>
              <a:rPr lang="en-US" b="1" dirty="0" smtClean="0">
                <a:solidFill>
                  <a:srgbClr val="002060"/>
                </a:solidFill>
              </a:rPr>
              <a:t>Observing </a:t>
            </a:r>
            <a:r>
              <a:rPr lang="en-US" b="1" dirty="0">
                <a:solidFill>
                  <a:srgbClr val="002060"/>
                </a:solidFill>
              </a:rPr>
              <a:t>from the perspective of a detached social scientist, Tocqueville wrote of his travels through America in the early 19th century when the </a:t>
            </a:r>
            <a:r>
              <a:rPr lang="en-US" b="1" dirty="0" smtClean="0">
                <a:solidFill>
                  <a:srgbClr val="002060"/>
                </a:solidFill>
              </a:rPr>
              <a:t>market revolution, </a:t>
            </a:r>
            <a:r>
              <a:rPr lang="en-US" b="1" dirty="0">
                <a:solidFill>
                  <a:srgbClr val="002060"/>
                </a:solidFill>
              </a:rPr>
              <a:t>Western expansion, and </a:t>
            </a:r>
            <a:r>
              <a:rPr lang="en-US" b="1" dirty="0" err="1" smtClean="0">
                <a:solidFill>
                  <a:srgbClr val="002060"/>
                </a:solidFill>
              </a:rPr>
              <a:t>Jacksonian</a:t>
            </a:r>
            <a:r>
              <a:rPr lang="en-US" b="1" dirty="0" smtClean="0">
                <a:solidFill>
                  <a:srgbClr val="002060"/>
                </a:solidFill>
              </a:rPr>
              <a:t> democracy were </a:t>
            </a:r>
            <a:r>
              <a:rPr lang="en-US" b="1" dirty="0">
                <a:solidFill>
                  <a:srgbClr val="002060"/>
                </a:solidFill>
              </a:rPr>
              <a:t>radically transforming the fabric of American life</a:t>
            </a:r>
            <a:r>
              <a:rPr lang="en-US" b="1" dirty="0" smtClean="0">
                <a:solidFill>
                  <a:srgbClr val="002060"/>
                </a:solidFill>
              </a:rPr>
              <a:t>.</a:t>
            </a:r>
            <a:endParaRPr lang="en-US" b="1" dirty="0">
              <a:solidFill>
                <a:srgbClr val="002060"/>
              </a:solidFill>
            </a:endParaRP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59</a:t>
            </a:fld>
            <a:endParaRPr lang="en-US"/>
          </a:p>
        </p:txBody>
      </p:sp>
      <p:sp>
        <p:nvSpPr>
          <p:cNvPr id="5" name="Date Placeholder 4"/>
          <p:cNvSpPr>
            <a:spLocks noGrp="1"/>
          </p:cNvSpPr>
          <p:nvPr>
            <p:ph type="dt" sz="half" idx="10"/>
          </p:nvPr>
        </p:nvSpPr>
        <p:spPr/>
        <p:txBody>
          <a:bodyPr/>
          <a:lstStyle/>
          <a:p>
            <a:fld id="{6E098D5D-0766-4FC8-B2A0-5C1FDBFEAA0C}"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609906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a:bodyPr>
          <a:lstStyle/>
          <a:p>
            <a:pPr algn="just"/>
            <a:r>
              <a:rPr lang="en-US" b="1" dirty="0">
                <a:solidFill>
                  <a:srgbClr val="FF0000"/>
                </a:solidFill>
                <a:latin typeface="Times New Roman" pitchFamily="18" charset="0"/>
                <a:cs typeface="Times New Roman" pitchFamily="18" charset="0"/>
              </a:rPr>
              <a:t>It seems apparent that in his own day, however, advocates of more legalistic methods were winning a large following among the ruling elite. Thus Confucius' warning about the ill consequences of promulgating law codes should not be interpreted as an attempt to prevent their adoption but instead as his lament that his ideas about the moral suasion of the ruler were not proving popular.</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6</a:t>
            </a:fld>
            <a:endParaRPr lang="en-US"/>
          </a:p>
        </p:txBody>
      </p:sp>
      <p:sp>
        <p:nvSpPr>
          <p:cNvPr id="5" name="Date Placeholder 4"/>
          <p:cNvSpPr>
            <a:spLocks noGrp="1"/>
          </p:cNvSpPr>
          <p:nvPr>
            <p:ph type="dt" sz="half" idx="10"/>
          </p:nvPr>
        </p:nvSpPr>
        <p:spPr/>
        <p:txBody>
          <a:bodyPr/>
          <a:lstStyle/>
          <a:p>
            <a:fld id="{4B8349B8-1090-4DC9-AF11-AE55EBC7FBA5}"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9524635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r>
              <a:rPr lang="en-US" b="1" dirty="0">
                <a:solidFill>
                  <a:srgbClr val="C00000"/>
                </a:solidFill>
              </a:rPr>
              <a:t>One purpose of writing </a:t>
            </a:r>
            <a:r>
              <a:rPr lang="en-US" b="1" i="1" dirty="0">
                <a:solidFill>
                  <a:srgbClr val="C00000"/>
                </a:solidFill>
              </a:rPr>
              <a:t>Democracy in America</a:t>
            </a:r>
            <a:r>
              <a:rPr lang="en-US" b="1" dirty="0">
                <a:solidFill>
                  <a:srgbClr val="C00000"/>
                </a:solidFill>
              </a:rPr>
              <a:t>, according to Joshua Kaplan, was to help the people of France get a better understanding of their position between a fading </a:t>
            </a:r>
            <a:r>
              <a:rPr lang="en-US" b="1" dirty="0" smtClean="0">
                <a:solidFill>
                  <a:srgbClr val="C00000"/>
                </a:solidFill>
              </a:rPr>
              <a:t>aristocratic order and </a:t>
            </a:r>
            <a:r>
              <a:rPr lang="en-US" b="1" dirty="0">
                <a:solidFill>
                  <a:srgbClr val="C00000"/>
                </a:solidFill>
              </a:rPr>
              <a:t>an emerging </a:t>
            </a:r>
            <a:r>
              <a:rPr lang="en-US" b="1" dirty="0" smtClean="0">
                <a:solidFill>
                  <a:srgbClr val="C00000"/>
                </a:solidFill>
              </a:rPr>
              <a:t>democratic order, </a:t>
            </a:r>
            <a:r>
              <a:rPr lang="en-US" b="1" dirty="0">
                <a:solidFill>
                  <a:srgbClr val="C00000"/>
                </a:solidFill>
              </a:rPr>
              <a:t>and to help them sort out the </a:t>
            </a:r>
            <a:r>
              <a:rPr lang="en-US" b="1" dirty="0" smtClean="0">
                <a:solidFill>
                  <a:srgbClr val="C00000"/>
                </a:solidFill>
              </a:rPr>
              <a:t>confusion. </a:t>
            </a:r>
          </a:p>
          <a:p>
            <a:pPr algn="just"/>
            <a:r>
              <a:rPr lang="en-US" b="1" dirty="0" smtClean="0">
                <a:solidFill>
                  <a:srgbClr val="C00000"/>
                </a:solidFill>
              </a:rPr>
              <a:t>Tocqueville </a:t>
            </a:r>
            <a:r>
              <a:rPr lang="en-US" b="1" dirty="0">
                <a:solidFill>
                  <a:srgbClr val="C00000"/>
                </a:solidFill>
              </a:rPr>
              <a:t>saw democracy as an equation that balanced </a:t>
            </a:r>
            <a:r>
              <a:rPr lang="en-US" b="1" dirty="0" smtClean="0">
                <a:solidFill>
                  <a:srgbClr val="C00000"/>
                </a:solidFill>
              </a:rPr>
              <a:t>liberty </a:t>
            </a:r>
            <a:r>
              <a:rPr lang="en-US" b="1" dirty="0">
                <a:solidFill>
                  <a:srgbClr val="C00000"/>
                </a:solidFill>
              </a:rPr>
              <a:t>and </a:t>
            </a:r>
            <a:r>
              <a:rPr lang="en-US" b="1" dirty="0" smtClean="0">
                <a:solidFill>
                  <a:srgbClr val="C00000"/>
                </a:solidFill>
              </a:rPr>
              <a:t>equality, </a:t>
            </a:r>
            <a:r>
              <a:rPr lang="en-US" b="1" dirty="0">
                <a:solidFill>
                  <a:srgbClr val="C00000"/>
                </a:solidFill>
              </a:rPr>
              <a:t>concern for the individual as well as for the community.</a:t>
            </a:r>
          </a:p>
          <a:p>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60</a:t>
            </a:fld>
            <a:endParaRPr lang="en-US"/>
          </a:p>
        </p:txBody>
      </p:sp>
      <p:sp>
        <p:nvSpPr>
          <p:cNvPr id="5" name="Date Placeholder 4"/>
          <p:cNvSpPr>
            <a:spLocks noGrp="1"/>
          </p:cNvSpPr>
          <p:nvPr>
            <p:ph type="dt" sz="half" idx="10"/>
          </p:nvPr>
        </p:nvSpPr>
        <p:spPr/>
        <p:txBody>
          <a:bodyPr/>
          <a:lstStyle/>
          <a:p>
            <a:fld id="{48F6F741-30FF-4E40-BF53-EACA2380C97D}"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2515077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12A0E-EAA1-4A63-8A9F-60F55C7C3537}" type="datetime1">
              <a:rPr lang="en-US" smtClean="0"/>
              <a:t>6/21/2021</a:t>
            </a:fld>
            <a:endParaRPr lang="en-US"/>
          </a:p>
        </p:txBody>
      </p:sp>
      <p:sp>
        <p:nvSpPr>
          <p:cNvPr id="3" name="Footer Placeholder 2"/>
          <p:cNvSpPr>
            <a:spLocks noGrp="1"/>
          </p:cNvSpPr>
          <p:nvPr>
            <p:ph type="ftr" sz="quarter" idx="11"/>
          </p:nvPr>
        </p:nvSpPr>
        <p:spPr/>
        <p:txBody>
          <a:bodyPr/>
          <a:lstStyle/>
          <a:p>
            <a:r>
              <a:rPr lang="pt-BR" smtClean="0"/>
              <a:t>Dr. Kabir M. Ashraf Alam ndc </a:t>
            </a:r>
            <a:endParaRPr lang="en-US"/>
          </a:p>
        </p:txBody>
      </p:sp>
      <p:sp>
        <p:nvSpPr>
          <p:cNvPr id="4" name="Slide Number Placeholder 3"/>
          <p:cNvSpPr>
            <a:spLocks noGrp="1"/>
          </p:cNvSpPr>
          <p:nvPr>
            <p:ph type="sldNum" sz="quarter" idx="12"/>
          </p:nvPr>
        </p:nvSpPr>
        <p:spPr/>
        <p:txBody>
          <a:bodyPr/>
          <a:lstStyle/>
          <a:p>
            <a:fld id="{41F59254-AD2E-4B68-8DB4-7FCC65FE6412}" type="slidenum">
              <a:rPr lang="en-US" smtClean="0"/>
              <a:pPr/>
              <a:t>61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4800"/>
            <a:ext cx="4414745" cy="2633663"/>
          </a:xfrm>
          <a:prstGeom prst="rect">
            <a:avLst/>
          </a:prstGeom>
        </p:spPr>
      </p:pic>
      <p:sp>
        <p:nvSpPr>
          <p:cNvPr id="6" name="Rectangle 5"/>
          <p:cNvSpPr/>
          <p:nvPr/>
        </p:nvSpPr>
        <p:spPr>
          <a:xfrm>
            <a:off x="1981200" y="3429000"/>
            <a:ext cx="4572000" cy="2031325"/>
          </a:xfrm>
          <a:prstGeom prst="rect">
            <a:avLst/>
          </a:prstGeom>
        </p:spPr>
        <p:txBody>
          <a:bodyPr>
            <a:spAutoFit/>
          </a:bodyPr>
          <a:lstStyle/>
          <a:p>
            <a:r>
              <a:rPr lang="en-US" dirty="0">
                <a:hlinkClick r:id="rId3"/>
              </a:rPr>
              <a:t>Georg Wilhelm Friedrich Hegel</a:t>
            </a:r>
            <a:r>
              <a:rPr lang="en-US" dirty="0"/>
              <a:t> </a:t>
            </a:r>
          </a:p>
          <a:p>
            <a:r>
              <a:rPr lang="en-US" dirty="0"/>
              <a:t>German philosopher</a:t>
            </a:r>
          </a:p>
          <a:p>
            <a:r>
              <a:rPr lang="en-US" dirty="0"/>
              <a:t>Georg Wilhelm Friedrich Hegel, German philosopher who developed a dialectical scheme that emphasized the progress of history and of ideas from thesis to antithesis and thence to a synthesis. </a:t>
            </a:r>
          </a:p>
        </p:txBody>
      </p:sp>
    </p:spTree>
    <p:extLst>
      <p:ext uri="{BB962C8B-B14F-4D97-AF65-F5344CB8AC3E}">
        <p14:creationId xmlns:p14="http://schemas.microsoft.com/office/powerpoint/2010/main" val="2309636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7200" b="1" dirty="0" smtClean="0"/>
              <a:t>END OF SESSION</a:t>
            </a:r>
            <a:endParaRPr lang="en-US" sz="7200" b="1"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62</a:t>
            </a:fld>
            <a:endParaRPr lang="en-US"/>
          </a:p>
        </p:txBody>
      </p:sp>
      <p:sp>
        <p:nvSpPr>
          <p:cNvPr id="5" name="Date Placeholder 4"/>
          <p:cNvSpPr>
            <a:spLocks noGrp="1"/>
          </p:cNvSpPr>
          <p:nvPr>
            <p:ph type="dt" sz="half" idx="10"/>
          </p:nvPr>
        </p:nvSpPr>
        <p:spPr/>
        <p:txBody>
          <a:bodyPr/>
          <a:lstStyle/>
          <a:p>
            <a:fld id="{B275F2A2-83C5-4C00-8354-BBD991705653}"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1651303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Autofit/>
          </a:bodyPr>
          <a:lstStyle/>
          <a:p>
            <a:pPr algn="just"/>
            <a:endParaRPr lang="en-US" b="1" dirty="0" smtClean="0">
              <a:solidFill>
                <a:srgbClr val="C00000"/>
              </a:solidFill>
            </a:endParaRPr>
          </a:p>
          <a:p>
            <a:pPr algn="just"/>
            <a:endParaRPr lang="en-US" b="1" dirty="0">
              <a:solidFill>
                <a:srgbClr val="C00000"/>
              </a:solidFill>
            </a:endParaRPr>
          </a:p>
          <a:p>
            <a:pPr algn="just"/>
            <a:r>
              <a:rPr lang="en-US" b="1" dirty="0" smtClean="0">
                <a:solidFill>
                  <a:srgbClr val="C00000"/>
                </a:solidFill>
              </a:rPr>
              <a:t>Most troubling to Confucius was his perception that the political institutions of his day had completely broken down. He attributed this collapse to the fact that those who wielded power as well as those who occupied subordinate positions did so by making claim to titles for which they were not worthy. </a:t>
            </a:r>
          </a:p>
        </p:txBody>
      </p:sp>
      <p:sp>
        <p:nvSpPr>
          <p:cNvPr id="4" name="Slide Number Placeholder 3"/>
          <p:cNvSpPr>
            <a:spLocks noGrp="1"/>
          </p:cNvSpPr>
          <p:nvPr>
            <p:ph type="sldNum" sz="quarter" idx="12"/>
          </p:nvPr>
        </p:nvSpPr>
        <p:spPr/>
        <p:txBody>
          <a:bodyPr/>
          <a:lstStyle/>
          <a:p>
            <a:fld id="{41F59254-AD2E-4B68-8DB4-7FCC65FE6412}" type="slidenum">
              <a:rPr lang="en-US" smtClean="0"/>
              <a:pPr/>
              <a:t>7</a:t>
            </a:fld>
            <a:endParaRPr lang="en-US"/>
          </a:p>
        </p:txBody>
      </p:sp>
      <p:sp>
        <p:nvSpPr>
          <p:cNvPr id="5" name="Date Placeholder 4"/>
          <p:cNvSpPr>
            <a:spLocks noGrp="1"/>
          </p:cNvSpPr>
          <p:nvPr>
            <p:ph type="dt" sz="half" idx="10"/>
          </p:nvPr>
        </p:nvSpPr>
        <p:spPr/>
        <p:txBody>
          <a:bodyPr/>
          <a:lstStyle/>
          <a:p>
            <a:fld id="{38BE9450-C472-46F8-A6C3-9C75E2BA639C}"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234248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When asked by a ruler of the large state of Qi, Lu's neighbor on the Shandong peninsula, about the principles of good government, Confucius is reported to have replied: “Good government consists in the ruler being a ruler, the minister being a minister, the father being a father, and the son being a son”</a:t>
            </a:r>
          </a:p>
          <a:p>
            <a:pPr algn="just"/>
            <a:endParaRPr lang="en-US" dirty="0"/>
          </a:p>
        </p:txBody>
      </p:sp>
      <p:sp>
        <p:nvSpPr>
          <p:cNvPr id="4" name="Slide Number Placeholder 3"/>
          <p:cNvSpPr>
            <a:spLocks noGrp="1"/>
          </p:cNvSpPr>
          <p:nvPr>
            <p:ph type="sldNum" sz="quarter" idx="12"/>
          </p:nvPr>
        </p:nvSpPr>
        <p:spPr/>
        <p:txBody>
          <a:bodyPr/>
          <a:lstStyle/>
          <a:p>
            <a:fld id="{41F59254-AD2E-4B68-8DB4-7FCC65FE6412}" type="slidenum">
              <a:rPr lang="en-US" smtClean="0"/>
              <a:pPr/>
              <a:t>8</a:t>
            </a:fld>
            <a:endParaRPr lang="en-US"/>
          </a:p>
        </p:txBody>
      </p:sp>
      <p:sp>
        <p:nvSpPr>
          <p:cNvPr id="5" name="Date Placeholder 4"/>
          <p:cNvSpPr>
            <a:spLocks noGrp="1"/>
          </p:cNvSpPr>
          <p:nvPr>
            <p:ph type="dt" sz="half" idx="10"/>
          </p:nvPr>
        </p:nvSpPr>
        <p:spPr/>
        <p:txBody>
          <a:bodyPr/>
          <a:lstStyle/>
          <a:p>
            <a:fld id="{0127F25D-1AF4-4A64-B160-554EB33776FE}"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831498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endParaRPr lang="en-US" dirty="0" smtClean="0"/>
          </a:p>
          <a:p>
            <a:pPr algn="just"/>
            <a:r>
              <a:rPr lang="en-US" b="1" dirty="0" smtClean="0">
                <a:solidFill>
                  <a:srgbClr val="C00000"/>
                </a:solidFill>
              </a:rPr>
              <a:t>For Confucius, what characterized superior </a:t>
            </a:r>
            <a:r>
              <a:rPr lang="en-US" b="1" dirty="0" err="1" smtClean="0">
                <a:solidFill>
                  <a:srgbClr val="C00000"/>
                </a:solidFill>
              </a:rPr>
              <a:t>rulership</a:t>
            </a:r>
            <a:r>
              <a:rPr lang="en-US" b="1" dirty="0" smtClean="0">
                <a:solidFill>
                  <a:srgbClr val="C00000"/>
                </a:solidFill>
              </a:rPr>
              <a:t> was the possession of </a:t>
            </a:r>
            <a:r>
              <a:rPr lang="en-US" b="1" i="1" dirty="0" smtClean="0">
                <a:solidFill>
                  <a:srgbClr val="C00000"/>
                </a:solidFill>
              </a:rPr>
              <a:t>de</a:t>
            </a:r>
            <a:r>
              <a:rPr lang="en-US" b="1" dirty="0" smtClean="0">
                <a:solidFill>
                  <a:srgbClr val="C00000"/>
                </a:solidFill>
              </a:rPr>
              <a:t> or ‘virtue.’ Conceived of as a kind of moral power that allows one to win a following without recourse to physical force, such ‘virtue’ also enabled the ruler to maintain good order in his state without troubling himself and by relying on loyal and effective deputies. </a:t>
            </a:r>
          </a:p>
          <a:p>
            <a:pPr algn="just"/>
            <a:r>
              <a:rPr lang="en-US" b="1" dirty="0" smtClean="0">
                <a:solidFill>
                  <a:srgbClr val="C00000"/>
                </a:solidFill>
              </a:rPr>
              <a:t>Confucius claimed that, “He who governs by means of his virtue is, to use an analogy, like the pole-star: it remains in its place while all the lesser stars do homage to it”</a:t>
            </a:r>
            <a:endParaRPr lang="en-US" b="1" dirty="0">
              <a:solidFill>
                <a:srgbClr val="C00000"/>
              </a:solidFill>
            </a:endParaRPr>
          </a:p>
        </p:txBody>
      </p:sp>
      <p:sp>
        <p:nvSpPr>
          <p:cNvPr id="4" name="Slide Number Placeholder 3"/>
          <p:cNvSpPr>
            <a:spLocks noGrp="1"/>
          </p:cNvSpPr>
          <p:nvPr>
            <p:ph type="sldNum" sz="quarter" idx="12"/>
          </p:nvPr>
        </p:nvSpPr>
        <p:spPr/>
        <p:txBody>
          <a:bodyPr/>
          <a:lstStyle/>
          <a:p>
            <a:fld id="{41F59254-AD2E-4B68-8DB4-7FCC65FE6412}" type="slidenum">
              <a:rPr lang="en-US" smtClean="0"/>
              <a:pPr/>
              <a:t>9</a:t>
            </a:fld>
            <a:endParaRPr lang="en-US"/>
          </a:p>
        </p:txBody>
      </p:sp>
      <p:sp>
        <p:nvSpPr>
          <p:cNvPr id="5" name="Date Placeholder 4"/>
          <p:cNvSpPr>
            <a:spLocks noGrp="1"/>
          </p:cNvSpPr>
          <p:nvPr>
            <p:ph type="dt" sz="half" idx="10"/>
          </p:nvPr>
        </p:nvSpPr>
        <p:spPr/>
        <p:txBody>
          <a:bodyPr/>
          <a:lstStyle/>
          <a:p>
            <a:fld id="{7DCA2019-A0C5-45BF-B3A9-73C421C517B8}" type="datetime1">
              <a:rPr lang="en-US" smtClean="0"/>
              <a:t>6/21/2021</a:t>
            </a:fld>
            <a:endParaRPr lang="en-US"/>
          </a:p>
        </p:txBody>
      </p:sp>
      <p:sp>
        <p:nvSpPr>
          <p:cNvPr id="6" name="Footer Placeholder 5"/>
          <p:cNvSpPr>
            <a:spLocks noGrp="1"/>
          </p:cNvSpPr>
          <p:nvPr>
            <p:ph type="ftr" sz="quarter" idx="11"/>
          </p:nvPr>
        </p:nvSpPr>
        <p:spPr/>
        <p:txBody>
          <a:bodyPr/>
          <a:lstStyle/>
          <a:p>
            <a:r>
              <a:rPr lang="pt-BR" smtClean="0"/>
              <a:t>Dr. Kabir M. Ashraf Alam ndc </a:t>
            </a:r>
            <a:endParaRPr lang="en-US"/>
          </a:p>
        </p:txBody>
      </p:sp>
    </p:spTree>
    <p:extLst>
      <p:ext uri="{BB962C8B-B14F-4D97-AF65-F5344CB8AC3E}">
        <p14:creationId xmlns:p14="http://schemas.microsoft.com/office/powerpoint/2010/main" val="3591732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2287</TotalTime>
  <Words>3596</Words>
  <Application>Microsoft Office PowerPoint</Application>
  <PresentationFormat>On-screen Show (4:3)</PresentationFormat>
  <Paragraphs>394</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Times New Roman</vt:lpstr>
      <vt:lpstr>Office Theme</vt:lpstr>
      <vt:lpstr>Welcome to the session  on  Political Thinkers of the Past</vt:lpstr>
      <vt:lpstr>Political Philosophers  </vt:lpstr>
      <vt:lpstr>Political Philosophers  </vt:lpstr>
      <vt:lpstr>PowerPoint Presentation</vt:lpstr>
      <vt:lpstr>PowerPoint Presentation</vt:lpstr>
      <vt:lpstr>PowerPoint Presentation</vt:lpstr>
      <vt:lpstr>PowerPoint Presentation</vt:lpstr>
      <vt:lpstr>PowerPoint Presentation</vt:lpstr>
      <vt:lpstr>PowerPoint Presentation</vt:lpstr>
      <vt:lpstr>Political Philosophers  </vt:lpstr>
      <vt:lpstr>PowerPoint Presentation</vt:lpstr>
      <vt:lpstr>Plato’s Five Regimes (As in the Republic) </vt:lpstr>
      <vt:lpstr>Political Philosophers  </vt:lpstr>
      <vt:lpstr>PowerPoint Presentation</vt:lpstr>
      <vt:lpstr>PowerPoint Presentation</vt:lpstr>
      <vt:lpstr>PowerPoint Presentation</vt:lpstr>
      <vt:lpstr>PowerPoint Presentation</vt:lpstr>
      <vt:lpstr>PowerPoint Presentation</vt:lpstr>
      <vt:lpstr>PowerPoint Presentation</vt:lpstr>
      <vt:lpstr>The distinction between correct and deviant constitutions is combined with the observation that the government may consist of one person, a few, or a multitude. Hence, there are six possible constitutional forms (Politics III.7):</vt:lpstr>
      <vt:lpstr>PowerPoint Presentation</vt:lpstr>
      <vt:lpstr>PowerPoint Presentation</vt:lpstr>
      <vt:lpstr>Political Philosophers  </vt:lpstr>
      <vt:lpstr>PowerPoint Presentation</vt:lpstr>
      <vt:lpstr>PowerPoint Presentation</vt:lpstr>
      <vt:lpstr>Political Philosophers  </vt:lpstr>
      <vt:lpstr>PowerPoint Presentation</vt:lpstr>
      <vt:lpstr>PowerPoint Presentation</vt:lpstr>
      <vt:lpstr>PowerPoint Presentation</vt:lpstr>
      <vt:lpstr>PowerPoint Presentation</vt:lpstr>
      <vt:lpstr>PowerPoint Presentation</vt:lpstr>
      <vt:lpstr>Political Philosophers  </vt:lpstr>
      <vt:lpstr>PowerPoint Presentation</vt:lpstr>
      <vt:lpstr>PowerPoint Presentation</vt:lpstr>
      <vt:lpstr>PowerPoint Presentation</vt:lpstr>
      <vt:lpstr>PowerPoint Presentation</vt:lpstr>
      <vt:lpstr>PowerPoint Presentation</vt:lpstr>
      <vt:lpstr>Theories of Social Contract</vt:lpstr>
      <vt:lpstr>Political Philosophers  </vt:lpstr>
      <vt:lpstr>PowerPoint Presentation</vt:lpstr>
      <vt:lpstr>PowerPoint Presentation</vt:lpstr>
      <vt:lpstr>PowerPoint Presentation</vt:lpstr>
      <vt:lpstr>Political Philosophers  </vt:lpstr>
      <vt:lpstr>PowerPoint Presentation</vt:lpstr>
      <vt:lpstr>PowerPoint Presentation</vt:lpstr>
      <vt:lpstr>Political Philosophers  </vt:lpstr>
      <vt:lpstr>PowerPoint Presentation</vt:lpstr>
      <vt:lpstr>PowerPoint Presentation</vt:lpstr>
      <vt:lpstr>PowerPoint Presentation</vt:lpstr>
      <vt:lpstr>Political Philosophers  </vt:lpstr>
      <vt:lpstr>PowerPoint Presentation</vt:lpstr>
      <vt:lpstr>PowerPoint Presentation</vt:lpstr>
      <vt:lpstr>PowerPoint Presentation</vt:lpstr>
      <vt:lpstr>PowerPoint Presentation</vt:lpstr>
      <vt:lpstr>Marx`s enduring contributions: </vt:lpstr>
      <vt:lpstr>Marx erred in a couple of ways</vt:lpstr>
      <vt:lpstr>Political Philosophers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Thinkers of the Past</dc:title>
  <dc:creator>User</dc:creator>
  <cp:lastModifiedBy>HP</cp:lastModifiedBy>
  <cp:revision>68</cp:revision>
  <dcterms:created xsi:type="dcterms:W3CDTF">2018-02-01T16:43:08Z</dcterms:created>
  <dcterms:modified xsi:type="dcterms:W3CDTF">2021-06-21T13:25:31Z</dcterms:modified>
</cp:coreProperties>
</file>