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22"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5"/>
  </p:normalViewPr>
  <p:slideViewPr>
    <p:cSldViewPr snapToGrid="0">
      <p:cViewPr varScale="1">
        <p:scale>
          <a:sx n="81" d="100"/>
          <a:sy n="81" d="100"/>
        </p:scale>
        <p:origin x="-146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50897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
        <p:nvSpPr>
          <p:cNvPr id="200" name="Google Shape;200;p1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Introduction to Political Science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33400" y="152400"/>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4400"/>
              <a:buFont typeface="Calibri"/>
              <a:buNone/>
            </a:pPr>
            <a:r>
              <a:rPr lang="en-US" b="1">
                <a:solidFill>
                  <a:srgbClr val="002060"/>
                </a:solidFill>
              </a:rPr>
              <a:t>Welcome to the Study of Political Science</a:t>
            </a:r>
            <a:endParaRPr/>
          </a:p>
        </p:txBody>
      </p:sp>
      <p:sp>
        <p:nvSpPr>
          <p:cNvPr id="89" name="Google Shape;89;p13"/>
          <p:cNvSpPr txBox="1">
            <a:spLocks noGrp="1"/>
          </p:cNvSpPr>
          <p:nvPr>
            <p:ph type="subTitle" idx="1"/>
          </p:nvPr>
        </p:nvSpPr>
        <p:spPr>
          <a:xfrm>
            <a:off x="685800" y="1996440"/>
            <a:ext cx="7772400" cy="3581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2960"/>
              <a:buNone/>
            </a:pPr>
            <a:endParaRPr sz="2960" b="1">
              <a:solidFill>
                <a:srgbClr val="002060"/>
              </a:solidFill>
            </a:endParaRPr>
          </a:p>
          <a:p>
            <a:pPr marL="0" lvl="0" indent="0" algn="ctr" rtl="0">
              <a:spcBef>
                <a:spcPts val="592"/>
              </a:spcBef>
              <a:spcAft>
                <a:spcPts val="0"/>
              </a:spcAft>
              <a:buClr>
                <a:srgbClr val="C00000"/>
              </a:buClr>
              <a:buSzPts val="2960"/>
              <a:buNone/>
            </a:pPr>
            <a:r>
              <a:rPr lang="en-US" sz="2960" b="1">
                <a:solidFill>
                  <a:srgbClr val="C00000"/>
                </a:solidFill>
              </a:rPr>
              <a:t>POL 101</a:t>
            </a:r>
            <a:endParaRPr/>
          </a:p>
          <a:p>
            <a:pPr marL="0" lvl="0" indent="0" algn="ctr" rtl="0">
              <a:spcBef>
                <a:spcPts val="592"/>
              </a:spcBef>
              <a:spcAft>
                <a:spcPts val="0"/>
              </a:spcAft>
              <a:buClr>
                <a:srgbClr val="C00000"/>
              </a:buClr>
              <a:buSzPts val="2960"/>
              <a:buNone/>
            </a:pPr>
            <a:r>
              <a:rPr lang="en-US" sz="2960" b="1">
                <a:solidFill>
                  <a:srgbClr val="C00000"/>
                </a:solidFill>
              </a:rPr>
              <a:t>Introduction to Political Science</a:t>
            </a:r>
            <a:endParaRPr/>
          </a:p>
          <a:p>
            <a:pPr marL="0" lvl="0" indent="0" algn="ctr" rtl="0">
              <a:spcBef>
                <a:spcPts val="592"/>
              </a:spcBef>
              <a:spcAft>
                <a:spcPts val="0"/>
              </a:spcAft>
              <a:buClr>
                <a:srgbClr val="C00000"/>
              </a:buClr>
              <a:buSzPts val="2960"/>
              <a:buNone/>
            </a:pPr>
            <a:r>
              <a:rPr lang="en-US" sz="2960" b="1">
                <a:solidFill>
                  <a:srgbClr val="C00000"/>
                </a:solidFill>
              </a:rPr>
              <a:t>Department of Political Science and Sociology</a:t>
            </a:r>
            <a:endParaRPr/>
          </a:p>
          <a:p>
            <a:pPr marL="0" lvl="0" indent="0" algn="ctr" rtl="0">
              <a:spcBef>
                <a:spcPts val="592"/>
              </a:spcBef>
              <a:spcAft>
                <a:spcPts val="0"/>
              </a:spcAft>
              <a:buClr>
                <a:srgbClr val="888888"/>
              </a:buClr>
              <a:buSzPts val="2960"/>
              <a:buNone/>
            </a:pPr>
            <a:endParaRPr sz="2960" b="1">
              <a:solidFill>
                <a:srgbClr val="C00000"/>
              </a:solidFill>
            </a:endParaRPr>
          </a:p>
          <a:p>
            <a:pPr marL="0" lvl="0" indent="0" algn="ctr" rtl="0">
              <a:spcBef>
                <a:spcPts val="592"/>
              </a:spcBef>
              <a:spcAft>
                <a:spcPts val="0"/>
              </a:spcAft>
              <a:buClr>
                <a:srgbClr val="C00000"/>
              </a:buClr>
              <a:buSzPts val="2960"/>
              <a:buNone/>
            </a:pPr>
            <a:r>
              <a:rPr lang="en-US" sz="2960" b="1">
                <a:solidFill>
                  <a:srgbClr val="C00000"/>
                </a:solidFill>
              </a:rPr>
              <a:t>Dr. Kabir M. Ashraf Alam ndc</a:t>
            </a:r>
            <a:endParaRPr sz="2960" b="1">
              <a:solidFill>
                <a:srgbClr val="C00000"/>
              </a:solidFill>
            </a:endParaRPr>
          </a:p>
          <a:p>
            <a:pPr marL="0" lvl="0" indent="0" algn="ctr" rtl="0">
              <a:spcBef>
                <a:spcPts val="592"/>
              </a:spcBef>
              <a:spcAft>
                <a:spcPts val="0"/>
              </a:spcAft>
              <a:buClr>
                <a:srgbClr val="888888"/>
              </a:buClr>
              <a:buSzPts val="2960"/>
              <a:buNone/>
            </a:pPr>
            <a:endParaRPr sz="2960"/>
          </a:p>
        </p:txBody>
      </p:sp>
      <p:sp>
        <p:nvSpPr>
          <p:cNvPr id="90" name="Google Shape;90;p13"/>
          <p:cNvSpPr/>
          <p:nvPr/>
        </p:nvSpPr>
        <p:spPr>
          <a:xfrm>
            <a:off x="3962400" y="1752600"/>
            <a:ext cx="609600" cy="457200"/>
          </a:xfrm>
          <a:prstGeom prst="mathEqual">
            <a:avLst>
              <a:gd name="adj1" fmla="val 23520"/>
              <a:gd name="adj2" fmla="val 1176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959"/>
              <a:buFont typeface="Calibri"/>
              <a:buNone/>
            </a:pPr>
            <a:r>
              <a:rPr lang="en-US" sz="3959" b="1">
                <a:solidFill>
                  <a:srgbClr val="002060"/>
                </a:solidFill>
              </a:rPr>
              <a:t/>
            </a:r>
            <a:br>
              <a:rPr lang="en-US" sz="3959" b="1">
                <a:solidFill>
                  <a:srgbClr val="002060"/>
                </a:solidFill>
              </a:rPr>
            </a:br>
            <a:r>
              <a:rPr lang="en-US" sz="3959" b="1">
                <a:solidFill>
                  <a:srgbClr val="002060"/>
                </a:solidFill>
              </a:rPr>
              <a:t/>
            </a:r>
            <a:br>
              <a:rPr lang="en-US" sz="3959" b="1">
                <a:solidFill>
                  <a:srgbClr val="002060"/>
                </a:solidFill>
              </a:rPr>
            </a:br>
            <a:r>
              <a:rPr lang="en-US" sz="3959" b="1">
                <a:solidFill>
                  <a:srgbClr val="002060"/>
                </a:solidFill>
              </a:rPr>
              <a:t/>
            </a:r>
            <a:br>
              <a:rPr lang="en-US" sz="3959" b="1">
                <a:solidFill>
                  <a:srgbClr val="002060"/>
                </a:solidFill>
              </a:rPr>
            </a:br>
            <a:r>
              <a:rPr lang="en-US" sz="3959" b="1">
                <a:solidFill>
                  <a:srgbClr val="002060"/>
                </a:solidFill>
              </a:rPr>
              <a:t/>
            </a:r>
            <a:br>
              <a:rPr lang="en-US" sz="3959" b="1">
                <a:solidFill>
                  <a:srgbClr val="002060"/>
                </a:solidFill>
              </a:rPr>
            </a:br>
            <a:r>
              <a:rPr lang="en-US" sz="3959" b="1">
                <a:solidFill>
                  <a:srgbClr val="002060"/>
                </a:solidFill>
              </a:rPr>
              <a:t/>
            </a:r>
            <a:br>
              <a:rPr lang="en-US" sz="3959" b="1">
                <a:solidFill>
                  <a:srgbClr val="002060"/>
                </a:solidFill>
              </a:rPr>
            </a:br>
            <a:r>
              <a:rPr lang="en-US" sz="3959" b="1">
                <a:solidFill>
                  <a:srgbClr val="002060"/>
                </a:solidFill>
              </a:rPr>
              <a:t/>
            </a:r>
            <a:br>
              <a:rPr lang="en-US" sz="3959" b="1">
                <a:solidFill>
                  <a:srgbClr val="002060"/>
                </a:solidFill>
              </a:rPr>
            </a:br>
            <a:r>
              <a:rPr lang="en-US" sz="3959" b="1">
                <a:solidFill>
                  <a:srgbClr val="002060"/>
                </a:solidFill>
              </a:rPr>
              <a:t/>
            </a:r>
            <a:br>
              <a:rPr lang="en-US" sz="3959" b="1">
                <a:solidFill>
                  <a:srgbClr val="002060"/>
                </a:solidFill>
              </a:rPr>
            </a:br>
            <a:r>
              <a:rPr lang="en-US" sz="3959" b="1">
                <a:solidFill>
                  <a:srgbClr val="002060"/>
                </a:solidFill>
              </a:rPr>
              <a:t/>
            </a:r>
            <a:br>
              <a:rPr lang="en-US" sz="3959" b="1">
                <a:solidFill>
                  <a:srgbClr val="002060"/>
                </a:solidFill>
              </a:rPr>
            </a:br>
            <a:r>
              <a:rPr lang="en-US" sz="3959" b="1">
                <a:solidFill>
                  <a:srgbClr val="002060"/>
                </a:solidFill>
              </a:rPr>
              <a:t/>
            </a:r>
            <a:br>
              <a:rPr lang="en-US" sz="3959" b="1">
                <a:solidFill>
                  <a:srgbClr val="002060"/>
                </a:solidFill>
              </a:rPr>
            </a:br>
            <a:r>
              <a:rPr lang="en-US" sz="4410" b="1">
                <a:solidFill>
                  <a:srgbClr val="002060"/>
                </a:solidFill>
              </a:rPr>
              <a:t>Approaches to Political Science</a:t>
            </a:r>
            <a:endParaRPr sz="4410" b="1">
              <a:solidFill>
                <a:srgbClr val="002060"/>
              </a:solidFill>
            </a:endParaRPr>
          </a:p>
        </p:txBody>
      </p:sp>
      <p:sp>
        <p:nvSpPr>
          <p:cNvPr id="161" name="Google Shape;161;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sp>
        <p:nvSpPr>
          <p:cNvPr id="162" name="Google Shape;16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63" name="Google Shape;16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169" name="Google Shape;169;p23"/>
          <p:cNvSpPr txBox="1">
            <a:spLocks noGrp="1"/>
          </p:cNvSpPr>
          <p:nvPr>
            <p:ph type="body" idx="1"/>
          </p:nvPr>
        </p:nvSpPr>
        <p:spPr>
          <a:xfrm>
            <a:off x="457200" y="381000"/>
            <a:ext cx="8229600" cy="57451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3200"/>
              <a:buNone/>
            </a:pPr>
            <a:endParaRPr b="1">
              <a:solidFill>
                <a:srgbClr val="C00000"/>
              </a:solidFill>
            </a:endParaRPr>
          </a:p>
          <a:p>
            <a:pPr marL="0" lvl="0" indent="0" algn="just" rtl="0">
              <a:spcBef>
                <a:spcPts val="640"/>
              </a:spcBef>
              <a:spcAft>
                <a:spcPts val="0"/>
              </a:spcAft>
              <a:buClr>
                <a:schemeClr val="dk1"/>
              </a:buClr>
              <a:buSzPts val="3200"/>
              <a:buNone/>
            </a:pPr>
            <a:endParaRPr b="1">
              <a:solidFill>
                <a:srgbClr val="C00000"/>
              </a:solidFill>
            </a:endParaRPr>
          </a:p>
          <a:p>
            <a:pPr marL="0" lvl="0" indent="0" algn="just" rtl="0">
              <a:spcBef>
                <a:spcPts val="640"/>
              </a:spcBef>
              <a:spcAft>
                <a:spcPts val="0"/>
              </a:spcAft>
              <a:buClr>
                <a:schemeClr val="dk1"/>
              </a:buClr>
              <a:buSzPts val="3200"/>
              <a:buNone/>
            </a:pPr>
            <a:endParaRPr b="1">
              <a:solidFill>
                <a:srgbClr val="C00000"/>
              </a:solidFill>
            </a:endParaRPr>
          </a:p>
          <a:p>
            <a:pPr marL="0" lvl="0" indent="0" algn="just" rtl="0">
              <a:spcBef>
                <a:spcPts val="640"/>
              </a:spcBef>
              <a:spcAft>
                <a:spcPts val="0"/>
              </a:spcAft>
              <a:buClr>
                <a:srgbClr val="C00000"/>
              </a:buClr>
              <a:buSzPts val="3200"/>
              <a:buNone/>
            </a:pPr>
            <a:r>
              <a:rPr lang="en-US" b="1">
                <a:solidFill>
                  <a:srgbClr val="C00000"/>
                </a:solidFill>
              </a:rPr>
              <a:t>The methods and approaches to the study of Political Science or other social sciences are, different from the methods that are used in natural sciences like physics, chemistry or biology. </a:t>
            </a:r>
            <a:endParaRPr b="1">
              <a:solidFill>
                <a:srgbClr val="C00000"/>
              </a:solidFill>
            </a:endParaRPr>
          </a:p>
          <a:p>
            <a:pPr marL="342900" lvl="0" indent="-139700" algn="just" rtl="0">
              <a:spcBef>
                <a:spcPts val="640"/>
              </a:spcBef>
              <a:spcAft>
                <a:spcPts val="0"/>
              </a:spcAft>
              <a:buClr>
                <a:schemeClr val="dk1"/>
              </a:buClr>
              <a:buSzPts val="3200"/>
              <a:buNone/>
            </a:pPr>
            <a:endParaRPr b="1"/>
          </a:p>
          <a:p>
            <a:pPr marL="0" lvl="0" indent="0" algn="just" rtl="0">
              <a:spcBef>
                <a:spcPts val="640"/>
              </a:spcBef>
              <a:spcAft>
                <a:spcPts val="0"/>
              </a:spcAft>
              <a:buClr>
                <a:schemeClr val="dk1"/>
              </a:buClr>
              <a:buSzPts val="3200"/>
              <a:buNone/>
            </a:pPr>
            <a:endParaRPr b="1">
              <a:solidFill>
                <a:srgbClr val="002060"/>
              </a:solidFill>
            </a:endParaRPr>
          </a:p>
        </p:txBody>
      </p:sp>
      <p:sp>
        <p:nvSpPr>
          <p:cNvPr id="170" name="Google Shape;170;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71" name="Google Shape;17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a:t/>
            </a:r>
            <a:br>
              <a:rPr lang="en-US" sz="3959" b="1"/>
            </a:br>
            <a:endParaRPr sz="3959"/>
          </a:p>
        </p:txBody>
      </p:sp>
      <p:sp>
        <p:nvSpPr>
          <p:cNvPr id="177" name="Google Shape;177;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rgbClr val="002060"/>
              </a:buClr>
              <a:buSzPts val="3200"/>
              <a:buNone/>
            </a:pPr>
            <a:r>
              <a:rPr lang="en-US" b="1">
                <a:solidFill>
                  <a:srgbClr val="002060"/>
                </a:solidFill>
              </a:rPr>
              <a:t>The various approaches to the study of Political Science can be broadly classified as – </a:t>
            </a:r>
            <a:endParaRPr/>
          </a:p>
          <a:p>
            <a:pPr marL="0" lvl="0" indent="0" algn="l" rtl="0">
              <a:spcBef>
                <a:spcPts val="640"/>
              </a:spcBef>
              <a:spcAft>
                <a:spcPts val="0"/>
              </a:spcAft>
              <a:buClr>
                <a:schemeClr val="dk1"/>
              </a:buClr>
              <a:buSzPts val="3200"/>
              <a:buNone/>
            </a:pPr>
            <a:endParaRPr b="1">
              <a:solidFill>
                <a:srgbClr val="C00000"/>
              </a:solidFill>
            </a:endParaRPr>
          </a:p>
          <a:p>
            <a:pPr marL="0" lvl="0" indent="0" algn="ctr" rtl="0">
              <a:spcBef>
                <a:spcPts val="640"/>
              </a:spcBef>
              <a:spcAft>
                <a:spcPts val="0"/>
              </a:spcAft>
              <a:buClr>
                <a:srgbClr val="C00000"/>
              </a:buClr>
              <a:buSzPts val="3200"/>
              <a:buNone/>
            </a:pPr>
            <a:r>
              <a:rPr lang="en-US" b="1">
                <a:solidFill>
                  <a:srgbClr val="C00000"/>
                </a:solidFill>
              </a:rPr>
              <a:t>• Traditional Approaches </a:t>
            </a:r>
            <a:endParaRPr/>
          </a:p>
          <a:p>
            <a:pPr marL="0" lvl="0" indent="0" algn="ctr" rtl="0">
              <a:spcBef>
                <a:spcPts val="640"/>
              </a:spcBef>
              <a:spcAft>
                <a:spcPts val="0"/>
              </a:spcAft>
              <a:buClr>
                <a:srgbClr val="C00000"/>
              </a:buClr>
              <a:buSzPts val="3200"/>
              <a:buNone/>
            </a:pPr>
            <a:r>
              <a:rPr lang="en-US" b="1">
                <a:solidFill>
                  <a:srgbClr val="C00000"/>
                </a:solidFill>
              </a:rPr>
              <a:t>• Modern Approaches</a:t>
            </a:r>
            <a:endParaRPr b="1">
              <a:solidFill>
                <a:srgbClr val="C00000"/>
              </a:solidFill>
            </a:endParaRPr>
          </a:p>
        </p:txBody>
      </p:sp>
      <p:sp>
        <p:nvSpPr>
          <p:cNvPr id="178" name="Google Shape;17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79" name="Google Shape;17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185" name="Google Shape;185;p25"/>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b="1">
              <a:solidFill>
                <a:srgbClr val="C00000"/>
              </a:solidFill>
            </a:endParaRPr>
          </a:p>
          <a:p>
            <a:pPr marL="342900" lvl="0" indent="-139700" algn="l" rtl="0">
              <a:spcBef>
                <a:spcPts val="640"/>
              </a:spcBef>
              <a:spcAft>
                <a:spcPts val="0"/>
              </a:spcAft>
              <a:buClr>
                <a:schemeClr val="dk1"/>
              </a:buClr>
              <a:buSzPts val="3200"/>
              <a:buNone/>
            </a:pPr>
            <a:endParaRPr b="1">
              <a:solidFill>
                <a:srgbClr val="C00000"/>
              </a:solidFill>
            </a:endParaRPr>
          </a:p>
          <a:p>
            <a:pPr marL="342900" lvl="0" indent="-342900" algn="l" rtl="0">
              <a:spcBef>
                <a:spcPts val="640"/>
              </a:spcBef>
              <a:spcAft>
                <a:spcPts val="0"/>
              </a:spcAft>
              <a:buClr>
                <a:srgbClr val="C00000"/>
              </a:buClr>
              <a:buSzPts val="3200"/>
              <a:buChar char="•"/>
            </a:pPr>
            <a:r>
              <a:rPr lang="en-US" b="1">
                <a:solidFill>
                  <a:srgbClr val="C00000"/>
                </a:solidFill>
              </a:rPr>
              <a:t>The traditional study of politics was almost entirely dominated by the study of philosophy, history, law and institutions. Therefore, philosophical, historical and legal-institutional approaches are included in traditional approaches. </a:t>
            </a:r>
            <a:endParaRPr b="1">
              <a:solidFill>
                <a:srgbClr val="C00000"/>
              </a:solidFill>
            </a:endParaRPr>
          </a:p>
          <a:p>
            <a:pPr marL="0" lvl="0" indent="0" algn="l" rtl="0">
              <a:spcBef>
                <a:spcPts val="640"/>
              </a:spcBef>
              <a:spcAft>
                <a:spcPts val="0"/>
              </a:spcAft>
              <a:buClr>
                <a:schemeClr val="dk1"/>
              </a:buClr>
              <a:buSzPts val="3200"/>
              <a:buNone/>
            </a:pPr>
            <a:endParaRPr b="1">
              <a:solidFill>
                <a:srgbClr val="C00000"/>
              </a:solidFill>
            </a:endParaRPr>
          </a:p>
          <a:p>
            <a:pPr marL="0" lvl="0" indent="0" algn="l" rtl="0">
              <a:spcBef>
                <a:spcPts val="640"/>
              </a:spcBef>
              <a:spcAft>
                <a:spcPts val="0"/>
              </a:spcAft>
              <a:buClr>
                <a:schemeClr val="dk1"/>
              </a:buClr>
              <a:buSzPts val="3200"/>
              <a:buNone/>
            </a:pPr>
            <a:endParaRPr/>
          </a:p>
        </p:txBody>
      </p:sp>
      <p:sp>
        <p:nvSpPr>
          <p:cNvPr id="186" name="Google Shape;18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87" name="Google Shape;18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193" name="Google Shape;19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00000"/>
              </a:buClr>
              <a:buSzPts val="3200"/>
              <a:buChar char="•"/>
            </a:pPr>
            <a:r>
              <a:rPr lang="en-US" b="1">
                <a:solidFill>
                  <a:srgbClr val="C00000"/>
                </a:solidFill>
              </a:rPr>
              <a:t>The modern approaches to the study of politics developed as a reaction to the traditional approaches. The modern approaches include behavioural approach, post-behavioural approach, systems approach, structural-functional approach, etc.</a:t>
            </a:r>
            <a:endParaRPr/>
          </a:p>
          <a:p>
            <a:pPr marL="342900" lvl="0" indent="-139700" algn="l" rtl="0">
              <a:spcBef>
                <a:spcPts val="640"/>
              </a:spcBef>
              <a:spcAft>
                <a:spcPts val="0"/>
              </a:spcAft>
              <a:buClr>
                <a:schemeClr val="dk1"/>
              </a:buClr>
              <a:buSzPts val="3200"/>
              <a:buNone/>
            </a:pPr>
            <a:endParaRPr/>
          </a:p>
        </p:txBody>
      </p:sp>
      <p:sp>
        <p:nvSpPr>
          <p:cNvPr id="194" name="Google Shape;19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95" name="Google Shape;19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457200" y="274638"/>
            <a:ext cx="8229600" cy="258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endParaRPr sz="3959"/>
          </a:p>
        </p:txBody>
      </p:sp>
      <p:sp>
        <p:nvSpPr>
          <p:cNvPr id="203" name="Google Shape;203;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p:txBody>
      </p:sp>
      <p:sp>
        <p:nvSpPr>
          <p:cNvPr id="204" name="Google Shape;204;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05" name="Google Shape;205;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6" name="Google Shape;206;p27"/>
          <p:cNvSpPr txBox="1"/>
          <p:nvPr/>
        </p:nvSpPr>
        <p:spPr>
          <a:xfrm>
            <a:off x="609600" y="427038"/>
            <a:ext cx="8229600" cy="7921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B050"/>
              </a:buClr>
              <a:buSzPts val="3200"/>
              <a:buFont typeface="Calibri"/>
              <a:buNone/>
            </a:pPr>
            <a:r>
              <a:rPr lang="en-US" sz="3200" b="1" i="0" u="none" strike="noStrike" cap="none">
                <a:solidFill>
                  <a:srgbClr val="00B050"/>
                </a:solidFill>
                <a:latin typeface="Calibri"/>
                <a:ea typeface="Calibri"/>
                <a:cs typeface="Calibri"/>
                <a:sym typeface="Calibri"/>
              </a:rPr>
              <a:t>Approaches to Political Science</a:t>
            </a:r>
            <a:endParaRPr sz="3200" b="1" i="0" u="none" strike="noStrike" cap="none">
              <a:solidFill>
                <a:srgbClr val="00B050"/>
              </a:solidFill>
              <a:latin typeface="Calibri"/>
              <a:ea typeface="Calibri"/>
              <a:cs typeface="Calibri"/>
              <a:sym typeface="Calibri"/>
            </a:endParaRPr>
          </a:p>
        </p:txBody>
      </p:sp>
      <p:sp>
        <p:nvSpPr>
          <p:cNvPr id="207" name="Google Shape;207;p27"/>
          <p:cNvSpPr txBox="1"/>
          <p:nvPr/>
        </p:nvSpPr>
        <p:spPr>
          <a:xfrm>
            <a:off x="609600" y="1219200"/>
            <a:ext cx="8229600" cy="5059363"/>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400"/>
              <a:buFont typeface="Arial"/>
              <a:buNone/>
            </a:pPr>
            <a:r>
              <a:rPr lang="en-US" sz="2400" b="1" i="0" u="sng" strike="noStrike" cap="none">
                <a:solidFill>
                  <a:schemeClr val="dk1"/>
                </a:solidFill>
                <a:latin typeface="Calibri"/>
                <a:ea typeface="Calibri"/>
                <a:cs typeface="Calibri"/>
                <a:sym typeface="Calibri"/>
              </a:rPr>
              <a:t>Traditional Approaches</a:t>
            </a:r>
            <a:endParaRPr/>
          </a:p>
          <a:p>
            <a:pPr marL="0" marR="0" lvl="0" indent="0" algn="l" rtl="0">
              <a:lnSpc>
                <a:spcPct val="80000"/>
              </a:lnSpc>
              <a:spcBef>
                <a:spcPts val="480"/>
              </a:spcBef>
              <a:spcAft>
                <a:spcPts val="0"/>
              </a:spcAft>
              <a:buClr>
                <a:schemeClr val="dk1"/>
              </a:buClr>
              <a:buSzPts val="2400"/>
              <a:buFont typeface="Arial"/>
              <a:buNone/>
            </a:pPr>
            <a:endParaRPr sz="2400" b="1" i="0" u="sng" strike="noStrike" cap="none">
              <a:solidFill>
                <a:schemeClr val="dk1"/>
              </a:solidFill>
              <a:latin typeface="Calibri"/>
              <a:ea typeface="Calibri"/>
              <a:cs typeface="Calibri"/>
              <a:sym typeface="Calibri"/>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Philosophical Approach </a:t>
            </a:r>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Historical Approach </a:t>
            </a:r>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Institutional Approach </a:t>
            </a:r>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Legal Approach</a:t>
            </a:r>
            <a:endParaRPr/>
          </a:p>
          <a:p>
            <a:pPr marL="0" marR="0" lvl="0" indent="0" algn="l" rtl="0">
              <a:lnSpc>
                <a:spcPct val="80000"/>
              </a:lnSpc>
              <a:spcBef>
                <a:spcPts val="480"/>
              </a:spcBef>
              <a:spcAft>
                <a:spcPts val="0"/>
              </a:spcAft>
              <a:buClr>
                <a:schemeClr val="dk1"/>
              </a:buClr>
              <a:buSzPts val="2400"/>
              <a:buFont typeface="Arial"/>
              <a:buNone/>
            </a:pPr>
            <a:endParaRPr sz="2400" b="1" i="0" u="none" strike="noStrike" cap="none">
              <a:solidFill>
                <a:srgbClr val="FF0000"/>
              </a:solidFill>
              <a:latin typeface="Calibri"/>
              <a:ea typeface="Calibri"/>
              <a:cs typeface="Calibri"/>
              <a:sym typeface="Calibri"/>
            </a:endParaRPr>
          </a:p>
          <a:p>
            <a:pPr marL="0" marR="0" lvl="0" indent="0" algn="l" rtl="0">
              <a:lnSpc>
                <a:spcPct val="80000"/>
              </a:lnSpc>
              <a:spcBef>
                <a:spcPts val="480"/>
              </a:spcBef>
              <a:spcAft>
                <a:spcPts val="0"/>
              </a:spcAft>
              <a:buClr>
                <a:schemeClr val="dk1"/>
              </a:buClr>
              <a:buSzPts val="2400"/>
              <a:buFont typeface="Arial"/>
              <a:buNone/>
            </a:pPr>
            <a:endParaRPr sz="2400" b="1" i="0" u="none" strike="noStrike" cap="none">
              <a:solidFill>
                <a:srgbClr val="FF0000"/>
              </a:solidFill>
              <a:latin typeface="Calibri"/>
              <a:ea typeface="Calibri"/>
              <a:cs typeface="Calibri"/>
              <a:sym typeface="Calibri"/>
            </a:endParaRPr>
          </a:p>
          <a:p>
            <a:pPr marL="0" marR="0" lvl="0" indent="0" algn="l" rtl="0">
              <a:lnSpc>
                <a:spcPct val="80000"/>
              </a:lnSpc>
              <a:spcBef>
                <a:spcPts val="480"/>
              </a:spcBef>
              <a:spcAft>
                <a:spcPts val="0"/>
              </a:spcAft>
              <a:buClr>
                <a:schemeClr val="dk1"/>
              </a:buClr>
              <a:buSzPts val="2400"/>
              <a:buFont typeface="Arial"/>
              <a:buNone/>
            </a:pPr>
            <a:endParaRPr sz="2400" b="1" i="0" u="none" strike="noStrike" cap="none">
              <a:solidFill>
                <a:srgbClr val="FF0000"/>
              </a:solidFill>
              <a:latin typeface="Calibri"/>
              <a:ea typeface="Calibri"/>
              <a:cs typeface="Calibri"/>
              <a:sym typeface="Calibri"/>
            </a:endParaRPr>
          </a:p>
          <a:p>
            <a:pPr marL="0" marR="0" lvl="0" indent="0" algn="l" rtl="0">
              <a:lnSpc>
                <a:spcPct val="80000"/>
              </a:lnSpc>
              <a:spcBef>
                <a:spcPts val="480"/>
              </a:spcBef>
              <a:spcAft>
                <a:spcPts val="0"/>
              </a:spcAft>
              <a:buClr>
                <a:schemeClr val="dk1"/>
              </a:buClr>
              <a:buSzPts val="2400"/>
              <a:buFont typeface="Arial"/>
              <a:buNone/>
            </a:pPr>
            <a:endParaRPr sz="2400" b="1" i="0" u="none" strike="noStrike" cap="none">
              <a:solidFill>
                <a:srgbClr val="FF0000"/>
              </a:solidFill>
              <a:latin typeface="Calibri"/>
              <a:ea typeface="Calibri"/>
              <a:cs typeface="Calibri"/>
              <a:sym typeface="Calibri"/>
            </a:endParaRPr>
          </a:p>
          <a:p>
            <a:pPr marL="0" marR="0" lvl="0" indent="0" algn="l" rtl="0">
              <a:lnSpc>
                <a:spcPct val="80000"/>
              </a:lnSpc>
              <a:spcBef>
                <a:spcPts val="480"/>
              </a:spcBef>
              <a:spcAft>
                <a:spcPts val="0"/>
              </a:spcAft>
              <a:buClr>
                <a:schemeClr val="dk1"/>
              </a:buClr>
              <a:buSzPts val="2400"/>
              <a:buFont typeface="Arial"/>
              <a:buNone/>
            </a:pPr>
            <a:endParaRPr sz="2400" b="1" i="0" u="none" strike="noStrike" cap="none">
              <a:solidFill>
                <a:srgbClr val="FF0000"/>
              </a:solidFill>
              <a:latin typeface="Calibri"/>
              <a:ea typeface="Calibri"/>
              <a:cs typeface="Calibri"/>
              <a:sym typeface="Calibri"/>
            </a:endParaRPr>
          </a:p>
          <a:p>
            <a:pPr marL="0" marR="0" lvl="0" indent="0" algn="l" rtl="0">
              <a:lnSpc>
                <a:spcPct val="80000"/>
              </a:lnSpc>
              <a:spcBef>
                <a:spcPts val="480"/>
              </a:spcBef>
              <a:spcAft>
                <a:spcPts val="0"/>
              </a:spcAft>
              <a:buClr>
                <a:schemeClr val="dk1"/>
              </a:buClr>
              <a:buSzPts val="2400"/>
              <a:buFont typeface="Arial"/>
              <a:buNone/>
            </a:pPr>
            <a:endParaRPr sz="2400" b="1" i="0" u="none" strike="noStrike" cap="none">
              <a:solidFill>
                <a:srgbClr val="FF0000"/>
              </a:solidFill>
              <a:latin typeface="Calibri"/>
              <a:ea typeface="Calibri"/>
              <a:cs typeface="Calibri"/>
              <a:sym typeface="Calibri"/>
            </a:endParaRPr>
          </a:p>
          <a:p>
            <a:pPr marL="0" marR="0" lvl="0" indent="0" algn="l" rtl="0">
              <a:lnSpc>
                <a:spcPct val="80000"/>
              </a:lnSpc>
              <a:spcBef>
                <a:spcPts val="480"/>
              </a:spcBef>
              <a:spcAft>
                <a:spcPts val="0"/>
              </a:spcAft>
              <a:buClr>
                <a:schemeClr val="dk1"/>
              </a:buClr>
              <a:buSzPts val="2400"/>
              <a:buFont typeface="Arial"/>
              <a:buNone/>
            </a:pPr>
            <a:endParaRPr sz="2400" b="1" i="0" u="none" strike="noStrike" cap="none">
              <a:solidFill>
                <a:srgbClr val="FF0000"/>
              </a:solidFill>
              <a:latin typeface="Calibri"/>
              <a:ea typeface="Calibri"/>
              <a:cs typeface="Calibri"/>
              <a:sym typeface="Calibri"/>
            </a:endParaRPr>
          </a:p>
          <a:p>
            <a:pPr marL="0" marR="0" lvl="0" indent="0" algn="l" rtl="0">
              <a:lnSpc>
                <a:spcPct val="80000"/>
              </a:lnSpc>
              <a:spcBef>
                <a:spcPts val="480"/>
              </a:spcBef>
              <a:spcAft>
                <a:spcPts val="0"/>
              </a:spcAft>
              <a:buClr>
                <a:schemeClr val="dk1"/>
              </a:buClr>
              <a:buSzPts val="2400"/>
              <a:buFont typeface="Arial"/>
              <a:buNone/>
            </a:pPr>
            <a:endParaRPr sz="2400" b="1" i="0" u="none" strike="noStrike" cap="none">
              <a:solidFill>
                <a:srgbClr val="FF0000"/>
              </a:solidFill>
              <a:latin typeface="Calibri"/>
              <a:ea typeface="Calibri"/>
              <a:cs typeface="Calibri"/>
              <a:sym typeface="Calibri"/>
            </a:endParaRPr>
          </a:p>
          <a:p>
            <a:pPr marL="0" marR="0" lvl="0" indent="0" algn="ctr" rtl="0">
              <a:lnSpc>
                <a:spcPct val="80000"/>
              </a:lnSpc>
              <a:spcBef>
                <a:spcPts val="360"/>
              </a:spcBef>
              <a:spcAft>
                <a:spcPts val="0"/>
              </a:spcAft>
              <a:buClr>
                <a:srgbClr val="FF0000"/>
              </a:buClr>
              <a:buSzPts val="1800"/>
              <a:buFont typeface="Arial"/>
              <a:buNone/>
            </a:pPr>
            <a:r>
              <a:rPr lang="en-US" sz="1800" b="1" i="0" u="none" strike="noStrike" cap="none">
                <a:solidFill>
                  <a:srgbClr val="FF0000"/>
                </a:solidFill>
                <a:latin typeface="Calibri"/>
                <a:ea typeface="Calibri"/>
                <a:cs typeface="Calibri"/>
                <a:sym typeface="Calibri"/>
              </a:rPr>
              <a:t>	</a:t>
            </a:r>
            <a:endParaRPr sz="1800" b="1" i="0" u="none" strike="noStrike" cap="none">
              <a:solidFill>
                <a:srgbClr val="FF0000"/>
              </a:solidFill>
              <a:latin typeface="Calibri"/>
              <a:ea typeface="Calibri"/>
              <a:cs typeface="Calibri"/>
              <a:sym typeface="Calibri"/>
            </a:endParaRPr>
          </a:p>
          <a:p>
            <a:pPr marL="0" marR="0" lvl="0" indent="0" algn="l" rtl="0">
              <a:lnSpc>
                <a:spcPct val="80000"/>
              </a:lnSpc>
              <a:spcBef>
                <a:spcPts val="480"/>
              </a:spcBef>
              <a:spcAft>
                <a:spcPts val="0"/>
              </a:spcAft>
              <a:buClr>
                <a:schemeClr val="dk1"/>
              </a:buClr>
              <a:buSzPts val="2400"/>
              <a:buFont typeface="Arial"/>
              <a:buNone/>
            </a:pPr>
            <a:r>
              <a:rPr lang="en-US" sz="2400" b="1" i="0" u="sng" strike="noStrike" cap="none">
                <a:solidFill>
                  <a:schemeClr val="dk1"/>
                </a:solidFill>
                <a:latin typeface="Calibri"/>
                <a:ea typeface="Calibri"/>
                <a:cs typeface="Calibri"/>
                <a:sym typeface="Calibri"/>
              </a:rPr>
              <a:t>Modern Approaches</a:t>
            </a:r>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a:t>
            </a:r>
            <a:r>
              <a:rPr lang="en-US" sz="2400" b="1" i="0" u="none" strike="noStrike" cap="none">
                <a:solidFill>
                  <a:srgbClr val="002060"/>
                </a:solidFill>
                <a:latin typeface="Calibri"/>
                <a:ea typeface="Calibri"/>
                <a:cs typeface="Calibri"/>
                <a:sym typeface="Calibri"/>
              </a:rPr>
              <a:t>Behaviouralism</a:t>
            </a:r>
            <a:endParaRPr sz="2400" b="1" i="0" u="none" strike="noStrike" cap="none">
              <a:solidFill>
                <a:srgbClr val="002060"/>
              </a:solidFill>
              <a:latin typeface="Calibri"/>
              <a:ea typeface="Calibri"/>
              <a:cs typeface="Calibri"/>
              <a:sym typeface="Calibri"/>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Economic Approach</a:t>
            </a:r>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Interest Group Approach</a:t>
            </a:r>
            <a:endParaRPr/>
          </a:p>
          <a:p>
            <a:pPr marL="342900" marR="0" lvl="0" indent="-342900" algn="l" rtl="0">
              <a:lnSpc>
                <a:spcPct val="80000"/>
              </a:lnSpc>
              <a:spcBef>
                <a:spcPts val="480"/>
              </a:spcBef>
              <a:spcAft>
                <a:spcPts val="0"/>
              </a:spcAft>
              <a:buClr>
                <a:srgbClr val="FF0000"/>
              </a:buClr>
              <a:buSzPts val="2400"/>
              <a:buFont typeface="Arial"/>
              <a:buChar char="-"/>
            </a:pPr>
            <a:r>
              <a:rPr lang="en-US" sz="2400" b="1" i="0" u="none" strike="noStrike" cap="none">
                <a:solidFill>
                  <a:srgbClr val="FF0000"/>
                </a:solidFill>
                <a:latin typeface="Calibri"/>
                <a:ea typeface="Calibri"/>
                <a:cs typeface="Calibri"/>
                <a:sym typeface="Calibri"/>
              </a:rPr>
              <a:t>Sociological Approach</a:t>
            </a:r>
            <a:endParaRPr/>
          </a:p>
          <a:p>
            <a:pPr marL="342900" marR="0" lvl="0" indent="-342900" algn="l" rtl="0">
              <a:lnSpc>
                <a:spcPct val="80000"/>
              </a:lnSpc>
              <a:spcBef>
                <a:spcPts val="480"/>
              </a:spcBef>
              <a:spcAft>
                <a:spcPts val="0"/>
              </a:spcAft>
              <a:buClr>
                <a:srgbClr val="FF0000"/>
              </a:buClr>
              <a:buSzPts val="2400"/>
              <a:buFont typeface="Arial"/>
              <a:buChar char="-"/>
            </a:pPr>
            <a:r>
              <a:rPr lang="en-US" sz="2400" b="1" i="0" u="none" strike="noStrike" cap="none">
                <a:solidFill>
                  <a:srgbClr val="FF0000"/>
                </a:solidFill>
                <a:latin typeface="Calibri"/>
                <a:ea typeface="Calibri"/>
                <a:cs typeface="Calibri"/>
                <a:sym typeface="Calibri"/>
              </a:rPr>
              <a:t>Pychological Approach</a:t>
            </a:r>
            <a:endParaRPr/>
          </a:p>
          <a:p>
            <a:pPr marL="342900" marR="0" lvl="0" indent="-190500" algn="l" rtl="0">
              <a:lnSpc>
                <a:spcPct val="80000"/>
              </a:lnSpc>
              <a:spcBef>
                <a:spcPts val="480"/>
              </a:spcBef>
              <a:spcAft>
                <a:spcPts val="0"/>
              </a:spcAft>
              <a:buClr>
                <a:schemeClr val="dk1"/>
              </a:buClr>
              <a:buSzPts val="2400"/>
              <a:buFont typeface="Arial"/>
              <a:buNone/>
            </a:pPr>
            <a:endParaRPr sz="2400" b="1" i="0" u="none" strike="noStrike" cap="none">
              <a:solidFill>
                <a:srgbClr val="FF0000"/>
              </a:solidFill>
              <a:latin typeface="Calibri"/>
              <a:ea typeface="Calibri"/>
              <a:cs typeface="Calibri"/>
              <a:sym typeface="Calibri"/>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a:t>
            </a:r>
            <a:r>
              <a:rPr lang="en-US" sz="2400" b="1" i="0" u="none" strike="noStrike" cap="none">
                <a:solidFill>
                  <a:schemeClr val="dk1"/>
                </a:solidFill>
                <a:latin typeface="Calibri"/>
                <a:ea typeface="Calibri"/>
                <a:cs typeface="Calibri"/>
                <a:sym typeface="Calibri"/>
              </a:rPr>
              <a:t>Post-Behavioralism,</a:t>
            </a:r>
            <a:endParaRPr sz="2400" b="1" i="0" u="none" strike="noStrike" cap="none">
              <a:solidFill>
                <a:schemeClr val="dk1"/>
              </a:solidFill>
              <a:latin typeface="Calibri"/>
              <a:ea typeface="Calibri"/>
              <a:cs typeface="Calibri"/>
              <a:sym typeface="Calibri"/>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David Easton’s Systems Approach, </a:t>
            </a:r>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Gabriel Almond’s Structural-    Functional Approach, </a:t>
            </a:r>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Marxist Approach.</a:t>
            </a:r>
            <a:endParaRPr/>
          </a:p>
          <a:p>
            <a:pPr marL="0" marR="0" lvl="0" indent="0" algn="l" rtl="0">
              <a:lnSpc>
                <a:spcPct val="80000"/>
              </a:lnSpc>
              <a:spcBef>
                <a:spcPts val="480"/>
              </a:spcBef>
              <a:spcAft>
                <a:spcPts val="0"/>
              </a:spcAft>
              <a:buClr>
                <a:srgbClr val="FF0000"/>
              </a:buClr>
              <a:buSzPts val="2400"/>
              <a:buFont typeface="Arial"/>
              <a:buNone/>
            </a:pPr>
            <a:r>
              <a:rPr lang="en-US" sz="2400" b="1" i="0" u="none" strike="noStrike" cap="none">
                <a:solidFill>
                  <a:srgbClr val="FF0000"/>
                </a:solidFill>
                <a:latin typeface="Calibri"/>
                <a:ea typeface="Calibri"/>
                <a:cs typeface="Calibri"/>
                <a:sym typeface="Calibri"/>
              </a:rPr>
              <a:t> </a:t>
            </a:r>
            <a:endParaRPr/>
          </a:p>
          <a:p>
            <a:pPr marL="0" marR="0" lvl="0" indent="0" algn="l" rtl="0">
              <a:lnSpc>
                <a:spcPct val="80000"/>
              </a:lnSpc>
              <a:spcBef>
                <a:spcPts val="335"/>
              </a:spcBef>
              <a:spcAft>
                <a:spcPts val="0"/>
              </a:spcAft>
              <a:buClr>
                <a:schemeClr val="dk1"/>
              </a:buClr>
              <a:buSzPts val="1675"/>
              <a:buFont typeface="Arial"/>
              <a:buNone/>
            </a:pPr>
            <a:endParaRPr sz="1675" b="1" i="0" u="none" strike="noStrike" cap="none">
              <a:solidFill>
                <a:srgbClr val="FF0000"/>
              </a:solidFill>
              <a:latin typeface="Calibri"/>
              <a:ea typeface="Calibri"/>
              <a:cs typeface="Calibri"/>
              <a:sym typeface="Calibri"/>
            </a:endParaRPr>
          </a:p>
          <a:p>
            <a:pPr marL="0" marR="0" lvl="0" indent="0" algn="l" rtl="0">
              <a:lnSpc>
                <a:spcPct val="80000"/>
              </a:lnSpc>
              <a:spcBef>
                <a:spcPts val="200"/>
              </a:spcBef>
              <a:spcAft>
                <a:spcPts val="0"/>
              </a:spcAft>
              <a:buClr>
                <a:schemeClr val="dk1"/>
              </a:buClr>
              <a:buSzPts val="1000"/>
              <a:buFont typeface="Arial"/>
              <a:buNone/>
            </a:pPr>
            <a:endParaRPr sz="1000" b="0" i="0" u="none" strike="noStrike" cap="none">
              <a:solidFill>
                <a:schemeClr val="dk1"/>
              </a:solidFill>
              <a:latin typeface="Calibri"/>
              <a:ea typeface="Calibri"/>
              <a:cs typeface="Calibri"/>
              <a:sym typeface="Calibri"/>
            </a:endParaRPr>
          </a:p>
          <a:p>
            <a:pPr marL="0" marR="0" lvl="0" indent="0" algn="ctr" rtl="0">
              <a:lnSpc>
                <a:spcPct val="80000"/>
              </a:lnSpc>
              <a:spcBef>
                <a:spcPts val="200"/>
              </a:spcBef>
              <a:spcAft>
                <a:spcPts val="0"/>
              </a:spcAft>
              <a:buClr>
                <a:srgbClr val="FF0000"/>
              </a:buClr>
              <a:buSzPts val="1000"/>
              <a:buFont typeface="Arial"/>
              <a:buNone/>
            </a:pPr>
            <a:r>
              <a:rPr lang="en-US" sz="1000" b="1" i="0" u="none" strike="noStrike" cap="none">
                <a:solidFill>
                  <a:srgbClr val="FF0000"/>
                </a:solidFill>
                <a:latin typeface="Calibri"/>
                <a:ea typeface="Calibri"/>
                <a:cs typeface="Calibri"/>
                <a:sym typeface="Calibri"/>
              </a:rPr>
              <a:t> </a:t>
            </a:r>
            <a:endParaRPr/>
          </a:p>
        </p:txBody>
      </p:sp>
      <p:sp>
        <p:nvSpPr>
          <p:cNvPr id="208" name="Google Shape;208;p27"/>
          <p:cNvSpPr txBox="1"/>
          <p:nvPr/>
        </p:nvSpPr>
        <p:spPr>
          <a:xfrm>
            <a:off x="6705600" y="65087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15</a:t>
            </a:fld>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959"/>
              <a:buFont typeface="Calibri"/>
              <a:buNone/>
            </a:pPr>
            <a:r>
              <a:rPr lang="en-US" sz="3959" b="1">
                <a:solidFill>
                  <a:srgbClr val="C00000"/>
                </a:solidFill>
              </a:rPr>
              <a:t>Traditional Approaches to Political Science</a:t>
            </a:r>
            <a:endParaRPr sz="3959" b="1">
              <a:solidFill>
                <a:srgbClr val="C00000"/>
              </a:solidFill>
            </a:endParaRPr>
          </a:p>
        </p:txBody>
      </p:sp>
      <p:sp>
        <p:nvSpPr>
          <p:cNvPr id="214" name="Google Shape;214;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0" lvl="0" indent="0" algn="just" rtl="0">
              <a:spcBef>
                <a:spcPts val="640"/>
              </a:spcBef>
              <a:spcAft>
                <a:spcPts val="0"/>
              </a:spcAft>
              <a:buClr>
                <a:srgbClr val="002060"/>
              </a:buClr>
              <a:buSzPts val="3200"/>
              <a:buNone/>
            </a:pPr>
            <a:r>
              <a:rPr lang="en-US" b="1">
                <a:solidFill>
                  <a:srgbClr val="002060"/>
                </a:solidFill>
              </a:rPr>
              <a:t>The Traditional Approaches to Political Science were widely prevalent till the outbreak of Second World War. </a:t>
            </a:r>
            <a:endParaRPr/>
          </a:p>
          <a:p>
            <a:pPr marL="0" lvl="0" indent="0" algn="just" rtl="0">
              <a:spcBef>
                <a:spcPts val="640"/>
              </a:spcBef>
              <a:spcAft>
                <a:spcPts val="0"/>
              </a:spcAft>
              <a:buClr>
                <a:schemeClr val="dk1"/>
              </a:buClr>
              <a:buSzPts val="3200"/>
              <a:buNone/>
            </a:pPr>
            <a:endParaRPr b="1">
              <a:solidFill>
                <a:srgbClr val="002060"/>
              </a:solidFill>
            </a:endParaRPr>
          </a:p>
          <a:p>
            <a:pPr marL="0" lvl="0" indent="0" algn="just" rtl="0">
              <a:spcBef>
                <a:spcPts val="640"/>
              </a:spcBef>
              <a:spcAft>
                <a:spcPts val="0"/>
              </a:spcAft>
              <a:buClr>
                <a:srgbClr val="002060"/>
              </a:buClr>
              <a:buSzPts val="3200"/>
              <a:buNone/>
            </a:pPr>
            <a:r>
              <a:rPr lang="en-US" b="1">
                <a:solidFill>
                  <a:srgbClr val="002060"/>
                </a:solidFill>
              </a:rPr>
              <a:t>These Approaches mainly emphasized the study of the state and government. </a:t>
            </a:r>
            <a:endParaRPr/>
          </a:p>
          <a:p>
            <a:pPr marL="342900" lvl="0" indent="-139700" algn="l" rtl="0">
              <a:spcBef>
                <a:spcPts val="640"/>
              </a:spcBef>
              <a:spcAft>
                <a:spcPts val="0"/>
              </a:spcAft>
              <a:buClr>
                <a:schemeClr val="dk1"/>
              </a:buClr>
              <a:buSzPts val="3200"/>
              <a:buNone/>
            </a:pPr>
            <a:endParaRPr/>
          </a:p>
        </p:txBody>
      </p:sp>
      <p:sp>
        <p:nvSpPr>
          <p:cNvPr id="215" name="Google Shape;21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16" name="Google Shape;21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sz="3600" b="1">
                <a:solidFill>
                  <a:srgbClr val="C00000"/>
                </a:solidFill>
              </a:rPr>
              <a:t>Characteristics of Traditional Approaches</a:t>
            </a:r>
            <a:r>
              <a:rPr lang="en-US" sz="3959">
                <a:solidFill>
                  <a:srgbClr val="C00000"/>
                </a:solidFill>
              </a:rPr>
              <a:t> </a:t>
            </a:r>
            <a:endParaRPr sz="3959">
              <a:solidFill>
                <a:srgbClr val="C00000"/>
              </a:solidFill>
            </a:endParaRPr>
          </a:p>
        </p:txBody>
      </p:sp>
      <p:sp>
        <p:nvSpPr>
          <p:cNvPr id="222" name="Google Shape;222;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3200"/>
              <a:buNone/>
            </a:pPr>
            <a:r>
              <a:rPr lang="en-US"/>
              <a:t>	</a:t>
            </a:r>
            <a:r>
              <a:rPr lang="en-US" b="1">
                <a:solidFill>
                  <a:srgbClr val="7030A0"/>
                </a:solidFill>
              </a:rPr>
              <a:t>•</a:t>
            </a:r>
            <a:r>
              <a:rPr lang="en-US" b="1"/>
              <a:t> </a:t>
            </a:r>
            <a:r>
              <a:rPr lang="en-US" b="1">
                <a:solidFill>
                  <a:srgbClr val="7030A0"/>
                </a:solidFill>
              </a:rPr>
              <a:t>They are largely normative. </a:t>
            </a:r>
            <a:endParaRPr b="1">
              <a:solidFill>
                <a:srgbClr val="7030A0"/>
              </a:solidFill>
            </a:endParaRPr>
          </a:p>
          <a:p>
            <a:pPr marL="0" lvl="0" indent="0" algn="just" rtl="0">
              <a:spcBef>
                <a:spcPts val="640"/>
              </a:spcBef>
              <a:spcAft>
                <a:spcPts val="0"/>
              </a:spcAft>
              <a:buClr>
                <a:srgbClr val="7030A0"/>
              </a:buClr>
              <a:buSzPts val="3200"/>
              <a:buNone/>
            </a:pPr>
            <a:r>
              <a:rPr lang="en-US" b="1">
                <a:solidFill>
                  <a:srgbClr val="7030A0"/>
                </a:solidFill>
              </a:rPr>
              <a:t>	• Emphasizes on the study of different 	political structures. </a:t>
            </a:r>
            <a:endParaRPr b="1">
              <a:solidFill>
                <a:srgbClr val="7030A0"/>
              </a:solidFill>
            </a:endParaRPr>
          </a:p>
          <a:p>
            <a:pPr marL="0" lvl="0" indent="0" algn="just" rtl="0">
              <a:spcBef>
                <a:spcPts val="640"/>
              </a:spcBef>
              <a:spcAft>
                <a:spcPts val="0"/>
              </a:spcAft>
              <a:buClr>
                <a:srgbClr val="7030A0"/>
              </a:buClr>
              <a:buSzPts val="3200"/>
              <a:buNone/>
            </a:pPr>
            <a:r>
              <a:rPr lang="en-US" b="1">
                <a:solidFill>
                  <a:srgbClr val="7030A0"/>
                </a:solidFill>
              </a:rPr>
              <a:t>	• Made little attempts to relate theory 	and 	research. </a:t>
            </a:r>
            <a:endParaRPr b="1">
              <a:solidFill>
                <a:srgbClr val="7030A0"/>
              </a:solidFill>
            </a:endParaRPr>
          </a:p>
          <a:p>
            <a:pPr marL="0" lvl="0" indent="0" algn="just" rtl="0">
              <a:spcBef>
                <a:spcPts val="640"/>
              </a:spcBef>
              <a:spcAft>
                <a:spcPts val="0"/>
              </a:spcAft>
              <a:buClr>
                <a:srgbClr val="7030A0"/>
              </a:buClr>
              <a:buSzPts val="3200"/>
              <a:buNone/>
            </a:pPr>
            <a:r>
              <a:rPr lang="en-US" b="1">
                <a:solidFill>
                  <a:srgbClr val="7030A0"/>
                </a:solidFill>
              </a:rPr>
              <a:t>	• These approaches believe that studies in 	political science can never be scientific. </a:t>
            </a:r>
            <a:endParaRPr/>
          </a:p>
        </p:txBody>
      </p:sp>
      <p:sp>
        <p:nvSpPr>
          <p:cNvPr id="223" name="Google Shape;22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24" name="Google Shape;224;p29"/>
          <p:cNvSpPr txBox="1">
            <a:spLocks noGrp="1"/>
          </p:cNvSpPr>
          <p:nvPr>
            <p:ph type="sldNum" idx="12"/>
          </p:nvPr>
        </p:nvSpPr>
        <p:spPr>
          <a:xfrm>
            <a:off x="6553200" y="5943600"/>
            <a:ext cx="2133600" cy="77787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17</a:t>
            </a:fld>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4400"/>
              <a:buFont typeface="Calibri"/>
              <a:buNone/>
            </a:pPr>
            <a:r>
              <a:rPr lang="en-US" b="1">
                <a:solidFill>
                  <a:srgbClr val="002060"/>
                </a:solidFill>
              </a:rPr>
              <a:t>Philosophical Approach</a:t>
            </a:r>
            <a:endParaRPr>
              <a:solidFill>
                <a:srgbClr val="002060"/>
              </a:solidFill>
            </a:endParaRPr>
          </a:p>
        </p:txBody>
      </p:sp>
      <p:sp>
        <p:nvSpPr>
          <p:cNvPr id="230" name="Google Shape;230;p30"/>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C00000"/>
              </a:buClr>
              <a:buSzPts val="3200"/>
              <a:buNone/>
            </a:pPr>
            <a:r>
              <a:rPr lang="en-US" b="1">
                <a:solidFill>
                  <a:srgbClr val="C00000"/>
                </a:solidFill>
              </a:rPr>
              <a:t>Philosophy is the study of general and fundamental problems, such as those connected with reality, existence, knowledge, values, reason, mind, and language. </a:t>
            </a:r>
            <a:endParaRPr b="1">
              <a:solidFill>
                <a:srgbClr val="C00000"/>
              </a:solidFill>
            </a:endParaRPr>
          </a:p>
          <a:p>
            <a:pPr marL="0" lvl="0" indent="0" algn="just" rtl="0">
              <a:spcBef>
                <a:spcPts val="640"/>
              </a:spcBef>
              <a:spcAft>
                <a:spcPts val="0"/>
              </a:spcAft>
              <a:buClr>
                <a:schemeClr val="dk1"/>
              </a:buClr>
              <a:buSzPts val="3200"/>
              <a:buNone/>
            </a:pPr>
            <a:endParaRPr b="1">
              <a:solidFill>
                <a:srgbClr val="C00000"/>
              </a:solidFill>
            </a:endParaRPr>
          </a:p>
          <a:p>
            <a:pPr marL="0" lvl="0" indent="0" algn="just" rtl="0">
              <a:spcBef>
                <a:spcPts val="640"/>
              </a:spcBef>
              <a:spcAft>
                <a:spcPts val="0"/>
              </a:spcAft>
              <a:buClr>
                <a:srgbClr val="C00000"/>
              </a:buClr>
              <a:buSzPts val="3200"/>
              <a:buNone/>
            </a:pPr>
            <a:r>
              <a:rPr lang="en-US" b="1">
                <a:solidFill>
                  <a:srgbClr val="C00000"/>
                </a:solidFill>
              </a:rPr>
              <a:t>This approach is concerned with the establishment of an ideal society with norms and values.</a:t>
            </a:r>
            <a:endParaRPr/>
          </a:p>
          <a:p>
            <a:pPr marL="342900" lvl="0" indent="-139700" algn="l" rtl="0">
              <a:spcBef>
                <a:spcPts val="640"/>
              </a:spcBef>
              <a:spcAft>
                <a:spcPts val="0"/>
              </a:spcAft>
              <a:buClr>
                <a:schemeClr val="dk1"/>
              </a:buClr>
              <a:buSzPts val="3200"/>
              <a:buNone/>
            </a:pPr>
            <a:endParaRPr/>
          </a:p>
        </p:txBody>
      </p:sp>
      <p:sp>
        <p:nvSpPr>
          <p:cNvPr id="231" name="Google Shape;231;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32" name="Google Shape;23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xfrm>
            <a:off x="457200" y="274638"/>
            <a:ext cx="8229600" cy="1401762"/>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Clr>
                <a:schemeClr val="dk1"/>
              </a:buClr>
              <a:buSzPts val="2800"/>
              <a:buFont typeface="Calibri"/>
              <a:buNone/>
            </a:pPr>
            <a:endParaRPr sz="2800"/>
          </a:p>
        </p:txBody>
      </p:sp>
      <p:sp>
        <p:nvSpPr>
          <p:cNvPr id="238" name="Google Shape;238;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342900" lvl="0" indent="-342900" algn="just" rtl="0">
              <a:spcBef>
                <a:spcPts val="640"/>
              </a:spcBef>
              <a:spcAft>
                <a:spcPts val="0"/>
              </a:spcAft>
              <a:buClr>
                <a:schemeClr val="dk1"/>
              </a:buClr>
              <a:buSzPts val="3200"/>
              <a:buChar char="•"/>
            </a:pPr>
            <a:r>
              <a:rPr lang="en-US" b="1"/>
              <a:t> </a:t>
            </a:r>
            <a:r>
              <a:rPr lang="en-US" b="1">
                <a:solidFill>
                  <a:srgbClr val="C00000"/>
                </a:solidFill>
              </a:rPr>
              <a:t>The oldest approach to the study of politics is philosophical. Greek philosophers Plato and Aristotle were the pioneers of this approach. The main theme of Plato’s work was to describe the nature of an ideal society. </a:t>
            </a:r>
            <a:endParaRPr/>
          </a:p>
        </p:txBody>
      </p:sp>
      <p:sp>
        <p:nvSpPr>
          <p:cNvPr id="239" name="Google Shape;239;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40" name="Google Shape;240;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endParaRPr sz="3200"/>
          </a:p>
        </p:txBody>
      </p:sp>
      <p:sp>
        <p:nvSpPr>
          <p:cNvPr id="96" name="Google Shape;96;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6000"/>
              <a:buNone/>
            </a:pPr>
            <a:endParaRPr sz="6000"/>
          </a:p>
          <a:p>
            <a:pPr marL="0" lvl="0" indent="0" algn="ctr" rtl="0">
              <a:spcBef>
                <a:spcPts val="1200"/>
              </a:spcBef>
              <a:spcAft>
                <a:spcPts val="0"/>
              </a:spcAft>
              <a:buClr>
                <a:srgbClr val="C00000"/>
              </a:buClr>
              <a:buSzPts val="6000"/>
              <a:buNone/>
            </a:pPr>
            <a:r>
              <a:rPr lang="en-US" sz="6000" b="1">
                <a:solidFill>
                  <a:srgbClr val="C00000"/>
                </a:solidFill>
              </a:rPr>
              <a:t>Meaning , definition, nature and approaches</a:t>
            </a:r>
            <a:endParaRPr sz="6000" b="1">
              <a:solidFill>
                <a:srgbClr val="C00000"/>
              </a:solidFill>
            </a:endParaRPr>
          </a:p>
        </p:txBody>
      </p:sp>
      <p:pic>
        <p:nvPicPr>
          <p:cNvPr id="97" name="Google Shape;97;p14" descr="Image result for Political Science"/>
          <p:cNvPicPr preferRelativeResize="0"/>
          <p:nvPr/>
        </p:nvPicPr>
        <p:blipFill rotWithShape="1">
          <a:blip r:embed="rId3">
            <a:alphaModFix/>
          </a:blip>
          <a:srcRect/>
          <a:stretch/>
        </p:blipFill>
        <p:spPr>
          <a:xfrm>
            <a:off x="2819400" y="99060"/>
            <a:ext cx="3352800" cy="2209800"/>
          </a:xfrm>
          <a:prstGeom prst="rect">
            <a:avLst/>
          </a:prstGeom>
          <a:noFill/>
          <a:ln>
            <a:noFill/>
          </a:ln>
        </p:spPr>
      </p:pic>
      <p:sp>
        <p:nvSpPr>
          <p:cNvPr id="98" name="Google Shape;9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99" name="Google Shape;9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46" name="Google Shape;246;p32"/>
          <p:cNvSpPr txBox="1">
            <a:spLocks noGrp="1"/>
          </p:cNvSpPr>
          <p:nvPr>
            <p:ph type="body" idx="1"/>
          </p:nvPr>
        </p:nvSpPr>
        <p:spPr>
          <a:xfrm>
            <a:off x="457200" y="1628481"/>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FF0000"/>
              </a:buClr>
              <a:buSzPts val="3200"/>
              <a:buChar char="•"/>
            </a:pPr>
            <a:r>
              <a:rPr lang="en-US" b="1" dirty="0">
                <a:solidFill>
                  <a:srgbClr val="FF0000"/>
                </a:solidFill>
              </a:rPr>
              <a:t>According to this approach, values are inseparable from facts. It is mainly an ethical and normative study of politics, hence is concerned with what ‘should be’ or ‘ought to be’. </a:t>
            </a:r>
            <a:endParaRPr dirty="0"/>
          </a:p>
          <a:p>
            <a:pPr marL="342900" lvl="0" indent="-139700" algn="l" rtl="0">
              <a:spcBef>
                <a:spcPts val="640"/>
              </a:spcBef>
              <a:spcAft>
                <a:spcPts val="0"/>
              </a:spcAft>
              <a:buClr>
                <a:schemeClr val="dk1"/>
              </a:buClr>
              <a:buSzPts val="3200"/>
              <a:buNone/>
            </a:pPr>
            <a:endParaRPr dirty="0"/>
          </a:p>
        </p:txBody>
      </p:sp>
      <p:sp>
        <p:nvSpPr>
          <p:cNvPr id="247" name="Google Shape;24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48" name="Google Shape;24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54" name="Google Shape;254;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FF0000"/>
              </a:buClr>
              <a:buSzPts val="3200"/>
              <a:buNone/>
            </a:pPr>
            <a:r>
              <a:rPr lang="en-US" b="1">
                <a:solidFill>
                  <a:srgbClr val="FF0000"/>
                </a:solidFill>
              </a:rPr>
              <a:t>This approach seeks to understand our fundamental nature and aim as human beings, identifying principles and standards of right conduct in political life. </a:t>
            </a:r>
            <a:endParaRPr/>
          </a:p>
          <a:p>
            <a:pPr marL="342900" lvl="0" indent="-139700" algn="just" rtl="0">
              <a:spcBef>
                <a:spcPts val="640"/>
              </a:spcBef>
              <a:spcAft>
                <a:spcPts val="0"/>
              </a:spcAft>
              <a:buClr>
                <a:schemeClr val="dk1"/>
              </a:buClr>
              <a:buSzPts val="3200"/>
              <a:buNone/>
            </a:pPr>
            <a:endParaRPr/>
          </a:p>
        </p:txBody>
      </p:sp>
      <p:sp>
        <p:nvSpPr>
          <p:cNvPr id="255" name="Google Shape;255;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56" name="Google Shape;25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a:t>Criticism of the Philosophical Approach</a:t>
            </a:r>
            <a:endParaRPr sz="3200"/>
          </a:p>
        </p:txBody>
      </p:sp>
      <p:sp>
        <p:nvSpPr>
          <p:cNvPr id="262" name="Google Shape;262;p34"/>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960"/>
              <a:buNone/>
            </a:pPr>
            <a:endParaRPr sz="2960" b="1">
              <a:solidFill>
                <a:srgbClr val="C00000"/>
              </a:solidFill>
            </a:endParaRPr>
          </a:p>
          <a:p>
            <a:pPr marL="0" lvl="0" indent="0" algn="just" rtl="0">
              <a:lnSpc>
                <a:spcPct val="90000"/>
              </a:lnSpc>
              <a:spcBef>
                <a:spcPts val="592"/>
              </a:spcBef>
              <a:spcAft>
                <a:spcPts val="0"/>
              </a:spcAft>
              <a:buClr>
                <a:srgbClr val="C00000"/>
              </a:buClr>
              <a:buSzPts val="2960"/>
              <a:buNone/>
            </a:pPr>
            <a:r>
              <a:rPr lang="en-US" sz="2960" b="1">
                <a:solidFill>
                  <a:srgbClr val="C00000"/>
                </a:solidFill>
              </a:rPr>
              <a:t>In spite of the immense importance of the philosophical approach to the study of politics, critics have raised several questions about its worthiness. </a:t>
            </a:r>
            <a:endParaRPr sz="2960" b="1">
              <a:solidFill>
                <a:srgbClr val="C00000"/>
              </a:solidFill>
            </a:endParaRPr>
          </a:p>
          <a:p>
            <a:pPr marL="0" lvl="0" indent="0" algn="just" rtl="0">
              <a:lnSpc>
                <a:spcPct val="90000"/>
              </a:lnSpc>
              <a:spcBef>
                <a:spcPts val="592"/>
              </a:spcBef>
              <a:spcAft>
                <a:spcPts val="0"/>
              </a:spcAft>
              <a:buClr>
                <a:schemeClr val="dk1"/>
              </a:buClr>
              <a:buSzPts val="2960"/>
              <a:buNone/>
            </a:pPr>
            <a:endParaRPr sz="2960" b="1">
              <a:solidFill>
                <a:srgbClr val="C00000"/>
              </a:solidFill>
            </a:endParaRPr>
          </a:p>
          <a:p>
            <a:pPr marL="0" lvl="0" indent="0" algn="just" rtl="0">
              <a:lnSpc>
                <a:spcPct val="90000"/>
              </a:lnSpc>
              <a:spcBef>
                <a:spcPts val="592"/>
              </a:spcBef>
              <a:spcAft>
                <a:spcPts val="0"/>
              </a:spcAft>
              <a:buClr>
                <a:srgbClr val="003366"/>
              </a:buClr>
              <a:buSzPts val="2960"/>
              <a:buNone/>
            </a:pPr>
            <a:r>
              <a:rPr lang="en-US" sz="2960" b="1">
                <a:solidFill>
                  <a:srgbClr val="003366"/>
                </a:solidFill>
              </a:rPr>
              <a:t>One of the central ideas of political philosophy is idealism and it is prominent in Plato’s The Republic. Critics say that idealism itself is quite good but when its practical application arises it appears to be a myth.</a:t>
            </a:r>
            <a:endParaRPr/>
          </a:p>
          <a:p>
            <a:pPr marL="342900" lvl="0" indent="-154940" algn="l" rtl="0">
              <a:lnSpc>
                <a:spcPct val="90000"/>
              </a:lnSpc>
              <a:spcBef>
                <a:spcPts val="592"/>
              </a:spcBef>
              <a:spcAft>
                <a:spcPts val="0"/>
              </a:spcAft>
              <a:buClr>
                <a:schemeClr val="dk1"/>
              </a:buClr>
              <a:buSzPts val="2960"/>
              <a:buNone/>
            </a:pPr>
            <a:endParaRPr sz="2960" b="1"/>
          </a:p>
        </p:txBody>
      </p:sp>
      <p:sp>
        <p:nvSpPr>
          <p:cNvPr id="263" name="Google Shape;263;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64" name="Google Shape;26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Historical Approach</a:t>
            </a:r>
            <a:endParaRPr/>
          </a:p>
        </p:txBody>
      </p:sp>
      <p:sp>
        <p:nvSpPr>
          <p:cNvPr id="270" name="Google Shape;270;p35"/>
          <p:cNvSpPr txBox="1">
            <a:spLocks noGrp="1"/>
          </p:cNvSpPr>
          <p:nvPr>
            <p:ph type="body" idx="1"/>
          </p:nvPr>
        </p:nvSpPr>
        <p:spPr>
          <a:xfrm>
            <a:off x="457200" y="1295400"/>
            <a:ext cx="8229600" cy="5105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FF0000"/>
              </a:buClr>
              <a:buSzPts val="3200"/>
              <a:buNone/>
            </a:pPr>
            <a:r>
              <a:rPr lang="en-US" b="1">
                <a:solidFill>
                  <a:srgbClr val="FF0000"/>
                </a:solidFill>
              </a:rPr>
              <a:t>Political theory emerged as a result of socio economic crisis and the impact they had on great thinkers. </a:t>
            </a:r>
            <a:endParaRPr b="1">
              <a:solidFill>
                <a:srgbClr val="FF0000"/>
              </a:solidFill>
            </a:endParaRPr>
          </a:p>
          <a:p>
            <a:pPr marL="0" lvl="0" indent="0" algn="just" rtl="0">
              <a:spcBef>
                <a:spcPts val="640"/>
              </a:spcBef>
              <a:spcAft>
                <a:spcPts val="0"/>
              </a:spcAft>
              <a:buClr>
                <a:srgbClr val="FF0000"/>
              </a:buClr>
              <a:buSzPts val="3200"/>
              <a:buNone/>
            </a:pPr>
            <a:r>
              <a:rPr lang="en-US" b="1">
                <a:solidFill>
                  <a:srgbClr val="FF0000"/>
                </a:solidFill>
              </a:rPr>
              <a:t>For instance, the socio-economic conditions of Greece produced Aristotle and Plato while the conditions of England in the 17th century resulted in theories by Locke and Hobbes. </a:t>
            </a:r>
            <a:endParaRPr b="1">
              <a:solidFill>
                <a:srgbClr val="FF0000"/>
              </a:solidFill>
            </a:endParaRPr>
          </a:p>
          <a:p>
            <a:pPr marL="0" lvl="0" indent="0" algn="just" rtl="0">
              <a:spcBef>
                <a:spcPts val="640"/>
              </a:spcBef>
              <a:spcAft>
                <a:spcPts val="0"/>
              </a:spcAft>
              <a:buClr>
                <a:srgbClr val="FF0000"/>
              </a:buClr>
              <a:buSzPts val="3200"/>
              <a:buNone/>
            </a:pPr>
            <a:r>
              <a:rPr lang="en-US" b="1">
                <a:solidFill>
                  <a:srgbClr val="FF0000"/>
                </a:solidFill>
              </a:rPr>
              <a:t>It uses knowledge of history and applies it to the understanding of political life.</a:t>
            </a:r>
            <a:endParaRPr/>
          </a:p>
        </p:txBody>
      </p:sp>
      <p:sp>
        <p:nvSpPr>
          <p:cNvPr id="271" name="Google Shape;271;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72" name="Google Shape;272;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78" name="Google Shape;278;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C00000"/>
              </a:buClr>
              <a:buSzPts val="3200"/>
              <a:buNone/>
            </a:pPr>
            <a:r>
              <a:rPr lang="en-US" b="1">
                <a:solidFill>
                  <a:srgbClr val="C00000"/>
                </a:solidFill>
              </a:rPr>
              <a:t>According to this approach, political theory can be only understood when the historical factors are taken into consideration. It emphasizes on the study of history of every political reality to analyze any situation. </a:t>
            </a:r>
            <a:endParaRPr/>
          </a:p>
        </p:txBody>
      </p:sp>
      <p:sp>
        <p:nvSpPr>
          <p:cNvPr id="279" name="Google Shape;279;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80" name="Google Shape;280;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86" name="Google Shape;286;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7030A0"/>
              </a:buClr>
              <a:buSzPts val="3200"/>
              <a:buChar char="•"/>
            </a:pPr>
            <a:r>
              <a:rPr lang="en-US" b="1">
                <a:solidFill>
                  <a:srgbClr val="7030A0"/>
                </a:solidFill>
              </a:rPr>
              <a:t>Political thinkers like  Niccolo Machiavelli, George H. Sabine and William A. Dunning were of the view that politics and history are closely inter-related, and hence, the study of politics always should have a historical perspective. </a:t>
            </a:r>
            <a:endParaRPr/>
          </a:p>
        </p:txBody>
      </p:sp>
      <p:sp>
        <p:nvSpPr>
          <p:cNvPr id="287" name="Google Shape;287;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88" name="Google Shape;288;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294" name="Google Shape;294;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2060"/>
              </a:buClr>
              <a:buSzPts val="4000"/>
              <a:buChar char="•"/>
            </a:pPr>
            <a:r>
              <a:rPr lang="en-US" sz="4000" b="1">
                <a:solidFill>
                  <a:srgbClr val="002060"/>
                </a:solidFill>
              </a:rPr>
              <a:t>Sabine believes that Political Science should include all those subjects which have been discussed in the writings of different political thinkers since Plato. </a:t>
            </a:r>
            <a:endParaRPr/>
          </a:p>
          <a:p>
            <a:pPr marL="342900" lvl="0" indent="-139700" algn="l" rtl="0">
              <a:spcBef>
                <a:spcPts val="640"/>
              </a:spcBef>
              <a:spcAft>
                <a:spcPts val="0"/>
              </a:spcAft>
              <a:buClr>
                <a:schemeClr val="dk1"/>
              </a:buClr>
              <a:buSzPts val="3200"/>
              <a:buNone/>
            </a:pPr>
            <a:endParaRPr/>
          </a:p>
        </p:txBody>
      </p:sp>
      <p:sp>
        <p:nvSpPr>
          <p:cNvPr id="295" name="Google Shape;295;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96" name="Google Shape;296;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302" name="Google Shape;302;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2060"/>
              </a:buClr>
              <a:buSzPts val="3200"/>
              <a:buChar char="•"/>
            </a:pPr>
            <a:r>
              <a:rPr lang="en-US" b="1">
                <a:solidFill>
                  <a:srgbClr val="002060"/>
                </a:solidFill>
              </a:rPr>
              <a:t>History not only speaks about the past but also links it with the present events. Without studying the past political events, institutions and political environment, the analysis of the present would remain largely incomplete.</a:t>
            </a:r>
            <a:endParaRPr/>
          </a:p>
          <a:p>
            <a:pPr marL="342900" lvl="0" indent="-139700" algn="l" rtl="0">
              <a:spcBef>
                <a:spcPts val="640"/>
              </a:spcBef>
              <a:spcAft>
                <a:spcPts val="0"/>
              </a:spcAft>
              <a:buClr>
                <a:schemeClr val="dk1"/>
              </a:buClr>
              <a:buSzPts val="3200"/>
              <a:buNone/>
            </a:pPr>
            <a:endParaRPr/>
          </a:p>
        </p:txBody>
      </p:sp>
      <p:sp>
        <p:nvSpPr>
          <p:cNvPr id="303" name="Google Shape;303;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04" name="Google Shape;304;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310" name="Google Shape;310;p40"/>
          <p:cNvSpPr txBox="1">
            <a:spLocks noGrp="1"/>
          </p:cNvSpPr>
          <p:nvPr>
            <p:ph type="body" idx="1"/>
          </p:nvPr>
        </p:nvSpPr>
        <p:spPr>
          <a:xfrm>
            <a:off x="457200" y="1619054"/>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C00000"/>
              </a:buClr>
              <a:buSzPts val="3200"/>
              <a:buNone/>
            </a:pPr>
            <a:r>
              <a:rPr lang="en-US" b="1" dirty="0">
                <a:solidFill>
                  <a:srgbClr val="C00000"/>
                </a:solidFill>
              </a:rPr>
              <a:t>Two great personalities of political philosophy </a:t>
            </a:r>
            <a:r>
              <a:rPr lang="en-US" b="1" u="sng" dirty="0">
                <a:solidFill>
                  <a:srgbClr val="C00000"/>
                </a:solidFill>
              </a:rPr>
              <a:t>depended upon history in a remarkable way</a:t>
            </a:r>
            <a:r>
              <a:rPr lang="en-US" b="1" dirty="0">
                <a:solidFill>
                  <a:srgbClr val="C00000"/>
                </a:solidFill>
              </a:rPr>
              <a:t>. They are Marx and Hegel. </a:t>
            </a:r>
            <a:endParaRPr b="1" dirty="0">
              <a:solidFill>
                <a:srgbClr val="C00000"/>
              </a:solidFill>
            </a:endParaRPr>
          </a:p>
          <a:p>
            <a:pPr marL="0" lvl="0" indent="0" algn="just" rtl="0">
              <a:spcBef>
                <a:spcPts val="640"/>
              </a:spcBef>
              <a:spcAft>
                <a:spcPts val="0"/>
              </a:spcAft>
              <a:buClr>
                <a:schemeClr val="dk1"/>
              </a:buClr>
              <a:buSzPts val="3200"/>
              <a:buNone/>
            </a:pPr>
            <a:endParaRPr b="1" dirty="0">
              <a:solidFill>
                <a:srgbClr val="C00000"/>
              </a:solidFill>
            </a:endParaRPr>
          </a:p>
          <a:p>
            <a:pPr marL="0" lvl="0" indent="0" algn="just">
              <a:spcBef>
                <a:spcPts val="640"/>
              </a:spcBef>
              <a:buClr>
                <a:srgbClr val="C00000"/>
              </a:buClr>
              <a:buSzPts val="3200"/>
              <a:buNone/>
            </a:pPr>
            <a:r>
              <a:rPr lang="en-US" b="1" dirty="0">
                <a:solidFill>
                  <a:srgbClr val="C00000"/>
                </a:solidFill>
              </a:rPr>
              <a:t>Marx’s theory of class struggle and increasing </a:t>
            </a:r>
            <a:r>
              <a:rPr lang="en-US" b="1" dirty="0" smtClean="0">
                <a:solidFill>
                  <a:srgbClr val="C00000"/>
                </a:solidFill>
              </a:rPr>
              <a:t>pauperization(</a:t>
            </a:r>
            <a:r>
              <a:rPr lang="en-US" b="1" dirty="0" err="1" smtClean="0">
                <a:solidFill>
                  <a:srgbClr val="C00000"/>
                </a:solidFill>
              </a:rPr>
              <a:t>দারিদ্রতা</a:t>
            </a:r>
            <a:r>
              <a:rPr lang="en-US" b="1" dirty="0">
                <a:solidFill>
                  <a:srgbClr val="C00000"/>
                </a:solidFill>
              </a:rPr>
              <a:t>)</a:t>
            </a:r>
            <a:r>
              <a:rPr lang="en-US" b="1" dirty="0" smtClean="0">
                <a:solidFill>
                  <a:srgbClr val="C00000"/>
                </a:solidFill>
              </a:rPr>
              <a:t> </a:t>
            </a:r>
            <a:r>
              <a:rPr lang="en-US" b="1" dirty="0">
                <a:solidFill>
                  <a:srgbClr val="C00000"/>
                </a:solidFill>
              </a:rPr>
              <a:t>of the working class are </a:t>
            </a:r>
            <a:r>
              <a:rPr lang="en-US" b="1" dirty="0" smtClean="0">
                <a:solidFill>
                  <a:srgbClr val="C00000"/>
                </a:solidFill>
              </a:rPr>
              <a:t>buttressed(supported) </a:t>
            </a:r>
            <a:r>
              <a:rPr lang="en-US" b="1" dirty="0">
                <a:solidFill>
                  <a:srgbClr val="C00000"/>
                </a:solidFill>
              </a:rPr>
              <a:t>by historical data. </a:t>
            </a:r>
            <a:endParaRPr dirty="0"/>
          </a:p>
        </p:txBody>
      </p:sp>
      <p:sp>
        <p:nvSpPr>
          <p:cNvPr id="311" name="Google Shape;311;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12" name="Google Shape;312;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318" name="Google Shape;318;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FF0000"/>
              </a:buClr>
              <a:buSzPts val="3200"/>
              <a:buNone/>
            </a:pPr>
            <a:r>
              <a:rPr lang="en-US" b="1" dirty="0">
                <a:solidFill>
                  <a:srgbClr val="FF0000"/>
                </a:solidFill>
              </a:rPr>
              <a:t>Hegel drew inspiration in formulating a philosophical theory of </a:t>
            </a:r>
            <a:r>
              <a:rPr lang="en-US" b="1" dirty="0" err="1">
                <a:solidFill>
                  <a:srgbClr val="FF0000"/>
                </a:solidFill>
              </a:rPr>
              <a:t>civilisation</a:t>
            </a:r>
            <a:r>
              <a:rPr lang="en-US" b="1" dirty="0">
                <a:solidFill>
                  <a:srgbClr val="FF0000"/>
                </a:solidFill>
              </a:rPr>
              <a:t> and its manifestation in nation state from the study of history. </a:t>
            </a:r>
            <a:endParaRPr b="1" dirty="0">
              <a:solidFill>
                <a:srgbClr val="FF0000"/>
              </a:solidFill>
            </a:endParaRPr>
          </a:p>
          <a:p>
            <a:pPr marL="0" lvl="0" indent="0" algn="just" rtl="0">
              <a:spcBef>
                <a:spcPts val="640"/>
              </a:spcBef>
              <a:spcAft>
                <a:spcPts val="0"/>
              </a:spcAft>
              <a:buClr>
                <a:schemeClr val="dk1"/>
              </a:buClr>
              <a:buSzPts val="3200"/>
              <a:buNone/>
            </a:pPr>
            <a:endParaRPr b="1" dirty="0">
              <a:solidFill>
                <a:srgbClr val="FF0000"/>
              </a:solidFill>
            </a:endParaRPr>
          </a:p>
          <a:p>
            <a:pPr marL="342900" lvl="0" indent="-139700" algn="l" rtl="0">
              <a:spcBef>
                <a:spcPts val="640"/>
              </a:spcBef>
              <a:spcAft>
                <a:spcPts val="0"/>
              </a:spcAft>
              <a:buClr>
                <a:schemeClr val="dk1"/>
              </a:buClr>
              <a:buSzPts val="3200"/>
              <a:buNone/>
            </a:pPr>
            <a:endParaRPr dirty="0"/>
          </a:p>
        </p:txBody>
      </p:sp>
      <p:sp>
        <p:nvSpPr>
          <p:cNvPr id="319" name="Google Shape;319;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20" name="Google Shape;320;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400"/>
              <a:buFont typeface="Calibri"/>
              <a:buNone/>
            </a:pPr>
            <a:r>
              <a:rPr lang="en-US" b="1">
                <a:solidFill>
                  <a:srgbClr val="C00000"/>
                </a:solidFill>
              </a:rPr>
              <a:t> </a:t>
            </a:r>
            <a:r>
              <a:rPr lang="en-US" b="1">
                <a:solidFill>
                  <a:srgbClr val="002060"/>
                </a:solidFill>
              </a:rPr>
              <a:t>Origin of the Term</a:t>
            </a:r>
            <a:endParaRPr>
              <a:solidFill>
                <a:srgbClr val="002060"/>
              </a:solidFill>
            </a:endParaRPr>
          </a:p>
        </p:txBody>
      </p:sp>
      <p:sp>
        <p:nvSpPr>
          <p:cNvPr id="105" name="Google Shape;105;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endParaRPr b="1">
              <a:solidFill>
                <a:srgbClr val="C00000"/>
              </a:solidFill>
            </a:endParaRPr>
          </a:p>
          <a:p>
            <a:pPr marL="0" lvl="0" indent="0" algn="ctr" rtl="0">
              <a:spcBef>
                <a:spcPts val="640"/>
              </a:spcBef>
              <a:spcAft>
                <a:spcPts val="0"/>
              </a:spcAft>
              <a:buClr>
                <a:srgbClr val="C00000"/>
              </a:buClr>
              <a:buSzPts val="3200"/>
              <a:buNone/>
            </a:pPr>
            <a:r>
              <a:rPr lang="en-US" b="1">
                <a:solidFill>
                  <a:srgbClr val="C00000"/>
                </a:solidFill>
              </a:rPr>
              <a:t>The term `politics‟, is derived from the Greek word `Polis‟, which means the city state. According to the Greek philosophers, politics was a subject which dealt with all the activities and affairs of the city state. Their City States were known as `Polis‟. </a:t>
            </a:r>
            <a:endParaRPr b="1">
              <a:solidFill>
                <a:srgbClr val="C00000"/>
              </a:solidFill>
            </a:endParaRPr>
          </a:p>
          <a:p>
            <a:pPr marL="0" lvl="0" indent="0" algn="ctr" rtl="0">
              <a:spcBef>
                <a:spcPts val="640"/>
              </a:spcBef>
              <a:spcAft>
                <a:spcPts val="0"/>
              </a:spcAft>
              <a:buClr>
                <a:schemeClr val="dk1"/>
              </a:buClr>
              <a:buSzPts val="3200"/>
              <a:buNone/>
            </a:pPr>
            <a:endParaRPr b="1">
              <a:solidFill>
                <a:srgbClr val="C00000"/>
              </a:solidFill>
            </a:endParaRPr>
          </a:p>
        </p:txBody>
      </p:sp>
      <p:sp>
        <p:nvSpPr>
          <p:cNvPr id="106" name="Google Shape;10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7" name="Google Shape;10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3959"/>
              <a:buFont typeface="Calibri"/>
              <a:buNone/>
            </a:pPr>
            <a:r>
              <a:rPr lang="en-US" sz="3959" b="1">
                <a:solidFill>
                  <a:schemeClr val="dk2"/>
                </a:solidFill>
              </a:rPr>
              <a:t>Criticism of the Historical Approach</a:t>
            </a:r>
            <a:endParaRPr sz="3959" b="1">
              <a:solidFill>
                <a:schemeClr val="dk2"/>
              </a:solidFill>
            </a:endParaRPr>
          </a:p>
        </p:txBody>
      </p:sp>
      <p:sp>
        <p:nvSpPr>
          <p:cNvPr id="326" name="Google Shape;326;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b="1" dirty="0"/>
          </a:p>
          <a:p>
            <a:pPr marL="342900" lvl="0" indent="-342900" algn="l" rtl="0">
              <a:spcBef>
                <a:spcPts val="640"/>
              </a:spcBef>
              <a:spcAft>
                <a:spcPts val="0"/>
              </a:spcAft>
              <a:buClr>
                <a:schemeClr val="dk1"/>
              </a:buClr>
              <a:buSzPts val="3200"/>
              <a:buChar char="•"/>
            </a:pPr>
            <a:r>
              <a:rPr lang="en-US" b="1" dirty="0"/>
              <a:t>Vernon Van Dyke</a:t>
            </a:r>
            <a:r>
              <a:rPr lang="en-US" b="1" dirty="0">
                <a:solidFill>
                  <a:srgbClr val="002060"/>
                </a:solidFill>
              </a:rPr>
              <a:t> says that Marx has reified and personified history.</a:t>
            </a:r>
            <a:endParaRPr dirty="0"/>
          </a:p>
          <a:p>
            <a:pPr marL="342900" lvl="0" indent="-139700" algn="l" rtl="0">
              <a:spcBef>
                <a:spcPts val="640"/>
              </a:spcBef>
              <a:spcAft>
                <a:spcPts val="0"/>
              </a:spcAft>
              <a:buClr>
                <a:schemeClr val="dk1"/>
              </a:buClr>
              <a:buSzPts val="3200"/>
              <a:buNone/>
            </a:pPr>
            <a:endParaRPr dirty="0"/>
          </a:p>
        </p:txBody>
      </p:sp>
      <p:sp>
        <p:nvSpPr>
          <p:cNvPr id="327" name="Google Shape;327;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28" name="Google Shape;328;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334" name="Google Shape;334;p43"/>
          <p:cNvSpPr txBox="1">
            <a:spLocks noGrp="1"/>
          </p:cNvSpPr>
          <p:nvPr>
            <p:ph type="body" idx="1"/>
          </p:nvPr>
        </p:nvSpPr>
        <p:spPr>
          <a:xfrm>
            <a:off x="457200" y="76200"/>
            <a:ext cx="8229600" cy="6049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974806"/>
              </a:buClr>
              <a:buSzPts val="3200"/>
              <a:buChar char="•"/>
            </a:pPr>
            <a:r>
              <a:rPr lang="en-US" b="1" dirty="0">
                <a:solidFill>
                  <a:srgbClr val="974806"/>
                </a:solidFill>
              </a:rPr>
              <a:t>Alan R. Ball has drawn our attention to another dark side of the historical approach.</a:t>
            </a:r>
            <a:endParaRPr dirty="0"/>
          </a:p>
          <a:p>
            <a:pPr marL="0" lvl="0" indent="0" algn="l" rtl="0">
              <a:spcBef>
                <a:spcPts val="640"/>
              </a:spcBef>
              <a:spcAft>
                <a:spcPts val="0"/>
              </a:spcAft>
              <a:buClr>
                <a:schemeClr val="dk1"/>
              </a:buClr>
              <a:buSzPts val="3200"/>
              <a:buNone/>
            </a:pPr>
            <a:r>
              <a:rPr lang="en-US" b="1" dirty="0"/>
              <a:t> </a:t>
            </a:r>
            <a:endParaRPr dirty="0"/>
          </a:p>
          <a:p>
            <a:pPr marL="342900" lvl="0" indent="-342900" algn="l" rtl="0">
              <a:spcBef>
                <a:spcPts val="640"/>
              </a:spcBef>
              <a:spcAft>
                <a:spcPts val="0"/>
              </a:spcAft>
              <a:buClr>
                <a:schemeClr val="dk1"/>
              </a:buClr>
              <a:buSzPts val="3200"/>
              <a:buChar char="•"/>
            </a:pPr>
            <a:r>
              <a:rPr lang="en-US" b="1" dirty="0"/>
              <a:t>He says “</a:t>
            </a:r>
            <a:r>
              <a:rPr lang="en-US" b="1" dirty="0">
                <a:solidFill>
                  <a:srgbClr val="FF0000"/>
                </a:solidFill>
              </a:rPr>
              <a:t>past evidence does leave alarming gaps, and political history is often simply a record of great men and great events, rather than a comprehensive account of total political activity</a:t>
            </a:r>
            <a:r>
              <a:rPr lang="en-US" b="1" dirty="0"/>
              <a:t>.” </a:t>
            </a:r>
            <a:endParaRPr b="1" dirty="0"/>
          </a:p>
          <a:p>
            <a:pPr marL="342900" lvl="0" indent="-139700" algn="l" rtl="0">
              <a:spcBef>
                <a:spcPts val="640"/>
              </a:spcBef>
              <a:spcAft>
                <a:spcPts val="0"/>
              </a:spcAft>
              <a:buClr>
                <a:schemeClr val="dk1"/>
              </a:buClr>
              <a:buSzPts val="3200"/>
              <a:buNone/>
            </a:pPr>
            <a:endParaRPr b="1" dirty="0"/>
          </a:p>
        </p:txBody>
      </p:sp>
      <p:sp>
        <p:nvSpPr>
          <p:cNvPr id="335" name="Google Shape;335;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36" name="Google Shape;336;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Calibri"/>
              <a:buNone/>
            </a:pPr>
            <a:r>
              <a:rPr lang="en-US" sz="4000" b="1" u="sng"/>
              <a:t>Institutional Approach</a:t>
            </a:r>
            <a:endParaRPr sz="4000" u="sng"/>
          </a:p>
        </p:txBody>
      </p:sp>
      <p:sp>
        <p:nvSpPr>
          <p:cNvPr id="350" name="Google Shape;350;p45"/>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p>
            <a:pPr marL="342900" lvl="0" indent="-139700" algn="just" rtl="0">
              <a:spcBef>
                <a:spcPts val="0"/>
              </a:spcBef>
              <a:spcAft>
                <a:spcPts val="0"/>
              </a:spcAft>
              <a:buClr>
                <a:schemeClr val="dk1"/>
              </a:buClr>
              <a:buSzPts val="3200"/>
              <a:buNone/>
            </a:pPr>
            <a:endParaRPr b="1">
              <a:solidFill>
                <a:srgbClr val="FF0000"/>
              </a:solidFill>
            </a:endParaRPr>
          </a:p>
          <a:p>
            <a:pPr marL="0" lvl="0" indent="0" algn="just" rtl="0">
              <a:spcBef>
                <a:spcPts val="640"/>
              </a:spcBef>
              <a:spcAft>
                <a:spcPts val="0"/>
              </a:spcAft>
              <a:buClr>
                <a:srgbClr val="C00000"/>
              </a:buClr>
              <a:buSzPts val="3200"/>
              <a:buNone/>
            </a:pPr>
            <a:r>
              <a:rPr lang="en-US" b="1">
                <a:solidFill>
                  <a:srgbClr val="C00000"/>
                </a:solidFill>
              </a:rPr>
              <a:t>This kind of approach came into being in the 19th century due to the reaction to the historical and legalistic approaches. This approach to the study of Political Science, mainly deals with the formal aspects of government and politics like the executive, the legislature and the judiciary. </a:t>
            </a:r>
            <a:endParaRPr/>
          </a:p>
          <a:p>
            <a:pPr marL="342900" lvl="0" indent="-139700" algn="just" rtl="0">
              <a:spcBef>
                <a:spcPts val="640"/>
              </a:spcBef>
              <a:spcAft>
                <a:spcPts val="0"/>
              </a:spcAft>
              <a:buClr>
                <a:schemeClr val="dk1"/>
              </a:buClr>
              <a:buSzPts val="3200"/>
              <a:buNone/>
            </a:pPr>
            <a:endParaRPr b="1">
              <a:solidFill>
                <a:srgbClr val="FF0000"/>
              </a:solidFill>
            </a:endParaRPr>
          </a:p>
          <a:p>
            <a:pPr marL="342900" lvl="0" indent="-190500" algn="just" rtl="0">
              <a:spcBef>
                <a:spcPts val="480"/>
              </a:spcBef>
              <a:spcAft>
                <a:spcPts val="0"/>
              </a:spcAft>
              <a:buClr>
                <a:schemeClr val="dk1"/>
              </a:buClr>
              <a:buSzPts val="2400"/>
              <a:buNone/>
            </a:pPr>
            <a:endParaRPr sz="2400" b="1">
              <a:solidFill>
                <a:srgbClr val="FF0000"/>
              </a:solidFill>
            </a:endParaRPr>
          </a:p>
        </p:txBody>
      </p:sp>
      <p:sp>
        <p:nvSpPr>
          <p:cNvPr id="351" name="Google Shape;351;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52" name="Google Shape;352;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342" name="Google Shape;342;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b="1"/>
          </a:p>
          <a:p>
            <a:pPr marL="342900" lvl="0" indent="-139700" algn="l" rtl="0">
              <a:spcBef>
                <a:spcPts val="640"/>
              </a:spcBef>
              <a:spcAft>
                <a:spcPts val="0"/>
              </a:spcAft>
              <a:buClr>
                <a:schemeClr val="dk1"/>
              </a:buClr>
              <a:buSzPts val="3200"/>
              <a:buNone/>
            </a:pPr>
            <a:endParaRPr b="1"/>
          </a:p>
          <a:p>
            <a:pPr marL="342900" lvl="0" indent="-342900" algn="l" rtl="0">
              <a:spcBef>
                <a:spcPts val="640"/>
              </a:spcBef>
              <a:spcAft>
                <a:spcPts val="0"/>
              </a:spcAft>
              <a:buClr>
                <a:schemeClr val="dk2"/>
              </a:buClr>
              <a:buSzPts val="3200"/>
              <a:buChar char="•"/>
            </a:pPr>
            <a:r>
              <a:rPr lang="en-US" b="1">
                <a:solidFill>
                  <a:schemeClr val="dk2"/>
                </a:solidFill>
              </a:rPr>
              <a:t>Very few historians interpret historical events and evidences broadly and liberally.</a:t>
            </a:r>
            <a:endParaRPr/>
          </a:p>
          <a:p>
            <a:pPr marL="342900" lvl="0" indent="-139700" algn="l" rtl="0">
              <a:spcBef>
                <a:spcPts val="640"/>
              </a:spcBef>
              <a:spcAft>
                <a:spcPts val="0"/>
              </a:spcAft>
              <a:buClr>
                <a:schemeClr val="dk1"/>
              </a:buClr>
              <a:buSzPts val="3200"/>
              <a:buNone/>
            </a:pPr>
            <a:endParaRPr>
              <a:solidFill>
                <a:schemeClr val="dk2"/>
              </a:solidFill>
            </a:endParaRPr>
          </a:p>
        </p:txBody>
      </p:sp>
      <p:sp>
        <p:nvSpPr>
          <p:cNvPr id="343" name="Google Shape;343;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44" name="Google Shape;344;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358" name="Google Shape;358;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just" rtl="0">
              <a:spcBef>
                <a:spcPts val="0"/>
              </a:spcBef>
              <a:spcAft>
                <a:spcPts val="0"/>
              </a:spcAft>
              <a:buClr>
                <a:schemeClr val="dk1"/>
              </a:buClr>
              <a:buSzPts val="3200"/>
              <a:buNone/>
            </a:pPr>
            <a:endParaRPr b="1"/>
          </a:p>
          <a:p>
            <a:pPr marL="342900" lvl="0" indent="-342900" algn="just" rtl="0">
              <a:spcBef>
                <a:spcPts val="640"/>
              </a:spcBef>
              <a:spcAft>
                <a:spcPts val="0"/>
              </a:spcAft>
              <a:buClr>
                <a:schemeClr val="dk1"/>
              </a:buClr>
              <a:buSzPts val="3200"/>
              <a:buChar char="•"/>
            </a:pPr>
            <a:r>
              <a:rPr lang="en-US" b="1"/>
              <a:t>Institutional approach to the study of politics is very common today. Readers, scholars, researchers and even ordinary people are accustomed to view politics in term of the institutions. The institutional approach is also called </a:t>
            </a:r>
            <a:r>
              <a:rPr lang="en-US" b="1">
                <a:solidFill>
                  <a:srgbClr val="FF0000"/>
                </a:solidFill>
              </a:rPr>
              <a:t>structural approach</a:t>
            </a:r>
            <a:r>
              <a:rPr lang="en-US" b="1"/>
              <a:t>. </a:t>
            </a:r>
            <a:endParaRPr/>
          </a:p>
        </p:txBody>
      </p:sp>
      <p:sp>
        <p:nvSpPr>
          <p:cNvPr id="359" name="Google Shape;359;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60" name="Google Shape;360;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366" name="Google Shape;366;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just" rtl="0">
              <a:spcBef>
                <a:spcPts val="0"/>
              </a:spcBef>
              <a:spcAft>
                <a:spcPts val="0"/>
              </a:spcAft>
              <a:buClr>
                <a:schemeClr val="dk1"/>
              </a:buClr>
              <a:buSzPts val="3200"/>
              <a:buNone/>
            </a:pPr>
            <a:endParaRPr b="1">
              <a:solidFill>
                <a:srgbClr val="0070C0"/>
              </a:solidFill>
            </a:endParaRPr>
          </a:p>
          <a:p>
            <a:pPr marL="342900" lvl="0" indent="-342900" algn="just" rtl="0">
              <a:spcBef>
                <a:spcPts val="640"/>
              </a:spcBef>
              <a:spcAft>
                <a:spcPts val="0"/>
              </a:spcAft>
              <a:buClr>
                <a:srgbClr val="0070C0"/>
              </a:buClr>
              <a:buSzPts val="3200"/>
              <a:buChar char="•"/>
            </a:pPr>
            <a:r>
              <a:rPr lang="en-US" b="1">
                <a:solidFill>
                  <a:srgbClr val="0070C0"/>
                </a:solidFill>
              </a:rPr>
              <a:t>It is surprising that behind all the institutions there are individuals who control the structure, functions and other aspects. Singling out institutions and neglecting individuals cannot be seen as proper methods of studying politics. </a:t>
            </a:r>
            <a:endParaRPr/>
          </a:p>
        </p:txBody>
      </p:sp>
      <p:sp>
        <p:nvSpPr>
          <p:cNvPr id="367" name="Google Shape;367;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68" name="Google Shape;368;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8"/>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600"/>
              <a:buFont typeface="Calibri"/>
              <a:buNone/>
            </a:pPr>
            <a:r>
              <a:rPr lang="en-US" sz="3600" b="1" u="sng">
                <a:solidFill>
                  <a:srgbClr val="002060"/>
                </a:solidFill>
              </a:rPr>
              <a:t>Legal Approach</a:t>
            </a:r>
            <a:endParaRPr sz="3600" u="sng"/>
          </a:p>
        </p:txBody>
      </p:sp>
      <p:sp>
        <p:nvSpPr>
          <p:cNvPr id="374" name="Google Shape;374;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002060"/>
              </a:buClr>
              <a:buSzPts val="3200"/>
              <a:buNone/>
            </a:pPr>
            <a:r>
              <a:rPr lang="en-US" b="1">
                <a:solidFill>
                  <a:srgbClr val="002060"/>
                </a:solidFill>
              </a:rPr>
              <a:t>The origin of legalistic approach can be traced back to the 19th century when the study of politics also included topics like law and legal systems. This approach regards the state as the fundamental organization for the creation and enforcement of laws. </a:t>
            </a:r>
            <a:endParaRPr b="1">
              <a:solidFill>
                <a:srgbClr val="002060"/>
              </a:solidFill>
            </a:endParaRPr>
          </a:p>
          <a:p>
            <a:pPr marL="0" lvl="0" indent="0" algn="just" rtl="0">
              <a:spcBef>
                <a:spcPts val="640"/>
              </a:spcBef>
              <a:spcAft>
                <a:spcPts val="0"/>
              </a:spcAft>
              <a:buClr>
                <a:schemeClr val="dk1"/>
              </a:buClr>
              <a:buSzPts val="3200"/>
              <a:buNone/>
            </a:pPr>
            <a:endParaRPr b="1"/>
          </a:p>
          <a:p>
            <a:pPr marL="0" lvl="0" indent="0" algn="just" rtl="0">
              <a:spcBef>
                <a:spcPts val="640"/>
              </a:spcBef>
              <a:spcAft>
                <a:spcPts val="0"/>
              </a:spcAft>
              <a:buClr>
                <a:schemeClr val="dk1"/>
              </a:buClr>
              <a:buSzPts val="3200"/>
              <a:buNone/>
            </a:pPr>
            <a:endParaRPr b="1">
              <a:solidFill>
                <a:srgbClr val="C00000"/>
              </a:solidFill>
            </a:endParaRPr>
          </a:p>
          <a:p>
            <a:pPr marL="0" lvl="0" indent="0" algn="just" rtl="0">
              <a:spcBef>
                <a:spcPts val="640"/>
              </a:spcBef>
              <a:spcAft>
                <a:spcPts val="0"/>
              </a:spcAft>
              <a:buClr>
                <a:schemeClr val="dk1"/>
              </a:buClr>
              <a:buSzPts val="3200"/>
              <a:buNone/>
            </a:pPr>
            <a:endParaRPr b="1">
              <a:solidFill>
                <a:srgbClr val="C00000"/>
              </a:solidFill>
            </a:endParaRPr>
          </a:p>
        </p:txBody>
      </p:sp>
      <p:sp>
        <p:nvSpPr>
          <p:cNvPr id="375" name="Google Shape;375;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76" name="Google Shape;37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382" name="Google Shape;382;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C00000"/>
              </a:buClr>
              <a:buSzPts val="3200"/>
              <a:buChar char="•"/>
            </a:pPr>
            <a:r>
              <a:rPr lang="en-US" b="1">
                <a:solidFill>
                  <a:srgbClr val="C00000"/>
                </a:solidFill>
              </a:rPr>
              <a:t>Therefore, this approach is concerned with the legal process, legal bodies or institutions, and judiciary. Notable advocates of this approach are Cicero, Jean Bodin, Thomas Hobbes, John Austin, A. V. Dicey and Henry Maine.</a:t>
            </a:r>
            <a:endParaRPr/>
          </a:p>
          <a:p>
            <a:pPr marL="342900" lvl="0" indent="-139700" algn="l" rtl="0">
              <a:spcBef>
                <a:spcPts val="640"/>
              </a:spcBef>
              <a:spcAft>
                <a:spcPts val="0"/>
              </a:spcAft>
              <a:buClr>
                <a:schemeClr val="dk1"/>
              </a:buClr>
              <a:buSzPts val="3200"/>
              <a:buNone/>
            </a:pPr>
            <a:endParaRPr/>
          </a:p>
        </p:txBody>
      </p:sp>
      <p:sp>
        <p:nvSpPr>
          <p:cNvPr id="383" name="Google Shape;383;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84" name="Google Shape;38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US" sz="3600" b="1" u="sng"/>
              <a:t>Criticism of the Legal Approach</a:t>
            </a:r>
            <a:endParaRPr sz="3600" b="1" u="sng"/>
          </a:p>
        </p:txBody>
      </p:sp>
      <p:sp>
        <p:nvSpPr>
          <p:cNvPr id="390" name="Google Shape;390;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b="1">
              <a:solidFill>
                <a:srgbClr val="C00000"/>
              </a:solidFill>
            </a:endParaRPr>
          </a:p>
          <a:p>
            <a:pPr marL="0" lvl="0" indent="0" algn="l" rtl="0">
              <a:spcBef>
                <a:spcPts val="640"/>
              </a:spcBef>
              <a:spcAft>
                <a:spcPts val="0"/>
              </a:spcAft>
              <a:buClr>
                <a:srgbClr val="C00000"/>
              </a:buClr>
              <a:buSzPts val="3200"/>
              <a:buNone/>
            </a:pPr>
            <a:r>
              <a:rPr lang="en-US" b="1">
                <a:solidFill>
                  <a:srgbClr val="C00000"/>
                </a:solidFill>
              </a:rPr>
              <a:t>This approach is idealistic as their concern went beyond how and why political events happen to what ought to happen. </a:t>
            </a:r>
            <a:endParaRPr/>
          </a:p>
          <a:p>
            <a:pPr marL="342900" lvl="0" indent="-139700" algn="l" rtl="0">
              <a:spcBef>
                <a:spcPts val="640"/>
              </a:spcBef>
              <a:spcAft>
                <a:spcPts val="0"/>
              </a:spcAft>
              <a:buClr>
                <a:schemeClr val="dk1"/>
              </a:buClr>
              <a:buSzPts val="3200"/>
              <a:buNone/>
            </a:pPr>
            <a:endParaRPr/>
          </a:p>
        </p:txBody>
      </p:sp>
      <p:sp>
        <p:nvSpPr>
          <p:cNvPr id="391" name="Google Shape;391;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92" name="Google Shape;392;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398" name="Google Shape;398;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
            </a:r>
            <a:br>
              <a:rPr lang="en-US"/>
            </a:br>
            <a:r>
              <a:rPr lang="en-US" b="1">
                <a:solidFill>
                  <a:srgbClr val="FF0000"/>
                </a:solidFill>
              </a:rPr>
              <a:t>Sometimes, both legal and institutional approaches are clubbed together in the legal-institutional approach, and becomes study of formal political institutions established by law under the constitution.</a:t>
            </a:r>
            <a:br>
              <a:rPr lang="en-US" b="1">
                <a:solidFill>
                  <a:srgbClr val="FF0000"/>
                </a:solidFill>
              </a:rPr>
            </a:br>
            <a:r>
              <a:rPr lang="en-US"/>
              <a:t/>
            </a:r>
            <a:br>
              <a:rPr lang="en-US"/>
            </a:br>
            <a:endParaRPr/>
          </a:p>
        </p:txBody>
      </p:sp>
      <p:sp>
        <p:nvSpPr>
          <p:cNvPr id="399" name="Google Shape;399;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00" name="Google Shape;400;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113" name="Google Shape;11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C00000"/>
              </a:buClr>
              <a:buSzPts val="3200"/>
              <a:buNone/>
            </a:pPr>
            <a:r>
              <a:rPr lang="en-US" b="1">
                <a:solidFill>
                  <a:srgbClr val="C00000"/>
                </a:solidFill>
              </a:rPr>
              <a:t>City state was an all inclusive term, as the ancient Greeks made no distinction between the state and the government on one hand, and State and Society on the other. </a:t>
            </a:r>
            <a:endParaRPr b="1">
              <a:solidFill>
                <a:srgbClr val="C00000"/>
              </a:solidFill>
            </a:endParaRPr>
          </a:p>
          <a:p>
            <a:pPr marL="0" lvl="0" indent="0" algn="just" rtl="0">
              <a:lnSpc>
                <a:spcPct val="90000"/>
              </a:lnSpc>
              <a:spcBef>
                <a:spcPts val="640"/>
              </a:spcBef>
              <a:spcAft>
                <a:spcPts val="0"/>
              </a:spcAft>
              <a:buClr>
                <a:schemeClr val="dk1"/>
              </a:buClr>
              <a:buSzPts val="3200"/>
              <a:buNone/>
            </a:pPr>
            <a:endParaRPr b="1">
              <a:solidFill>
                <a:srgbClr val="C00000"/>
              </a:solidFill>
            </a:endParaRPr>
          </a:p>
          <a:p>
            <a:pPr marL="0" lvl="0" indent="0" algn="ctr" rtl="0">
              <a:lnSpc>
                <a:spcPct val="90000"/>
              </a:lnSpc>
              <a:spcBef>
                <a:spcPts val="640"/>
              </a:spcBef>
              <a:spcAft>
                <a:spcPts val="0"/>
              </a:spcAft>
              <a:buClr>
                <a:srgbClr val="C00000"/>
              </a:buClr>
              <a:buSzPts val="3200"/>
              <a:buNone/>
            </a:pPr>
            <a:r>
              <a:rPr lang="en-US" b="1">
                <a:solidFill>
                  <a:srgbClr val="C00000"/>
                </a:solidFill>
              </a:rPr>
              <a:t>They did not differentiate between personal life and social life. Hence according to them Politics was a total study of man, society, state, morality and so on.</a:t>
            </a:r>
            <a:endParaRPr/>
          </a:p>
          <a:p>
            <a:pPr marL="342900" lvl="0" indent="-139700" algn="l" rtl="0">
              <a:lnSpc>
                <a:spcPct val="90000"/>
              </a:lnSpc>
              <a:spcBef>
                <a:spcPts val="640"/>
              </a:spcBef>
              <a:spcAft>
                <a:spcPts val="0"/>
              </a:spcAft>
              <a:buClr>
                <a:schemeClr val="dk1"/>
              </a:buClr>
              <a:buSzPts val="3200"/>
              <a:buNone/>
            </a:pPr>
            <a:endParaRPr/>
          </a:p>
        </p:txBody>
      </p:sp>
      <p:sp>
        <p:nvSpPr>
          <p:cNvPr id="114" name="Google Shape;11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5" name="Google Shape;11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2800"/>
              <a:buFont typeface="Calibri"/>
              <a:buNone/>
            </a:pPr>
            <a:r>
              <a:rPr lang="en-US" sz="2800" b="1" u="sng">
                <a:solidFill>
                  <a:srgbClr val="002060"/>
                </a:solidFill>
              </a:rPr>
              <a:t>Evaluation of Traditional Approaches</a:t>
            </a:r>
            <a:endParaRPr sz="2800" b="1" u="sng">
              <a:solidFill>
                <a:srgbClr val="002060"/>
              </a:solidFill>
            </a:endParaRPr>
          </a:p>
        </p:txBody>
      </p:sp>
      <p:sp>
        <p:nvSpPr>
          <p:cNvPr id="406" name="Google Shape;406;p52"/>
          <p:cNvSpPr txBox="1">
            <a:spLocks noGrp="1"/>
          </p:cNvSpPr>
          <p:nvPr>
            <p:ph type="body" idx="1"/>
          </p:nvPr>
        </p:nvSpPr>
        <p:spPr>
          <a:xfrm>
            <a:off x="457200" y="1828800"/>
            <a:ext cx="8229600" cy="42973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C00000"/>
              </a:buClr>
              <a:buSzPts val="3200"/>
              <a:buNone/>
            </a:pPr>
            <a:r>
              <a:rPr lang="en-US" b="1">
                <a:solidFill>
                  <a:srgbClr val="C00000"/>
                </a:solidFill>
              </a:rPr>
              <a:t>Traditional approaches are mainly descriptive. Politics does not rule out description, but it is also analytical. Mere description of facts does not necessarily constitute the subject matter of political science. Its purpose is to go to the depth of every incident. Researchers want to know not only what is happening, but also why a particular incident occurs at a particular time.</a:t>
            </a:r>
            <a:endParaRPr/>
          </a:p>
          <a:p>
            <a:pPr marL="342900" lvl="0" indent="-139700" algn="just" rtl="0">
              <a:spcBef>
                <a:spcPts val="640"/>
              </a:spcBef>
              <a:spcAft>
                <a:spcPts val="0"/>
              </a:spcAft>
              <a:buClr>
                <a:schemeClr val="dk1"/>
              </a:buClr>
              <a:buSzPts val="3200"/>
              <a:buNone/>
            </a:pPr>
            <a:endParaRPr b="1">
              <a:solidFill>
                <a:srgbClr val="C00000"/>
              </a:solidFill>
            </a:endParaRPr>
          </a:p>
        </p:txBody>
      </p:sp>
      <p:sp>
        <p:nvSpPr>
          <p:cNvPr id="407" name="Google Shape;407;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08" name="Google Shape;408;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414" name="Google Shape;414;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C00000"/>
              </a:buClr>
              <a:buSzPts val="3200"/>
              <a:buChar char="•"/>
            </a:pPr>
            <a:r>
              <a:rPr lang="en-US" b="1">
                <a:solidFill>
                  <a:srgbClr val="C00000"/>
                </a:solidFill>
              </a:rPr>
              <a:t>It is, therefore, claimed that traditional analysis is unsuitable for all types of political systems—both Western and non-Western. To compensate this deficiency the political scientists of the post-Second World War period have devised a general system approach which is quite comprehensive.</a:t>
            </a:r>
            <a:endParaRPr/>
          </a:p>
        </p:txBody>
      </p:sp>
      <p:sp>
        <p:nvSpPr>
          <p:cNvPr id="415" name="Google Shape;415;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16" name="Google Shape;416;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422" name="Google Shape;422;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sp>
        <p:nvSpPr>
          <p:cNvPr id="423" name="Google Shape;423;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24" name="Google Shape;424;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425" name="Google Shape;425;p54"/>
          <p:cNvSpPr/>
          <p:nvPr/>
        </p:nvSpPr>
        <p:spPr>
          <a:xfrm>
            <a:off x="533400" y="2413338"/>
            <a:ext cx="8077200" cy="35394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b="1" i="0" u="none" strike="noStrike" cap="none">
                <a:solidFill>
                  <a:srgbClr val="002060"/>
                </a:solidFill>
                <a:latin typeface="Calibri"/>
                <a:ea typeface="Calibri"/>
                <a:cs typeface="Calibri"/>
                <a:sym typeface="Calibri"/>
              </a:rPr>
              <a:t>Behavioralism</a:t>
            </a:r>
            <a:r>
              <a:rPr lang="en-US" sz="3200" b="1" i="0" u="none" strike="noStrike" cap="none">
                <a:solidFill>
                  <a:srgbClr val="C00000"/>
                </a:solidFill>
                <a:latin typeface="Calibri"/>
                <a:ea typeface="Calibri"/>
                <a:cs typeface="Calibri"/>
                <a:sym typeface="Calibri"/>
              </a:rPr>
              <a:t> is one of the most modern approaches to the study of political science. But the development of this approach is spread over the whole of the 20th century. It was towards the end of 19th century that political scientists had realized the demerits of the traditional approaches.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431" name="Google Shape;431;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2060"/>
              </a:buClr>
              <a:buSzPts val="3200"/>
              <a:buChar char="•"/>
            </a:pPr>
            <a:r>
              <a:rPr lang="en-US" b="1">
                <a:solidFill>
                  <a:srgbClr val="002060"/>
                </a:solidFill>
              </a:rPr>
              <a:t>It was as early as 1908 that Graham Wales and A. F. Bentley strongly advocated on the study of psychology of the individual. Behaviour of the person plays an important role in all political phenomena. Bentley emphasized on the role of the groups. In other words, he advocated the study of the behavior of the individual as a member of the groups. </a:t>
            </a:r>
            <a:endParaRPr/>
          </a:p>
          <a:p>
            <a:pPr marL="342900" lvl="0" indent="-139700" algn="l" rtl="0">
              <a:spcBef>
                <a:spcPts val="640"/>
              </a:spcBef>
              <a:spcAft>
                <a:spcPts val="0"/>
              </a:spcAft>
              <a:buClr>
                <a:schemeClr val="dk1"/>
              </a:buClr>
              <a:buSzPts val="3200"/>
              <a:buNone/>
            </a:pPr>
            <a:endParaRPr/>
          </a:p>
        </p:txBody>
      </p:sp>
      <p:sp>
        <p:nvSpPr>
          <p:cNvPr id="432" name="Google Shape;432;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33" name="Google Shape;433;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439" name="Google Shape;439;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FF0000"/>
              </a:buClr>
              <a:buSzPts val="3200"/>
              <a:buChar char="•"/>
            </a:pPr>
            <a:r>
              <a:rPr lang="en-US" b="1">
                <a:solidFill>
                  <a:srgbClr val="FF0000"/>
                </a:solidFill>
              </a:rPr>
              <a:t>Charles E. Merriam stressed on the ‘way of functioning’ of the individuals in the polity. To him, study of political science will be more scientific when one analyses the behavior of the man instead of studying the institution. He presented his views in various international conferences during 1923 to 1925 which helped in the growth of behaviouralism.</a:t>
            </a:r>
            <a:endParaRPr/>
          </a:p>
          <a:p>
            <a:pPr marL="342900" lvl="0" indent="-139700" algn="l" rtl="0">
              <a:spcBef>
                <a:spcPts val="640"/>
              </a:spcBef>
              <a:spcAft>
                <a:spcPts val="0"/>
              </a:spcAft>
              <a:buClr>
                <a:schemeClr val="dk1"/>
              </a:buClr>
              <a:buSzPts val="3200"/>
              <a:buNone/>
            </a:pPr>
            <a:endParaRPr/>
          </a:p>
        </p:txBody>
      </p:sp>
      <p:sp>
        <p:nvSpPr>
          <p:cNvPr id="440" name="Google Shape;440;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41" name="Google Shape;441;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E860C7-B7E9-194C-B760-A52D59072A17}"/>
              </a:ext>
            </a:extLst>
          </p:cNvPr>
          <p:cNvSpPr>
            <a:spLocks noGrp="1"/>
          </p:cNvSpPr>
          <p:nvPr>
            <p:ph type="title"/>
          </p:nvPr>
        </p:nvSpPr>
        <p:spPr/>
        <p:txBody>
          <a:bodyPr/>
          <a:lstStyle/>
          <a:p>
            <a:endParaRPr lang="x-none"/>
          </a:p>
        </p:txBody>
      </p:sp>
      <p:sp>
        <p:nvSpPr>
          <p:cNvPr id="3" name="Text Placeholder 2">
            <a:extLst>
              <a:ext uri="{FF2B5EF4-FFF2-40B4-BE49-F238E27FC236}">
                <a16:creationId xmlns:a16="http://schemas.microsoft.com/office/drawing/2014/main" xmlns="" id="{065CB51E-2E28-3D40-AB11-A8771F1BE5E7}"/>
              </a:ext>
            </a:extLst>
          </p:cNvPr>
          <p:cNvSpPr>
            <a:spLocks noGrp="1"/>
          </p:cNvSpPr>
          <p:nvPr>
            <p:ph type="body" idx="1"/>
          </p:nvPr>
        </p:nvSpPr>
        <p:spPr/>
        <p:txBody>
          <a:bodyPr/>
          <a:lstStyle/>
          <a:p>
            <a:pPr marL="114300" indent="0">
              <a:buNone/>
            </a:pPr>
            <a:r>
              <a:rPr lang="x-none" sz="6000" b="1" dirty="0">
                <a:solidFill>
                  <a:srgbClr val="FF0000"/>
                </a:solidFill>
              </a:rPr>
              <a:t>Behavioral </a:t>
            </a:r>
          </a:p>
          <a:p>
            <a:pPr marL="114300" indent="0">
              <a:buNone/>
            </a:pPr>
            <a:r>
              <a:rPr lang="x-none" sz="6000" b="1" dirty="0">
                <a:solidFill>
                  <a:srgbClr val="FF0000"/>
                </a:solidFill>
              </a:rPr>
              <a:t>and </a:t>
            </a:r>
          </a:p>
          <a:p>
            <a:pPr marL="114300" indent="0">
              <a:buNone/>
            </a:pPr>
            <a:r>
              <a:rPr lang="x-none" sz="6000" b="1" dirty="0">
                <a:solidFill>
                  <a:srgbClr val="FF0000"/>
                </a:solidFill>
              </a:rPr>
              <a:t>other approaches</a:t>
            </a:r>
          </a:p>
        </p:txBody>
      </p:sp>
      <p:sp>
        <p:nvSpPr>
          <p:cNvPr id="4" name="Slide Number Placeholder 3">
            <a:extLst>
              <a:ext uri="{FF2B5EF4-FFF2-40B4-BE49-F238E27FC236}">
                <a16:creationId xmlns:a16="http://schemas.microsoft.com/office/drawing/2014/main" xmlns="" id="{8A47E601-493C-374F-BA4F-AF1C78393F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extLst>
      <p:ext uri="{BB962C8B-B14F-4D97-AF65-F5344CB8AC3E}">
        <p14:creationId xmlns:p14="http://schemas.microsoft.com/office/powerpoint/2010/main" val="3791204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40"/>
              <a:buFont typeface="Calibri"/>
              <a:buNone/>
            </a:pPr>
            <a:r>
              <a:rPr lang="en-US" sz="3240" b="1"/>
              <a:t/>
            </a:r>
            <a:br>
              <a:rPr lang="en-US" sz="3240" b="1"/>
            </a:br>
            <a:r>
              <a:rPr lang="en-US" sz="3240" b="1"/>
              <a:t/>
            </a:r>
            <a:br>
              <a:rPr lang="en-US" sz="3240" b="1"/>
            </a:br>
            <a:r>
              <a:rPr lang="en-US" sz="3240" b="1"/>
              <a:t/>
            </a:r>
            <a:br>
              <a:rPr lang="en-US" sz="3240" b="1"/>
            </a:br>
            <a:r>
              <a:rPr lang="en-US" sz="3240" b="1" u="sng">
                <a:solidFill>
                  <a:srgbClr val="C00000"/>
                </a:solidFill>
              </a:rPr>
              <a:t> Behavioral and other approaches</a:t>
            </a:r>
            <a:r>
              <a:rPr lang="en-US" sz="2430" b="1" u="sng">
                <a:solidFill>
                  <a:srgbClr val="FF0000"/>
                </a:solidFill>
              </a:rPr>
              <a:t/>
            </a:r>
            <a:br>
              <a:rPr lang="en-US" sz="2430" b="1" u="sng">
                <a:solidFill>
                  <a:srgbClr val="FF0000"/>
                </a:solidFill>
              </a:rPr>
            </a:br>
            <a:r>
              <a:rPr lang="en-US" sz="3240" b="1">
                <a:solidFill>
                  <a:srgbClr val="FF0000"/>
                </a:solidFill>
              </a:rPr>
              <a:t/>
            </a:r>
            <a:br>
              <a:rPr lang="en-US" sz="3240" b="1">
                <a:solidFill>
                  <a:srgbClr val="FF0000"/>
                </a:solidFill>
              </a:rPr>
            </a:br>
            <a:r>
              <a:rPr lang="en-US" sz="2880" b="1">
                <a:solidFill>
                  <a:srgbClr val="FF0000"/>
                </a:solidFill>
              </a:rPr>
              <a:t>Economic Approach </a:t>
            </a:r>
            <a:r>
              <a:rPr lang="en-US" sz="2880">
                <a:solidFill>
                  <a:srgbClr val="FF0000"/>
                </a:solidFill>
              </a:rPr>
              <a:t/>
            </a:r>
            <a:br>
              <a:rPr lang="en-US" sz="2880">
                <a:solidFill>
                  <a:srgbClr val="FF0000"/>
                </a:solidFill>
              </a:rPr>
            </a:br>
            <a:r>
              <a:rPr lang="en-US" sz="3240" b="1"/>
              <a:t> </a:t>
            </a:r>
            <a:br>
              <a:rPr lang="en-US" sz="3240" b="1"/>
            </a:br>
            <a:endParaRPr sz="3240"/>
          </a:p>
        </p:txBody>
      </p:sp>
      <p:sp>
        <p:nvSpPr>
          <p:cNvPr id="447" name="Google Shape;447;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48" name="Google Shape;448;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449" name="Google Shape;449;p57"/>
          <p:cNvSpPr txBox="1">
            <a:spLocks noGrp="1"/>
          </p:cNvSpPr>
          <p:nvPr>
            <p:ph type="body" idx="1"/>
          </p:nvPr>
        </p:nvSpPr>
        <p:spPr>
          <a:xfrm>
            <a:off x="457200" y="2286000"/>
            <a:ext cx="8229600" cy="38401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2060"/>
              </a:buClr>
              <a:buSzPts val="2800"/>
              <a:buChar char="•"/>
            </a:pPr>
            <a:r>
              <a:rPr lang="en-US" sz="2800" b="1">
                <a:solidFill>
                  <a:srgbClr val="002060"/>
                </a:solidFill>
              </a:rPr>
              <a:t>Economics and politics are two important disciplines of social science and in several respects they are intimately related. In the curriculum of universities in many countries a few decades ago economics and political science constituted a single subject which implies the close relationship between the two. This denotes that in the study of politics the help of economics is essential.</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455" name="Google Shape;455;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4F6128"/>
              </a:buClr>
              <a:buSzPts val="3200"/>
              <a:buNone/>
            </a:pPr>
            <a:r>
              <a:rPr lang="en-US" b="1">
                <a:solidFill>
                  <a:srgbClr val="4F6128"/>
                </a:solidFill>
              </a:rPr>
              <a:t>The policy formulations of economic nature and determination of the principles of planning which has recently become a part of the governmental activity are done by the government. </a:t>
            </a:r>
            <a:endParaRPr/>
          </a:p>
        </p:txBody>
      </p:sp>
      <p:sp>
        <p:nvSpPr>
          <p:cNvPr id="456" name="Google Shape;456;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57" name="Google Shape;457;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463" name="Google Shape;463;p5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C00000"/>
              </a:buClr>
              <a:buSzPts val="3200"/>
              <a:buNone/>
            </a:pPr>
            <a:r>
              <a:rPr lang="en-US" b="1">
                <a:solidFill>
                  <a:srgbClr val="C00000"/>
                </a:solidFill>
              </a:rPr>
              <a:t>In most of the countries of the world public issues are economic issues and here the main— and sometimes the only—actors are the personnel of the government such as the prime minister, president and other ministers. This obvious relationship between the two subjects has placed the economic approach in a convenient position.</a:t>
            </a:r>
            <a:endParaRPr/>
          </a:p>
          <a:p>
            <a:pPr marL="342900" lvl="0" indent="-139700" algn="l" rtl="0">
              <a:spcBef>
                <a:spcPts val="640"/>
              </a:spcBef>
              <a:spcAft>
                <a:spcPts val="0"/>
              </a:spcAft>
              <a:buClr>
                <a:schemeClr val="dk1"/>
              </a:buClr>
              <a:buSzPts val="3200"/>
              <a:buNone/>
            </a:pPr>
            <a:endParaRPr/>
          </a:p>
        </p:txBody>
      </p:sp>
      <p:sp>
        <p:nvSpPr>
          <p:cNvPr id="464" name="Google Shape;464;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65" name="Google Shape;465;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471" name="Google Shape;471;p60"/>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Autofit/>
          </a:bodyPr>
          <a:lstStyle/>
          <a:p>
            <a:pPr marL="342900" lvl="0" indent="-139700" algn="just" rtl="0">
              <a:spcBef>
                <a:spcPts val="0"/>
              </a:spcBef>
              <a:spcAft>
                <a:spcPts val="0"/>
              </a:spcAft>
              <a:buClr>
                <a:schemeClr val="dk1"/>
              </a:buClr>
              <a:buSzPts val="3200"/>
              <a:buNone/>
            </a:pPr>
            <a:endParaRPr b="1">
              <a:solidFill>
                <a:srgbClr val="FF0000"/>
              </a:solidFill>
            </a:endParaRPr>
          </a:p>
          <a:p>
            <a:pPr marL="342900" lvl="0" indent="-342900" algn="just" rtl="0">
              <a:spcBef>
                <a:spcPts val="640"/>
              </a:spcBef>
              <a:spcAft>
                <a:spcPts val="0"/>
              </a:spcAft>
              <a:buClr>
                <a:srgbClr val="FF0000"/>
              </a:buClr>
              <a:buSzPts val="3200"/>
              <a:buChar char="•"/>
            </a:pPr>
            <a:r>
              <a:rPr lang="en-US" b="1">
                <a:solidFill>
                  <a:srgbClr val="FF0000"/>
                </a:solidFill>
              </a:rPr>
              <a:t>The greatest contribution of the economic approach to the study of politics comes from the pen of Marx and Engels. The doctrine of class struggle, increasing poverty and capitalist exploitation are based on economic factors. </a:t>
            </a:r>
            <a:endParaRPr/>
          </a:p>
        </p:txBody>
      </p:sp>
      <p:sp>
        <p:nvSpPr>
          <p:cNvPr id="472" name="Google Shape;472;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73" name="Google Shape;473;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4000"/>
              <a:buFont typeface="Calibri"/>
              <a:buNone/>
            </a:pPr>
            <a:r>
              <a:rPr lang="en-US" sz="4000" b="1" u="sng">
                <a:solidFill>
                  <a:srgbClr val="002060"/>
                </a:solidFill>
              </a:rPr>
              <a:t>Definition of Political Science</a:t>
            </a:r>
            <a:endParaRPr sz="4000" b="1" u="sng">
              <a:solidFill>
                <a:srgbClr val="002060"/>
              </a:solidFill>
            </a:endParaRPr>
          </a:p>
        </p:txBody>
      </p:sp>
      <p:sp>
        <p:nvSpPr>
          <p:cNvPr id="121" name="Google Shape;12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C00000"/>
              </a:buClr>
              <a:buSzPts val="3200"/>
              <a:buChar char="•"/>
            </a:pPr>
            <a:r>
              <a:rPr lang="en-US" b="1">
                <a:solidFill>
                  <a:srgbClr val="C00000"/>
                </a:solidFill>
              </a:rPr>
              <a:t>Political science is that branch of the social sciences that studies the state, politics, and government. Political Science deals extensively with the analysis of political systems, the theoretical and practical applications to politics, and the examination of political behavior. </a:t>
            </a:r>
            <a:endParaRPr/>
          </a:p>
        </p:txBody>
      </p:sp>
      <p:sp>
        <p:nvSpPr>
          <p:cNvPr id="122" name="Google Shape;12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23" name="Google Shape;12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u="sng"/>
              <a:t>Interest group approach</a:t>
            </a:r>
            <a:endParaRPr/>
          </a:p>
        </p:txBody>
      </p:sp>
      <p:sp>
        <p:nvSpPr>
          <p:cNvPr id="479" name="Google Shape;479;p6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3200"/>
              <a:buChar char="•"/>
            </a:pPr>
            <a:r>
              <a:rPr lang="en-US" b="1">
                <a:solidFill>
                  <a:srgbClr val="FF0000"/>
                </a:solidFill>
              </a:rPr>
              <a:t>The interest group approach to the study of politics is popular in some liberal democratic countries and this conception is associated with economic approach. Interest groups or pressure groups create pressure to achieve economic objectives. Hence, interest group politics and economic approach are mutually dependent.</a:t>
            </a:r>
            <a:endParaRPr/>
          </a:p>
        </p:txBody>
      </p:sp>
      <p:sp>
        <p:nvSpPr>
          <p:cNvPr id="480" name="Google Shape;480;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81" name="Google Shape;481;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200"/>
              <a:buFont typeface="Calibri"/>
              <a:buNone/>
            </a:pPr>
            <a:r>
              <a:rPr lang="en-US" sz="3200" b="1" u="sng">
                <a:solidFill>
                  <a:srgbClr val="002060"/>
                </a:solidFill>
              </a:rPr>
              <a:t>Psychological Approach</a:t>
            </a:r>
            <a:endParaRPr sz="3200" u="sng">
              <a:solidFill>
                <a:srgbClr val="002060"/>
              </a:solidFill>
            </a:endParaRPr>
          </a:p>
        </p:txBody>
      </p:sp>
      <p:sp>
        <p:nvSpPr>
          <p:cNvPr id="487" name="Google Shape;487;p6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720"/>
              <a:buNone/>
            </a:pPr>
            <a:r>
              <a:rPr lang="en-US" sz="2720" b="1"/>
              <a:t>Politics and psychology are closely related. Psychologists normally study the political behaviour of individuals and factors leading to such behaviour. They also study why certain individuals behave in a certain way. Recently, a new subject has gained popularity—it is called political psychology.</a:t>
            </a:r>
            <a:r>
              <a:rPr lang="en-US" sz="2720"/>
              <a:t> </a:t>
            </a:r>
            <a:endParaRPr sz="2720"/>
          </a:p>
          <a:p>
            <a:pPr marL="0" lvl="0" indent="0" algn="just" rtl="0">
              <a:lnSpc>
                <a:spcPct val="90000"/>
              </a:lnSpc>
              <a:spcBef>
                <a:spcPts val="544"/>
              </a:spcBef>
              <a:spcAft>
                <a:spcPts val="0"/>
              </a:spcAft>
              <a:buClr>
                <a:schemeClr val="dk1"/>
              </a:buClr>
              <a:buSzPts val="2720"/>
              <a:buNone/>
            </a:pPr>
            <a:endParaRPr sz="2720"/>
          </a:p>
          <a:p>
            <a:pPr marL="0" lvl="0" indent="0" algn="just" rtl="0">
              <a:lnSpc>
                <a:spcPct val="90000"/>
              </a:lnSpc>
              <a:spcBef>
                <a:spcPts val="544"/>
              </a:spcBef>
              <a:spcAft>
                <a:spcPts val="0"/>
              </a:spcAft>
              <a:buClr>
                <a:srgbClr val="002060"/>
              </a:buClr>
              <a:buSzPts val="2720"/>
              <a:buNone/>
            </a:pPr>
            <a:r>
              <a:rPr lang="en-US" sz="2720" b="1">
                <a:solidFill>
                  <a:srgbClr val="002060"/>
                </a:solidFill>
              </a:rPr>
              <a:t>Political psychology </a:t>
            </a:r>
            <a:r>
              <a:rPr lang="en-US" sz="2720" b="1">
                <a:solidFill>
                  <a:srgbClr val="FF0000"/>
                </a:solidFill>
              </a:rPr>
              <a:t>is an interdisciplinary academic field dedicated to understanding politics, politicians and political behavior from a psychological perspective.</a:t>
            </a:r>
            <a:endParaRPr/>
          </a:p>
          <a:p>
            <a:pPr marL="342900" lvl="0" indent="-170180" algn="l" rtl="0">
              <a:lnSpc>
                <a:spcPct val="90000"/>
              </a:lnSpc>
              <a:spcBef>
                <a:spcPts val="544"/>
              </a:spcBef>
              <a:spcAft>
                <a:spcPts val="0"/>
              </a:spcAft>
              <a:buClr>
                <a:schemeClr val="dk1"/>
              </a:buClr>
              <a:buSzPts val="2720"/>
              <a:buNone/>
            </a:pPr>
            <a:endParaRPr sz="2720"/>
          </a:p>
        </p:txBody>
      </p:sp>
      <p:sp>
        <p:nvSpPr>
          <p:cNvPr id="488" name="Google Shape;488;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89" name="Google Shape;489;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495" name="Google Shape;495;p63"/>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3200"/>
              <a:buChar char="•"/>
            </a:pPr>
            <a:r>
              <a:rPr lang="en-US" b="1"/>
              <a:t>This studies the behaviour, attitudes etc. of the voter, and the researchers, after studying various aspects, draw conclusions which very often serve the purpose of political leaders. </a:t>
            </a:r>
            <a:endParaRPr b="1"/>
          </a:p>
          <a:p>
            <a:pPr marL="342900" lvl="0" indent="-139700" algn="just" rtl="0">
              <a:spcBef>
                <a:spcPts val="640"/>
              </a:spcBef>
              <a:spcAft>
                <a:spcPts val="0"/>
              </a:spcAft>
              <a:buClr>
                <a:schemeClr val="dk1"/>
              </a:buClr>
              <a:buSzPts val="3200"/>
              <a:buNone/>
            </a:pPr>
            <a:endParaRPr b="1"/>
          </a:p>
          <a:p>
            <a:pPr marL="342900" lvl="0" indent="-342900" algn="just" rtl="0">
              <a:spcBef>
                <a:spcPts val="640"/>
              </a:spcBef>
              <a:spcAft>
                <a:spcPts val="0"/>
              </a:spcAft>
              <a:buClr>
                <a:srgbClr val="C00000"/>
              </a:buClr>
              <a:buSzPts val="3200"/>
              <a:buChar char="•"/>
            </a:pPr>
            <a:r>
              <a:rPr lang="en-US" b="1">
                <a:solidFill>
                  <a:srgbClr val="C00000"/>
                </a:solidFill>
              </a:rPr>
              <a:t>It is not an exaggeration to hold that the foundation of </a:t>
            </a:r>
            <a:r>
              <a:rPr lang="en-US" b="1"/>
              <a:t>behaviouralism</a:t>
            </a:r>
            <a:r>
              <a:rPr lang="en-US" b="1">
                <a:solidFill>
                  <a:srgbClr val="C00000"/>
                </a:solidFill>
              </a:rPr>
              <a:t> is psychology of the individuals. </a:t>
            </a:r>
            <a:endParaRPr/>
          </a:p>
        </p:txBody>
      </p:sp>
      <p:sp>
        <p:nvSpPr>
          <p:cNvPr id="496" name="Google Shape;496;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97" name="Google Shape;497;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503" name="Google Shape;503;p6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3200"/>
              <a:buNone/>
            </a:pPr>
            <a:endParaRPr b="1">
              <a:solidFill>
                <a:srgbClr val="C00000"/>
              </a:solidFill>
            </a:endParaRPr>
          </a:p>
          <a:p>
            <a:pPr marL="0" lvl="0" indent="0" algn="just" rtl="0">
              <a:spcBef>
                <a:spcPts val="640"/>
              </a:spcBef>
              <a:spcAft>
                <a:spcPts val="0"/>
              </a:spcAft>
              <a:buClr>
                <a:srgbClr val="C00000"/>
              </a:buClr>
              <a:buSzPts val="3200"/>
              <a:buNone/>
            </a:pPr>
            <a:r>
              <a:rPr lang="en-US" b="1">
                <a:solidFill>
                  <a:srgbClr val="C00000"/>
                </a:solidFill>
              </a:rPr>
              <a:t>Political scientists of today’s world are extremely curious to know how motives and emotions work in the field of political activity. Sometimes the psychologists focus their attention upon the group behaviour.</a:t>
            </a:r>
            <a:endParaRPr/>
          </a:p>
          <a:p>
            <a:pPr marL="342900" lvl="0" indent="-139700" algn="l" rtl="0">
              <a:spcBef>
                <a:spcPts val="640"/>
              </a:spcBef>
              <a:spcAft>
                <a:spcPts val="0"/>
              </a:spcAft>
              <a:buClr>
                <a:schemeClr val="dk1"/>
              </a:buClr>
              <a:buSzPts val="3200"/>
              <a:buNone/>
            </a:pPr>
            <a:endParaRPr/>
          </a:p>
        </p:txBody>
      </p:sp>
      <p:sp>
        <p:nvSpPr>
          <p:cNvPr id="504" name="Google Shape;504;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05" name="Google Shape;505;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511" name="Google Shape;511;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2060"/>
              </a:buClr>
              <a:buSzPts val="3200"/>
              <a:buChar char="•"/>
            </a:pPr>
            <a:r>
              <a:rPr lang="en-US" b="1">
                <a:solidFill>
                  <a:srgbClr val="002060"/>
                </a:solidFill>
              </a:rPr>
              <a:t>Traditional Approach i.e. the concept of Political Science as a study of State, Government and national Institution is not considered adequate today. This aspect of above definitions emphasizes the legal structure only. They do not pay attention to what is happening within the State. </a:t>
            </a:r>
            <a:endParaRPr/>
          </a:p>
        </p:txBody>
      </p:sp>
      <p:sp>
        <p:nvSpPr>
          <p:cNvPr id="512" name="Google Shape;512;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13" name="Google Shape;513;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519" name="Google Shape;519;p6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FF0000"/>
              </a:buClr>
              <a:buSzPts val="3200"/>
              <a:buChar char="•"/>
            </a:pPr>
            <a:r>
              <a:rPr lang="en-US" b="1">
                <a:solidFill>
                  <a:srgbClr val="FF0000"/>
                </a:solidFill>
              </a:rPr>
              <a:t>Political Science should include the study of informal structures, facts and reality of Politics. Hence, modern Political thinkers defined Political Science differently and taken recourse to modern approaches.</a:t>
            </a:r>
            <a:endParaRPr b="1">
              <a:solidFill>
                <a:srgbClr val="FF0000"/>
              </a:solidFill>
            </a:endParaRPr>
          </a:p>
          <a:p>
            <a:pPr marL="342900" lvl="0" indent="-139700" algn="l" rtl="0">
              <a:spcBef>
                <a:spcPts val="640"/>
              </a:spcBef>
              <a:spcAft>
                <a:spcPts val="0"/>
              </a:spcAft>
              <a:buClr>
                <a:schemeClr val="dk1"/>
              </a:buClr>
              <a:buSzPts val="3200"/>
              <a:buNone/>
            </a:pPr>
            <a:endParaRPr/>
          </a:p>
        </p:txBody>
      </p:sp>
      <p:sp>
        <p:nvSpPr>
          <p:cNvPr id="520" name="Google Shape;520;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21" name="Google Shape;521;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US" sz="3600" b="1" u="sng"/>
              <a:t>Comparative Approach</a:t>
            </a:r>
            <a:endParaRPr sz="3600" u="sng"/>
          </a:p>
        </p:txBody>
      </p:sp>
      <p:sp>
        <p:nvSpPr>
          <p:cNvPr id="527" name="Google Shape;527;p6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rgbClr val="0070C0"/>
              </a:buClr>
              <a:buSzPts val="2960"/>
              <a:buNone/>
            </a:pPr>
            <a:r>
              <a:rPr lang="en-US" sz="2960" b="1">
                <a:solidFill>
                  <a:srgbClr val="0070C0"/>
                </a:solidFill>
              </a:rPr>
              <a:t>The comparative approach to the study of politics has been termed by Alan Ball a “link between the traditional approaches to political science and the more recent developments in the discipline.” The traditional approaches were mainly concerned with the institutions such as legislatures, parties and pressure groups. </a:t>
            </a:r>
            <a:endParaRPr sz="2960" b="1">
              <a:solidFill>
                <a:srgbClr val="0070C0"/>
              </a:solidFill>
            </a:endParaRPr>
          </a:p>
          <a:p>
            <a:pPr marL="0" lvl="0" indent="0" algn="just" rtl="0">
              <a:lnSpc>
                <a:spcPct val="90000"/>
              </a:lnSpc>
              <a:spcBef>
                <a:spcPts val="592"/>
              </a:spcBef>
              <a:spcAft>
                <a:spcPts val="0"/>
              </a:spcAft>
              <a:buClr>
                <a:srgbClr val="0070C0"/>
              </a:buClr>
              <a:buSzPts val="2960"/>
              <a:buNone/>
            </a:pPr>
            <a:r>
              <a:rPr lang="en-US" sz="2960" b="1">
                <a:solidFill>
                  <a:srgbClr val="0070C0"/>
                </a:solidFill>
              </a:rPr>
              <a:t>Comparative approach takes the cognizance of the fact that all the institutions or structures are vital to politics and its analysis</a:t>
            </a:r>
            <a:r>
              <a:rPr lang="en-US" sz="2960"/>
              <a:t>. </a:t>
            </a:r>
            <a:endParaRPr/>
          </a:p>
        </p:txBody>
      </p:sp>
      <p:sp>
        <p:nvSpPr>
          <p:cNvPr id="528" name="Google Shape;528;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29" name="Google Shape;529;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535" name="Google Shape;535;p6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2060"/>
              </a:buClr>
              <a:buSzPts val="3200"/>
              <a:buChar char="•"/>
            </a:pPr>
            <a:r>
              <a:rPr lang="en-US" b="1">
                <a:solidFill>
                  <a:srgbClr val="002060"/>
                </a:solidFill>
              </a:rPr>
              <a:t>These institutions are to be compared, which means that the institutions of one political system are to be compared with those of another system and in doing this we can expect to have the best results. A proper and methodical comparison will reveal the exact nature of different political system and this helps the student to acquire ideas.</a:t>
            </a:r>
            <a:endParaRPr/>
          </a:p>
          <a:p>
            <a:pPr marL="342900" lvl="0" indent="-139700" algn="l" rtl="0">
              <a:spcBef>
                <a:spcPts val="640"/>
              </a:spcBef>
              <a:spcAft>
                <a:spcPts val="0"/>
              </a:spcAft>
              <a:buClr>
                <a:schemeClr val="dk1"/>
              </a:buClr>
              <a:buSzPts val="3200"/>
              <a:buNone/>
            </a:pPr>
            <a:endParaRPr/>
          </a:p>
        </p:txBody>
      </p:sp>
      <p:sp>
        <p:nvSpPr>
          <p:cNvPr id="536" name="Google Shape;536;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37" name="Google Shape;537;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u="sng"/>
              <a:t>Power Approach</a:t>
            </a:r>
            <a:endParaRPr sz="3200" u="sng"/>
          </a:p>
        </p:txBody>
      </p:sp>
      <p:sp>
        <p:nvSpPr>
          <p:cNvPr id="543" name="Google Shape;543;p6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B050"/>
              </a:buClr>
              <a:buSzPts val="3200"/>
              <a:buChar char="•"/>
            </a:pPr>
            <a:r>
              <a:rPr lang="en-US" b="1">
                <a:solidFill>
                  <a:srgbClr val="00B050"/>
                </a:solidFill>
              </a:rPr>
              <a:t>Now we shall see how politics is analysed and political incidents are investigated in terms of power. The concept of power in politics has a past. Both Machiavelli and Hobbes viewed politics in the light of power. Even the students of the history of political thought call Machiavelli the father of power politics.</a:t>
            </a:r>
            <a:endParaRPr b="1">
              <a:solidFill>
                <a:srgbClr val="00B050"/>
              </a:solidFill>
            </a:endParaRPr>
          </a:p>
        </p:txBody>
      </p:sp>
      <p:sp>
        <p:nvSpPr>
          <p:cNvPr id="544" name="Google Shape;544;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45" name="Google Shape;545;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551" name="Google Shape;551;p70"/>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C00000"/>
              </a:buClr>
              <a:buSzPts val="2960"/>
              <a:buChar char="•"/>
            </a:pPr>
            <a:r>
              <a:rPr lang="en-US" sz="2960" b="1">
                <a:solidFill>
                  <a:srgbClr val="C00000"/>
                </a:solidFill>
              </a:rPr>
              <a:t>But the widespread influence of power over politics is comparatively modern. To all modern students of politics, power is an important characteristic of politics and political activity. Some even go further when they say that power is the chief motivating force of political activity.</a:t>
            </a:r>
            <a:r>
              <a:rPr lang="en-US" sz="2960"/>
              <a:t> </a:t>
            </a:r>
            <a:endParaRPr sz="2960"/>
          </a:p>
          <a:p>
            <a:pPr marL="342900" lvl="0" indent="-154940" algn="l" rtl="0">
              <a:spcBef>
                <a:spcPts val="592"/>
              </a:spcBef>
              <a:spcAft>
                <a:spcPts val="0"/>
              </a:spcAft>
              <a:buClr>
                <a:schemeClr val="dk1"/>
              </a:buClr>
              <a:buSzPts val="2960"/>
              <a:buNone/>
            </a:pPr>
            <a:endParaRPr sz="2960"/>
          </a:p>
          <a:p>
            <a:pPr marL="342900" lvl="0" indent="-342900" algn="just" rtl="0">
              <a:spcBef>
                <a:spcPts val="592"/>
              </a:spcBef>
              <a:spcAft>
                <a:spcPts val="0"/>
              </a:spcAft>
              <a:buClr>
                <a:srgbClr val="002060"/>
              </a:buClr>
              <a:buSzPts val="2960"/>
              <a:buChar char="•"/>
            </a:pPr>
            <a:r>
              <a:rPr lang="en-US" sz="2960" b="1">
                <a:solidFill>
                  <a:srgbClr val="002060"/>
                </a:solidFill>
              </a:rPr>
              <a:t>To view politics or political phenomena or political activity exclusively in terms of power might appear as an exaggeration. The basic fact, in spite of this, is that power approach to the study of politics is, today, universally recognised.</a:t>
            </a:r>
            <a:endParaRPr/>
          </a:p>
          <a:p>
            <a:pPr marL="342900" lvl="0" indent="-154940" algn="l" rtl="0">
              <a:spcBef>
                <a:spcPts val="592"/>
              </a:spcBef>
              <a:spcAft>
                <a:spcPts val="0"/>
              </a:spcAft>
              <a:buClr>
                <a:schemeClr val="dk1"/>
              </a:buClr>
              <a:buSzPts val="2960"/>
              <a:buNone/>
            </a:pPr>
            <a:endParaRPr sz="2960"/>
          </a:p>
        </p:txBody>
      </p:sp>
      <p:sp>
        <p:nvSpPr>
          <p:cNvPr id="552" name="Google Shape;552;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53" name="Google Shape;553;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129" name="Google Shape;12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Clr>
                <a:srgbClr val="FF0000"/>
              </a:buClr>
              <a:buSzPts val="4400"/>
              <a:buChar char="•"/>
            </a:pPr>
            <a:r>
              <a:rPr lang="en-US" sz="4400" b="1">
                <a:solidFill>
                  <a:srgbClr val="FF0000"/>
                </a:solidFill>
              </a:rPr>
              <a:t>The Greek philosopher Aristotle, defined political science as the study of the state.</a:t>
            </a:r>
            <a:endParaRPr/>
          </a:p>
          <a:p>
            <a:pPr marL="342900" lvl="0" indent="-139700" algn="l" rtl="0">
              <a:spcBef>
                <a:spcPts val="640"/>
              </a:spcBef>
              <a:spcAft>
                <a:spcPts val="0"/>
              </a:spcAft>
              <a:buClr>
                <a:schemeClr val="dk1"/>
              </a:buClr>
              <a:buSzPts val="3200"/>
              <a:buNone/>
            </a:pPr>
            <a:endParaRPr/>
          </a:p>
        </p:txBody>
      </p:sp>
      <p:sp>
        <p:nvSpPr>
          <p:cNvPr id="130" name="Google Shape;13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31" name="Google Shape;13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US" sz="2800" b="1"/>
              <a:t>William Robson, another political thinker observes:</a:t>
            </a:r>
            <a:endParaRPr sz="2800"/>
          </a:p>
        </p:txBody>
      </p:sp>
      <p:sp>
        <p:nvSpPr>
          <p:cNvPr id="559" name="Google Shape;559;p7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7030A0"/>
              </a:buClr>
              <a:buSzPts val="3200"/>
              <a:buNone/>
            </a:pPr>
            <a:r>
              <a:rPr lang="en-US" b="1">
                <a:solidFill>
                  <a:srgbClr val="7030A0"/>
                </a:solidFill>
              </a:rPr>
              <a:t>“It is with power in society that political science is primarily concerned—its nature, basis, processes, scope and results…… The focus of interest of the political scientist is clear and unambiguous; it centres on the struggle to gain or retain power, to exercise power or influence over others or to resist that exercise”.</a:t>
            </a:r>
            <a:endParaRPr/>
          </a:p>
        </p:txBody>
      </p:sp>
      <p:sp>
        <p:nvSpPr>
          <p:cNvPr id="560" name="Google Shape;560;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61" name="Google Shape;561;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endParaRPr sz="3200"/>
          </a:p>
        </p:txBody>
      </p:sp>
      <p:sp>
        <p:nvSpPr>
          <p:cNvPr id="567" name="Google Shape;567;p7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0070C0"/>
              </a:buClr>
              <a:buSzPts val="3200"/>
              <a:buNone/>
            </a:pPr>
            <a:r>
              <a:rPr lang="en-US" b="1">
                <a:solidFill>
                  <a:srgbClr val="0070C0"/>
                </a:solidFill>
              </a:rPr>
              <a:t>Modern Political thinkers like Harold Lasswell and Robert Dahl have defined politics in terms of power, influence, and authority. According to these thinkers Power has acquired prominent position in political thought. </a:t>
            </a:r>
            <a:endParaRPr/>
          </a:p>
        </p:txBody>
      </p:sp>
      <p:sp>
        <p:nvSpPr>
          <p:cNvPr id="568" name="Google Shape;568;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69" name="Google Shape;569;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575" name="Google Shape;575;p7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70C0"/>
              </a:buClr>
              <a:buSzPts val="3200"/>
              <a:buChar char="•"/>
            </a:pPr>
            <a:r>
              <a:rPr lang="en-US" b="1">
                <a:solidFill>
                  <a:srgbClr val="0070C0"/>
                </a:solidFill>
              </a:rPr>
              <a:t>Harold Lasswell says, “Politics is the study of shaping and sharing Political powers” </a:t>
            </a:r>
            <a:endParaRPr b="1">
              <a:solidFill>
                <a:srgbClr val="0070C0"/>
              </a:solidFill>
            </a:endParaRPr>
          </a:p>
          <a:p>
            <a:pPr marL="342900" lvl="0" indent="-139700" algn="just" rtl="0">
              <a:spcBef>
                <a:spcPts val="640"/>
              </a:spcBef>
              <a:spcAft>
                <a:spcPts val="0"/>
              </a:spcAft>
              <a:buClr>
                <a:schemeClr val="dk1"/>
              </a:buClr>
              <a:buSzPts val="3200"/>
              <a:buNone/>
            </a:pPr>
            <a:endParaRPr b="1">
              <a:solidFill>
                <a:srgbClr val="0070C0"/>
              </a:solidFill>
            </a:endParaRPr>
          </a:p>
          <a:p>
            <a:pPr marL="342900" lvl="0" indent="-342900" algn="just" rtl="0">
              <a:spcBef>
                <a:spcPts val="640"/>
              </a:spcBef>
              <a:spcAft>
                <a:spcPts val="0"/>
              </a:spcAft>
              <a:buClr>
                <a:srgbClr val="0070C0"/>
              </a:buClr>
              <a:buSzPts val="3200"/>
              <a:buChar char="•"/>
            </a:pPr>
            <a:r>
              <a:rPr lang="en-US" b="1">
                <a:solidFill>
                  <a:srgbClr val="0070C0"/>
                </a:solidFill>
              </a:rPr>
              <a:t>Robert A. Dahl defined that, “A Political system is any persistent pattern of human relationship that involves, to a significant extent, power, rule or authority.”</a:t>
            </a:r>
            <a:endParaRPr b="1">
              <a:solidFill>
                <a:srgbClr val="0070C0"/>
              </a:solidFill>
            </a:endParaRPr>
          </a:p>
        </p:txBody>
      </p:sp>
      <p:sp>
        <p:nvSpPr>
          <p:cNvPr id="576" name="Google Shape;576;p7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77" name="Google Shape;577;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4"/>
          <p:cNvSpPr txBox="1">
            <a:spLocks noGrp="1"/>
          </p:cNvSpPr>
          <p:nvPr>
            <p:ph type="title"/>
          </p:nvPr>
        </p:nvSpPr>
        <p:spPr>
          <a:xfrm>
            <a:off x="457200" y="274638"/>
            <a:ext cx="8229600" cy="2316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2800"/>
              <a:buFont typeface="Calibri"/>
              <a:buNone/>
            </a:pPr>
            <a:r>
              <a:rPr lang="en-US" sz="2800" b="1">
                <a:solidFill>
                  <a:srgbClr val="002060"/>
                </a:solidFill>
              </a:rPr>
              <a:t>Although  long depreciated by American political thinkers, who sometimes shied away from power as inherently dirty, the approach took root in Europe and contributed to the elite analysis of  Mosca, Pareto and Michels.</a:t>
            </a:r>
            <a:endParaRPr sz="2800" b="1">
              <a:solidFill>
                <a:srgbClr val="002060"/>
              </a:solidFill>
            </a:endParaRPr>
          </a:p>
        </p:txBody>
      </p:sp>
      <p:sp>
        <p:nvSpPr>
          <p:cNvPr id="583" name="Google Shape;583;p74"/>
          <p:cNvSpPr txBox="1">
            <a:spLocks noGrp="1"/>
          </p:cNvSpPr>
          <p:nvPr>
            <p:ph type="body" idx="1"/>
          </p:nvPr>
        </p:nvSpPr>
        <p:spPr>
          <a:xfrm>
            <a:off x="457200" y="3200400"/>
            <a:ext cx="8229600" cy="292576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C00000"/>
              </a:buClr>
              <a:buSzPts val="4000"/>
              <a:buNone/>
            </a:pPr>
            <a:r>
              <a:rPr lang="en-US" sz="4000" b="1">
                <a:solidFill>
                  <a:srgbClr val="C00000"/>
                </a:solidFill>
              </a:rPr>
              <a:t>All politics is a struggle for power</a:t>
            </a:r>
            <a:endParaRPr/>
          </a:p>
          <a:p>
            <a:pPr marL="342900" lvl="0" indent="-139700" algn="ctr" rtl="0">
              <a:spcBef>
                <a:spcPts val="640"/>
              </a:spcBef>
              <a:spcAft>
                <a:spcPts val="0"/>
              </a:spcAft>
              <a:buClr>
                <a:schemeClr val="dk1"/>
              </a:buClr>
              <a:buSzPts val="3200"/>
              <a:buNone/>
            </a:pPr>
            <a:endParaRPr/>
          </a:p>
          <a:p>
            <a:pPr marL="0" lvl="0" indent="0" algn="ctr" rtl="0">
              <a:spcBef>
                <a:spcPts val="640"/>
              </a:spcBef>
              <a:spcAft>
                <a:spcPts val="0"/>
              </a:spcAft>
              <a:buClr>
                <a:srgbClr val="7030A0"/>
              </a:buClr>
              <a:buSzPts val="3200"/>
              <a:buNone/>
            </a:pPr>
            <a:r>
              <a:rPr lang="en-US" b="1">
                <a:solidFill>
                  <a:srgbClr val="7030A0"/>
                </a:solidFill>
              </a:rPr>
              <a:t>Hans J. Morgenthau</a:t>
            </a:r>
            <a:endParaRPr/>
          </a:p>
          <a:p>
            <a:pPr marL="0" lvl="0" indent="0" algn="ctr" rtl="0">
              <a:spcBef>
                <a:spcPts val="480"/>
              </a:spcBef>
              <a:spcAft>
                <a:spcPts val="0"/>
              </a:spcAft>
              <a:buClr>
                <a:srgbClr val="7030A0"/>
              </a:buClr>
              <a:buSzPts val="2400"/>
              <a:buNone/>
            </a:pPr>
            <a:r>
              <a:rPr lang="en-US" sz="2400" b="1">
                <a:solidFill>
                  <a:srgbClr val="7030A0"/>
                </a:solidFill>
              </a:rPr>
              <a:t>(Refugee German Scholar of International Relations)</a:t>
            </a:r>
            <a:endParaRPr sz="2400" b="1">
              <a:solidFill>
                <a:srgbClr val="7030A0"/>
              </a:solidFill>
            </a:endParaRPr>
          </a:p>
        </p:txBody>
      </p:sp>
      <p:sp>
        <p:nvSpPr>
          <p:cNvPr id="584" name="Google Shape;584;p7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85" name="Google Shape;585;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63</a:t>
            </a:fld>
            <a:endParaRPr/>
          </a:p>
        </p:txBody>
      </p:sp>
      <p:sp>
        <p:nvSpPr>
          <p:cNvPr id="586" name="Google Shape;586;p74"/>
          <p:cNvSpPr/>
          <p:nvPr/>
        </p:nvSpPr>
        <p:spPr>
          <a:xfrm>
            <a:off x="4405884" y="3810000"/>
            <a:ext cx="242316" cy="489204"/>
          </a:xfrm>
          <a:prstGeom prst="down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592" name="Google Shape;592;p7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00"/>
              </a:buClr>
              <a:buSzPts val="3200"/>
              <a:buNone/>
            </a:pPr>
            <a:r>
              <a:rPr lang="en-US" b="1">
                <a:solidFill>
                  <a:srgbClr val="C00000"/>
                </a:solidFill>
              </a:rPr>
              <a:t>According to the view of these thinkers entire political activity directed towards capturing and maintaining power.</a:t>
            </a:r>
            <a:endParaRPr/>
          </a:p>
          <a:p>
            <a:pPr marL="0" lvl="0" indent="0" algn="l" rtl="0">
              <a:spcBef>
                <a:spcPts val="640"/>
              </a:spcBef>
              <a:spcAft>
                <a:spcPts val="0"/>
              </a:spcAft>
              <a:buClr>
                <a:schemeClr val="dk1"/>
              </a:buClr>
              <a:buSzPts val="3200"/>
              <a:buNone/>
            </a:pPr>
            <a:endParaRPr b="1"/>
          </a:p>
          <a:p>
            <a:pPr marL="0" lvl="0" indent="0" algn="l" rtl="0">
              <a:spcBef>
                <a:spcPts val="640"/>
              </a:spcBef>
              <a:spcAft>
                <a:spcPts val="0"/>
              </a:spcAft>
              <a:buClr>
                <a:srgbClr val="0070C0"/>
              </a:buClr>
              <a:buSzPts val="3200"/>
              <a:buNone/>
            </a:pPr>
            <a:r>
              <a:rPr lang="en-US" b="1">
                <a:solidFill>
                  <a:srgbClr val="0070C0"/>
                </a:solidFill>
              </a:rPr>
              <a:t>Power is the central idea in Politics – who gets what,when and how.</a:t>
            </a:r>
            <a:endParaRPr b="1">
              <a:solidFill>
                <a:srgbClr val="0070C0"/>
              </a:solidFill>
            </a:endParaRPr>
          </a:p>
          <a:p>
            <a:pPr marL="342900" lvl="0" indent="-139700" algn="l" rtl="0">
              <a:spcBef>
                <a:spcPts val="640"/>
              </a:spcBef>
              <a:spcAft>
                <a:spcPts val="0"/>
              </a:spcAft>
              <a:buClr>
                <a:schemeClr val="dk1"/>
              </a:buClr>
              <a:buSzPts val="3200"/>
              <a:buNone/>
            </a:pPr>
            <a:endParaRPr/>
          </a:p>
        </p:txBody>
      </p:sp>
      <p:sp>
        <p:nvSpPr>
          <p:cNvPr id="593" name="Google Shape;593;p7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94" name="Google Shape;594;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u="sng"/>
              <a:t>Political Science as a study of Conflict Resolution</a:t>
            </a:r>
            <a:endParaRPr sz="3200" u="sng"/>
          </a:p>
        </p:txBody>
      </p:sp>
      <p:sp>
        <p:nvSpPr>
          <p:cNvPr id="600" name="Google Shape;600;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002060"/>
              </a:buClr>
              <a:buSzPts val="3200"/>
              <a:buNone/>
            </a:pPr>
            <a:r>
              <a:rPr lang="en-US" b="1">
                <a:solidFill>
                  <a:srgbClr val="002060"/>
                </a:solidFill>
              </a:rPr>
              <a:t>This view was suggested by Miller in his `Nature of Politics‟. The purpose of a political activity is either to bring about a change or resist a change. People compete with each other to satisfy their needs. When resources are limited and the people who want to utilize them are many, conflicts arises. Politics is a means to resolve this conflict. </a:t>
            </a:r>
            <a:endParaRPr/>
          </a:p>
        </p:txBody>
      </p:sp>
      <p:sp>
        <p:nvSpPr>
          <p:cNvPr id="601" name="Google Shape;601;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602" name="Google Shape;602;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608" name="Google Shape;608;p7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3200"/>
              <a:buNone/>
            </a:pPr>
            <a:endParaRPr b="1">
              <a:solidFill>
                <a:srgbClr val="FF0000"/>
              </a:solidFill>
            </a:endParaRPr>
          </a:p>
          <a:p>
            <a:pPr marL="0" lvl="0" indent="0" algn="just" rtl="0">
              <a:spcBef>
                <a:spcPts val="640"/>
              </a:spcBef>
              <a:spcAft>
                <a:spcPts val="0"/>
              </a:spcAft>
              <a:buClr>
                <a:srgbClr val="FF0000"/>
              </a:buClr>
              <a:buSzPts val="3200"/>
              <a:buNone/>
            </a:pPr>
            <a:r>
              <a:rPr lang="en-US" b="1">
                <a:solidFill>
                  <a:srgbClr val="FF0000"/>
                </a:solidFill>
              </a:rPr>
              <a:t>According to Peter B. Haris “ The modern emphasis in the study of politics is laid on disagreements and reconciliation or resolution of these disagreements.”</a:t>
            </a:r>
            <a:endParaRPr b="1">
              <a:solidFill>
                <a:srgbClr val="FF0000"/>
              </a:solidFill>
            </a:endParaRPr>
          </a:p>
          <a:p>
            <a:pPr marL="342900" lvl="0" indent="-139700" algn="l" rtl="0">
              <a:spcBef>
                <a:spcPts val="640"/>
              </a:spcBef>
              <a:spcAft>
                <a:spcPts val="0"/>
              </a:spcAft>
              <a:buClr>
                <a:schemeClr val="dk1"/>
              </a:buClr>
              <a:buSzPts val="3200"/>
              <a:buNone/>
            </a:pPr>
            <a:endParaRPr/>
          </a:p>
        </p:txBody>
      </p:sp>
      <p:sp>
        <p:nvSpPr>
          <p:cNvPr id="609" name="Google Shape;609;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610" name="Google Shape;610;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a:p>
        </p:txBody>
      </p:sp>
      <p:sp>
        <p:nvSpPr>
          <p:cNvPr id="616" name="Google Shape;616;p7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6000"/>
              <a:buNone/>
            </a:pPr>
            <a:endParaRPr sz="6000" b="1">
              <a:solidFill>
                <a:srgbClr val="FF0000"/>
              </a:solidFill>
            </a:endParaRPr>
          </a:p>
        </p:txBody>
      </p:sp>
      <p:sp>
        <p:nvSpPr>
          <p:cNvPr id="617" name="Google Shape;617;p7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618" name="Google Shape;618;p7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67</a:t>
            </a:fld>
            <a:endParaRPr/>
          </a:p>
        </p:txBody>
      </p:sp>
      <p:sp>
        <p:nvSpPr>
          <p:cNvPr id="619" name="Google Shape;619;p78"/>
          <p:cNvSpPr/>
          <p:nvPr/>
        </p:nvSpPr>
        <p:spPr>
          <a:xfrm>
            <a:off x="1857154" y="2967335"/>
            <a:ext cx="5429692" cy="923330"/>
          </a:xfrm>
          <a:prstGeom prst="rect">
            <a:avLst/>
          </a:prstGeom>
        </p:spPr>
        <p:txBody>
          <a:bodyPr>
            <a:prstTxWarp prst="textPlain">
              <a:avLst/>
            </a:prstTxWarp>
          </a:bodyPr>
          <a:lstStyle/>
          <a:p>
            <a:pPr lvl="0" algn="ctr"/>
            <a:r>
              <a:rPr b="1" i="0">
                <a:ln>
                  <a:noFill/>
                </a:ln>
                <a:solidFill>
                  <a:srgbClr val="FF0000"/>
                </a:solidFill>
                <a:latin typeface="Calibri"/>
              </a:rPr>
              <a:t>End of the Session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B050"/>
              </a:buClr>
              <a:buSzPts val="3200"/>
              <a:buFont typeface="Calibri"/>
              <a:buNone/>
            </a:pPr>
            <a:r>
              <a:rPr lang="en-US" sz="3200" b="1" u="sng">
                <a:solidFill>
                  <a:srgbClr val="00B050"/>
                </a:solidFill>
              </a:rPr>
              <a:t>Politics as the study of the state</a:t>
            </a:r>
            <a:endParaRPr sz="3200" u="sng">
              <a:solidFill>
                <a:srgbClr val="00B050"/>
              </a:solidFill>
            </a:endParaRPr>
          </a:p>
        </p:txBody>
      </p:sp>
      <p:sp>
        <p:nvSpPr>
          <p:cNvPr id="137" name="Google Shape;13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3200"/>
              <a:buChar char="•"/>
            </a:pPr>
            <a:r>
              <a:rPr lang="en-US" b="1">
                <a:solidFill>
                  <a:srgbClr val="FF0000"/>
                </a:solidFill>
              </a:rPr>
              <a:t>Political science is a systematic study of the state, government, political institutions, power, influence, authority, political processes and political forces.</a:t>
            </a:r>
            <a:endParaRPr/>
          </a:p>
          <a:p>
            <a:pPr marL="342900" lvl="0" indent="-139700" algn="l" rtl="0">
              <a:spcBef>
                <a:spcPts val="640"/>
              </a:spcBef>
              <a:spcAft>
                <a:spcPts val="0"/>
              </a:spcAft>
              <a:buClr>
                <a:schemeClr val="dk1"/>
              </a:buClr>
              <a:buSzPts val="3200"/>
              <a:buNone/>
            </a:pPr>
            <a:endParaRPr b="1">
              <a:solidFill>
                <a:srgbClr val="FF0000"/>
              </a:solidFill>
            </a:endParaRPr>
          </a:p>
          <a:p>
            <a:pPr marL="342900" lvl="0" indent="-342900" algn="l" rtl="0">
              <a:spcBef>
                <a:spcPts val="640"/>
              </a:spcBef>
              <a:spcAft>
                <a:spcPts val="0"/>
              </a:spcAft>
              <a:buClr>
                <a:srgbClr val="002060"/>
              </a:buClr>
              <a:buSzPts val="3200"/>
              <a:buChar char="•"/>
            </a:pPr>
            <a:r>
              <a:rPr lang="en-US" b="1">
                <a:solidFill>
                  <a:srgbClr val="002060"/>
                </a:solidFill>
              </a:rPr>
              <a:t>Political thinkers like R.G. Gettel, J.W. Garner, Bluntschli and many others were of the view that political science is the study of the state.</a:t>
            </a:r>
            <a:endParaRPr/>
          </a:p>
        </p:txBody>
      </p:sp>
      <p:sp>
        <p:nvSpPr>
          <p:cNvPr id="138" name="Google Shape;13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39" name="Google Shape;13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dirty="0"/>
          </a:p>
        </p:txBody>
      </p:sp>
      <p:sp>
        <p:nvSpPr>
          <p:cNvPr id="145" name="Google Shape;145;p20"/>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endParaRPr b="1" dirty="0">
              <a:solidFill>
                <a:srgbClr val="002060"/>
              </a:solidFill>
            </a:endParaRPr>
          </a:p>
          <a:p>
            <a:pPr marL="0" lvl="0" indent="0" algn="ctr" rtl="0">
              <a:spcBef>
                <a:spcPts val="640"/>
              </a:spcBef>
              <a:spcAft>
                <a:spcPts val="0"/>
              </a:spcAft>
              <a:buClr>
                <a:srgbClr val="002060"/>
              </a:buClr>
              <a:buSzPts val="3200"/>
              <a:buNone/>
            </a:pPr>
            <a:r>
              <a:rPr lang="en-US" b="1" dirty="0">
                <a:solidFill>
                  <a:srgbClr val="002060"/>
                </a:solidFill>
              </a:rPr>
              <a:t>R.G. </a:t>
            </a:r>
            <a:r>
              <a:rPr lang="en-US" b="1" dirty="0" err="1">
                <a:solidFill>
                  <a:srgbClr val="002060"/>
                </a:solidFill>
              </a:rPr>
              <a:t>Gettel</a:t>
            </a:r>
            <a:r>
              <a:rPr lang="en-US" b="1" dirty="0">
                <a:solidFill>
                  <a:srgbClr val="002060"/>
                </a:solidFill>
              </a:rPr>
              <a:t> defined political science as a study of state in the past, present and future and of political institutions and political theories. </a:t>
            </a:r>
            <a:endParaRPr dirty="0"/>
          </a:p>
          <a:p>
            <a:pPr marL="0" lvl="0" indent="0" algn="ctr" rtl="0">
              <a:spcBef>
                <a:spcPts val="640"/>
              </a:spcBef>
              <a:spcAft>
                <a:spcPts val="0"/>
              </a:spcAft>
              <a:buClr>
                <a:schemeClr val="dk1"/>
              </a:buClr>
              <a:buSzPts val="3200"/>
              <a:buNone/>
            </a:pPr>
            <a:endParaRPr b="1" dirty="0"/>
          </a:p>
          <a:p>
            <a:pPr marL="0" lvl="0" indent="0" algn="ctr" rtl="0">
              <a:spcBef>
                <a:spcPts val="640"/>
              </a:spcBef>
              <a:spcAft>
                <a:spcPts val="0"/>
              </a:spcAft>
              <a:buClr>
                <a:srgbClr val="FF0000"/>
              </a:buClr>
              <a:buSzPts val="3200"/>
              <a:buNone/>
            </a:pPr>
            <a:r>
              <a:rPr lang="en-US" b="1" dirty="0" err="1">
                <a:solidFill>
                  <a:srgbClr val="FF0000"/>
                </a:solidFill>
              </a:rPr>
              <a:t>J.W.Garner</a:t>
            </a:r>
            <a:r>
              <a:rPr lang="en-US" b="1" dirty="0">
                <a:solidFill>
                  <a:srgbClr val="FF0000"/>
                </a:solidFill>
              </a:rPr>
              <a:t> states  that political science begins and ends with the state.</a:t>
            </a:r>
            <a:endParaRPr b="1" dirty="0">
              <a:solidFill>
                <a:srgbClr val="FF0000"/>
              </a:solidFill>
            </a:endParaRPr>
          </a:p>
        </p:txBody>
      </p:sp>
      <p:sp>
        <p:nvSpPr>
          <p:cNvPr id="146" name="Google Shape;14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47" name="Google Shape;14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00"/>
              <a:buFont typeface="Calibri"/>
              <a:buNone/>
            </a:pPr>
            <a:r>
              <a:rPr lang="en-US" sz="2800" b="1">
                <a:solidFill>
                  <a:srgbClr val="C00000"/>
                </a:solidFill>
              </a:rPr>
              <a:t>Paul Janet writes “Political Science is concerned with the foundations of the state and principles of government.</a:t>
            </a:r>
            <a:endParaRPr/>
          </a:p>
        </p:txBody>
      </p:sp>
      <p:sp>
        <p:nvSpPr>
          <p:cNvPr id="153" name="Google Shape;15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0" lvl="0" indent="0" algn="just" rtl="0">
              <a:spcBef>
                <a:spcPts val="640"/>
              </a:spcBef>
              <a:spcAft>
                <a:spcPts val="0"/>
              </a:spcAft>
              <a:buClr>
                <a:srgbClr val="002060"/>
              </a:buClr>
              <a:buSzPts val="3200"/>
              <a:buNone/>
            </a:pPr>
            <a:r>
              <a:rPr lang="en-US" b="1">
                <a:solidFill>
                  <a:srgbClr val="002060"/>
                </a:solidFill>
              </a:rPr>
              <a:t>George Catlin states “Politics means either the activities of political life or the study of these activities. And these activities are generally treated as activities of the various organs of government.”</a:t>
            </a:r>
            <a:endParaRPr b="1">
              <a:solidFill>
                <a:srgbClr val="002060"/>
              </a:solidFill>
            </a:endParaRPr>
          </a:p>
        </p:txBody>
      </p:sp>
      <p:sp>
        <p:nvSpPr>
          <p:cNvPr id="154" name="Google Shape;15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55" name="Google Shape;15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2811</Words>
  <Application>Microsoft Office PowerPoint</Application>
  <PresentationFormat>On-screen Show (4:3)</PresentationFormat>
  <Paragraphs>261</Paragraphs>
  <Slides>67</Slides>
  <Notes>66</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Welcome to the Study of Political Science</vt:lpstr>
      <vt:lpstr>PowerPoint Presentation</vt:lpstr>
      <vt:lpstr> Origin of the Term</vt:lpstr>
      <vt:lpstr>PowerPoint Presentation</vt:lpstr>
      <vt:lpstr>Definition of Political Science</vt:lpstr>
      <vt:lpstr>PowerPoint Presentation</vt:lpstr>
      <vt:lpstr>Politics as the study of the state</vt:lpstr>
      <vt:lpstr>PowerPoint Presentation</vt:lpstr>
      <vt:lpstr>Paul Janet writes “Political Science is concerned with the foundations of the state and principles of government.</vt:lpstr>
      <vt:lpstr>         Approaches to Political Science</vt:lpstr>
      <vt:lpstr>PowerPoint Presentation</vt:lpstr>
      <vt:lpstr> </vt:lpstr>
      <vt:lpstr>PowerPoint Presentation</vt:lpstr>
      <vt:lpstr>PowerPoint Presentation</vt:lpstr>
      <vt:lpstr>PowerPoint Presentation</vt:lpstr>
      <vt:lpstr>Traditional Approaches to Political Science</vt:lpstr>
      <vt:lpstr>Characteristics of Traditional Approaches </vt:lpstr>
      <vt:lpstr>Philosophical Approach</vt:lpstr>
      <vt:lpstr>PowerPoint Presentation</vt:lpstr>
      <vt:lpstr>PowerPoint Presentation</vt:lpstr>
      <vt:lpstr>PowerPoint Presentation</vt:lpstr>
      <vt:lpstr>Criticism of the Philosophical Approach</vt:lpstr>
      <vt:lpstr>Historical Approach</vt:lpstr>
      <vt:lpstr>PowerPoint Presentation</vt:lpstr>
      <vt:lpstr>PowerPoint Presentation</vt:lpstr>
      <vt:lpstr>PowerPoint Presentation</vt:lpstr>
      <vt:lpstr>PowerPoint Presentation</vt:lpstr>
      <vt:lpstr>PowerPoint Presentation</vt:lpstr>
      <vt:lpstr>PowerPoint Presentation</vt:lpstr>
      <vt:lpstr>Criticism of the Historical Approach</vt:lpstr>
      <vt:lpstr>PowerPoint Presentation</vt:lpstr>
      <vt:lpstr>Institutional Approach</vt:lpstr>
      <vt:lpstr>PowerPoint Presentation</vt:lpstr>
      <vt:lpstr>PowerPoint Presentation</vt:lpstr>
      <vt:lpstr>PowerPoint Presentation</vt:lpstr>
      <vt:lpstr>Legal Approach</vt:lpstr>
      <vt:lpstr>PowerPoint Presentation</vt:lpstr>
      <vt:lpstr>Criticism of the Legal Approach</vt:lpstr>
      <vt:lpstr>PowerPoint Presentation</vt:lpstr>
      <vt:lpstr>Evaluation of Traditional Approaches</vt:lpstr>
      <vt:lpstr>PowerPoint Presentation</vt:lpstr>
      <vt:lpstr>PowerPoint Presentation</vt:lpstr>
      <vt:lpstr>PowerPoint Presentation</vt:lpstr>
      <vt:lpstr>PowerPoint Presentation</vt:lpstr>
      <vt:lpstr>PowerPoint Presentation</vt:lpstr>
      <vt:lpstr>    Behavioral and other approaches  Economic Approach    </vt:lpstr>
      <vt:lpstr>PowerPoint Presentation</vt:lpstr>
      <vt:lpstr>PowerPoint Presentation</vt:lpstr>
      <vt:lpstr>PowerPoint Presentation</vt:lpstr>
      <vt:lpstr>Interest group approach</vt:lpstr>
      <vt:lpstr>Psychological Approach</vt:lpstr>
      <vt:lpstr>PowerPoint Presentation</vt:lpstr>
      <vt:lpstr>PowerPoint Presentation</vt:lpstr>
      <vt:lpstr>PowerPoint Presentation</vt:lpstr>
      <vt:lpstr>PowerPoint Presentation</vt:lpstr>
      <vt:lpstr>Comparative Approach</vt:lpstr>
      <vt:lpstr>PowerPoint Presentation</vt:lpstr>
      <vt:lpstr>Power Approach</vt:lpstr>
      <vt:lpstr>PowerPoint Presentation</vt:lpstr>
      <vt:lpstr>William Robson, another political thinker observes:</vt:lpstr>
      <vt:lpstr>PowerPoint Presentation</vt:lpstr>
      <vt:lpstr>PowerPoint Presentation</vt:lpstr>
      <vt:lpstr>Although  long depreciated by American political thinkers, who sometimes shied away from power as inherently dirty, the approach took root in Europe and contributed to the elite analysis of  Mosca, Pareto and Michels.</vt:lpstr>
      <vt:lpstr>PowerPoint Presentation</vt:lpstr>
      <vt:lpstr>Political Science as a study of Conflict Resolution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Study of Political Science</dc:title>
  <cp:lastModifiedBy>ASUS</cp:lastModifiedBy>
  <cp:revision>7</cp:revision>
  <dcterms:modified xsi:type="dcterms:W3CDTF">2023-07-22T15:04:28Z</dcterms:modified>
</cp:coreProperties>
</file>