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81" r:id="rId2"/>
    <p:sldId id="256" r:id="rId3"/>
    <p:sldId id="258" r:id="rId4"/>
    <p:sldId id="277" r:id="rId5"/>
    <p:sldId id="259" r:id="rId6"/>
    <p:sldId id="260" r:id="rId7"/>
    <p:sldId id="261" r:id="rId8"/>
    <p:sldId id="278" r:id="rId9"/>
    <p:sldId id="279" r:id="rId10"/>
    <p:sldId id="262" r:id="rId11"/>
    <p:sldId id="263" r:id="rId12"/>
    <p:sldId id="264" r:id="rId13"/>
    <p:sldId id="280" r:id="rId14"/>
    <p:sldId id="265" r:id="rId15"/>
    <p:sldId id="266" r:id="rId16"/>
    <p:sldId id="267" r:id="rId17"/>
    <p:sldId id="268" r:id="rId18"/>
    <p:sldId id="269" r:id="rId19"/>
    <p:sldId id="270" r:id="rId20"/>
    <p:sldId id="271" r:id="rId21"/>
    <p:sldId id="272" r:id="rId22"/>
    <p:sldId id="273" r:id="rId23"/>
    <p:sldId id="276" r:id="rId24"/>
    <p:sldId id="257" r:id="rId25"/>
    <p:sldId id="27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4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312C5-E12C-44C6-9ABF-1498378BDE96}" type="datetimeFigureOut">
              <a:rPr lang="en-GB" smtClean="0"/>
              <a:t>08/10/2019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9F96A-A18A-4FF9-8FD1-34712828778F}" type="slidenum">
              <a:rPr lang="en-GB" smtClean="0"/>
              <a:t>‹#›</a:t>
            </a:fld>
            <a:endParaRPr lang="en-GB"/>
          </a:p>
        </p:txBody>
      </p:sp>
    </p:spTree>
    <p:extLst>
      <p:ext uri="{BB962C8B-B14F-4D97-AF65-F5344CB8AC3E}">
        <p14:creationId xmlns:p14="http://schemas.microsoft.com/office/powerpoint/2010/main" val="229911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3AA3F0-F729-4880-9845-4140CE6208B4}" type="datetime1">
              <a:rPr lang="en-US" smtClean="0"/>
              <a:t>10/8/2019</a:t>
            </a:fld>
            <a:endParaRPr lang="en-US" dirty="0"/>
          </a:p>
        </p:txBody>
      </p:sp>
      <p:sp>
        <p:nvSpPr>
          <p:cNvPr id="5" name="Footer Placeholder 4"/>
          <p:cNvSpPr>
            <a:spLocks noGrp="1"/>
          </p:cNvSpPr>
          <p:nvPr>
            <p:ph type="ftr" sz="quarter" idx="11"/>
          </p:nvPr>
        </p:nvSpPr>
        <p:spPr/>
        <p:txBody>
          <a:bodyPr/>
          <a:lstStyle/>
          <a:p>
            <a:r>
              <a:rPr lang="pt-BR" smtClean="0"/>
              <a:t>Dr. Kabir M. Ashraf Alam ndc</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5AD676-26A8-42D4-8BE0-416BBBC4FFEC}" type="datetime1">
              <a:rPr lang="en-US" smtClean="0"/>
              <a:t>10/8/2019</a:t>
            </a:fld>
            <a:endParaRPr lang="en-US" dirty="0"/>
          </a:p>
        </p:txBody>
      </p:sp>
      <p:sp>
        <p:nvSpPr>
          <p:cNvPr id="5" name="Footer Placeholder 4"/>
          <p:cNvSpPr>
            <a:spLocks noGrp="1"/>
          </p:cNvSpPr>
          <p:nvPr>
            <p:ph type="ftr" sz="quarter" idx="11"/>
          </p:nvPr>
        </p:nvSpPr>
        <p:spPr/>
        <p:txBody>
          <a:bodyPr/>
          <a:lstStyle/>
          <a:p>
            <a:r>
              <a:rPr lang="pt-BR" smtClean="0"/>
              <a:t>Dr. Kabir M. Ashraf Alam ndc</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D38777-D850-4698-9998-650B604BC04C}" type="datetime1">
              <a:rPr lang="en-US" smtClean="0"/>
              <a:t>10/8/2019</a:t>
            </a:fld>
            <a:endParaRPr lang="en-US" dirty="0"/>
          </a:p>
        </p:txBody>
      </p:sp>
      <p:sp>
        <p:nvSpPr>
          <p:cNvPr id="5" name="Footer Placeholder 4"/>
          <p:cNvSpPr>
            <a:spLocks noGrp="1"/>
          </p:cNvSpPr>
          <p:nvPr>
            <p:ph type="ftr" sz="quarter" idx="11"/>
          </p:nvPr>
        </p:nvSpPr>
        <p:spPr/>
        <p:txBody>
          <a:bodyPr/>
          <a:lstStyle/>
          <a:p>
            <a:r>
              <a:rPr lang="pt-BR" smtClean="0"/>
              <a:t>Dr. Kabir M. Ashraf Alam ndc</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C53018C-9BE7-4417-BB0B-4349E4FF560E}" type="datetime1">
              <a:rPr lang="en-US" smtClean="0"/>
              <a:t>10/8/2019</a:t>
            </a:fld>
            <a:endParaRPr lang="en-US" dirty="0"/>
          </a:p>
        </p:txBody>
      </p:sp>
      <p:sp>
        <p:nvSpPr>
          <p:cNvPr id="6" name="Footer Placeholder 5"/>
          <p:cNvSpPr>
            <a:spLocks noGrp="1"/>
          </p:cNvSpPr>
          <p:nvPr>
            <p:ph type="ftr" sz="quarter" idx="11"/>
          </p:nvPr>
        </p:nvSpPr>
        <p:spPr/>
        <p:txBody>
          <a:bodyPr/>
          <a:lstStyle/>
          <a:p>
            <a:r>
              <a:rPr lang="pt-BR" smtClean="0"/>
              <a:t>Dr. Kabir M. Ashraf Alam ndc</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73722C4-7D9E-4070-8DBF-99AEA9493C5E}" type="datetime1">
              <a:rPr lang="en-US" smtClean="0"/>
              <a:t>10/8/2019</a:t>
            </a:fld>
            <a:endParaRPr lang="en-US" dirty="0"/>
          </a:p>
        </p:txBody>
      </p:sp>
      <p:sp>
        <p:nvSpPr>
          <p:cNvPr id="6" name="Footer Placeholder 5"/>
          <p:cNvSpPr>
            <a:spLocks noGrp="1"/>
          </p:cNvSpPr>
          <p:nvPr>
            <p:ph type="ftr" sz="quarter" idx="11"/>
          </p:nvPr>
        </p:nvSpPr>
        <p:spPr/>
        <p:txBody>
          <a:bodyPr/>
          <a:lstStyle/>
          <a:p>
            <a:r>
              <a:rPr lang="pt-BR" smtClean="0"/>
              <a:t>Dr. Kabir M. Ashraf Alam ndc</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9A23CD4-0217-4CE1-BD1C-BF4185DE841C}" type="datetime1">
              <a:rPr lang="en-US" smtClean="0"/>
              <a:t>10/8/2019</a:t>
            </a:fld>
            <a:endParaRPr lang="en-US" dirty="0"/>
          </a:p>
        </p:txBody>
      </p:sp>
      <p:sp>
        <p:nvSpPr>
          <p:cNvPr id="6" name="Footer Placeholder 5"/>
          <p:cNvSpPr>
            <a:spLocks noGrp="1"/>
          </p:cNvSpPr>
          <p:nvPr>
            <p:ph type="ftr" sz="quarter" idx="11"/>
          </p:nvPr>
        </p:nvSpPr>
        <p:spPr/>
        <p:txBody>
          <a:bodyPr/>
          <a:lstStyle/>
          <a:p>
            <a:r>
              <a:rPr lang="pt-BR" smtClean="0"/>
              <a:t>Dr. Kabir M. Ashraf Alam ndc</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B4D89-A215-4B2C-9615-62D9B66C587C}" type="datetime1">
              <a:rPr lang="en-US" smtClean="0"/>
              <a:t>10/8/2019</a:t>
            </a:fld>
            <a:endParaRPr lang="en-US" dirty="0"/>
          </a:p>
        </p:txBody>
      </p:sp>
      <p:sp>
        <p:nvSpPr>
          <p:cNvPr id="5" name="Footer Placeholder 4"/>
          <p:cNvSpPr>
            <a:spLocks noGrp="1"/>
          </p:cNvSpPr>
          <p:nvPr>
            <p:ph type="ftr" sz="quarter" idx="11"/>
          </p:nvPr>
        </p:nvSpPr>
        <p:spPr/>
        <p:txBody>
          <a:bodyPr/>
          <a:lstStyle/>
          <a:p>
            <a:r>
              <a:rPr lang="pt-BR" smtClean="0"/>
              <a:t>Dr. Kabir M. Ashraf Alam ndc</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0607D-F6B8-4BC8-B410-13D4D3C762CB}" type="datetime1">
              <a:rPr lang="en-US" smtClean="0"/>
              <a:t>10/8/2019</a:t>
            </a:fld>
            <a:endParaRPr lang="en-US" dirty="0"/>
          </a:p>
        </p:txBody>
      </p:sp>
      <p:sp>
        <p:nvSpPr>
          <p:cNvPr id="5" name="Footer Placeholder 4"/>
          <p:cNvSpPr>
            <a:spLocks noGrp="1"/>
          </p:cNvSpPr>
          <p:nvPr>
            <p:ph type="ftr" sz="quarter" idx="11"/>
          </p:nvPr>
        </p:nvSpPr>
        <p:spPr/>
        <p:txBody>
          <a:bodyPr/>
          <a:lstStyle/>
          <a:p>
            <a:r>
              <a:rPr lang="pt-BR" smtClean="0"/>
              <a:t>Dr. Kabir M. Ashraf Alam ndc</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7EED5-D811-42EB-8B63-FF22936F3F8B}" type="datetime1">
              <a:rPr lang="en-US" smtClean="0"/>
              <a:t>10/8/2019</a:t>
            </a:fld>
            <a:endParaRPr lang="en-US" dirty="0"/>
          </a:p>
        </p:txBody>
      </p:sp>
      <p:sp>
        <p:nvSpPr>
          <p:cNvPr id="5" name="Footer Placeholder 4"/>
          <p:cNvSpPr>
            <a:spLocks noGrp="1"/>
          </p:cNvSpPr>
          <p:nvPr>
            <p:ph type="ftr" sz="quarter" idx="11"/>
          </p:nvPr>
        </p:nvSpPr>
        <p:spPr/>
        <p:txBody>
          <a:bodyPr/>
          <a:lstStyle/>
          <a:p>
            <a:r>
              <a:rPr lang="pt-BR" smtClean="0"/>
              <a:t>Dr. Kabir M. Ashraf Alam ndc</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D5A009-2126-4E31-BB42-CDE2F1304B84}" type="datetime1">
              <a:rPr lang="en-US" smtClean="0"/>
              <a:t>10/8/2019</a:t>
            </a:fld>
            <a:endParaRPr lang="en-US" dirty="0"/>
          </a:p>
        </p:txBody>
      </p:sp>
      <p:sp>
        <p:nvSpPr>
          <p:cNvPr id="5" name="Footer Placeholder 4"/>
          <p:cNvSpPr>
            <a:spLocks noGrp="1"/>
          </p:cNvSpPr>
          <p:nvPr>
            <p:ph type="ftr" sz="quarter" idx="11"/>
          </p:nvPr>
        </p:nvSpPr>
        <p:spPr/>
        <p:txBody>
          <a:bodyPr/>
          <a:lstStyle/>
          <a:p>
            <a:r>
              <a:rPr lang="pt-BR" smtClean="0"/>
              <a:t>Dr. Kabir M. Ashraf Alam ndc</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2DBE20-A1E9-4ADF-B590-CE2030892C84}" type="datetime1">
              <a:rPr lang="en-US" smtClean="0"/>
              <a:t>10/8/2019</a:t>
            </a:fld>
            <a:endParaRPr lang="en-US" dirty="0"/>
          </a:p>
        </p:txBody>
      </p:sp>
      <p:sp>
        <p:nvSpPr>
          <p:cNvPr id="6" name="Footer Placeholder 5"/>
          <p:cNvSpPr>
            <a:spLocks noGrp="1"/>
          </p:cNvSpPr>
          <p:nvPr>
            <p:ph type="ftr" sz="quarter" idx="11"/>
          </p:nvPr>
        </p:nvSpPr>
        <p:spPr/>
        <p:txBody>
          <a:bodyPr/>
          <a:lstStyle/>
          <a:p>
            <a:r>
              <a:rPr lang="pt-BR" smtClean="0"/>
              <a:t>Dr. Kabir M. Ashraf Alam ndc</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965D92-6AFD-40EE-874B-24FC5AED0660}" type="datetime1">
              <a:rPr lang="en-US" smtClean="0"/>
              <a:t>10/8/2019</a:t>
            </a:fld>
            <a:endParaRPr lang="en-US" dirty="0"/>
          </a:p>
        </p:txBody>
      </p:sp>
      <p:sp>
        <p:nvSpPr>
          <p:cNvPr id="8" name="Footer Placeholder 7"/>
          <p:cNvSpPr>
            <a:spLocks noGrp="1"/>
          </p:cNvSpPr>
          <p:nvPr>
            <p:ph type="ftr" sz="quarter" idx="11"/>
          </p:nvPr>
        </p:nvSpPr>
        <p:spPr/>
        <p:txBody>
          <a:bodyPr/>
          <a:lstStyle/>
          <a:p>
            <a:r>
              <a:rPr lang="pt-BR" smtClean="0"/>
              <a:t>Dr. Kabir M. Ashraf Alam ndc</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8022E6-B25D-444C-92A0-7FB7ED12927B}"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774F-1024-4A9A-B073-1D3E5422B3F8}" type="datetime1">
              <a:rPr lang="en-US" smtClean="0"/>
              <a:t>10/8/2019</a:t>
            </a:fld>
            <a:endParaRPr lang="en-US" dirty="0"/>
          </a:p>
        </p:txBody>
      </p:sp>
      <p:sp>
        <p:nvSpPr>
          <p:cNvPr id="3" name="Footer Placeholder 2"/>
          <p:cNvSpPr>
            <a:spLocks noGrp="1"/>
          </p:cNvSpPr>
          <p:nvPr>
            <p:ph type="ftr" sz="quarter" idx="11"/>
          </p:nvPr>
        </p:nvSpPr>
        <p:spPr/>
        <p:txBody>
          <a:bodyPr/>
          <a:lstStyle/>
          <a:p>
            <a:r>
              <a:rPr lang="pt-BR" smtClean="0"/>
              <a:t>Dr. Kabir M. Ashraf Alam ndc</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9AD732-A7C1-480D-88F1-ACE9FD331E60}" type="datetime1">
              <a:rPr lang="en-US" smtClean="0"/>
              <a:t>10/8/2019</a:t>
            </a:fld>
            <a:endParaRPr lang="en-US" dirty="0"/>
          </a:p>
        </p:txBody>
      </p:sp>
      <p:sp>
        <p:nvSpPr>
          <p:cNvPr id="6" name="Footer Placeholder 5"/>
          <p:cNvSpPr>
            <a:spLocks noGrp="1"/>
          </p:cNvSpPr>
          <p:nvPr>
            <p:ph type="ftr" sz="quarter" idx="11"/>
          </p:nvPr>
        </p:nvSpPr>
        <p:spPr/>
        <p:txBody>
          <a:bodyPr/>
          <a:lstStyle/>
          <a:p>
            <a:r>
              <a:rPr lang="pt-BR" smtClean="0"/>
              <a:t>Dr. Kabir M. Ashraf Alam ndc</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372A31-F51F-4298-805F-41BDA0389FE6}" type="datetime1">
              <a:rPr lang="en-US" smtClean="0"/>
              <a:t>10/8/2019</a:t>
            </a:fld>
            <a:endParaRPr lang="en-US" dirty="0"/>
          </a:p>
        </p:txBody>
      </p:sp>
      <p:sp>
        <p:nvSpPr>
          <p:cNvPr id="6" name="Footer Placeholder 5"/>
          <p:cNvSpPr>
            <a:spLocks noGrp="1"/>
          </p:cNvSpPr>
          <p:nvPr>
            <p:ph type="ftr" sz="quarter" idx="11"/>
          </p:nvPr>
        </p:nvSpPr>
        <p:spPr/>
        <p:txBody>
          <a:bodyPr/>
          <a:lstStyle/>
          <a:p>
            <a:r>
              <a:rPr lang="pt-BR" smtClean="0"/>
              <a:t>Dr. Kabir M. Ashraf Alam ndc</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4EFAFE-A5D4-4014-9EA2-5365B9D4DBE3}" type="datetime1">
              <a:rPr lang="en-US" smtClean="0"/>
              <a:t>10/8/2019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smtClean="0"/>
              <a:t>Dr. Kabir M. Ashraf Alam ndc</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image.slidesharecdn.com/originofstate-160426054315/95/origin-of-state-4-638.jpg?cb=1461649419"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774F-1024-4A9A-B073-1D3E5422B3F8}" type="datetime1">
              <a:rPr lang="en-US" smtClean="0"/>
              <a:t>10/8/2019</a:t>
            </a:fld>
            <a:endParaRPr lang="en-US" dirty="0"/>
          </a:p>
        </p:txBody>
      </p:sp>
      <p:sp>
        <p:nvSpPr>
          <p:cNvPr id="3" name="Footer Placeholder 2"/>
          <p:cNvSpPr>
            <a:spLocks noGrp="1"/>
          </p:cNvSpPr>
          <p:nvPr>
            <p:ph type="ftr" sz="quarter" idx="11"/>
          </p:nvPr>
        </p:nvSpPr>
        <p:spPr/>
        <p:txBody>
          <a:bodyPr/>
          <a:lstStyle/>
          <a:p>
            <a:r>
              <a:rPr lang="pt-BR" smtClean="0"/>
              <a:t>Dr. Kabir M. Ashraf Alam ndc</a:t>
            </a:r>
            <a:endParaRPr lang="en-US" dirty="0"/>
          </a:p>
        </p:txBody>
      </p:sp>
      <p:sp>
        <p:nvSpPr>
          <p:cNvPr id="4" name="Slide Number Placeholder 3"/>
          <p:cNvSpPr>
            <a:spLocks noGrp="1"/>
          </p:cNvSpPr>
          <p:nvPr>
            <p:ph type="sldNum" sz="quarter" idx="12"/>
          </p:nvPr>
        </p:nvSpPr>
        <p:spPr>
          <a:xfrm>
            <a:off x="5713412" y="2042841"/>
            <a:ext cx="779767" cy="365125"/>
          </a:xfrm>
        </p:spPr>
        <p:txBody>
          <a:bodyPr/>
          <a:lstStyle/>
          <a:p>
            <a:fld id="{D57F1E4F-1CFF-5643-939E-217C01CDF565}" type="slidenum">
              <a:rPr lang="en-US" smtClean="0"/>
              <a:pPr/>
              <a:t>1</a:t>
            </a:fld>
            <a:endParaRPr lang="en-US" dirty="0"/>
          </a:p>
        </p:txBody>
      </p:sp>
      <p:sp>
        <p:nvSpPr>
          <p:cNvPr id="5" name="Rectangle 4"/>
          <p:cNvSpPr/>
          <p:nvPr/>
        </p:nvSpPr>
        <p:spPr>
          <a:xfrm>
            <a:off x="3055295" y="1543737"/>
            <a:ext cx="6096000" cy="523220"/>
          </a:xfrm>
          <a:prstGeom prst="rect">
            <a:avLst/>
          </a:prstGeom>
          <a:scene3d>
            <a:camera prst="orthographicFront"/>
            <a:lightRig rig="threePt" dir="t"/>
          </a:scene3d>
          <a:sp3d>
            <a:bevelT/>
          </a:sp3d>
        </p:spPr>
        <p:txBody>
          <a:bodyPr>
            <a:spAutoFit/>
          </a:bodyPr>
          <a:lstStyle/>
          <a:p>
            <a:r>
              <a:rPr lang="en-US" sz="2800" b="1" dirty="0" smtClean="0">
                <a:solidFill>
                  <a:srgbClr val="3B3835"/>
                </a:solidFill>
                <a:latin typeface="Helvetica Neue"/>
              </a:rPr>
              <a:t>ORIGIN AND THEORIES OF STATE</a:t>
            </a:r>
            <a:endParaRPr lang="en-US" sz="2800" b="1" i="0" dirty="0">
              <a:solidFill>
                <a:srgbClr val="3B3835"/>
              </a:solidFill>
              <a:effectLst/>
              <a:latin typeface="Helvetica Neue"/>
            </a:endParaRPr>
          </a:p>
        </p:txBody>
      </p:sp>
    </p:spTree>
    <p:extLst>
      <p:ext uri="{BB962C8B-B14F-4D97-AF65-F5344CB8AC3E}">
        <p14:creationId xmlns:p14="http://schemas.microsoft.com/office/powerpoint/2010/main" val="1772367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0471" y="1997839"/>
            <a:ext cx="9305363" cy="3108543"/>
          </a:xfrm>
          <a:prstGeom prst="rect">
            <a:avLst/>
          </a:prstGeom>
        </p:spPr>
        <p:txBody>
          <a:bodyPr wrap="square">
            <a:spAutoFit/>
          </a:bodyPr>
          <a:lstStyle/>
          <a:p>
            <a:r>
              <a:rPr lang="en-US" sz="2800" b="1" dirty="0" smtClean="0">
                <a:solidFill>
                  <a:srgbClr val="FF0000"/>
                </a:solidFill>
              </a:rPr>
              <a:t>The </a:t>
            </a:r>
            <a:r>
              <a:rPr lang="en-US" sz="2800" b="1" dirty="0">
                <a:solidFill>
                  <a:srgbClr val="FF0000"/>
                </a:solidFill>
              </a:rPr>
              <a:t>forms of government </a:t>
            </a:r>
            <a:endParaRPr lang="en-US" sz="2800" b="1" dirty="0" smtClean="0">
              <a:solidFill>
                <a:srgbClr val="FF0000"/>
              </a:solidFill>
            </a:endParaRPr>
          </a:p>
          <a:p>
            <a:endParaRPr lang="en-US" sz="2800" b="1" dirty="0">
              <a:solidFill>
                <a:srgbClr val="FF0000"/>
              </a:solidFill>
            </a:endParaRPr>
          </a:p>
          <a:p>
            <a:r>
              <a:rPr lang="en-US" sz="2800" b="1" dirty="0" smtClean="0">
                <a:solidFill>
                  <a:srgbClr val="FF0000"/>
                </a:solidFill>
              </a:rPr>
              <a:t>The </a:t>
            </a:r>
            <a:r>
              <a:rPr lang="en-US" sz="2800" b="1" dirty="0">
                <a:solidFill>
                  <a:srgbClr val="FF0000"/>
                </a:solidFill>
              </a:rPr>
              <a:t>forms of government discusses the sovereign powers </a:t>
            </a:r>
            <a:r>
              <a:rPr lang="en-US" sz="2800" b="1" dirty="0" smtClean="0">
                <a:solidFill>
                  <a:srgbClr val="FF0000"/>
                </a:solidFill>
              </a:rPr>
              <a:t>among </a:t>
            </a:r>
            <a:r>
              <a:rPr lang="en-US" sz="2800" b="1" dirty="0">
                <a:solidFill>
                  <a:srgbClr val="FF0000"/>
                </a:solidFill>
              </a:rPr>
              <a:t>the political rulers as to the number of persons in power; the distribution of political powers of the government; and the relationships of the branches of government. </a:t>
            </a:r>
            <a:endParaRPr lang="en-GB" sz="2800" b="1" dirty="0">
              <a:solidFill>
                <a:srgbClr val="FF0000"/>
              </a:solidFill>
            </a:endParaRPr>
          </a:p>
        </p:txBody>
      </p:sp>
      <p:sp>
        <p:nvSpPr>
          <p:cNvPr id="3" name="Date Placeholder 2"/>
          <p:cNvSpPr>
            <a:spLocks noGrp="1"/>
          </p:cNvSpPr>
          <p:nvPr>
            <p:ph type="dt" sz="half" idx="10"/>
          </p:nvPr>
        </p:nvSpPr>
        <p:spPr/>
        <p:txBody>
          <a:bodyPr/>
          <a:lstStyle/>
          <a:p>
            <a:fld id="{0C6363F2-E4AE-4F3B-B28B-E4F8DAAA9223}"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9629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504" y="2627582"/>
            <a:ext cx="8767483" cy="3108543"/>
          </a:xfrm>
          <a:prstGeom prst="rect">
            <a:avLst/>
          </a:prstGeom>
        </p:spPr>
        <p:txBody>
          <a:bodyPr wrap="square">
            <a:spAutoFit/>
          </a:bodyPr>
          <a:lstStyle/>
          <a:p>
            <a:r>
              <a:rPr lang="en-US" sz="2800" b="1" dirty="0" smtClean="0">
                <a:solidFill>
                  <a:srgbClr val="C00000"/>
                </a:solidFill>
              </a:rPr>
              <a:t>According </a:t>
            </a:r>
            <a:r>
              <a:rPr lang="en-US" sz="2800" b="1" dirty="0">
                <a:solidFill>
                  <a:srgbClr val="C00000"/>
                </a:solidFill>
              </a:rPr>
              <a:t>to the Number of Persons Exercising </a:t>
            </a:r>
            <a:r>
              <a:rPr lang="en-US" sz="2800" b="1" dirty="0" smtClean="0">
                <a:solidFill>
                  <a:srgbClr val="C00000"/>
                </a:solidFill>
              </a:rPr>
              <a:t>Sovereign Powers</a:t>
            </a:r>
            <a:r>
              <a:rPr lang="en-US" sz="2800" b="1" dirty="0">
                <a:solidFill>
                  <a:srgbClr val="C00000"/>
                </a:solidFill>
              </a:rPr>
              <a:t>: </a:t>
            </a:r>
            <a:endParaRPr lang="en-US" sz="2800" b="1" dirty="0" smtClean="0">
              <a:solidFill>
                <a:srgbClr val="C00000"/>
              </a:solidFill>
            </a:endParaRPr>
          </a:p>
          <a:p>
            <a:pPr marL="514350" indent="-514350">
              <a:buAutoNum type="arabicPeriod"/>
            </a:pPr>
            <a:endParaRPr lang="en-US" sz="2800" b="1" dirty="0">
              <a:solidFill>
                <a:srgbClr val="C00000"/>
              </a:solidFill>
            </a:endParaRPr>
          </a:p>
          <a:p>
            <a:pPr marL="514350" indent="-514350">
              <a:buAutoNum type="arabicPeriod"/>
            </a:pPr>
            <a:r>
              <a:rPr lang="en-US" sz="2800" b="1" dirty="0" smtClean="0">
                <a:solidFill>
                  <a:srgbClr val="C00000"/>
                </a:solidFill>
              </a:rPr>
              <a:t>Usually</a:t>
            </a:r>
            <a:r>
              <a:rPr lang="en-US" sz="2800" b="1" dirty="0">
                <a:solidFill>
                  <a:srgbClr val="C00000"/>
                </a:solidFill>
              </a:rPr>
              <a:t>, the sovereign powers are exercised by the rulers who are being called “King”, “Emperor”, “President” or “Prime Minister” to lead in the administration of the government. </a:t>
            </a:r>
            <a:endParaRPr lang="en-GB" sz="2800" b="1" dirty="0">
              <a:solidFill>
                <a:srgbClr val="C00000"/>
              </a:solidFill>
            </a:endParaRPr>
          </a:p>
        </p:txBody>
      </p:sp>
      <p:sp>
        <p:nvSpPr>
          <p:cNvPr id="3" name="Date Placeholder 2"/>
          <p:cNvSpPr>
            <a:spLocks noGrp="1"/>
          </p:cNvSpPr>
          <p:nvPr>
            <p:ph type="dt" sz="half" idx="10"/>
          </p:nvPr>
        </p:nvSpPr>
        <p:spPr/>
        <p:txBody>
          <a:bodyPr/>
          <a:lstStyle/>
          <a:p>
            <a:fld id="{A97BEE65-C9C0-476D-A185-37044C253C07}"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7108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1815882"/>
          </a:xfrm>
          <a:prstGeom prst="rect">
            <a:avLst/>
          </a:prstGeom>
        </p:spPr>
        <p:txBody>
          <a:bodyPr>
            <a:spAutoFit/>
          </a:bodyPr>
          <a:lstStyle/>
          <a:p>
            <a:r>
              <a:rPr lang="en-US" sz="2800" b="1" dirty="0">
                <a:solidFill>
                  <a:srgbClr val="FF0000"/>
                </a:solidFill>
              </a:rPr>
              <a:t>The common classifications under the number of persons are monarchy, aristocracy, and democracy. </a:t>
            </a:r>
            <a:endParaRPr lang="en-GB" sz="2800" b="1" dirty="0">
              <a:solidFill>
                <a:srgbClr val="FF0000"/>
              </a:solidFill>
            </a:endParaRPr>
          </a:p>
        </p:txBody>
      </p:sp>
      <p:sp>
        <p:nvSpPr>
          <p:cNvPr id="3" name="Date Placeholder 2"/>
          <p:cNvSpPr>
            <a:spLocks noGrp="1"/>
          </p:cNvSpPr>
          <p:nvPr>
            <p:ph type="dt" sz="half" idx="10"/>
          </p:nvPr>
        </p:nvSpPr>
        <p:spPr/>
        <p:txBody>
          <a:bodyPr/>
          <a:lstStyle/>
          <a:p>
            <a:fld id="{746553C4-B321-4E6C-B3D6-1F672B3C578C}"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700589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774F-1024-4A9A-B073-1D3E5422B3F8}" type="datetime1">
              <a:rPr lang="en-US" smtClean="0"/>
              <a:t>10/8/2019</a:t>
            </a:fld>
            <a:endParaRPr lang="en-US" dirty="0"/>
          </a:p>
        </p:txBody>
      </p:sp>
      <p:sp>
        <p:nvSpPr>
          <p:cNvPr id="3" name="Footer Placeholder 2"/>
          <p:cNvSpPr>
            <a:spLocks noGrp="1"/>
          </p:cNvSpPr>
          <p:nvPr>
            <p:ph type="ftr" sz="quarter" idx="11"/>
          </p:nvPr>
        </p:nvSpPr>
        <p:spPr/>
        <p:txBody>
          <a:bodyPr/>
          <a:lstStyle/>
          <a:p>
            <a:r>
              <a:rPr lang="pt-BR" smtClean="0"/>
              <a:t>Dr. Kabir M. Ashraf Alam ndc</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Rectangle 4"/>
          <p:cNvSpPr/>
          <p:nvPr/>
        </p:nvSpPr>
        <p:spPr>
          <a:xfrm>
            <a:off x="3048000" y="2305616"/>
            <a:ext cx="7313612" cy="1815882"/>
          </a:xfrm>
          <a:prstGeom prst="rect">
            <a:avLst/>
          </a:prstGeom>
        </p:spPr>
        <p:txBody>
          <a:bodyPr wrap="square">
            <a:spAutoFit/>
          </a:bodyPr>
          <a:lstStyle/>
          <a:p>
            <a:r>
              <a:rPr lang="en-US" sz="2800" b="1" dirty="0">
                <a:solidFill>
                  <a:srgbClr val="0070C0"/>
                </a:solidFill>
              </a:rPr>
              <a:t>a) Monarchy. There is only one ruler who exercises the supreme authority with the basis on the divine rights and constitution to handle governmental affairs. </a:t>
            </a:r>
            <a:endParaRPr lang="en-GB" b="1" dirty="0">
              <a:solidFill>
                <a:srgbClr val="0070C0"/>
              </a:solidFill>
            </a:endParaRPr>
          </a:p>
        </p:txBody>
      </p:sp>
    </p:spTree>
    <p:extLst>
      <p:ext uri="{BB962C8B-B14F-4D97-AF65-F5344CB8AC3E}">
        <p14:creationId xmlns:p14="http://schemas.microsoft.com/office/powerpoint/2010/main" val="11114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3529" y="1990183"/>
            <a:ext cx="7754471" cy="1815882"/>
          </a:xfrm>
          <a:prstGeom prst="rect">
            <a:avLst/>
          </a:prstGeom>
        </p:spPr>
        <p:txBody>
          <a:bodyPr wrap="square">
            <a:spAutoFit/>
          </a:bodyPr>
          <a:lstStyle/>
          <a:p>
            <a:r>
              <a:rPr lang="en-US" sz="2800" b="1" dirty="0">
                <a:solidFill>
                  <a:srgbClr val="00B050"/>
                </a:solidFill>
              </a:rPr>
              <a:t>The ruler of the monarchical form is called “king” or “emperor” which has </a:t>
            </a:r>
            <a:r>
              <a:rPr lang="en-US" sz="2800" b="1" dirty="0" smtClean="0">
                <a:solidFill>
                  <a:srgbClr val="00B050"/>
                </a:solidFill>
              </a:rPr>
              <a:t>been based  </a:t>
            </a:r>
            <a:r>
              <a:rPr lang="en-US" sz="2800" b="1" dirty="0">
                <a:solidFill>
                  <a:srgbClr val="00B050"/>
                </a:solidFill>
              </a:rPr>
              <a:t>on the </a:t>
            </a:r>
            <a:r>
              <a:rPr lang="en-US" sz="2800" b="1" dirty="0" smtClean="0">
                <a:solidFill>
                  <a:srgbClr val="00B050"/>
                </a:solidFill>
              </a:rPr>
              <a:t>royal </a:t>
            </a:r>
            <a:r>
              <a:rPr lang="en-US" sz="2800" b="1" dirty="0">
                <a:solidFill>
                  <a:srgbClr val="00B050"/>
                </a:solidFill>
              </a:rPr>
              <a:t>blood or dynastic rule of governance. </a:t>
            </a:r>
            <a:endParaRPr lang="en-GB" sz="2800" b="1" dirty="0">
              <a:solidFill>
                <a:srgbClr val="00B050"/>
              </a:solidFill>
            </a:endParaRPr>
          </a:p>
        </p:txBody>
      </p:sp>
      <p:sp>
        <p:nvSpPr>
          <p:cNvPr id="3" name="Date Placeholder 2"/>
          <p:cNvSpPr>
            <a:spLocks noGrp="1"/>
          </p:cNvSpPr>
          <p:nvPr>
            <p:ph type="dt" sz="half" idx="10"/>
          </p:nvPr>
        </p:nvSpPr>
        <p:spPr/>
        <p:txBody>
          <a:bodyPr/>
          <a:lstStyle/>
          <a:p>
            <a:fld id="{979FE228-D407-4D91-A40D-2D65C8C07B11}"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54201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0906" y="709136"/>
            <a:ext cx="7440706" cy="3539430"/>
          </a:xfrm>
          <a:prstGeom prst="rect">
            <a:avLst/>
          </a:prstGeom>
        </p:spPr>
        <p:txBody>
          <a:bodyPr wrap="square">
            <a:spAutoFit/>
          </a:bodyPr>
          <a:lstStyle/>
          <a:p>
            <a:r>
              <a:rPr lang="en-US" sz="2800" b="1" dirty="0">
                <a:solidFill>
                  <a:srgbClr val="FF0000"/>
                </a:solidFill>
              </a:rPr>
              <a:t>There are two classifications of monarchy as evolved in the history of Europe: </a:t>
            </a:r>
            <a:endParaRPr lang="en-US" sz="2800" b="1" dirty="0" smtClean="0">
              <a:solidFill>
                <a:srgbClr val="FF0000"/>
              </a:solidFill>
            </a:endParaRPr>
          </a:p>
          <a:p>
            <a:endParaRPr lang="en-US" sz="2800" b="1" dirty="0" smtClean="0">
              <a:solidFill>
                <a:srgbClr val="FF0000"/>
              </a:solidFill>
            </a:endParaRPr>
          </a:p>
          <a:p>
            <a:r>
              <a:rPr lang="en-US" sz="2800" b="1" dirty="0" smtClean="0">
                <a:solidFill>
                  <a:srgbClr val="FF0000"/>
                </a:solidFill>
              </a:rPr>
              <a:t>1) </a:t>
            </a:r>
            <a:r>
              <a:rPr lang="en-US" sz="2800" b="1" dirty="0">
                <a:solidFill>
                  <a:srgbClr val="FF0000"/>
                </a:solidFill>
              </a:rPr>
              <a:t>Absolute Monarchy. The Egyptian, Mesopotamian, Chinese, Persian and European civilization followed this system of governance under the rules of divine rights. </a:t>
            </a:r>
            <a:endParaRPr lang="en-GB" sz="2800" b="1" dirty="0">
              <a:solidFill>
                <a:srgbClr val="FF0000"/>
              </a:solidFill>
            </a:endParaRPr>
          </a:p>
        </p:txBody>
      </p:sp>
      <p:sp>
        <p:nvSpPr>
          <p:cNvPr id="3" name="Date Placeholder 2"/>
          <p:cNvSpPr>
            <a:spLocks noGrp="1"/>
          </p:cNvSpPr>
          <p:nvPr>
            <p:ph type="dt" sz="half" idx="10"/>
          </p:nvPr>
        </p:nvSpPr>
        <p:spPr/>
        <p:txBody>
          <a:bodyPr/>
          <a:lstStyle/>
          <a:p>
            <a:fld id="{505B63DA-181B-44B1-87FA-C7E9EF1D23B2}"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170981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6282" y="1493095"/>
            <a:ext cx="7745506" cy="2246769"/>
          </a:xfrm>
          <a:prstGeom prst="rect">
            <a:avLst/>
          </a:prstGeom>
        </p:spPr>
        <p:txBody>
          <a:bodyPr wrap="square">
            <a:spAutoFit/>
          </a:bodyPr>
          <a:lstStyle/>
          <a:p>
            <a:r>
              <a:rPr lang="en-US" sz="2800" b="1" dirty="0">
                <a:solidFill>
                  <a:srgbClr val="C00000"/>
                </a:solidFill>
              </a:rPr>
              <a:t>The emperors and kings were believed to be the representative of god as the source of political authority and powers to administer the affairs of the government. </a:t>
            </a:r>
            <a:endParaRPr lang="en-US" sz="2800" b="1" dirty="0" smtClean="0">
              <a:solidFill>
                <a:srgbClr val="C00000"/>
              </a:solidFill>
            </a:endParaRPr>
          </a:p>
          <a:p>
            <a:endParaRPr lang="en-US" sz="2800" b="1" dirty="0" smtClean="0">
              <a:solidFill>
                <a:srgbClr val="C00000"/>
              </a:solidFill>
            </a:endParaRPr>
          </a:p>
        </p:txBody>
      </p:sp>
      <p:sp>
        <p:nvSpPr>
          <p:cNvPr id="3" name="Date Placeholder 2"/>
          <p:cNvSpPr>
            <a:spLocks noGrp="1"/>
          </p:cNvSpPr>
          <p:nvPr>
            <p:ph type="dt" sz="half" idx="10"/>
          </p:nvPr>
        </p:nvSpPr>
        <p:spPr/>
        <p:txBody>
          <a:bodyPr/>
          <a:lstStyle/>
          <a:p>
            <a:fld id="{32C4265A-8232-4716-B8D9-7FB9C2E81E72}"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14312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7823" y="879465"/>
            <a:ext cx="7521388" cy="3108543"/>
          </a:xfrm>
          <a:prstGeom prst="rect">
            <a:avLst/>
          </a:prstGeom>
        </p:spPr>
        <p:txBody>
          <a:bodyPr wrap="square">
            <a:spAutoFit/>
          </a:bodyPr>
          <a:lstStyle/>
          <a:p>
            <a:r>
              <a:rPr lang="en-US" sz="2800" b="1" dirty="0">
                <a:solidFill>
                  <a:srgbClr val="C00000"/>
                </a:solidFill>
              </a:rPr>
              <a:t>2) Limited Monarchy.</a:t>
            </a:r>
            <a:endParaRPr lang="en-GB" sz="2800" b="1" dirty="0">
              <a:solidFill>
                <a:srgbClr val="C00000"/>
              </a:solidFill>
            </a:endParaRPr>
          </a:p>
          <a:p>
            <a:endParaRPr lang="en-US" sz="2800" b="1" dirty="0" smtClean="0">
              <a:solidFill>
                <a:srgbClr val="002060"/>
              </a:solidFill>
            </a:endParaRPr>
          </a:p>
          <a:p>
            <a:r>
              <a:rPr lang="en-US" sz="2800" b="1" dirty="0" smtClean="0">
                <a:solidFill>
                  <a:srgbClr val="002060"/>
                </a:solidFill>
              </a:rPr>
              <a:t>This </a:t>
            </a:r>
            <a:r>
              <a:rPr lang="en-US" sz="2800" b="1" dirty="0">
                <a:solidFill>
                  <a:srgbClr val="002060"/>
                </a:solidFill>
              </a:rPr>
              <a:t>was the transformation of the absolute monarchy in Europe that “kings” and “emperors’ were no longer presented by the doctrine of the divine rights but must rule in accordance </a:t>
            </a:r>
            <a:r>
              <a:rPr lang="en-US" sz="2800" b="1" dirty="0" smtClean="0">
                <a:solidFill>
                  <a:srgbClr val="002060"/>
                </a:solidFill>
              </a:rPr>
              <a:t>with the </a:t>
            </a:r>
            <a:r>
              <a:rPr lang="en-US" sz="2800" b="1" dirty="0">
                <a:solidFill>
                  <a:srgbClr val="002060"/>
                </a:solidFill>
              </a:rPr>
              <a:t>constitution. </a:t>
            </a:r>
            <a:endParaRPr lang="en-GB" sz="2800" b="1" dirty="0">
              <a:solidFill>
                <a:srgbClr val="002060"/>
              </a:solidFill>
            </a:endParaRPr>
          </a:p>
        </p:txBody>
      </p:sp>
      <p:sp>
        <p:nvSpPr>
          <p:cNvPr id="3" name="Date Placeholder 2"/>
          <p:cNvSpPr>
            <a:spLocks noGrp="1"/>
          </p:cNvSpPr>
          <p:nvPr>
            <p:ph type="dt" sz="half" idx="10"/>
          </p:nvPr>
        </p:nvSpPr>
        <p:spPr/>
        <p:txBody>
          <a:bodyPr/>
          <a:lstStyle/>
          <a:p>
            <a:fld id="{A18920B7-1BF3-48F3-8800-3C822D4EE7BD}"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738179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7718612" cy="2677656"/>
          </a:xfrm>
          <a:prstGeom prst="rect">
            <a:avLst/>
          </a:prstGeom>
        </p:spPr>
        <p:txBody>
          <a:bodyPr wrap="square">
            <a:spAutoFit/>
          </a:bodyPr>
          <a:lstStyle/>
          <a:p>
            <a:r>
              <a:rPr lang="en-US" sz="2800" b="1" dirty="0">
                <a:solidFill>
                  <a:srgbClr val="FF0000"/>
                </a:solidFill>
              </a:rPr>
              <a:t>Therefore, the political power is usually limited in accordance with the established constitution. It is </a:t>
            </a:r>
            <a:r>
              <a:rPr lang="en-US" sz="2800" b="1" dirty="0"/>
              <a:t>nominal and symbolic </a:t>
            </a:r>
            <a:r>
              <a:rPr lang="en-US" sz="2800" b="1" dirty="0">
                <a:solidFill>
                  <a:srgbClr val="FF0000"/>
                </a:solidFill>
              </a:rPr>
              <a:t>as to the governmental functions in the executive and legislative branch of </a:t>
            </a:r>
            <a:r>
              <a:rPr lang="en-US" sz="2800" b="1" dirty="0" smtClean="0">
                <a:solidFill>
                  <a:srgbClr val="FF0000"/>
                </a:solidFill>
              </a:rPr>
              <a:t>the government</a:t>
            </a:r>
            <a:r>
              <a:rPr lang="en-US" sz="2800" b="1" dirty="0">
                <a:solidFill>
                  <a:srgbClr val="FF0000"/>
                </a:solidFill>
              </a:rPr>
              <a:t>. </a:t>
            </a:r>
            <a:endParaRPr lang="en-GB" sz="2800" b="1" dirty="0">
              <a:solidFill>
                <a:srgbClr val="FF0000"/>
              </a:solidFill>
            </a:endParaRPr>
          </a:p>
        </p:txBody>
      </p:sp>
      <p:sp>
        <p:nvSpPr>
          <p:cNvPr id="3" name="Date Placeholder 2"/>
          <p:cNvSpPr>
            <a:spLocks noGrp="1"/>
          </p:cNvSpPr>
          <p:nvPr>
            <p:ph type="dt" sz="half" idx="10"/>
          </p:nvPr>
        </p:nvSpPr>
        <p:spPr/>
        <p:txBody>
          <a:bodyPr/>
          <a:lstStyle/>
          <a:p>
            <a:fld id="{815D79EF-4289-4F17-B692-5867D478F552}"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582492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828836"/>
            <a:ext cx="7915835" cy="2677656"/>
          </a:xfrm>
          <a:prstGeom prst="rect">
            <a:avLst/>
          </a:prstGeom>
        </p:spPr>
        <p:txBody>
          <a:bodyPr wrap="square">
            <a:spAutoFit/>
          </a:bodyPr>
          <a:lstStyle/>
          <a:p>
            <a:r>
              <a:rPr lang="en-US" sz="2800" b="1" dirty="0">
                <a:solidFill>
                  <a:schemeClr val="accent6">
                    <a:lumMod val="50000"/>
                  </a:schemeClr>
                </a:solidFill>
              </a:rPr>
              <a:t>b) Aristocracy. The government that </a:t>
            </a:r>
            <a:r>
              <a:rPr lang="en-US" sz="2800" b="1" dirty="0" smtClean="0">
                <a:solidFill>
                  <a:schemeClr val="accent6">
                    <a:lumMod val="50000"/>
                  </a:schemeClr>
                </a:solidFill>
              </a:rPr>
              <a:t>rule </a:t>
            </a:r>
            <a:r>
              <a:rPr lang="en-US" sz="2800" b="1" dirty="0">
                <a:solidFill>
                  <a:schemeClr val="accent6">
                    <a:lumMod val="50000"/>
                  </a:schemeClr>
                </a:solidFill>
              </a:rPr>
              <a:t>by the few </a:t>
            </a:r>
            <a:r>
              <a:rPr lang="en-US" sz="2800" b="1" dirty="0" smtClean="0">
                <a:solidFill>
                  <a:schemeClr val="accent6">
                    <a:lumMod val="50000"/>
                  </a:schemeClr>
                </a:solidFill>
              </a:rPr>
              <a:t>members of the privileged </a:t>
            </a:r>
            <a:r>
              <a:rPr lang="en-US" sz="2800" b="1" dirty="0">
                <a:solidFill>
                  <a:schemeClr val="accent6">
                    <a:lumMod val="50000"/>
                  </a:schemeClr>
                </a:solidFill>
              </a:rPr>
              <a:t>class. The social stratification of the society </a:t>
            </a:r>
            <a:r>
              <a:rPr lang="en-US" sz="2800" b="1" dirty="0" smtClean="0">
                <a:solidFill>
                  <a:schemeClr val="accent6">
                    <a:lumMod val="50000"/>
                  </a:schemeClr>
                </a:solidFill>
              </a:rPr>
              <a:t>is such that only </a:t>
            </a:r>
            <a:r>
              <a:rPr lang="en-US" sz="2800" b="1" dirty="0">
                <a:solidFill>
                  <a:schemeClr val="accent6">
                    <a:lumMod val="50000"/>
                  </a:schemeClr>
                </a:solidFill>
              </a:rPr>
              <a:t>those with wealth has the political power to hold the governmental affairs of the state .</a:t>
            </a:r>
            <a:endParaRPr lang="en-GB" sz="2800" b="1" dirty="0">
              <a:solidFill>
                <a:schemeClr val="accent6">
                  <a:lumMod val="50000"/>
                </a:schemeClr>
              </a:solidFill>
            </a:endParaRPr>
          </a:p>
        </p:txBody>
      </p:sp>
      <p:sp>
        <p:nvSpPr>
          <p:cNvPr id="3" name="Date Placeholder 2"/>
          <p:cNvSpPr>
            <a:spLocks noGrp="1"/>
          </p:cNvSpPr>
          <p:nvPr>
            <p:ph type="dt" sz="half" idx="10"/>
          </p:nvPr>
        </p:nvSpPr>
        <p:spPr/>
        <p:txBody>
          <a:bodyPr/>
          <a:lstStyle/>
          <a:p>
            <a:fld id="{57C9ABA9-835F-40EB-AAE5-25B15555EAEA}"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70091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07141"/>
            <a:ext cx="8915399" cy="900953"/>
          </a:xfrm>
        </p:spPr>
        <p:txBody>
          <a:bodyPr>
            <a:noAutofit/>
          </a:bodyPr>
          <a:lstStyle/>
          <a:p>
            <a:r>
              <a:rPr lang="en-US" sz="2800" b="1" dirty="0" smtClean="0">
                <a:solidFill>
                  <a:srgbClr val="FF0000"/>
                </a:solidFill>
              </a:rPr>
              <a:t/>
            </a:r>
            <a:br>
              <a:rPr lang="en-US" sz="2800" b="1" dirty="0" smtClean="0">
                <a:solidFill>
                  <a:srgbClr val="FF0000"/>
                </a:solidFill>
              </a:rPr>
            </a:br>
            <a:r>
              <a:rPr lang="en-US" sz="2800" b="1" dirty="0">
                <a:solidFill>
                  <a:srgbClr val="FF0000"/>
                </a:solidFill>
              </a:rPr>
              <a:t/>
            </a:r>
            <a:br>
              <a:rPr lang="en-US" sz="2800" b="1" dirty="0">
                <a:solidFill>
                  <a:srgbClr val="FF0000"/>
                </a:solidFill>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Origin </a:t>
            </a:r>
            <a:r>
              <a:rPr lang="en-US" sz="2800" b="1" dirty="0">
                <a:solidFill>
                  <a:srgbClr val="FF0000"/>
                </a:solidFill>
              </a:rPr>
              <a:t>of state</a:t>
            </a:r>
            <a:br>
              <a:rPr lang="en-US" sz="2800" b="1" dirty="0">
                <a:solidFill>
                  <a:srgbClr val="FF0000"/>
                </a:solidFill>
              </a:rPr>
            </a:br>
            <a:endParaRPr lang="en-GB" sz="2800" b="1" dirty="0">
              <a:solidFill>
                <a:srgbClr val="FF0000"/>
              </a:solidFill>
            </a:endParaRPr>
          </a:p>
        </p:txBody>
      </p:sp>
      <p:sp>
        <p:nvSpPr>
          <p:cNvPr id="3" name="Subtitle 2"/>
          <p:cNvSpPr>
            <a:spLocks noGrp="1"/>
          </p:cNvSpPr>
          <p:nvPr>
            <p:ph type="subTitle" idx="1"/>
          </p:nvPr>
        </p:nvSpPr>
        <p:spPr/>
        <p:txBody>
          <a:bodyPr>
            <a:noAutofit/>
          </a:bodyPr>
          <a:lstStyle/>
          <a:p>
            <a:endParaRPr lang="en-GB" sz="2800" dirty="0"/>
          </a:p>
        </p:txBody>
      </p:sp>
      <p:sp>
        <p:nvSpPr>
          <p:cNvPr id="4" name="Rectangle 3"/>
          <p:cNvSpPr/>
          <p:nvPr/>
        </p:nvSpPr>
        <p:spPr>
          <a:xfrm>
            <a:off x="3262032" y="3025703"/>
            <a:ext cx="7612155" cy="2246769"/>
          </a:xfrm>
          <a:prstGeom prst="rect">
            <a:avLst/>
          </a:prstGeom>
        </p:spPr>
        <p:txBody>
          <a:bodyPr wrap="square">
            <a:spAutoFit/>
          </a:bodyPr>
          <a:lstStyle/>
          <a:p>
            <a:r>
              <a:rPr lang="en-US" sz="2800" b="1" dirty="0" smtClean="0">
                <a:solidFill>
                  <a:schemeClr val="accent5">
                    <a:lumMod val="50000"/>
                  </a:schemeClr>
                </a:solidFill>
              </a:rPr>
              <a:t> The following </a:t>
            </a:r>
            <a:r>
              <a:rPr lang="en-US" sz="2800" b="1" dirty="0">
                <a:solidFill>
                  <a:schemeClr val="accent5">
                    <a:lumMod val="50000"/>
                  </a:schemeClr>
                </a:solidFill>
              </a:rPr>
              <a:t>are the theories on the origin of state as have been formed and developed as a result of the political thought and philosophy in the ancient time until the enlightenment period in Europe. </a:t>
            </a:r>
            <a:endParaRPr lang="en-GB" sz="2800" b="1" dirty="0">
              <a:solidFill>
                <a:schemeClr val="accent5">
                  <a:lumMod val="50000"/>
                </a:schemeClr>
              </a:solidFill>
            </a:endParaRPr>
          </a:p>
        </p:txBody>
      </p:sp>
    </p:spTree>
    <p:extLst>
      <p:ext uri="{BB962C8B-B14F-4D97-AF65-F5344CB8AC3E}">
        <p14:creationId xmlns:p14="http://schemas.microsoft.com/office/powerpoint/2010/main" val="2459449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835" y="2551837"/>
            <a:ext cx="9412941" cy="2677656"/>
          </a:xfrm>
          <a:prstGeom prst="rect">
            <a:avLst/>
          </a:prstGeom>
        </p:spPr>
        <p:txBody>
          <a:bodyPr wrap="square">
            <a:spAutoFit/>
          </a:bodyPr>
          <a:lstStyle/>
          <a:p>
            <a:r>
              <a:rPr lang="en-US" sz="2800" b="1" dirty="0">
                <a:solidFill>
                  <a:srgbClr val="C00000"/>
                </a:solidFill>
              </a:rPr>
              <a:t>They are considered as the powerful class with enough money to hold political position and influence </a:t>
            </a:r>
            <a:r>
              <a:rPr lang="en-US" sz="2800" b="1" dirty="0" smtClean="0">
                <a:solidFill>
                  <a:srgbClr val="C00000"/>
                </a:solidFill>
              </a:rPr>
              <a:t>on </a:t>
            </a:r>
            <a:r>
              <a:rPr lang="en-US" sz="2800" b="1" dirty="0">
                <a:solidFill>
                  <a:srgbClr val="C00000"/>
                </a:solidFill>
              </a:rPr>
              <a:t>the people. This form of government has been called </a:t>
            </a:r>
            <a:r>
              <a:rPr lang="en-US" sz="2800" b="1" dirty="0" smtClean="0">
                <a:solidFill>
                  <a:srgbClr val="C00000"/>
                </a:solidFill>
              </a:rPr>
              <a:t>“oligarchy” </a:t>
            </a:r>
            <a:r>
              <a:rPr lang="en-US" sz="2800" b="1" dirty="0">
                <a:solidFill>
                  <a:srgbClr val="C00000"/>
                </a:solidFill>
              </a:rPr>
              <a:t>and “</a:t>
            </a:r>
            <a:r>
              <a:rPr lang="en-US" sz="2800" b="1" dirty="0" smtClean="0">
                <a:solidFill>
                  <a:srgbClr val="C00000"/>
                </a:solidFill>
              </a:rPr>
              <a:t>aristocracy” </a:t>
            </a:r>
            <a:r>
              <a:rPr lang="en-US" sz="2800" b="1" dirty="0">
                <a:solidFill>
                  <a:srgbClr val="C00000"/>
                </a:solidFill>
              </a:rPr>
              <a:t>who controlled the economic power as they controlled the wealth of the nation. </a:t>
            </a:r>
            <a:endParaRPr lang="en-GB" sz="2800" b="1" dirty="0">
              <a:solidFill>
                <a:srgbClr val="C00000"/>
              </a:solidFill>
            </a:endParaRPr>
          </a:p>
        </p:txBody>
      </p:sp>
      <p:sp>
        <p:nvSpPr>
          <p:cNvPr id="3" name="Date Placeholder 2"/>
          <p:cNvSpPr>
            <a:spLocks noGrp="1"/>
          </p:cNvSpPr>
          <p:nvPr>
            <p:ph type="dt" sz="half" idx="10"/>
          </p:nvPr>
        </p:nvSpPr>
        <p:spPr/>
        <p:txBody>
          <a:bodyPr/>
          <a:lstStyle/>
          <a:p>
            <a:fld id="{191EF5DD-28F1-44C2-8C51-5A0E0ACD6290}"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62694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8148918" cy="3539430"/>
          </a:xfrm>
          <a:prstGeom prst="rect">
            <a:avLst/>
          </a:prstGeom>
        </p:spPr>
        <p:txBody>
          <a:bodyPr wrap="square">
            <a:spAutoFit/>
          </a:bodyPr>
          <a:lstStyle/>
          <a:p>
            <a:r>
              <a:rPr lang="en-US" sz="2800" b="1" dirty="0">
                <a:solidFill>
                  <a:srgbClr val="0070C0"/>
                </a:solidFill>
              </a:rPr>
              <a:t>Unitary state: A unitary state is a state governed as one single unit in which the central government is supreme and any administrative divisions (sub national units) exercise only powers that their central government chooses to delegate. Many states in the world have a unitary system of government. </a:t>
            </a:r>
            <a:endParaRPr lang="en-GB" sz="2800" b="1" dirty="0">
              <a:solidFill>
                <a:srgbClr val="0070C0"/>
              </a:solidFill>
            </a:endParaRPr>
          </a:p>
        </p:txBody>
      </p:sp>
      <p:sp>
        <p:nvSpPr>
          <p:cNvPr id="3" name="Date Placeholder 2"/>
          <p:cNvSpPr>
            <a:spLocks noGrp="1"/>
          </p:cNvSpPr>
          <p:nvPr>
            <p:ph type="dt" sz="half" idx="10"/>
          </p:nvPr>
        </p:nvSpPr>
        <p:spPr/>
        <p:txBody>
          <a:bodyPr/>
          <a:lstStyle/>
          <a:p>
            <a:fld id="{5D772F7F-4DF9-4A7A-84CC-32D99A33207E}"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81839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3108543"/>
          </a:xfrm>
          <a:prstGeom prst="rect">
            <a:avLst/>
          </a:prstGeom>
        </p:spPr>
        <p:txBody>
          <a:bodyPr>
            <a:spAutoFit/>
          </a:bodyPr>
          <a:lstStyle/>
          <a:p>
            <a:r>
              <a:rPr lang="en-US" sz="2800" b="1" dirty="0">
                <a:solidFill>
                  <a:srgbClr val="00B0F0"/>
                </a:solidFill>
              </a:rPr>
              <a:t>Unitary states are contrasted with federal states (federations): In a unitary state, sub national units are created and abolished and their powers may be broadened and narrowed, by the central government. </a:t>
            </a:r>
          </a:p>
        </p:txBody>
      </p:sp>
      <p:sp>
        <p:nvSpPr>
          <p:cNvPr id="3" name="Date Placeholder 2"/>
          <p:cNvSpPr>
            <a:spLocks noGrp="1"/>
          </p:cNvSpPr>
          <p:nvPr>
            <p:ph type="dt" sz="half" idx="10"/>
          </p:nvPr>
        </p:nvSpPr>
        <p:spPr/>
        <p:txBody>
          <a:bodyPr/>
          <a:lstStyle/>
          <a:p>
            <a:fld id="{7C43DF65-02BD-438A-B4C4-F850FB0DFCB3}"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5672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3539430"/>
          </a:xfrm>
          <a:prstGeom prst="rect">
            <a:avLst/>
          </a:prstGeom>
        </p:spPr>
        <p:txBody>
          <a:bodyPr>
            <a:spAutoFit/>
          </a:bodyPr>
          <a:lstStyle/>
          <a:p>
            <a:r>
              <a:rPr lang="en-US" sz="2800" b="1" dirty="0">
                <a:solidFill>
                  <a:srgbClr val="002060"/>
                </a:solidFill>
              </a:rPr>
              <a:t>Although political power in unitary states may be delegated through devolution to local government by statute, the central government remains supreme; it may abrogate the acts of devolved governments or curtail their powers. </a:t>
            </a:r>
          </a:p>
        </p:txBody>
      </p:sp>
      <p:sp>
        <p:nvSpPr>
          <p:cNvPr id="3" name="Date Placeholder 2"/>
          <p:cNvSpPr>
            <a:spLocks noGrp="1"/>
          </p:cNvSpPr>
          <p:nvPr>
            <p:ph type="dt" sz="half" idx="10"/>
          </p:nvPr>
        </p:nvSpPr>
        <p:spPr/>
        <p:txBody>
          <a:bodyPr/>
          <a:lstStyle/>
          <a:p>
            <a:fld id="{95FAE760-EBBD-48B4-B742-B428462CDD5B}"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141979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467112"/>
            <a:ext cx="6096000" cy="7017306"/>
          </a:xfrm>
          <a:prstGeom prst="rect">
            <a:avLst/>
          </a:prstGeom>
        </p:spPr>
        <p:txBody>
          <a:bodyPr>
            <a:spAutoFit/>
          </a:bodyPr>
          <a:lstStyle/>
          <a:p>
            <a:r>
              <a:rPr lang="en-US" dirty="0" smtClean="0"/>
              <a:t/>
            </a:r>
            <a:br>
              <a:rPr lang="en-US" dirty="0" smtClean="0"/>
            </a:br>
            <a:r>
              <a:rPr lang="en-US" dirty="0" smtClean="0"/>
              <a:t>Unitary states are contrasted with federal states (federations): In a unitary state, sub national units are created and abolished and their powers may be broadened and narrowed, by the central government. Although political power in unitary states may be delegated through devolution to local government by statute, the central government remains supreme; it may abrogate the acts of devolved governments or curtail their powers. Federal state (federalism) A federal is one in which the supreme powers in the state are disturbed by the</a:t>
            </a:r>
            <a:br>
              <a:rPr lang="en-US" dirty="0" smtClean="0"/>
            </a:br>
            <a:r>
              <a:rPr lang="en-US" dirty="0" smtClean="0">
                <a:hlinkClick r:id="rId2" tooltip="constitution between a central government and the governmen..."/>
              </a:rPr>
              <a:t>4. </a:t>
            </a:r>
            <a:r>
              <a:rPr lang="en-US" dirty="0" smtClean="0"/>
              <a:t>constitution between a central government and the governments of the federating units, making each government supreme within its own sphere of powers. As distinguished from a unitary government, a federation is a dual government, with two sets of governments, each of which exercises supreme and original authority within its sphere of powers as defined by the constitution. According to Hamilton, a federation is an association of States forming a new one. “ In the opinion of Dicey, it is “ a political contrivance intended to reconcile national unity with the maintenance of state rights.”</a:t>
            </a:r>
            <a:br>
              <a:rPr lang="en-US" dirty="0" smtClean="0"/>
            </a:br>
            <a:endParaRPr lang="en-GB" dirty="0"/>
          </a:p>
        </p:txBody>
      </p:sp>
      <p:sp>
        <p:nvSpPr>
          <p:cNvPr id="4" name="Rectangle 3"/>
          <p:cNvSpPr/>
          <p:nvPr/>
        </p:nvSpPr>
        <p:spPr>
          <a:xfrm>
            <a:off x="3048000" y="1582341"/>
            <a:ext cx="6499412" cy="4401205"/>
          </a:xfrm>
          <a:prstGeom prst="rect">
            <a:avLst/>
          </a:prstGeom>
        </p:spPr>
        <p:txBody>
          <a:bodyPr wrap="square">
            <a:spAutoFit/>
          </a:bodyPr>
          <a:lstStyle/>
          <a:p>
            <a:r>
              <a:rPr lang="en-US" sz="2800" b="1" dirty="0">
                <a:solidFill>
                  <a:srgbClr val="3B3835"/>
                </a:solidFill>
                <a:latin typeface="Helvetica Neue"/>
              </a:rPr>
              <a:t>Federal state (federalism) </a:t>
            </a:r>
            <a:endParaRPr lang="en-US" sz="2800" b="1" dirty="0" smtClean="0">
              <a:solidFill>
                <a:srgbClr val="3B3835"/>
              </a:solidFill>
              <a:latin typeface="Helvetica Neue"/>
            </a:endParaRPr>
          </a:p>
          <a:p>
            <a:pPr>
              <a:buFont typeface="+mj-lt"/>
              <a:buAutoNum type="arabicPeriod"/>
            </a:pPr>
            <a:endParaRPr lang="en-US" sz="2800" b="1" dirty="0">
              <a:solidFill>
                <a:srgbClr val="3B3835"/>
              </a:solidFill>
              <a:latin typeface="Helvetica Neue"/>
            </a:endParaRPr>
          </a:p>
          <a:p>
            <a:r>
              <a:rPr lang="en-US" sz="2800" b="1" dirty="0" smtClean="0">
                <a:solidFill>
                  <a:srgbClr val="3B3835"/>
                </a:solidFill>
                <a:latin typeface="Helvetica Neue"/>
              </a:rPr>
              <a:t>A federal state </a:t>
            </a:r>
            <a:r>
              <a:rPr lang="en-US" sz="2800" b="1" dirty="0">
                <a:solidFill>
                  <a:srgbClr val="3B3835"/>
                </a:solidFill>
                <a:latin typeface="Helvetica Neue"/>
              </a:rPr>
              <a:t>is one in which the supreme powers </a:t>
            </a:r>
            <a:r>
              <a:rPr lang="en-US" sz="2800" b="1" dirty="0" smtClean="0">
                <a:solidFill>
                  <a:srgbClr val="3B3835"/>
                </a:solidFill>
                <a:latin typeface="Helvetica Neue"/>
              </a:rPr>
              <a:t>of </a:t>
            </a:r>
            <a:r>
              <a:rPr lang="en-US" sz="2800" b="1" dirty="0">
                <a:solidFill>
                  <a:srgbClr val="3B3835"/>
                </a:solidFill>
                <a:latin typeface="Helvetica Neue"/>
              </a:rPr>
              <a:t>the state </a:t>
            </a:r>
            <a:r>
              <a:rPr lang="en-US" sz="2800" b="1" dirty="0" smtClean="0">
                <a:solidFill>
                  <a:srgbClr val="3B3835"/>
                </a:solidFill>
                <a:latin typeface="Helvetica Neue"/>
              </a:rPr>
              <a:t>is distributed </a:t>
            </a:r>
            <a:r>
              <a:rPr lang="en-US" sz="2800" b="1" dirty="0">
                <a:solidFill>
                  <a:srgbClr val="3B3835"/>
                </a:solidFill>
                <a:latin typeface="Helvetica Neue"/>
              </a:rPr>
              <a:t>by </a:t>
            </a:r>
            <a:r>
              <a:rPr lang="en-US" sz="2800" b="1" dirty="0" smtClean="0">
                <a:solidFill>
                  <a:srgbClr val="3B3835"/>
                </a:solidFill>
                <a:latin typeface="Helvetica Neue"/>
              </a:rPr>
              <a:t>the constitution </a:t>
            </a:r>
            <a:r>
              <a:rPr lang="en-US" sz="2800" b="1" dirty="0">
                <a:solidFill>
                  <a:srgbClr val="3B3835"/>
                </a:solidFill>
                <a:latin typeface="Helvetica Neue"/>
              </a:rPr>
              <a:t>between a </a:t>
            </a:r>
            <a:r>
              <a:rPr lang="en-US" sz="2800" b="1" dirty="0" smtClean="0">
                <a:solidFill>
                  <a:srgbClr val="3B3835"/>
                </a:solidFill>
                <a:latin typeface="Helvetica Neue"/>
              </a:rPr>
              <a:t>central </a:t>
            </a:r>
            <a:r>
              <a:rPr lang="en-US" sz="2800" b="1" dirty="0">
                <a:solidFill>
                  <a:srgbClr val="3B3835"/>
                </a:solidFill>
                <a:latin typeface="Helvetica Neue"/>
              </a:rPr>
              <a:t>government and the governments of the federating units, making each government supreme within its own sphere of powers. </a:t>
            </a:r>
            <a:endParaRPr lang="en-US" sz="2800" b="1" i="0" dirty="0">
              <a:solidFill>
                <a:srgbClr val="3B3835"/>
              </a:solidFill>
              <a:effectLst/>
              <a:latin typeface="Helvetica Neue"/>
            </a:endParaRPr>
          </a:p>
        </p:txBody>
      </p:sp>
      <p:sp>
        <p:nvSpPr>
          <p:cNvPr id="5" name="Date Placeholder 4"/>
          <p:cNvSpPr>
            <a:spLocks noGrp="1"/>
          </p:cNvSpPr>
          <p:nvPr>
            <p:ph type="dt" sz="half" idx="10"/>
          </p:nvPr>
        </p:nvSpPr>
        <p:spPr/>
        <p:txBody>
          <a:bodyPr/>
          <a:lstStyle/>
          <a:p>
            <a:fld id="{D4D5A236-6AA9-457E-868D-B6E1C4B52079}" type="datetime1">
              <a:rPr lang="en-US" smtClean="0"/>
              <a:t>10/8/2019</a:t>
            </a:fld>
            <a:endParaRPr lang="en-US" dirty="0"/>
          </a:p>
        </p:txBody>
      </p:sp>
      <p:sp>
        <p:nvSpPr>
          <p:cNvPr id="6" name="Footer Placeholder 5"/>
          <p:cNvSpPr>
            <a:spLocks noGrp="1"/>
          </p:cNvSpPr>
          <p:nvPr>
            <p:ph type="ftr" sz="quarter" idx="11"/>
          </p:nvPr>
        </p:nvSpPr>
        <p:spPr/>
        <p:txBody>
          <a:bodyPr/>
          <a:lstStyle/>
          <a:p>
            <a:r>
              <a:rPr lang="pt-BR" smtClean="0"/>
              <a:t>Dr. Kabir M. Ashraf Alam ndc</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972661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7512424" cy="3108543"/>
          </a:xfrm>
          <a:prstGeom prst="rect">
            <a:avLst/>
          </a:prstGeom>
        </p:spPr>
        <p:txBody>
          <a:bodyPr wrap="square">
            <a:spAutoFit/>
          </a:bodyPr>
          <a:lstStyle/>
          <a:p>
            <a:r>
              <a:rPr lang="en-US" sz="2800" b="1" dirty="0">
                <a:solidFill>
                  <a:srgbClr val="C00000"/>
                </a:solidFill>
                <a:latin typeface="Helvetica Neue"/>
              </a:rPr>
              <a:t>As distinguished from a unitary government, a federation is a dual government, with two sets of governments, each of which exercises supreme and original authority within its sphere of powers as defined by the constitution. </a:t>
            </a:r>
          </a:p>
        </p:txBody>
      </p:sp>
      <p:sp>
        <p:nvSpPr>
          <p:cNvPr id="3" name="Date Placeholder 2"/>
          <p:cNvSpPr>
            <a:spLocks noGrp="1"/>
          </p:cNvSpPr>
          <p:nvPr>
            <p:ph type="dt" sz="half" idx="10"/>
          </p:nvPr>
        </p:nvSpPr>
        <p:spPr/>
        <p:txBody>
          <a:bodyPr/>
          <a:lstStyle/>
          <a:p>
            <a:fld id="{08D7F95E-03D4-4451-9A3A-04B9ECF4FC8F}"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8580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7313612" cy="3108543"/>
          </a:xfrm>
          <a:prstGeom prst="rect">
            <a:avLst/>
          </a:prstGeom>
        </p:spPr>
        <p:txBody>
          <a:bodyPr wrap="square">
            <a:spAutoFit/>
          </a:bodyPr>
          <a:lstStyle/>
          <a:p>
            <a:r>
              <a:rPr lang="en-US" sz="2800" b="1" dirty="0">
                <a:solidFill>
                  <a:srgbClr val="C00000"/>
                </a:solidFill>
                <a:latin typeface="Helvetica Neue"/>
              </a:rPr>
              <a:t>According to Hamilton, a federation is an association of States forming a new one. </a:t>
            </a:r>
          </a:p>
          <a:p>
            <a:endParaRPr lang="en-US" sz="2800" b="1" dirty="0" smtClean="0">
              <a:solidFill>
                <a:srgbClr val="C00000"/>
              </a:solidFill>
              <a:latin typeface="Helvetica Neue"/>
            </a:endParaRPr>
          </a:p>
          <a:p>
            <a:r>
              <a:rPr lang="en-US" sz="2800" b="1" dirty="0" smtClean="0">
                <a:solidFill>
                  <a:srgbClr val="C00000"/>
                </a:solidFill>
                <a:latin typeface="Helvetica Neue"/>
              </a:rPr>
              <a:t>In </a:t>
            </a:r>
            <a:r>
              <a:rPr lang="en-US" sz="2800" b="1" dirty="0">
                <a:solidFill>
                  <a:srgbClr val="C00000"/>
                </a:solidFill>
                <a:latin typeface="Helvetica Neue"/>
              </a:rPr>
              <a:t>the opinion of Dicey, it is “ a political contrivance intended to reconcile national unity with the maintenance of state rights.”</a:t>
            </a:r>
          </a:p>
        </p:txBody>
      </p:sp>
      <p:sp>
        <p:nvSpPr>
          <p:cNvPr id="3" name="Date Placeholder 2"/>
          <p:cNvSpPr>
            <a:spLocks noGrp="1"/>
          </p:cNvSpPr>
          <p:nvPr>
            <p:ph type="dt" sz="half" idx="10"/>
          </p:nvPr>
        </p:nvSpPr>
        <p:spPr/>
        <p:txBody>
          <a:bodyPr/>
          <a:lstStyle/>
          <a:p>
            <a:fld id="{18728438-C861-49A5-9AE8-7850E9FD74EC}"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50821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246769"/>
          </a:xfrm>
          <a:prstGeom prst="rect">
            <a:avLst/>
          </a:prstGeom>
        </p:spPr>
        <p:txBody>
          <a:bodyPr>
            <a:spAutoFit/>
          </a:bodyPr>
          <a:lstStyle/>
          <a:p>
            <a:r>
              <a:rPr lang="en-US" sz="2800" b="1" dirty="0" smtClean="0">
                <a:solidFill>
                  <a:schemeClr val="accent4">
                    <a:lumMod val="50000"/>
                  </a:schemeClr>
                </a:solidFill>
              </a:rPr>
              <a:t>The </a:t>
            </a:r>
            <a:r>
              <a:rPr lang="en-US" sz="2800" b="1" dirty="0">
                <a:solidFill>
                  <a:schemeClr val="accent4">
                    <a:lumMod val="50000"/>
                  </a:schemeClr>
                </a:solidFill>
              </a:rPr>
              <a:t>social urge of the human being to be within a group of people in the community as in sociology describes that “man is a social being</a:t>
            </a:r>
            <a:r>
              <a:rPr lang="en-US" sz="2800" b="1" dirty="0" smtClean="0">
                <a:solidFill>
                  <a:schemeClr val="accent4">
                    <a:lumMod val="50000"/>
                  </a:schemeClr>
                </a:solidFill>
              </a:rPr>
              <a:t>.”</a:t>
            </a:r>
            <a:endParaRPr lang="en-GB" sz="2800" b="1" dirty="0">
              <a:solidFill>
                <a:schemeClr val="accent4">
                  <a:lumMod val="50000"/>
                </a:schemeClr>
              </a:solidFill>
            </a:endParaRPr>
          </a:p>
        </p:txBody>
      </p:sp>
      <p:sp>
        <p:nvSpPr>
          <p:cNvPr id="3" name="Date Placeholder 2"/>
          <p:cNvSpPr>
            <a:spLocks noGrp="1"/>
          </p:cNvSpPr>
          <p:nvPr>
            <p:ph type="dt" sz="half" idx="10"/>
          </p:nvPr>
        </p:nvSpPr>
        <p:spPr/>
        <p:txBody>
          <a:bodyPr/>
          <a:lstStyle/>
          <a:p>
            <a:fld id="{6BF3D39E-7B07-40A0-AA9D-780B7CF760B7}"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14664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67335"/>
            <a:ext cx="6096000" cy="2677656"/>
          </a:xfrm>
          <a:prstGeom prst="rect">
            <a:avLst/>
          </a:prstGeom>
        </p:spPr>
        <p:txBody>
          <a:bodyPr>
            <a:spAutoFit/>
          </a:bodyPr>
          <a:lstStyle/>
          <a:p>
            <a:r>
              <a:rPr lang="en-US" sz="2800" b="1" dirty="0">
                <a:solidFill>
                  <a:schemeClr val="accent4">
                    <a:lumMod val="50000"/>
                  </a:schemeClr>
                </a:solidFill>
              </a:rPr>
              <a:t>The social group provides the political development to stay and work together with common standard law in the community </a:t>
            </a:r>
            <a:r>
              <a:rPr lang="en-US" sz="2800" b="1" dirty="0" smtClean="0">
                <a:solidFill>
                  <a:schemeClr val="accent4">
                    <a:lumMod val="50000"/>
                  </a:schemeClr>
                </a:solidFill>
              </a:rPr>
              <a:t>which later </a:t>
            </a:r>
            <a:r>
              <a:rPr lang="en-US" sz="2800" b="1" dirty="0">
                <a:solidFill>
                  <a:schemeClr val="accent4">
                    <a:lumMod val="50000"/>
                  </a:schemeClr>
                </a:solidFill>
              </a:rPr>
              <a:t>on transform as a state. </a:t>
            </a:r>
            <a:endParaRPr lang="en-GB" sz="2800" b="1" dirty="0">
              <a:solidFill>
                <a:schemeClr val="accent4">
                  <a:lumMod val="50000"/>
                </a:schemeClr>
              </a:solidFill>
            </a:endParaRPr>
          </a:p>
        </p:txBody>
      </p:sp>
      <p:sp>
        <p:nvSpPr>
          <p:cNvPr id="3" name="Date Placeholder 2"/>
          <p:cNvSpPr>
            <a:spLocks noGrp="1"/>
          </p:cNvSpPr>
          <p:nvPr>
            <p:ph type="dt" sz="half" idx="10"/>
          </p:nvPr>
        </p:nvSpPr>
        <p:spPr/>
        <p:txBody>
          <a:bodyPr/>
          <a:lstStyle/>
          <a:p>
            <a:fld id="{ECB16C09-745F-4895-9AEF-98C0A192DFD3}"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90288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482" y="1739154"/>
            <a:ext cx="7037294" cy="3539430"/>
          </a:xfrm>
          <a:prstGeom prst="rect">
            <a:avLst/>
          </a:prstGeom>
        </p:spPr>
        <p:txBody>
          <a:bodyPr wrap="square">
            <a:spAutoFit/>
          </a:bodyPr>
          <a:lstStyle/>
          <a:p>
            <a:r>
              <a:rPr lang="en-US" sz="2800" b="1" dirty="0" smtClean="0">
                <a:solidFill>
                  <a:schemeClr val="accent4">
                    <a:lumMod val="50000"/>
                  </a:schemeClr>
                </a:solidFill>
              </a:rPr>
              <a:t>2.Patriarchal </a:t>
            </a:r>
            <a:r>
              <a:rPr lang="en-US" sz="2800" b="1" dirty="0" smtClean="0">
                <a:solidFill>
                  <a:schemeClr val="accent4">
                    <a:lumMod val="50000"/>
                  </a:schemeClr>
                </a:solidFill>
              </a:rPr>
              <a:t>Theory</a:t>
            </a:r>
            <a:r>
              <a:rPr lang="en-US" sz="2800" b="1" dirty="0">
                <a:solidFill>
                  <a:schemeClr val="accent4">
                    <a:lumMod val="50000"/>
                  </a:schemeClr>
                </a:solidFill>
              </a:rPr>
              <a:t>-</a:t>
            </a:r>
            <a:endParaRPr lang="en-US" sz="2800" b="1" dirty="0" smtClean="0">
              <a:solidFill>
                <a:schemeClr val="accent4">
                  <a:lumMod val="50000"/>
                </a:schemeClr>
              </a:solidFill>
            </a:endParaRPr>
          </a:p>
          <a:p>
            <a:endParaRPr lang="en-US" sz="2800" b="1" dirty="0">
              <a:solidFill>
                <a:schemeClr val="accent4">
                  <a:lumMod val="50000"/>
                </a:schemeClr>
              </a:solidFill>
            </a:endParaRPr>
          </a:p>
          <a:p>
            <a:endParaRPr lang="en-US" sz="2800" b="1" dirty="0" smtClean="0">
              <a:solidFill>
                <a:schemeClr val="accent4">
                  <a:lumMod val="50000"/>
                </a:schemeClr>
              </a:solidFill>
            </a:endParaRPr>
          </a:p>
          <a:p>
            <a:r>
              <a:rPr lang="en-US" sz="2800" b="1" dirty="0" smtClean="0">
                <a:solidFill>
                  <a:schemeClr val="accent4">
                    <a:lumMod val="50000"/>
                  </a:schemeClr>
                </a:solidFill>
              </a:rPr>
              <a:t>The </a:t>
            </a:r>
            <a:r>
              <a:rPr lang="en-US" sz="2800" b="1" dirty="0">
                <a:solidFill>
                  <a:schemeClr val="accent4">
                    <a:lumMod val="50000"/>
                  </a:schemeClr>
                </a:solidFill>
              </a:rPr>
              <a:t>origin of the state evolves from the enlargement of family under the authority of the parents or the elders. Later on, it will develop into a tribe, </a:t>
            </a:r>
            <a:r>
              <a:rPr lang="en-US" sz="2800" b="1" dirty="0" smtClean="0">
                <a:solidFill>
                  <a:schemeClr val="accent4">
                    <a:lumMod val="50000"/>
                  </a:schemeClr>
                </a:solidFill>
              </a:rPr>
              <a:t>kingdom, </a:t>
            </a:r>
            <a:r>
              <a:rPr lang="en-US" sz="2800" b="1" dirty="0">
                <a:solidFill>
                  <a:schemeClr val="accent4">
                    <a:lumMod val="50000"/>
                  </a:schemeClr>
                </a:solidFill>
              </a:rPr>
              <a:t>then state. </a:t>
            </a:r>
            <a:endParaRPr lang="en-GB" sz="2800" b="1" dirty="0">
              <a:solidFill>
                <a:schemeClr val="accent4">
                  <a:lumMod val="50000"/>
                </a:schemeClr>
              </a:solidFill>
            </a:endParaRPr>
          </a:p>
        </p:txBody>
      </p:sp>
      <p:sp>
        <p:nvSpPr>
          <p:cNvPr id="3" name="Date Placeholder 2"/>
          <p:cNvSpPr>
            <a:spLocks noGrp="1"/>
          </p:cNvSpPr>
          <p:nvPr>
            <p:ph type="dt" sz="half" idx="10"/>
          </p:nvPr>
        </p:nvSpPr>
        <p:spPr/>
        <p:txBody>
          <a:bodyPr/>
          <a:lstStyle/>
          <a:p>
            <a:fld id="{1F564F01-2AA6-48A3-9586-97489D3D1116}"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64750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2494" y="787782"/>
            <a:ext cx="7028330" cy="3108543"/>
          </a:xfrm>
          <a:prstGeom prst="rect">
            <a:avLst/>
          </a:prstGeom>
        </p:spPr>
        <p:txBody>
          <a:bodyPr wrap="square">
            <a:spAutoFit/>
          </a:bodyPr>
          <a:lstStyle/>
          <a:p>
            <a:r>
              <a:rPr lang="en-US" sz="2800" b="1" dirty="0">
                <a:solidFill>
                  <a:srgbClr val="FF0000"/>
                </a:solidFill>
              </a:rPr>
              <a:t>3. Force Theory. </a:t>
            </a:r>
            <a:endParaRPr lang="en-US" sz="2800" b="1" dirty="0" smtClean="0">
              <a:solidFill>
                <a:srgbClr val="FF0000"/>
              </a:solidFill>
            </a:endParaRPr>
          </a:p>
          <a:p>
            <a:endParaRPr lang="en-US" sz="2800" b="1" dirty="0">
              <a:solidFill>
                <a:srgbClr val="FF0000"/>
              </a:solidFill>
            </a:endParaRPr>
          </a:p>
          <a:p>
            <a:endParaRPr lang="en-US" sz="2800" b="1" dirty="0" smtClean="0">
              <a:solidFill>
                <a:srgbClr val="FF0000"/>
              </a:solidFill>
            </a:endParaRPr>
          </a:p>
          <a:p>
            <a:r>
              <a:rPr lang="en-US" sz="2800" b="1" dirty="0" smtClean="0">
                <a:solidFill>
                  <a:srgbClr val="FF0000"/>
                </a:solidFill>
              </a:rPr>
              <a:t>The </a:t>
            </a:r>
            <a:r>
              <a:rPr lang="en-US" sz="2800" b="1" dirty="0">
                <a:solidFill>
                  <a:srgbClr val="FF0000"/>
                </a:solidFill>
              </a:rPr>
              <a:t>creation of the state through the constant war and invasion of the great warriors in the ancient time dominated the weak that later on formed a state. </a:t>
            </a:r>
            <a:endParaRPr lang="en-GB" sz="2800" b="1" dirty="0">
              <a:solidFill>
                <a:srgbClr val="FF0000"/>
              </a:solidFill>
            </a:endParaRPr>
          </a:p>
        </p:txBody>
      </p:sp>
      <p:sp>
        <p:nvSpPr>
          <p:cNvPr id="3" name="Date Placeholder 2"/>
          <p:cNvSpPr>
            <a:spLocks noGrp="1"/>
          </p:cNvSpPr>
          <p:nvPr>
            <p:ph type="dt" sz="half" idx="10"/>
          </p:nvPr>
        </p:nvSpPr>
        <p:spPr/>
        <p:txBody>
          <a:bodyPr/>
          <a:lstStyle/>
          <a:p>
            <a:fld id="{9FF29B42-6051-4DAF-8D87-8A764B88631B}"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14516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23" y="1041738"/>
            <a:ext cx="6947647" cy="3539430"/>
          </a:xfrm>
          <a:prstGeom prst="rect">
            <a:avLst/>
          </a:prstGeom>
        </p:spPr>
        <p:txBody>
          <a:bodyPr wrap="square">
            <a:spAutoFit/>
          </a:bodyPr>
          <a:lstStyle/>
          <a:p>
            <a:r>
              <a:rPr lang="en-US" sz="2800" b="1" dirty="0">
                <a:solidFill>
                  <a:schemeClr val="accent6">
                    <a:lumMod val="50000"/>
                  </a:schemeClr>
                </a:solidFill>
              </a:rPr>
              <a:t>4. Divine Right Theory. </a:t>
            </a:r>
            <a:endParaRPr lang="en-US" sz="2800" b="1" dirty="0" smtClean="0">
              <a:solidFill>
                <a:schemeClr val="accent6">
                  <a:lumMod val="50000"/>
                </a:schemeClr>
              </a:solidFill>
            </a:endParaRPr>
          </a:p>
          <a:p>
            <a:endParaRPr lang="en-US" sz="2800" b="1" dirty="0">
              <a:solidFill>
                <a:schemeClr val="accent6">
                  <a:lumMod val="50000"/>
                </a:schemeClr>
              </a:solidFill>
            </a:endParaRPr>
          </a:p>
          <a:p>
            <a:r>
              <a:rPr lang="en-US" sz="2800" b="1" dirty="0" smtClean="0">
                <a:solidFill>
                  <a:schemeClr val="accent6">
                    <a:lumMod val="50000"/>
                  </a:schemeClr>
                </a:solidFill>
              </a:rPr>
              <a:t>The </a:t>
            </a:r>
            <a:r>
              <a:rPr lang="en-US" sz="2800" b="1" dirty="0">
                <a:solidFill>
                  <a:schemeClr val="accent6">
                    <a:lumMod val="50000"/>
                  </a:schemeClr>
                </a:solidFill>
              </a:rPr>
              <a:t>rulers of the past advocated the political dominance of authority and power through their own ordained mandate that they represented the state </a:t>
            </a:r>
            <a:r>
              <a:rPr lang="en-US" sz="2800" b="1" dirty="0" smtClean="0">
                <a:solidFill>
                  <a:schemeClr val="accent6">
                    <a:lumMod val="50000"/>
                  </a:schemeClr>
                </a:solidFill>
              </a:rPr>
              <a:t>on </a:t>
            </a:r>
            <a:r>
              <a:rPr lang="en-US" sz="2800" b="1" dirty="0">
                <a:solidFill>
                  <a:schemeClr val="accent6">
                    <a:lumMod val="50000"/>
                  </a:schemeClr>
                </a:solidFill>
              </a:rPr>
              <a:t>the basis of the divine right </a:t>
            </a:r>
            <a:endParaRPr lang="en-US" sz="2800" b="1" dirty="0" smtClean="0">
              <a:solidFill>
                <a:schemeClr val="accent6">
                  <a:lumMod val="50000"/>
                </a:schemeClr>
              </a:solidFill>
            </a:endParaRPr>
          </a:p>
          <a:p>
            <a:r>
              <a:rPr lang="en-US" sz="2800" b="1" dirty="0" smtClean="0">
                <a:solidFill>
                  <a:schemeClr val="accent6">
                    <a:lumMod val="50000"/>
                  </a:schemeClr>
                </a:solidFill>
              </a:rPr>
              <a:t>(as </a:t>
            </a:r>
            <a:r>
              <a:rPr lang="en-US" sz="2800" b="1" dirty="0">
                <a:solidFill>
                  <a:schemeClr val="accent6">
                    <a:lumMod val="50000"/>
                  </a:schemeClr>
                </a:solidFill>
              </a:rPr>
              <a:t>God created the state</a:t>
            </a:r>
            <a:r>
              <a:rPr lang="en-US" sz="2800" b="1" dirty="0" smtClean="0">
                <a:solidFill>
                  <a:schemeClr val="accent6">
                    <a:lumMod val="50000"/>
                  </a:schemeClr>
                </a:solidFill>
              </a:rPr>
              <a:t>).</a:t>
            </a:r>
            <a:endParaRPr lang="en-GB" sz="2800" b="1" dirty="0">
              <a:solidFill>
                <a:schemeClr val="accent6">
                  <a:lumMod val="50000"/>
                </a:schemeClr>
              </a:solidFill>
            </a:endParaRPr>
          </a:p>
        </p:txBody>
      </p:sp>
      <p:sp>
        <p:nvSpPr>
          <p:cNvPr id="3" name="Date Placeholder 2"/>
          <p:cNvSpPr>
            <a:spLocks noGrp="1"/>
          </p:cNvSpPr>
          <p:nvPr>
            <p:ph type="dt" sz="half" idx="10"/>
          </p:nvPr>
        </p:nvSpPr>
        <p:spPr/>
        <p:txBody>
          <a:bodyPr/>
          <a:lstStyle/>
          <a:p>
            <a:fld id="{F798D979-3147-4CD9-A67D-BDA8272D7688}" type="datetime1">
              <a:rPr lang="en-US" smtClean="0"/>
              <a:t>10/8/2019</a:t>
            </a:fld>
            <a:endParaRPr lang="en-US" dirty="0"/>
          </a:p>
        </p:txBody>
      </p:sp>
      <p:sp>
        <p:nvSpPr>
          <p:cNvPr id="4" name="Footer Placeholder 3"/>
          <p:cNvSpPr>
            <a:spLocks noGrp="1"/>
          </p:cNvSpPr>
          <p:nvPr>
            <p:ph type="ftr" sz="quarter" idx="11"/>
          </p:nvPr>
        </p:nvSpPr>
        <p:spPr/>
        <p:txBody>
          <a:bodyPr/>
          <a:lstStyle/>
          <a:p>
            <a:r>
              <a:rPr lang="pt-BR" smtClean="0"/>
              <a:t>Dr. Kabir M. Ashraf Alam ndc</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52529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774F-1024-4A9A-B073-1D3E5422B3F8}" type="datetime1">
              <a:rPr lang="en-US" smtClean="0"/>
              <a:t>10/8/2019</a:t>
            </a:fld>
            <a:endParaRPr lang="en-US" dirty="0"/>
          </a:p>
        </p:txBody>
      </p:sp>
      <p:sp>
        <p:nvSpPr>
          <p:cNvPr id="3" name="Footer Placeholder 2"/>
          <p:cNvSpPr>
            <a:spLocks noGrp="1"/>
          </p:cNvSpPr>
          <p:nvPr>
            <p:ph type="ftr" sz="quarter" idx="11"/>
          </p:nvPr>
        </p:nvSpPr>
        <p:spPr/>
        <p:txBody>
          <a:bodyPr/>
          <a:lstStyle/>
          <a:p>
            <a:r>
              <a:rPr lang="pt-BR" smtClean="0"/>
              <a:t>Dr. Kabir M. Ashraf Alam ndc</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4"/>
          <p:cNvSpPr/>
          <p:nvPr/>
        </p:nvSpPr>
        <p:spPr>
          <a:xfrm>
            <a:off x="3048000" y="2828836"/>
            <a:ext cx="6526306" cy="1815882"/>
          </a:xfrm>
          <a:prstGeom prst="rect">
            <a:avLst/>
          </a:prstGeom>
        </p:spPr>
        <p:txBody>
          <a:bodyPr wrap="square">
            <a:spAutoFit/>
          </a:bodyPr>
          <a:lstStyle/>
          <a:p>
            <a:pPr lvl="0"/>
            <a:r>
              <a:rPr lang="en-US" sz="2800" b="1" dirty="0">
                <a:solidFill>
                  <a:srgbClr val="C00000"/>
                </a:solidFill>
              </a:rPr>
              <a:t>It was in this nature that the divine rights of kings has the absolute power and influence over the subjects. </a:t>
            </a:r>
            <a:endParaRPr lang="en-GB" sz="2800" dirty="0">
              <a:solidFill>
                <a:prstClr val="black"/>
              </a:solidFill>
            </a:endParaRPr>
          </a:p>
        </p:txBody>
      </p:sp>
    </p:spTree>
    <p:extLst>
      <p:ext uri="{BB962C8B-B14F-4D97-AF65-F5344CB8AC3E}">
        <p14:creationId xmlns:p14="http://schemas.microsoft.com/office/powerpoint/2010/main" val="334537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774F-1024-4A9A-B073-1D3E5422B3F8}" type="datetime1">
              <a:rPr lang="en-US" smtClean="0"/>
              <a:t>10/8/2019</a:t>
            </a:fld>
            <a:endParaRPr lang="en-US" dirty="0"/>
          </a:p>
        </p:txBody>
      </p:sp>
      <p:sp>
        <p:nvSpPr>
          <p:cNvPr id="3" name="Footer Placeholder 2"/>
          <p:cNvSpPr>
            <a:spLocks noGrp="1"/>
          </p:cNvSpPr>
          <p:nvPr>
            <p:ph type="ftr" sz="quarter" idx="11"/>
          </p:nvPr>
        </p:nvSpPr>
        <p:spPr/>
        <p:txBody>
          <a:bodyPr/>
          <a:lstStyle/>
          <a:p>
            <a:r>
              <a:rPr lang="pt-BR" smtClean="0"/>
              <a:t>Dr. Kabir M. Ashraf Alam ndc</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p:cNvSpPr/>
          <p:nvPr/>
        </p:nvSpPr>
        <p:spPr>
          <a:xfrm>
            <a:off x="1936375" y="2274838"/>
            <a:ext cx="8588189" cy="3108543"/>
          </a:xfrm>
          <a:prstGeom prst="rect">
            <a:avLst/>
          </a:prstGeom>
        </p:spPr>
        <p:txBody>
          <a:bodyPr wrap="square">
            <a:spAutoFit/>
          </a:bodyPr>
          <a:lstStyle/>
          <a:p>
            <a:r>
              <a:rPr lang="en-US" sz="2800" b="1" dirty="0">
                <a:solidFill>
                  <a:srgbClr val="C00000"/>
                </a:solidFill>
              </a:rPr>
              <a:t>5. Social Contract Theory.</a:t>
            </a:r>
            <a:r>
              <a:rPr lang="en-US" sz="2800" dirty="0">
                <a:solidFill>
                  <a:prstClr val="black"/>
                </a:solidFill>
              </a:rPr>
              <a:t/>
            </a:r>
            <a:br>
              <a:rPr lang="en-US" sz="2800" dirty="0">
                <a:solidFill>
                  <a:prstClr val="black"/>
                </a:solidFill>
              </a:rPr>
            </a:br>
            <a:endParaRPr lang="en-US" sz="2800" dirty="0" smtClean="0">
              <a:solidFill>
                <a:prstClr val="black"/>
              </a:solidFill>
            </a:endParaRPr>
          </a:p>
          <a:p>
            <a:r>
              <a:rPr lang="en-US" sz="2800" b="1" dirty="0" smtClean="0">
                <a:solidFill>
                  <a:schemeClr val="accent6">
                    <a:lumMod val="50000"/>
                  </a:schemeClr>
                </a:solidFill>
              </a:rPr>
              <a:t>This </a:t>
            </a:r>
            <a:r>
              <a:rPr lang="en-US" sz="2800" b="1" dirty="0">
                <a:solidFill>
                  <a:schemeClr val="accent6">
                    <a:lumMod val="50000"/>
                  </a:schemeClr>
                </a:solidFill>
              </a:rPr>
              <a:t>is the right of the people to have the deliberate and voluntary contract on the right to overthrow the kings and rulers against corrupt governance to organize a new government with common interest for all the people. </a:t>
            </a:r>
            <a:endParaRPr lang="en-GB" sz="2800" b="1" dirty="0">
              <a:solidFill>
                <a:schemeClr val="accent6">
                  <a:lumMod val="50000"/>
                </a:schemeClr>
              </a:solidFill>
            </a:endParaRPr>
          </a:p>
        </p:txBody>
      </p:sp>
    </p:spTree>
    <p:extLst>
      <p:ext uri="{BB962C8B-B14F-4D97-AF65-F5344CB8AC3E}">
        <p14:creationId xmlns:p14="http://schemas.microsoft.com/office/powerpoint/2010/main" val="17535135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131</TotalTime>
  <Words>1142</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Helvetica Neue</vt:lpstr>
      <vt:lpstr>Wingdings 3</vt:lpstr>
      <vt:lpstr>Wisp</vt:lpstr>
      <vt:lpstr>PowerPoint Presentation</vt:lpstr>
      <vt:lpstr>   Origin of state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 of state 1. Origin of state Origin of state These are the theories on the origin of state as have been formed and developed as a result of the political thought and philosophy in the ancient time until the enlightenment period in Europe.</dc:title>
  <dc:creator>kabirmaalam@outlook.com</dc:creator>
  <cp:lastModifiedBy>kabirmaalam@outlook.com</cp:lastModifiedBy>
  <cp:revision>13</cp:revision>
  <dcterms:created xsi:type="dcterms:W3CDTF">2019-10-07T06:51:30Z</dcterms:created>
  <dcterms:modified xsi:type="dcterms:W3CDTF">2019-10-08T07:39:11Z</dcterms:modified>
</cp:coreProperties>
</file>