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n.wikipedia.org/wiki/New_Lef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Karl_Mar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ociologyindex.com/culture.htm" TargetMode="External"/><Relationship Id="rId4" Type="http://schemas.openxmlformats.org/officeDocument/2006/relationships/hyperlink" Target="http://sociologyindex.com/popular-culture.htm" TargetMode="External"/><Relationship Id="rId5" Type="http://schemas.openxmlformats.org/officeDocument/2006/relationships/hyperlink" Target="http://sociologyindex.com/values.htm" TargetMode="External"/><Relationship Id="rId6" Type="http://schemas.openxmlformats.org/officeDocument/2006/relationships/hyperlink" Target="http://sociologyindex.com/individualism.htm" TargetMode="External"/><Relationship Id="rId7" Type="http://schemas.openxmlformats.org/officeDocument/2006/relationships/hyperlink" Target="http://sociologyindex.com/citizen.h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Antonio_Gramsc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7620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70C0"/>
              </a:buClr>
              <a:buSzPts val="4400"/>
              <a:buFont typeface="Calibri"/>
              <a:buNone/>
            </a:pPr>
            <a:r>
              <a:rPr b="1" lang="en-US">
                <a:solidFill>
                  <a:srgbClr val="0070C0"/>
                </a:solidFill>
              </a:rPr>
              <a:t>Welcome to POL 101 Session </a:t>
            </a:r>
            <a:br>
              <a:rPr b="1" lang="en-US">
                <a:solidFill>
                  <a:srgbClr val="0070C0"/>
                </a:solidFill>
              </a:rPr>
            </a:br>
            <a:r>
              <a:rPr b="1" lang="en-US">
                <a:solidFill>
                  <a:srgbClr val="0070C0"/>
                </a:solidFill>
              </a:rPr>
              <a:t>on</a:t>
            </a:r>
            <a:endParaRPr b="1">
              <a:solidFill>
                <a:srgbClr val="0070C0"/>
              </a:solidFill>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None/>
            </a:pPr>
            <a:r>
              <a:rPr b="1" lang="en-US" sz="4400">
                <a:solidFill>
                  <a:srgbClr val="C00000"/>
                </a:solidFill>
              </a:rPr>
              <a:t>Civil Society, Elitism, </a:t>
            </a:r>
            <a:endParaRPr b="1" sz="4400">
              <a:solidFill>
                <a:srgbClr val="C00000"/>
              </a:solidFill>
            </a:endParaRPr>
          </a:p>
          <a:p>
            <a:pPr indent="0" lvl="0" marL="0" rtl="0" algn="ctr">
              <a:spcBef>
                <a:spcPts val="880"/>
              </a:spcBef>
              <a:spcAft>
                <a:spcPts val="0"/>
              </a:spcAft>
              <a:buClr>
                <a:srgbClr val="C00000"/>
              </a:buClr>
              <a:buSzPts val="4400"/>
              <a:buNone/>
            </a:pPr>
            <a:r>
              <a:rPr b="1" lang="en-US" sz="4400">
                <a:solidFill>
                  <a:srgbClr val="C00000"/>
                </a:solidFill>
              </a:rPr>
              <a:t>Mass culture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67" name="Google Shape;16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Misunderstanding Gramsci, the </a:t>
            </a:r>
            <a:r>
              <a:rPr b="1" lang="en-US" u="sng">
                <a:solidFill>
                  <a:schemeClr val="hlink"/>
                </a:solidFill>
                <a:hlinkClick r:id="rId3"/>
              </a:rPr>
              <a:t>New Left</a:t>
            </a:r>
            <a:r>
              <a:rPr b="1" lang="en-US"/>
              <a:t> assigned civil society a key role in defending people against the state and the market and in asserting the democratic will to influence the state.</a:t>
            </a:r>
            <a:r>
              <a:rPr b="1" baseline="30000" lang="en-US"/>
              <a:t> </a:t>
            </a:r>
            <a:endParaRPr/>
          </a:p>
        </p:txBody>
      </p:sp>
      <p:sp>
        <p:nvSpPr>
          <p:cNvPr id="168" name="Google Shape;16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70" name="Google Shape;1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76" name="Google Shape;17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At the same time, neo-liberal thinkers consider civil society as a </a:t>
            </a:r>
            <a:r>
              <a:rPr b="1" lang="en-US">
                <a:solidFill>
                  <a:srgbClr val="FF0000"/>
                </a:solidFill>
              </a:rPr>
              <a:t>site for struggle to subvert Communist and authoritarian regimes.</a:t>
            </a:r>
            <a:r>
              <a:rPr b="1" baseline="30000" lang="en-US"/>
              <a:t> </a:t>
            </a:r>
            <a:r>
              <a:rPr b="1" lang="en-US"/>
              <a:t>Thus, the term civil society occupies an important place in the political discourses of the New Left and neo-liberals.</a:t>
            </a:r>
            <a:endParaRPr/>
          </a:p>
          <a:p>
            <a:pPr indent="0" lvl="0" marL="0" rtl="0" algn="l">
              <a:spcBef>
                <a:spcPts val="640"/>
              </a:spcBef>
              <a:spcAft>
                <a:spcPts val="0"/>
              </a:spcAft>
              <a:buClr>
                <a:schemeClr val="dk1"/>
              </a:buClr>
              <a:buSzPts val="3200"/>
              <a:buNone/>
            </a:pPr>
            <a:r>
              <a:t/>
            </a:r>
            <a:endParaRPr/>
          </a:p>
        </p:txBody>
      </p:sp>
      <p:sp>
        <p:nvSpPr>
          <p:cNvPr id="177" name="Google Shape;17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79" name="Google Shape;17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u="sng"/>
              <a:t>Elitism</a:t>
            </a:r>
            <a:endParaRPr b="1" sz="3600" u="sng"/>
          </a:p>
        </p:txBody>
      </p:sp>
      <p:sp>
        <p:nvSpPr>
          <p:cNvPr id="185" name="Google Shape;18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Aristotle held the view </a:t>
            </a:r>
            <a:r>
              <a:rPr b="1" lang="en-US">
                <a:solidFill>
                  <a:srgbClr val="FF0000"/>
                </a:solidFill>
              </a:rPr>
              <a:t>that some persons are fit to rule while others are fit to be ruled over.      </a:t>
            </a:r>
            <a:endParaRPr/>
          </a:p>
          <a:p>
            <a:pPr indent="-342900" lvl="0" marL="342900" rtl="0" algn="l">
              <a:spcBef>
                <a:spcPts val="640"/>
              </a:spcBef>
              <a:spcAft>
                <a:spcPts val="0"/>
              </a:spcAft>
              <a:buClr>
                <a:schemeClr val="dk1"/>
              </a:buClr>
              <a:buSzPts val="3200"/>
              <a:buChar char="•"/>
            </a:pPr>
            <a:r>
              <a:rPr b="1" lang="en-US"/>
              <a:t>Elite means chosen few. Elite consists of those persons who come at the top because of their superior quality.</a:t>
            </a:r>
            <a:endParaRPr b="1"/>
          </a:p>
        </p:txBody>
      </p:sp>
      <p:sp>
        <p:nvSpPr>
          <p:cNvPr id="186" name="Google Shape;18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88" name="Google Shape;18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4" name="Google Shape;19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Political Culture of a country is not uniform and monolithic.</a:t>
            </a:r>
            <a:endParaRPr/>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rgbClr val="C00000"/>
              </a:buClr>
              <a:buSzPts val="3200"/>
              <a:buChar char="•"/>
            </a:pPr>
            <a:r>
              <a:rPr b="1" lang="en-US">
                <a:solidFill>
                  <a:srgbClr val="C00000"/>
                </a:solidFill>
              </a:rPr>
              <a:t>Pluralism and elitism are two different theories that are used to explain how power is spread between individuals and groups in society.</a:t>
            </a:r>
            <a:endParaRPr b="1">
              <a:solidFill>
                <a:srgbClr val="C00000"/>
              </a:solidFill>
            </a:endParaRPr>
          </a:p>
        </p:txBody>
      </p:sp>
      <p:sp>
        <p:nvSpPr>
          <p:cNvPr id="195" name="Google Shape;19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97" name="Google Shape;19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3" name="Google Shape;20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3200"/>
              <a:buChar char="•"/>
            </a:pPr>
            <a:r>
              <a:rPr b="1" lang="en-US">
                <a:solidFill>
                  <a:srgbClr val="FF0000"/>
                </a:solidFill>
              </a:rPr>
              <a:t>Elitism is the exact opposite of pluralism</a:t>
            </a:r>
            <a:r>
              <a:rPr b="1" lang="en-US">
                <a:solidFill>
                  <a:srgbClr val="002060"/>
                </a:solidFill>
              </a:rPr>
              <a:t>. In elitist theory power is seen as concentrated amongst a few groups or individuals, including the government. </a:t>
            </a:r>
            <a:endParaRPr b="1">
              <a:solidFill>
                <a:srgbClr val="002060"/>
              </a:solidFill>
            </a:endParaRPr>
          </a:p>
        </p:txBody>
      </p:sp>
      <p:sp>
        <p:nvSpPr>
          <p:cNvPr id="204" name="Google Shape;20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06" name="Google Shape;20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12" name="Google Shape;21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To use the same example as before; elitist theory would suggest that only a few major pressure/interest groups actually have any influence, and that even they struggle to gain power because it is concentrated in the hands of a few members of government.</a:t>
            </a:r>
            <a:endParaRPr/>
          </a:p>
          <a:p>
            <a:pPr indent="-139700" lvl="0" marL="342900" rtl="0" algn="l">
              <a:spcBef>
                <a:spcPts val="640"/>
              </a:spcBef>
              <a:spcAft>
                <a:spcPts val="0"/>
              </a:spcAft>
              <a:buClr>
                <a:schemeClr val="dk1"/>
              </a:buClr>
              <a:buSzPts val="3200"/>
              <a:buNone/>
            </a:pPr>
            <a:r>
              <a:t/>
            </a:r>
            <a:endParaRPr/>
          </a:p>
        </p:txBody>
      </p:sp>
      <p:sp>
        <p:nvSpPr>
          <p:cNvPr id="213" name="Google Shape;21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15" name="Google Shape;21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21" name="Google Shape;22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3200"/>
              <a:buChar char="•"/>
            </a:pPr>
            <a:r>
              <a:rPr b="1" lang="en-US">
                <a:solidFill>
                  <a:srgbClr val="002060"/>
                </a:solidFill>
              </a:rPr>
              <a:t>Pluralism</a:t>
            </a:r>
            <a:r>
              <a:rPr b="1" lang="en-US">
                <a:solidFill>
                  <a:srgbClr val="C00000"/>
                </a:solidFill>
              </a:rPr>
              <a:t> and </a:t>
            </a:r>
            <a:r>
              <a:rPr b="1" lang="en-US">
                <a:solidFill>
                  <a:srgbClr val="002060"/>
                </a:solidFill>
              </a:rPr>
              <a:t>Elitism</a:t>
            </a:r>
            <a:r>
              <a:rPr b="1" lang="en-US">
                <a:solidFill>
                  <a:srgbClr val="C00000"/>
                </a:solidFill>
              </a:rPr>
              <a:t> are two theories centralized on the distribution of power. </a:t>
            </a:r>
            <a:endParaRPr/>
          </a:p>
          <a:p>
            <a:pPr indent="0" lvl="0" marL="0" rtl="0" algn="l">
              <a:spcBef>
                <a:spcPts val="640"/>
              </a:spcBef>
              <a:spcAft>
                <a:spcPts val="0"/>
              </a:spcAft>
              <a:buClr>
                <a:schemeClr val="dk1"/>
              </a:buClr>
              <a:buSzPts val="3200"/>
              <a:buNone/>
            </a:pPr>
            <a:r>
              <a:t/>
            </a:r>
            <a:endParaRPr b="1">
              <a:solidFill>
                <a:srgbClr val="C00000"/>
              </a:solidFill>
            </a:endParaRPr>
          </a:p>
          <a:p>
            <a:pPr indent="-342900" lvl="0" marL="342900" rtl="0" algn="l">
              <a:spcBef>
                <a:spcPts val="640"/>
              </a:spcBef>
              <a:spcAft>
                <a:spcPts val="0"/>
              </a:spcAft>
              <a:buClr>
                <a:schemeClr val="dk1"/>
              </a:buClr>
              <a:buSzPts val="3200"/>
              <a:buChar char="•"/>
            </a:pPr>
            <a:r>
              <a:rPr b="1" lang="en-US"/>
              <a:t>The Pluralist Theory can be described as a general type of government where all participants share an equal status whether it be in possession, power, or rights. </a:t>
            </a:r>
            <a:endParaRPr b="1"/>
          </a:p>
        </p:txBody>
      </p:sp>
      <p:sp>
        <p:nvSpPr>
          <p:cNvPr id="222" name="Google Shape;22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24" name="Google Shape;22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Elitism</a:t>
            </a:r>
            <a:br>
              <a:rPr lang="en-US" sz="3959"/>
            </a:br>
            <a:endParaRPr sz="3959"/>
          </a:p>
        </p:txBody>
      </p:sp>
      <p:sp>
        <p:nvSpPr>
          <p:cNvPr id="230" name="Google Shape;23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In every country, there are select groups and individuals who enjoy clout with their views being heard with rapt attention and given due weightage before taking any major decision. These could be people having taken </a:t>
            </a:r>
            <a:r>
              <a:rPr b="1" lang="en-US" u="sng"/>
              <a:t>birth in privileged class </a:t>
            </a:r>
            <a:r>
              <a:rPr b="1" lang="en-US"/>
              <a:t>or having special attributes like </a:t>
            </a:r>
            <a:r>
              <a:rPr b="1" lang="en-US" u="sng"/>
              <a:t>extraordinary talent </a:t>
            </a:r>
            <a:r>
              <a:rPr b="1" lang="en-US"/>
              <a:t>in a field or </a:t>
            </a:r>
            <a:r>
              <a:rPr b="1" lang="en-US" u="sng"/>
              <a:t>long experience </a:t>
            </a:r>
            <a:r>
              <a:rPr b="1" lang="en-US"/>
              <a:t>in a particular field. </a:t>
            </a:r>
            <a:endParaRPr b="1"/>
          </a:p>
        </p:txBody>
      </p:sp>
      <p:sp>
        <p:nvSpPr>
          <p:cNvPr id="231" name="Google Shape;23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33" name="Google Shape;23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39" name="Google Shape;23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The views and opinions of such people and groups are taken seriously, and they are regarded as the elite part of the population. </a:t>
            </a:r>
            <a:endParaRPr b="1"/>
          </a:p>
        </p:txBody>
      </p:sp>
      <p:sp>
        <p:nvSpPr>
          <p:cNvPr id="240" name="Google Shape;24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42" name="Google Shape;24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a:t>Pluralism</a:t>
            </a:r>
            <a:br>
              <a:rPr lang="en-US" sz="3959"/>
            </a:br>
            <a:endParaRPr sz="3959"/>
          </a:p>
        </p:txBody>
      </p:sp>
      <p:sp>
        <p:nvSpPr>
          <p:cNvPr id="248" name="Google Shape;24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Pluralism is a belief system that accepts coexistence of different power centers and, in fact, an ideal system where no one has dominance over others. </a:t>
            </a:r>
            <a:endParaRPr b="1"/>
          </a:p>
        </p:txBody>
      </p:sp>
      <p:sp>
        <p:nvSpPr>
          <p:cNvPr id="249" name="Google Shape;24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51" name="Google Shape;25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Civil Society is</a:t>
            </a:r>
            <a:endParaRPr b="1" sz="3600"/>
          </a:p>
        </p:txBody>
      </p:sp>
      <p:sp>
        <p:nvSpPr>
          <p:cNvPr id="95" name="Google Shape;95;p14"/>
          <p:cNvSpPr txBox="1"/>
          <p:nvPr>
            <p:ph idx="1" type="body"/>
          </p:nvPr>
        </p:nvSpPr>
        <p:spPr>
          <a:xfrm>
            <a:off x="152400" y="1600200"/>
            <a:ext cx="88392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the "aggregate of non-governmental organizations and institutions that manifest interests and will of citizens".</a:t>
            </a:r>
            <a:endParaRPr/>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the society considered as a community of citizens linked by common interests and collective activity</a:t>
            </a:r>
            <a:r>
              <a:rPr lang="en-US"/>
              <a:t>.</a:t>
            </a:r>
            <a:endParaRPr b="1"/>
          </a:p>
        </p:txBody>
      </p:sp>
      <p:sp>
        <p:nvSpPr>
          <p:cNvPr id="96" name="Google Shape;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98" name="Google Shape;9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57" name="Google Shape;25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Decision making is based upon participation, and discussion and views of all are heard before arriving at a decision that is acceptable to the majority of the population. </a:t>
            </a:r>
            <a:endParaRPr b="1"/>
          </a:p>
          <a:p>
            <a:pPr indent="-139700" lvl="0" marL="342900" rtl="0" algn="l">
              <a:spcBef>
                <a:spcPts val="640"/>
              </a:spcBef>
              <a:spcAft>
                <a:spcPts val="0"/>
              </a:spcAft>
              <a:buClr>
                <a:schemeClr val="dk1"/>
              </a:buClr>
              <a:buSzPts val="3200"/>
              <a:buNone/>
            </a:pPr>
            <a:r>
              <a:t/>
            </a:r>
            <a:endParaRPr b="1"/>
          </a:p>
        </p:txBody>
      </p:sp>
      <p:sp>
        <p:nvSpPr>
          <p:cNvPr id="258" name="Google Shape;25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60" name="Google Shape;26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66" name="Google Shape;26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This is also a system that echoes the sentiments of the majority. Hence pluralism is close to the concept of democracy.</a:t>
            </a:r>
            <a:endParaRPr/>
          </a:p>
          <a:p>
            <a:pPr indent="-139700" lvl="0" marL="342900" rtl="0" algn="l">
              <a:spcBef>
                <a:spcPts val="640"/>
              </a:spcBef>
              <a:spcAft>
                <a:spcPts val="0"/>
              </a:spcAft>
              <a:buClr>
                <a:schemeClr val="dk1"/>
              </a:buClr>
              <a:buSzPts val="3200"/>
              <a:buNone/>
            </a:pPr>
            <a:r>
              <a:t/>
            </a:r>
            <a:endParaRPr b="1"/>
          </a:p>
        </p:txBody>
      </p:sp>
      <p:sp>
        <p:nvSpPr>
          <p:cNvPr id="267" name="Google Shape;2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69" name="Google Shape;26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40"/>
              <a:buFont typeface="Calibri"/>
              <a:buNone/>
            </a:pPr>
            <a:br>
              <a:rPr b="1" lang="en-US" sz="3240"/>
            </a:br>
            <a:r>
              <a:rPr b="1" lang="en-US" sz="3240"/>
              <a:t>What is the difference between Elitism and Pluralism?</a:t>
            </a:r>
            <a:br>
              <a:rPr lang="en-US" sz="3959"/>
            </a:br>
            <a:endParaRPr sz="3959"/>
          </a:p>
        </p:txBody>
      </p:sp>
      <p:sp>
        <p:nvSpPr>
          <p:cNvPr id="275" name="Google Shape;27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 Elitism accepts that, in every society and political system, there are certain individuals and groups who are powerful and their views are taken seriously in higher echelons of government.</a:t>
            </a:r>
            <a:endParaRPr/>
          </a:p>
          <a:p>
            <a:pPr indent="-139700" lvl="0" marL="342900" rtl="0" algn="l">
              <a:spcBef>
                <a:spcPts val="640"/>
              </a:spcBef>
              <a:spcAft>
                <a:spcPts val="0"/>
              </a:spcAft>
              <a:buClr>
                <a:schemeClr val="dk1"/>
              </a:buClr>
              <a:buSzPts val="3200"/>
              <a:buNone/>
            </a:pPr>
            <a:r>
              <a:t/>
            </a:r>
            <a:endParaRPr/>
          </a:p>
        </p:txBody>
      </p:sp>
      <p:sp>
        <p:nvSpPr>
          <p:cNvPr id="276" name="Google Shape;27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78" name="Google Shape;27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84" name="Google Shape;284;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On the other hand, pluralism refers to acceptance of diverse views and opinions and decisions are taken on the basis of consensus.</a:t>
            </a:r>
            <a:endParaRPr/>
          </a:p>
          <a:p>
            <a:pPr indent="0" lvl="0" marL="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Elitism is closer to dictatorships while pluralism is closer to democratic political systems.</a:t>
            </a:r>
            <a:endParaRPr/>
          </a:p>
          <a:p>
            <a:pPr indent="-139700" lvl="0" marL="342900" rtl="0" algn="l">
              <a:spcBef>
                <a:spcPts val="640"/>
              </a:spcBef>
              <a:spcAft>
                <a:spcPts val="0"/>
              </a:spcAft>
              <a:buClr>
                <a:schemeClr val="dk1"/>
              </a:buClr>
              <a:buSzPts val="3200"/>
              <a:buNone/>
            </a:pPr>
            <a:r>
              <a:t/>
            </a:r>
            <a:endParaRPr/>
          </a:p>
        </p:txBody>
      </p:sp>
      <p:sp>
        <p:nvSpPr>
          <p:cNvPr id="285" name="Google Shape;28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87" name="Google Shape;28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93" name="Google Shape;29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No political system, however, follows either of the two belief systems exclusively as the </a:t>
            </a:r>
            <a:r>
              <a:rPr b="1" lang="en-US">
                <a:solidFill>
                  <a:srgbClr val="FF0000"/>
                </a:solidFill>
              </a:rPr>
              <a:t>elitism remains existent, even in the purest of democracies around the world.</a:t>
            </a:r>
            <a:endParaRPr/>
          </a:p>
          <a:p>
            <a:pPr indent="0" lvl="0" marL="0" rtl="0" algn="l">
              <a:spcBef>
                <a:spcPts val="640"/>
              </a:spcBef>
              <a:spcAft>
                <a:spcPts val="0"/>
              </a:spcAft>
              <a:buClr>
                <a:schemeClr val="dk1"/>
              </a:buClr>
              <a:buSzPts val="3200"/>
              <a:buNone/>
            </a:pPr>
            <a:r>
              <a:t/>
            </a:r>
            <a:endParaRPr b="1"/>
          </a:p>
          <a:p>
            <a:pPr indent="-139700" lvl="0" marL="342900" rtl="0" algn="l">
              <a:spcBef>
                <a:spcPts val="640"/>
              </a:spcBef>
              <a:spcAft>
                <a:spcPts val="0"/>
              </a:spcAft>
              <a:buClr>
                <a:schemeClr val="dk1"/>
              </a:buClr>
              <a:buSzPts val="3200"/>
              <a:buNone/>
            </a:pPr>
            <a:r>
              <a:t/>
            </a:r>
            <a:endParaRPr/>
          </a:p>
        </p:txBody>
      </p:sp>
      <p:sp>
        <p:nvSpPr>
          <p:cNvPr id="294" name="Google Shape;29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296" name="Google Shape;29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02" name="Google Shape;302;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Those who support the </a:t>
            </a:r>
            <a:r>
              <a:rPr b="1" lang="en-US">
                <a:solidFill>
                  <a:srgbClr val="C00000"/>
                </a:solidFill>
              </a:rPr>
              <a:t>elite theory </a:t>
            </a:r>
            <a:r>
              <a:rPr b="1" lang="en-US"/>
              <a:t>of government argue that a small, wealthy, powerful elite controls government and makes policy to benefit its members and perpetuate their power. </a:t>
            </a:r>
            <a:endParaRPr/>
          </a:p>
        </p:txBody>
      </p:sp>
      <p:sp>
        <p:nvSpPr>
          <p:cNvPr id="303" name="Google Shape;30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05" name="Google Shape;305;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11" name="Google Shape;31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In reality, government policy usually is the result of a series of tradeoffs as groups and elites fight with one another for influence and politicians attempt to balance the demands of competing interests, including the interests of the constituents who elected them to office.</a:t>
            </a:r>
            <a:endParaRPr/>
          </a:p>
          <a:p>
            <a:pPr indent="-139700" lvl="0" marL="342900" rtl="0" algn="l">
              <a:spcBef>
                <a:spcPts val="640"/>
              </a:spcBef>
              <a:spcAft>
                <a:spcPts val="0"/>
              </a:spcAft>
              <a:buClr>
                <a:schemeClr val="dk1"/>
              </a:buClr>
              <a:buSzPts val="3200"/>
              <a:buNone/>
            </a:pPr>
            <a:r>
              <a:t/>
            </a:r>
            <a:endParaRPr/>
          </a:p>
        </p:txBody>
      </p:sp>
      <p:sp>
        <p:nvSpPr>
          <p:cNvPr id="312" name="Google Shape;31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14" name="Google Shape;31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0" name="Google Shape;32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Elite consists of those successful persons who rise to top in every occupation and stratum of society; there is an elite of lawyers, an elite of mechanics and even an </a:t>
            </a:r>
            <a:r>
              <a:rPr b="1" lang="en-US">
                <a:solidFill>
                  <a:srgbClr val="FF0000"/>
                </a:solidFill>
              </a:rPr>
              <a:t>elite of thieves</a:t>
            </a:r>
            <a:r>
              <a:rPr b="1" lang="en-US"/>
              <a:t>.</a:t>
            </a:r>
            <a:endParaRPr/>
          </a:p>
          <a:p>
            <a:pPr indent="-139700" lvl="0" marL="342900" rtl="0" algn="l">
              <a:spcBef>
                <a:spcPts val="640"/>
              </a:spcBef>
              <a:spcAft>
                <a:spcPts val="0"/>
              </a:spcAft>
              <a:buClr>
                <a:schemeClr val="dk1"/>
              </a:buClr>
              <a:buSzPts val="3200"/>
              <a:buNone/>
            </a:pPr>
            <a:r>
              <a:t/>
            </a:r>
            <a:endParaRPr/>
          </a:p>
          <a:p>
            <a:pPr indent="0" lvl="0" marL="0" rtl="0" algn="ctr">
              <a:spcBef>
                <a:spcPts val="560"/>
              </a:spcBef>
              <a:spcAft>
                <a:spcPts val="0"/>
              </a:spcAft>
              <a:buClr>
                <a:schemeClr val="dk1"/>
              </a:buClr>
              <a:buSzPts val="2800"/>
              <a:buNone/>
            </a:pPr>
            <a:r>
              <a:rPr b="1" lang="en-US" sz="2800"/>
              <a:t>-Vilfredo Pareto-</a:t>
            </a:r>
            <a:endParaRPr b="1" sz="2800"/>
          </a:p>
        </p:txBody>
      </p:sp>
      <p:sp>
        <p:nvSpPr>
          <p:cNvPr id="321" name="Google Shape;32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23" name="Google Shape;32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9" name="Google Shape;32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Elites are the power holders of the body politic. They are the holders of high positions in a given society.</a:t>
            </a:r>
            <a:endParaRPr/>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The few who get the most of any value are the elite, the rest, the rank and file.</a:t>
            </a:r>
            <a:endParaRPr/>
          </a:p>
          <a:p>
            <a:pPr indent="-139700" lvl="0" marL="342900" rtl="0" algn="l">
              <a:spcBef>
                <a:spcPts val="640"/>
              </a:spcBef>
              <a:spcAft>
                <a:spcPts val="0"/>
              </a:spcAft>
              <a:buClr>
                <a:schemeClr val="dk1"/>
              </a:buClr>
              <a:buSzPts val="3200"/>
              <a:buNone/>
            </a:pPr>
            <a:r>
              <a:t/>
            </a:r>
            <a:endParaRPr b="1"/>
          </a:p>
          <a:p>
            <a:pPr indent="0" lvl="0" marL="0" rtl="0" algn="ctr">
              <a:spcBef>
                <a:spcPts val="480"/>
              </a:spcBef>
              <a:spcAft>
                <a:spcPts val="0"/>
              </a:spcAft>
              <a:buClr>
                <a:schemeClr val="dk1"/>
              </a:buClr>
              <a:buSzPts val="2400"/>
              <a:buNone/>
            </a:pPr>
            <a:r>
              <a:rPr b="1" lang="en-US" sz="2400"/>
              <a:t>-Harold Lasswell-</a:t>
            </a:r>
            <a:endParaRPr b="1" sz="2400"/>
          </a:p>
        </p:txBody>
      </p:sp>
      <p:sp>
        <p:nvSpPr>
          <p:cNvPr id="330" name="Google Shape;33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32" name="Google Shape;33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a:t>Defining points of the elite</a:t>
            </a:r>
            <a:endParaRPr b="1" sz="2800"/>
          </a:p>
        </p:txBody>
      </p:sp>
      <p:sp>
        <p:nvSpPr>
          <p:cNvPr id="338" name="Google Shape;33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1. Distinct qualities which make the elite.</a:t>
            </a:r>
            <a:endParaRPr/>
          </a:p>
          <a:p>
            <a:pPr indent="-342900" lvl="0" marL="342900" rtl="0" algn="l">
              <a:spcBef>
                <a:spcPts val="640"/>
              </a:spcBef>
              <a:spcAft>
                <a:spcPts val="0"/>
              </a:spcAft>
              <a:buClr>
                <a:schemeClr val="dk1"/>
              </a:buClr>
              <a:buSzPts val="3200"/>
              <a:buChar char="•"/>
            </a:pPr>
            <a:r>
              <a:rPr b="1" lang="en-US"/>
              <a:t>2. Rule by microscopic minority.</a:t>
            </a:r>
            <a:endParaRPr/>
          </a:p>
          <a:p>
            <a:pPr indent="-342900" lvl="0" marL="342900" rtl="0" algn="l">
              <a:spcBef>
                <a:spcPts val="640"/>
              </a:spcBef>
              <a:spcAft>
                <a:spcPts val="0"/>
              </a:spcAft>
              <a:buClr>
                <a:schemeClr val="dk1"/>
              </a:buClr>
              <a:buSzPts val="3200"/>
              <a:buChar char="•"/>
            </a:pPr>
            <a:r>
              <a:rPr b="1" lang="en-US"/>
              <a:t>3. Prestige, status and pre-eminence  of the elite.</a:t>
            </a:r>
            <a:endParaRPr/>
          </a:p>
          <a:p>
            <a:pPr indent="-342900" lvl="0" marL="342900" rtl="0" algn="l">
              <a:spcBef>
                <a:spcPts val="640"/>
              </a:spcBef>
              <a:spcAft>
                <a:spcPts val="0"/>
              </a:spcAft>
              <a:buClr>
                <a:schemeClr val="dk1"/>
              </a:buClr>
              <a:buSzPts val="3200"/>
              <a:buChar char="•"/>
            </a:pPr>
            <a:r>
              <a:rPr b="1" lang="en-US"/>
              <a:t>4. Compact and united group feeling.</a:t>
            </a:r>
            <a:endParaRPr/>
          </a:p>
          <a:p>
            <a:pPr indent="-342900" lvl="0" marL="342900" rtl="0" algn="l">
              <a:spcBef>
                <a:spcPts val="640"/>
              </a:spcBef>
              <a:spcAft>
                <a:spcPts val="0"/>
              </a:spcAft>
              <a:buClr>
                <a:schemeClr val="dk1"/>
              </a:buClr>
              <a:buSzPts val="3200"/>
              <a:buChar char="•"/>
            </a:pPr>
            <a:r>
              <a:rPr b="1" lang="en-US"/>
              <a:t>5. Possession of power, authority, influence and other sources.</a:t>
            </a:r>
            <a:endParaRPr b="1"/>
          </a:p>
        </p:txBody>
      </p:sp>
      <p:sp>
        <p:nvSpPr>
          <p:cNvPr id="339" name="Google Shape;33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41" name="Google Shape;34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04" name="Google Shape;10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u="sng">
                <a:solidFill>
                  <a:schemeClr val="hlink"/>
                </a:solidFill>
                <a:hlinkClick r:id="rId3"/>
              </a:rPr>
              <a:t>Karl Marx</a:t>
            </a:r>
            <a:r>
              <a:rPr b="1" lang="en-US"/>
              <a:t> followed the Hegelian way of using the concept of civil society. For Marx, the emergence of the modern state created a realm of civil society that reduced society to private interests competing against each other. </a:t>
            </a:r>
            <a:endParaRPr/>
          </a:p>
        </p:txBody>
      </p:sp>
      <p:sp>
        <p:nvSpPr>
          <p:cNvPr id="105" name="Google Shape;10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07" name="Google Shape;10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The Elite Theory</a:t>
            </a:r>
            <a:endParaRPr b="1" sz="3600"/>
          </a:p>
        </p:txBody>
      </p:sp>
      <p:sp>
        <p:nvSpPr>
          <p:cNvPr id="347" name="Google Shape;34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elite theory consists of the idea that there are two groups: (1) the selected few who govern the society because of their ability, and (2) the vast masses who are governed because they are destined to be ruled.</a:t>
            </a:r>
            <a:endParaRPr b="1"/>
          </a:p>
        </p:txBody>
      </p:sp>
      <p:sp>
        <p:nvSpPr>
          <p:cNvPr id="348" name="Google Shape;34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50" name="Google Shape;35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400"/>
              <a:buFont typeface="Calibri"/>
              <a:buNone/>
            </a:pPr>
            <a:r>
              <a:rPr b="1" lang="en-US">
                <a:solidFill>
                  <a:srgbClr val="C00000"/>
                </a:solidFill>
              </a:rPr>
              <a:t>Elite theory</a:t>
            </a:r>
            <a:endParaRPr/>
          </a:p>
        </p:txBody>
      </p:sp>
      <p:sp>
        <p:nvSpPr>
          <p:cNvPr id="356" name="Google Shape;356;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3200"/>
              <a:buChar char="•"/>
            </a:pPr>
            <a:r>
              <a:rPr b="1" lang="en-US">
                <a:solidFill>
                  <a:srgbClr val="C00000"/>
                </a:solidFill>
              </a:rPr>
              <a:t>Elite theory </a:t>
            </a:r>
            <a:r>
              <a:rPr b="1" lang="en-US"/>
              <a:t>assumes that men may be equal in the eyes of God but </a:t>
            </a:r>
            <a:r>
              <a:rPr b="1" lang="en-US" u="sng"/>
              <a:t>they are not so in the eyes of man</a:t>
            </a:r>
            <a:r>
              <a:rPr b="1" lang="en-US"/>
              <a:t>. Inequality is largely found in every state and society, thus making everyone of them oligarchical in different degrees.</a:t>
            </a:r>
            <a:endParaRPr b="1"/>
          </a:p>
        </p:txBody>
      </p:sp>
      <p:sp>
        <p:nvSpPr>
          <p:cNvPr id="357" name="Google Shape;35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8" name="Google Shape;35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59" name="Google Shape;35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Calibri"/>
              <a:buNone/>
            </a:pPr>
            <a:r>
              <a:rPr b="1" lang="en-US" sz="3600" u="sng">
                <a:solidFill>
                  <a:srgbClr val="C00000"/>
                </a:solidFill>
              </a:rPr>
              <a:t>Leading Elite Theorists</a:t>
            </a:r>
            <a:endParaRPr b="1" sz="3600" u="sng">
              <a:solidFill>
                <a:srgbClr val="C00000"/>
              </a:solidFill>
            </a:endParaRPr>
          </a:p>
        </p:txBody>
      </p:sp>
      <p:sp>
        <p:nvSpPr>
          <p:cNvPr id="365" name="Google Shape;365;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1. Vilfredo Pareto (1848-1923)</a:t>
            </a:r>
            <a:endParaRPr/>
          </a:p>
          <a:p>
            <a:pPr indent="-342900" lvl="0" marL="342900" rtl="0" algn="l">
              <a:spcBef>
                <a:spcPts val="640"/>
              </a:spcBef>
              <a:spcAft>
                <a:spcPts val="0"/>
              </a:spcAft>
              <a:buClr>
                <a:schemeClr val="dk1"/>
              </a:buClr>
              <a:buSzPts val="3200"/>
              <a:buChar char="•"/>
            </a:pPr>
            <a:r>
              <a:rPr b="1" lang="en-US"/>
              <a:t>2. Gaetano Mosca (1858-1941)</a:t>
            </a:r>
            <a:endParaRPr/>
          </a:p>
          <a:p>
            <a:pPr indent="-342900" lvl="0" marL="342900" rtl="0" algn="l">
              <a:spcBef>
                <a:spcPts val="640"/>
              </a:spcBef>
              <a:spcAft>
                <a:spcPts val="0"/>
              </a:spcAft>
              <a:buClr>
                <a:schemeClr val="dk1"/>
              </a:buClr>
              <a:buSzPts val="3200"/>
              <a:buChar char="•"/>
            </a:pPr>
            <a:r>
              <a:rPr b="1" lang="en-US"/>
              <a:t>3. Robert Michels (1876-1936)</a:t>
            </a:r>
            <a:endParaRPr/>
          </a:p>
          <a:p>
            <a:pPr indent="-342900" lvl="0" marL="342900" rtl="0" algn="l">
              <a:spcBef>
                <a:spcPts val="640"/>
              </a:spcBef>
              <a:spcAft>
                <a:spcPts val="0"/>
              </a:spcAft>
              <a:buClr>
                <a:schemeClr val="dk1"/>
              </a:buClr>
              <a:buSzPts val="3200"/>
              <a:buChar char="•"/>
            </a:pPr>
            <a:r>
              <a:rPr b="1" lang="en-US"/>
              <a:t>4. Harold Lasswell (1902-1978)</a:t>
            </a:r>
            <a:endParaRPr/>
          </a:p>
          <a:p>
            <a:pPr indent="-342900" lvl="0" marL="342900" rtl="0" algn="l">
              <a:spcBef>
                <a:spcPts val="640"/>
              </a:spcBef>
              <a:spcAft>
                <a:spcPts val="0"/>
              </a:spcAft>
              <a:buClr>
                <a:schemeClr val="dk1"/>
              </a:buClr>
              <a:buSzPts val="3200"/>
              <a:buChar char="•"/>
            </a:pPr>
            <a:r>
              <a:rPr b="1" lang="en-US"/>
              <a:t>5. Ortega Y. Gasset (1883-1955)</a:t>
            </a:r>
            <a:endParaRPr/>
          </a:p>
          <a:p>
            <a:pPr indent="-342900" lvl="0" marL="342900" rtl="0" algn="l">
              <a:spcBef>
                <a:spcPts val="640"/>
              </a:spcBef>
              <a:spcAft>
                <a:spcPts val="0"/>
              </a:spcAft>
              <a:buClr>
                <a:schemeClr val="dk1"/>
              </a:buClr>
              <a:buSzPts val="3200"/>
              <a:buChar char="•"/>
            </a:pPr>
            <a:r>
              <a:rPr b="1" lang="en-US"/>
              <a:t>6. C. Wright Mills (1916-1962)</a:t>
            </a:r>
            <a:endParaRPr/>
          </a:p>
          <a:p>
            <a:pPr indent="-342900" lvl="0" marL="342900" rtl="0" algn="l">
              <a:spcBef>
                <a:spcPts val="640"/>
              </a:spcBef>
              <a:spcAft>
                <a:spcPts val="0"/>
              </a:spcAft>
              <a:buClr>
                <a:schemeClr val="dk1"/>
              </a:buClr>
              <a:buSzPts val="3200"/>
              <a:buChar char="•"/>
            </a:pPr>
            <a:r>
              <a:rPr b="1" lang="en-US"/>
              <a:t>7. James Burnham (1905-1987)</a:t>
            </a:r>
            <a:endParaRPr b="1"/>
          </a:p>
        </p:txBody>
      </p:sp>
      <p:sp>
        <p:nvSpPr>
          <p:cNvPr id="366" name="Google Shape;36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68" name="Google Shape;36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u="sng"/>
              <a:t>Criticism of Elitism</a:t>
            </a:r>
            <a:endParaRPr b="1" sz="3600" u="sng"/>
          </a:p>
        </p:txBody>
      </p:sp>
      <p:sp>
        <p:nvSpPr>
          <p:cNvPr id="374" name="Google Shape;374;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1. Elite cannot control the whole sphere of political activity.</a:t>
            </a:r>
            <a:endParaRPr/>
          </a:p>
          <a:p>
            <a:pPr indent="-342900" lvl="0" marL="342900" rtl="0" algn="l">
              <a:spcBef>
                <a:spcPts val="640"/>
              </a:spcBef>
              <a:spcAft>
                <a:spcPts val="0"/>
              </a:spcAft>
              <a:buClr>
                <a:schemeClr val="dk1"/>
              </a:buClr>
              <a:buSzPts val="3200"/>
              <a:buChar char="•"/>
            </a:pPr>
            <a:r>
              <a:rPr b="1" lang="en-US"/>
              <a:t>2. Wealth and political position cannot be proportionate.</a:t>
            </a:r>
            <a:endParaRPr/>
          </a:p>
          <a:p>
            <a:pPr indent="-342900" lvl="0" marL="342900" rtl="0" algn="l">
              <a:spcBef>
                <a:spcPts val="640"/>
              </a:spcBef>
              <a:spcAft>
                <a:spcPts val="0"/>
              </a:spcAft>
              <a:buClr>
                <a:schemeClr val="dk1"/>
              </a:buClr>
              <a:buSzPts val="3200"/>
              <a:buChar char="•"/>
            </a:pPr>
            <a:r>
              <a:rPr b="1" lang="en-US"/>
              <a:t>3. Elites are more concerned about their personal interests than the interests of the whole community.</a:t>
            </a:r>
            <a:endParaRPr/>
          </a:p>
        </p:txBody>
      </p:sp>
      <p:sp>
        <p:nvSpPr>
          <p:cNvPr id="375" name="Google Shape;37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77" name="Google Shape;37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u="sng"/>
              <a:t>Criticism of Elitism</a:t>
            </a:r>
            <a:endParaRPr sz="3600"/>
          </a:p>
        </p:txBody>
      </p:sp>
      <p:sp>
        <p:nvSpPr>
          <p:cNvPr id="383" name="Google Shape;38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4. Decision making does not lie solely in the hands of the elites.</a:t>
            </a:r>
            <a:endParaRPr/>
          </a:p>
          <a:p>
            <a:pPr indent="-342900" lvl="0" marL="342900" rtl="0" algn="l">
              <a:spcBef>
                <a:spcPts val="640"/>
              </a:spcBef>
              <a:spcAft>
                <a:spcPts val="0"/>
              </a:spcAft>
              <a:buClr>
                <a:schemeClr val="dk1"/>
              </a:buClr>
              <a:buSzPts val="3200"/>
              <a:buChar char="•"/>
            </a:pPr>
            <a:r>
              <a:rPr b="1" lang="en-US"/>
              <a:t>5. Ideas of elites never create values.</a:t>
            </a:r>
            <a:endParaRPr/>
          </a:p>
          <a:p>
            <a:pPr indent="-342900" lvl="0" marL="342900" rtl="0" algn="l">
              <a:spcBef>
                <a:spcPts val="640"/>
              </a:spcBef>
              <a:spcAft>
                <a:spcPts val="0"/>
              </a:spcAft>
              <a:buClr>
                <a:schemeClr val="dk1"/>
              </a:buClr>
              <a:buSzPts val="3200"/>
              <a:buChar char="•"/>
            </a:pPr>
            <a:r>
              <a:rPr b="1" lang="en-US"/>
              <a:t>6. Elites are not cohesive, conscious and conspiratorial.</a:t>
            </a:r>
            <a:endParaRPr/>
          </a:p>
          <a:p>
            <a:pPr indent="-342900" lvl="0" marL="342900" rtl="0" algn="l">
              <a:spcBef>
                <a:spcPts val="640"/>
              </a:spcBef>
              <a:spcAft>
                <a:spcPts val="0"/>
              </a:spcAft>
              <a:buClr>
                <a:schemeClr val="dk1"/>
              </a:buClr>
              <a:buSzPts val="3200"/>
              <a:buChar char="•"/>
            </a:pPr>
            <a:r>
              <a:rPr b="1" lang="en-US"/>
              <a:t>7. Elites do not rule with their inherent ability.</a:t>
            </a:r>
            <a:endParaRPr/>
          </a:p>
          <a:p>
            <a:pPr indent="0" lvl="0" marL="0" rtl="0" algn="l">
              <a:spcBef>
                <a:spcPts val="640"/>
              </a:spcBef>
              <a:spcAft>
                <a:spcPts val="0"/>
              </a:spcAft>
              <a:buClr>
                <a:schemeClr val="dk1"/>
              </a:buClr>
              <a:buSzPts val="3200"/>
              <a:buNone/>
            </a:pPr>
            <a:r>
              <a:t/>
            </a:r>
            <a:endParaRPr b="1"/>
          </a:p>
        </p:txBody>
      </p:sp>
      <p:sp>
        <p:nvSpPr>
          <p:cNvPr id="384" name="Google Shape;38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86" name="Google Shape;38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92" name="Google Shape;392;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Apparently the theory of elite (Rule of the few) is opposed to democracy which is a government of the people, by the people, and for the people.</a:t>
            </a:r>
            <a:endParaRPr b="1"/>
          </a:p>
        </p:txBody>
      </p:sp>
      <p:sp>
        <p:nvSpPr>
          <p:cNvPr id="393" name="Google Shape;39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4" name="Google Shape;39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395" name="Google Shape;39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600"/>
              <a:buFont typeface="Calibri"/>
              <a:buNone/>
            </a:pPr>
            <a:r>
              <a:rPr b="1" lang="en-US" sz="3600">
                <a:solidFill>
                  <a:srgbClr val="C00000"/>
                </a:solidFill>
              </a:rPr>
              <a:t>Mannheim’s Reconciliation</a:t>
            </a:r>
            <a:endParaRPr sz="3600"/>
          </a:p>
        </p:txBody>
      </p:sp>
      <p:sp>
        <p:nvSpPr>
          <p:cNvPr id="401" name="Google Shape;401;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 The actual shaping of policy is in the hands of the elite; but this does not mean that the society is not democratic”</a:t>
            </a:r>
            <a:endParaRPr/>
          </a:p>
          <a:p>
            <a:pPr indent="-139700" lvl="0" marL="342900" rtl="0" algn="l">
              <a:spcBef>
                <a:spcPts val="640"/>
              </a:spcBef>
              <a:spcAft>
                <a:spcPts val="0"/>
              </a:spcAft>
              <a:buClr>
                <a:schemeClr val="dk1"/>
              </a:buClr>
              <a:buSzPts val="3200"/>
              <a:buNone/>
            </a:pPr>
            <a:r>
              <a:t/>
            </a:r>
            <a:endParaRPr/>
          </a:p>
          <a:p>
            <a:pPr indent="0" lvl="0" marL="0" rtl="0" algn="ctr">
              <a:spcBef>
                <a:spcPts val="560"/>
              </a:spcBef>
              <a:spcAft>
                <a:spcPts val="0"/>
              </a:spcAft>
              <a:buClr>
                <a:srgbClr val="C00000"/>
              </a:buClr>
              <a:buSzPts val="2800"/>
              <a:buNone/>
            </a:pPr>
            <a:r>
              <a:rPr b="1" lang="en-US" sz="2800">
                <a:solidFill>
                  <a:srgbClr val="C00000"/>
                </a:solidFill>
              </a:rPr>
              <a:t>-Karl Mannheim-</a:t>
            </a:r>
            <a:endParaRPr/>
          </a:p>
          <a:p>
            <a:pPr indent="0" lvl="0" marL="0" rtl="0" algn="ctr">
              <a:spcBef>
                <a:spcPts val="480"/>
              </a:spcBef>
              <a:spcAft>
                <a:spcPts val="0"/>
              </a:spcAft>
              <a:buClr>
                <a:srgbClr val="C00000"/>
              </a:buClr>
              <a:buSzPts val="2400"/>
              <a:buNone/>
            </a:pPr>
            <a:r>
              <a:rPr b="1" lang="en-US" sz="2400">
                <a:solidFill>
                  <a:srgbClr val="C00000"/>
                </a:solidFill>
              </a:rPr>
              <a:t>(1893-1947)</a:t>
            </a:r>
            <a:endParaRPr b="1" sz="2400">
              <a:solidFill>
                <a:srgbClr val="C00000"/>
              </a:solidFill>
            </a:endParaRPr>
          </a:p>
        </p:txBody>
      </p:sp>
      <p:sp>
        <p:nvSpPr>
          <p:cNvPr id="402" name="Google Shape;40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04" name="Google Shape;404;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b="1" lang="en-US" sz="3959" u="sng"/>
              <a:t>Mass Culture</a:t>
            </a:r>
            <a:br>
              <a:rPr b="1" lang="en-US" sz="3959" u="sng"/>
            </a:br>
            <a:endParaRPr sz="3959" u="sng"/>
          </a:p>
        </p:txBody>
      </p:sp>
      <p:sp>
        <p:nvSpPr>
          <p:cNvPr id="410" name="Google Shape;410;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Mass culture is the set of ideas and values that develop from a common exposure to the same media, news sources, music, and art. </a:t>
            </a:r>
            <a:endParaRPr/>
          </a:p>
        </p:txBody>
      </p:sp>
      <p:sp>
        <p:nvSpPr>
          <p:cNvPr id="411" name="Google Shape;41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13" name="Google Shape;413;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t>Mass Culture</a:t>
            </a:r>
            <a:br>
              <a:rPr b="1" lang="en-US" sz="3959" u="sng"/>
            </a:br>
            <a:endParaRPr sz="3959"/>
          </a:p>
        </p:txBody>
      </p:sp>
      <p:sp>
        <p:nvSpPr>
          <p:cNvPr id="419" name="Google Shape;41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Mass culture is broadcast or otherwise distributed to individuals instead of arising from their day-to-day interactions with each other. Thus, mass culture generally lacks the unique content of local communities and regional cultures. </a:t>
            </a:r>
            <a:endParaRPr/>
          </a:p>
          <a:p>
            <a:pPr indent="-139700" lvl="0" marL="342900" rtl="0" algn="l">
              <a:spcBef>
                <a:spcPts val="640"/>
              </a:spcBef>
              <a:spcAft>
                <a:spcPts val="0"/>
              </a:spcAft>
              <a:buClr>
                <a:schemeClr val="dk1"/>
              </a:buClr>
              <a:buSzPts val="3200"/>
              <a:buNone/>
            </a:pPr>
            <a:r>
              <a:t/>
            </a:r>
            <a:endParaRPr/>
          </a:p>
        </p:txBody>
      </p:sp>
      <p:sp>
        <p:nvSpPr>
          <p:cNvPr id="420" name="Google Shape;42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22" name="Google Shape;42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28" name="Google Shape;42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"Mass Culture" is a set of cultural values and ideas that arise from common exposure of a population to the same cultural activities, communications media, music and art, etc. </a:t>
            </a:r>
            <a:endParaRPr/>
          </a:p>
        </p:txBody>
      </p:sp>
      <p:sp>
        <p:nvSpPr>
          <p:cNvPr id="429" name="Google Shape;42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31" name="Google Shape;431;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13" name="Google Shape;11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Political society was autonomised into the state, which was in turn ruled by the bourgeois class. </a:t>
            </a:r>
            <a:endParaRPr b="1"/>
          </a:p>
        </p:txBody>
      </p:sp>
      <p:sp>
        <p:nvSpPr>
          <p:cNvPr id="114" name="Google Shape;1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16" name="Google Shape;11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37" name="Google Shape;437;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Frequently, it promotes the role of individuals as consumers. With the rise of publishing and broadcasting in the 19th and 20th centuries, the scope of mass culture expanded dramatically. </a:t>
            </a:r>
            <a:endParaRPr/>
          </a:p>
        </p:txBody>
      </p:sp>
      <p:sp>
        <p:nvSpPr>
          <p:cNvPr id="438" name="Google Shape;43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40" name="Google Shape;440;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46" name="Google Shape;446;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It replaced </a:t>
            </a:r>
            <a:r>
              <a:rPr b="1" lang="en-US" u="sng"/>
              <a:t>folklore</a:t>
            </a:r>
            <a:r>
              <a:rPr b="1" lang="en-US"/>
              <a:t>, which was the cultural mainstream of traditional local societies. With the growth of the Internet since the 1990s, many distinctions between mass media and folklore have become blurred.</a:t>
            </a:r>
            <a:endParaRPr/>
          </a:p>
          <a:p>
            <a:pPr indent="-139700" lvl="0" marL="342900" rtl="0" algn="l">
              <a:spcBef>
                <a:spcPts val="640"/>
              </a:spcBef>
              <a:spcAft>
                <a:spcPts val="0"/>
              </a:spcAft>
              <a:buClr>
                <a:schemeClr val="dk1"/>
              </a:buClr>
              <a:buSzPts val="3200"/>
              <a:buNone/>
            </a:pPr>
            <a:r>
              <a:t/>
            </a:r>
            <a:endParaRPr/>
          </a:p>
        </p:txBody>
      </p:sp>
      <p:sp>
        <p:nvSpPr>
          <p:cNvPr id="447" name="Google Shape;447;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49" name="Google Shape;449;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a:latin typeface="Calibri"/>
                <a:ea typeface="Calibri"/>
                <a:cs typeface="Calibri"/>
                <a:sym typeface="Calibri"/>
              </a:rPr>
              <a:t>THE NATURE OF MASS CULTURE </a:t>
            </a:r>
            <a:br>
              <a:rPr b="1" lang="en-US" sz="3600">
                <a:latin typeface="Calibri"/>
                <a:ea typeface="Calibri"/>
                <a:cs typeface="Calibri"/>
                <a:sym typeface="Calibri"/>
              </a:rPr>
            </a:br>
            <a:endParaRPr b="1" sz="3600">
              <a:latin typeface="Calibri"/>
              <a:ea typeface="Calibri"/>
              <a:cs typeface="Calibri"/>
              <a:sym typeface="Calibri"/>
            </a:endParaRPr>
          </a:p>
        </p:txBody>
      </p:sp>
      <p:sp>
        <p:nvSpPr>
          <p:cNvPr id="455" name="Google Shape;455;p54"/>
          <p:cNvSpPr txBox="1"/>
          <p:nvPr>
            <p:ph idx="1" type="body"/>
          </p:nvPr>
        </p:nvSpPr>
        <p:spPr>
          <a:xfrm>
            <a:off x="228600" y="1600200"/>
            <a:ext cx="84582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b="1" lang="en-US"/>
              <a:t>The historical reasons for the growth of Mass Culture since the early 1800's are well known. </a:t>
            </a:r>
            <a:endParaRPr b="1"/>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Political democracy and popular education broke down the </a:t>
            </a:r>
            <a:r>
              <a:rPr b="1" lang="en-US" u="sng"/>
              <a:t>old upper-class monopoly of culture. </a:t>
            </a:r>
            <a:endParaRPr/>
          </a:p>
        </p:txBody>
      </p:sp>
      <p:sp>
        <p:nvSpPr>
          <p:cNvPr id="456" name="Google Shape;45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58" name="Google Shape;458;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64" name="Google Shape;464;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Business enterprise found a profitable market in the cultural demands of the newly awakened masses, and the advance of technology made possible the cheap production of books, periodicals, pictures, music, and furniture, in sufficient quantities to satisfy this market. </a:t>
            </a:r>
            <a:endParaRPr b="1"/>
          </a:p>
        </p:txBody>
      </p:sp>
      <p:sp>
        <p:nvSpPr>
          <p:cNvPr id="465" name="Google Shape;465;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67" name="Google Shape;467;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73" name="Google Shape;47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b="1" lang="en-US"/>
              <a:t>Modern technology also created new media such as the movies and television which are specially well adapted to mass manufacture and distribution. </a:t>
            </a:r>
            <a:endParaRPr/>
          </a:p>
          <a:p>
            <a:pPr indent="-139700" lvl="0" marL="342900" rtl="0" algn="l">
              <a:spcBef>
                <a:spcPts val="640"/>
              </a:spcBef>
              <a:spcAft>
                <a:spcPts val="0"/>
              </a:spcAft>
              <a:buClr>
                <a:schemeClr val="dk1"/>
              </a:buClr>
              <a:buSzPts val="3200"/>
              <a:buNone/>
            </a:pPr>
            <a:r>
              <a:t/>
            </a:r>
            <a:endParaRPr/>
          </a:p>
        </p:txBody>
      </p:sp>
      <p:sp>
        <p:nvSpPr>
          <p:cNvPr id="474" name="Google Shape;47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76" name="Google Shape;476;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82" name="Google Shape;482;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Mass culture refers to how </a:t>
            </a:r>
            <a:r>
              <a:rPr b="1" lang="en-US" u="sng">
                <a:solidFill>
                  <a:schemeClr val="hlink"/>
                </a:solidFill>
                <a:hlinkClick r:id="rId3"/>
              </a:rPr>
              <a:t>culture</a:t>
            </a:r>
            <a:r>
              <a:rPr b="1" lang="en-US"/>
              <a:t> gets produced, whereas </a:t>
            </a:r>
            <a:r>
              <a:rPr b="1" lang="en-US" u="sng">
                <a:solidFill>
                  <a:schemeClr val="hlink"/>
                </a:solidFill>
                <a:hlinkClick r:id="rId4"/>
              </a:rPr>
              <a:t>popular culture</a:t>
            </a:r>
            <a:r>
              <a:rPr b="1" lang="en-US"/>
              <a:t> refers to how culture gets consumed. Mass culture is culture which is mass produced, distributed, and marketed. Mass culture tends to reproduce the liberal </a:t>
            </a:r>
            <a:r>
              <a:rPr b="1" lang="en-US" u="sng">
                <a:solidFill>
                  <a:schemeClr val="hlink"/>
                </a:solidFill>
                <a:hlinkClick r:id="rId5"/>
              </a:rPr>
              <a:t>values</a:t>
            </a:r>
            <a:r>
              <a:rPr b="1" lang="en-US"/>
              <a:t> of </a:t>
            </a:r>
            <a:r>
              <a:rPr b="1" lang="en-US" u="sng">
                <a:solidFill>
                  <a:schemeClr val="hlink"/>
                </a:solidFill>
                <a:hlinkClick r:id="rId6"/>
              </a:rPr>
              <a:t>individualism</a:t>
            </a:r>
            <a:r>
              <a:rPr b="1" lang="en-US"/>
              <a:t> and to foster a view of the </a:t>
            </a:r>
            <a:r>
              <a:rPr b="1" lang="en-US" u="sng">
                <a:solidFill>
                  <a:schemeClr val="hlink"/>
                </a:solidFill>
                <a:hlinkClick r:id="rId7"/>
              </a:rPr>
              <a:t>citizen</a:t>
            </a:r>
            <a:r>
              <a:rPr b="1" lang="en-US"/>
              <a:t> as consumer. </a:t>
            </a:r>
            <a:endParaRPr/>
          </a:p>
        </p:txBody>
      </p:sp>
      <p:sp>
        <p:nvSpPr>
          <p:cNvPr id="483" name="Google Shape;48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85" name="Google Shape;48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491" name="Google Shape;491;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Cultural products that are both mass-produced and for mass audiences. Examples include mass-media entertainments—films, television programmes, popular books, newspapers, magazines, popular music, leisure goods, household items, clothing, and mechanically-reproduced art.</a:t>
            </a:r>
            <a:endParaRPr b="1"/>
          </a:p>
        </p:txBody>
      </p:sp>
      <p:sp>
        <p:nvSpPr>
          <p:cNvPr id="492" name="Google Shape;492;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494" name="Google Shape;49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00" name="Google Shape;500;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2. In the affirmative sense, synonymous with popular culture (the preferred term in cultural studies and where the focus is on uses rather than production), although some theorists distinguish it from traditional folk culture because it is oriented toward profit and is organized according to the laws governing commodity exchange.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501" name="Google Shape;50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2" name="Google Shape;50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503" name="Google Shape;50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09" name="Google Shape;509;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3. In the negative sense, a term used from the 1930s to refer to cultural products judged from the perspectives of both Frankfurt school Marxism and anti-Marxism to be both trivial and trivializing when compared to serious high culture.</a:t>
            </a:r>
            <a:endParaRPr b="1"/>
          </a:p>
        </p:txBody>
      </p:sp>
      <p:sp>
        <p:nvSpPr>
          <p:cNvPr id="510" name="Google Shape;51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1" name="Google Shape;51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512" name="Google Shape;51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518" name="Google Shape;518;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342900" rtl="0" algn="ctr">
              <a:spcBef>
                <a:spcPts val="0"/>
              </a:spcBef>
              <a:spcAft>
                <a:spcPts val="0"/>
              </a:spcAft>
              <a:buClr>
                <a:srgbClr val="0070C0"/>
              </a:buClr>
              <a:buSzPts val="6000"/>
              <a:buChar char="•"/>
            </a:pPr>
            <a:r>
              <a:rPr b="1" lang="en-US" sz="6000">
                <a:solidFill>
                  <a:srgbClr val="0070C0"/>
                </a:solidFill>
                <a:latin typeface="Aharoni"/>
                <a:ea typeface="Aharoni"/>
                <a:cs typeface="Aharoni"/>
                <a:sym typeface="Aharoni"/>
              </a:rPr>
              <a:t>End of Session</a:t>
            </a:r>
            <a:endParaRPr b="1" sz="6000">
              <a:solidFill>
                <a:srgbClr val="0070C0"/>
              </a:solidFill>
              <a:latin typeface="Aharoni"/>
              <a:ea typeface="Aharoni"/>
              <a:cs typeface="Aharoni"/>
              <a:sym typeface="Aharoni"/>
            </a:endParaRPr>
          </a:p>
        </p:txBody>
      </p:sp>
      <p:sp>
        <p:nvSpPr>
          <p:cNvPr id="519" name="Google Shape;51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521" name="Google Shape;52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22" name="Google Shape;12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Marx, in his early writings, anticipated the abolition of the separation between state and civil society, and looked forward to the reunification of private and public/political realms.</a:t>
            </a:r>
            <a:endParaRPr b="1"/>
          </a:p>
        </p:txBody>
      </p:sp>
      <p:sp>
        <p:nvSpPr>
          <p:cNvPr id="123" name="Google Shape;12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25" name="Google Shape;1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 </a:t>
            </a:r>
            <a:endParaRPr/>
          </a:p>
        </p:txBody>
      </p:sp>
      <p:sp>
        <p:nvSpPr>
          <p:cNvPr id="131" name="Google Shape;13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Marx rejected the positive role of state put forth by Hegel. Marx argued that the state cannot be a neutral problem solver. Rather, he depicted the state as the </a:t>
            </a:r>
            <a:r>
              <a:rPr b="1" lang="en-US">
                <a:solidFill>
                  <a:srgbClr val="FF0000"/>
                </a:solidFill>
              </a:rPr>
              <a:t>defender of the interests of the bourgeoisie. </a:t>
            </a:r>
            <a:endParaRPr/>
          </a:p>
        </p:txBody>
      </p:sp>
      <p:sp>
        <p:nvSpPr>
          <p:cNvPr id="132" name="Google Shape;1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34" name="Google Shape;13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0" name="Google Shape;14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He considered the state to be the </a:t>
            </a:r>
            <a:r>
              <a:rPr b="1" lang="en-US">
                <a:solidFill>
                  <a:srgbClr val="FF0000"/>
                </a:solidFill>
              </a:rPr>
              <a:t>executive arm of the bourgeoisie</a:t>
            </a:r>
            <a:r>
              <a:rPr b="1" lang="en-US"/>
              <a:t>, which would wither away once the working class took democratic control of society.</a:t>
            </a:r>
            <a:endParaRPr b="1"/>
          </a:p>
          <a:p>
            <a:pPr indent="-139700" lvl="0" marL="342900" rtl="0" algn="l">
              <a:spcBef>
                <a:spcPts val="640"/>
              </a:spcBef>
              <a:spcAft>
                <a:spcPts val="0"/>
              </a:spcAft>
              <a:buClr>
                <a:schemeClr val="dk1"/>
              </a:buClr>
              <a:buSzPts val="3200"/>
              <a:buNone/>
            </a:pPr>
            <a:r>
              <a:t/>
            </a:r>
            <a:endParaRPr/>
          </a:p>
        </p:txBody>
      </p:sp>
      <p:sp>
        <p:nvSpPr>
          <p:cNvPr id="141" name="Google Shape;14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43" name="Google Shape;1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49" name="Google Shape;14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The above view about civil society was criticised by </a:t>
            </a:r>
            <a:r>
              <a:rPr b="1" lang="en-US" u="sng">
                <a:solidFill>
                  <a:schemeClr val="hlink"/>
                </a:solidFill>
                <a:hlinkClick r:id="rId3"/>
              </a:rPr>
              <a:t>Antonio Gramsci</a:t>
            </a:r>
            <a:r>
              <a:rPr b="1" lang="en-US"/>
              <a:t> . Departing somewhat from Marx, Gramsci did not consider civil society as a realm of private and alienated relationships. Rather, Gramsci viewed civil society as the vehicle for bourgeois hegemony, when it just represents a particular class. </a:t>
            </a:r>
            <a:endParaRPr/>
          </a:p>
        </p:txBody>
      </p:sp>
      <p:sp>
        <p:nvSpPr>
          <p:cNvPr id="150" name="Google Shape;15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52" name="Google Shape;1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58" name="Google Shape;15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He underlined the crucial role of civil society as the contributor of the cultural and ideological capital required for the survival of the hegemony of capitalism. Rather than posing it as a problem, as in earlier Marxist conceptions, </a:t>
            </a:r>
            <a:r>
              <a:rPr b="1" lang="en-US">
                <a:solidFill>
                  <a:srgbClr val="FF0000"/>
                </a:solidFill>
              </a:rPr>
              <a:t>Gramsci viewed civil society as the site for problem-solving. </a:t>
            </a:r>
            <a:endParaRPr/>
          </a:p>
        </p:txBody>
      </p:sp>
      <p:sp>
        <p:nvSpPr>
          <p:cNvPr id="159" name="Google Shape;15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7/27/2019</a:t>
            </a:r>
            <a:endParaRPr/>
          </a:p>
        </p:txBody>
      </p:sp>
      <p:sp>
        <p:nvSpPr>
          <p:cNvPr id="161" name="Google Shape;16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Kabir M. Ashraf Alam ndc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