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www.eiu.com/topic/democracy-index"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685800" y="762000"/>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400"/>
              <a:buFont typeface="Calibri"/>
              <a:buNone/>
            </a:pPr>
            <a:r>
              <a:rPr b="1" lang="en-US">
                <a:solidFill>
                  <a:srgbClr val="FF0000"/>
                </a:solidFill>
              </a:rPr>
              <a:t>Different Authoritarian regimes </a:t>
            </a:r>
            <a:r>
              <a:rPr lang="en-US">
                <a:solidFill>
                  <a:srgbClr val="FF0000"/>
                </a:solidFill>
              </a:rPr>
              <a:t>in history</a:t>
            </a:r>
            <a:endParaRPr/>
          </a:p>
        </p:txBody>
      </p:sp>
      <p:sp>
        <p:nvSpPr>
          <p:cNvPr id="89" name="Google Shape;89;p13"/>
          <p:cNvSpPr txBox="1"/>
          <p:nvPr>
            <p:ph idx="1" type="subTitle"/>
          </p:nvPr>
        </p:nvSpPr>
        <p:spPr>
          <a:xfrm>
            <a:off x="1371600" y="28956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600"/>
              <a:buNone/>
            </a:pPr>
            <a:r>
              <a:rPr lang="en-US" sz="3600">
                <a:solidFill>
                  <a:schemeClr val="dk1"/>
                </a:solidFill>
              </a:rPr>
              <a:t>And</a:t>
            </a:r>
            <a:endParaRPr/>
          </a:p>
          <a:p>
            <a:pPr indent="0" lvl="0" marL="0" rtl="0" algn="ctr">
              <a:spcBef>
                <a:spcPts val="720"/>
              </a:spcBef>
              <a:spcAft>
                <a:spcPts val="0"/>
              </a:spcAft>
              <a:buClr>
                <a:srgbClr val="00B050"/>
              </a:buClr>
              <a:buSzPts val="3600"/>
              <a:buNone/>
            </a:pPr>
            <a:r>
              <a:rPr b="1" lang="en-US" sz="3600">
                <a:solidFill>
                  <a:srgbClr val="00B050"/>
                </a:solidFill>
              </a:rPr>
              <a:t>Democratization of authoritarian regimes</a:t>
            </a:r>
            <a:endParaRPr b="1" sz="3600">
              <a:solidFill>
                <a:srgbClr val="00B05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51" name="Google Shape;151;p22"/>
          <p:cNvSpPr txBox="1"/>
          <p:nvPr>
            <p:ph idx="1" type="body"/>
          </p:nvPr>
        </p:nvSpPr>
        <p:spPr>
          <a:xfrm>
            <a:off x="457200" y="1600200"/>
            <a:ext cx="84582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In addition to a numeric score and a ranking, the index categorises countries as one of four regime types: </a:t>
            </a:r>
            <a:r>
              <a:rPr b="1" lang="en-US">
                <a:solidFill>
                  <a:srgbClr val="00B050"/>
                </a:solidFill>
              </a:rPr>
              <a:t>full democracies</a:t>
            </a:r>
            <a:r>
              <a:rPr b="1" lang="en-US"/>
              <a:t>, </a:t>
            </a:r>
            <a:r>
              <a:rPr b="1" lang="en-US">
                <a:solidFill>
                  <a:srgbClr val="92D050"/>
                </a:solidFill>
              </a:rPr>
              <a:t>flawed democracies,</a:t>
            </a:r>
            <a:r>
              <a:rPr b="1" lang="en-US"/>
              <a:t> </a:t>
            </a:r>
            <a:r>
              <a:rPr b="1" lang="en-US">
                <a:solidFill>
                  <a:srgbClr val="C00000"/>
                </a:solidFill>
              </a:rPr>
              <a:t>hybrid regimes </a:t>
            </a:r>
            <a:r>
              <a:rPr b="1" lang="en-US"/>
              <a:t>and </a:t>
            </a:r>
            <a:r>
              <a:rPr b="1" lang="en-US">
                <a:solidFill>
                  <a:srgbClr val="FF0000"/>
                </a:solidFill>
              </a:rPr>
              <a:t>authoritarian regimes.</a:t>
            </a:r>
            <a:endParaRPr b="1">
              <a:solidFill>
                <a:srgbClr val="FF0000"/>
              </a:solidFill>
            </a:endParaRPr>
          </a:p>
        </p:txBody>
      </p:sp>
      <p:sp>
        <p:nvSpPr>
          <p:cNvPr id="152" name="Google Shape;152;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58" name="Google Shape;158;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19 countries are categorized as </a:t>
            </a:r>
            <a:r>
              <a:rPr b="1" lang="en-US"/>
              <a:t>full democracy.</a:t>
            </a:r>
            <a:endParaRPr/>
          </a:p>
          <a:p>
            <a:pPr indent="-342900" lvl="0" marL="342900" rtl="0" algn="l">
              <a:spcBef>
                <a:spcPts val="640"/>
              </a:spcBef>
              <a:spcAft>
                <a:spcPts val="0"/>
              </a:spcAft>
              <a:buClr>
                <a:schemeClr val="dk1"/>
              </a:buClr>
              <a:buSzPts val="3200"/>
              <a:buChar char="•"/>
            </a:pPr>
            <a:r>
              <a:rPr lang="en-US"/>
              <a:t>57 countries are categorized as </a:t>
            </a:r>
            <a:r>
              <a:rPr b="1" lang="en-US"/>
              <a:t>flawed democracy.</a:t>
            </a:r>
            <a:endParaRPr/>
          </a:p>
          <a:p>
            <a:pPr indent="-342900" lvl="0" marL="342900" rtl="0" algn="l">
              <a:spcBef>
                <a:spcPts val="640"/>
              </a:spcBef>
              <a:spcAft>
                <a:spcPts val="0"/>
              </a:spcAft>
              <a:buClr>
                <a:schemeClr val="dk1"/>
              </a:buClr>
              <a:buSzPts val="3200"/>
              <a:buChar char="•"/>
            </a:pPr>
            <a:r>
              <a:rPr lang="en-US"/>
              <a:t>39 countries are categorized as </a:t>
            </a:r>
            <a:r>
              <a:rPr b="1" lang="en-US"/>
              <a:t>hybrid regimes.</a:t>
            </a:r>
            <a:endParaRPr/>
          </a:p>
          <a:p>
            <a:pPr indent="-342900" lvl="0" marL="342900" rtl="0" algn="l">
              <a:spcBef>
                <a:spcPts val="640"/>
              </a:spcBef>
              <a:spcAft>
                <a:spcPts val="0"/>
              </a:spcAft>
              <a:buClr>
                <a:schemeClr val="dk1"/>
              </a:buClr>
              <a:buSzPts val="3200"/>
              <a:buChar char="•"/>
            </a:pPr>
            <a:r>
              <a:rPr lang="en-US"/>
              <a:t>52 countries are categorized as </a:t>
            </a:r>
            <a:r>
              <a:rPr b="1" lang="en-US"/>
              <a:t>authoritarian</a:t>
            </a:r>
            <a:r>
              <a:rPr lang="en-US"/>
              <a:t>.</a:t>
            </a:r>
            <a:endParaRPr/>
          </a:p>
        </p:txBody>
      </p:sp>
      <p:sp>
        <p:nvSpPr>
          <p:cNvPr id="159" name="Google Shape;15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65" name="Google Shape;165;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Full democracies</a:t>
            </a:r>
            <a:r>
              <a:rPr lang="en-US"/>
              <a:t> are nations where civil liberties and basic political freedoms are not only respected, but also reinforced by a political culture conducive to the thriving of democratic principles. </a:t>
            </a:r>
            <a:endParaRPr/>
          </a:p>
        </p:txBody>
      </p:sp>
      <p:sp>
        <p:nvSpPr>
          <p:cNvPr id="166" name="Google Shape;166;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72" name="Google Shape;172;p25"/>
          <p:cNvSpPr txBox="1"/>
          <p:nvPr>
            <p:ph idx="1" type="body"/>
          </p:nvPr>
        </p:nvSpPr>
        <p:spPr>
          <a:xfrm>
            <a:off x="152400" y="1143000"/>
            <a:ext cx="8839200" cy="49831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These nations have a valid system of governmental checks and balances,</a:t>
            </a:r>
            <a:endParaRPr/>
          </a:p>
          <a:p>
            <a:pPr indent="-342900" lvl="0" marL="342900" rtl="0" algn="l">
              <a:spcBef>
                <a:spcPts val="640"/>
              </a:spcBef>
              <a:spcAft>
                <a:spcPts val="0"/>
              </a:spcAft>
              <a:buClr>
                <a:schemeClr val="dk1"/>
              </a:buClr>
              <a:buSzPts val="3200"/>
              <a:buChar char="•"/>
            </a:pPr>
            <a:r>
              <a:rPr lang="en-US"/>
              <a:t> independent judiciary whose decisions are enforced, </a:t>
            </a:r>
            <a:endParaRPr/>
          </a:p>
          <a:p>
            <a:pPr indent="-342900" lvl="0" marL="342900" rtl="0" algn="l">
              <a:spcBef>
                <a:spcPts val="640"/>
              </a:spcBef>
              <a:spcAft>
                <a:spcPts val="0"/>
              </a:spcAft>
              <a:buClr>
                <a:schemeClr val="dk1"/>
              </a:buClr>
              <a:buSzPts val="3200"/>
              <a:buChar char="•"/>
            </a:pPr>
            <a:r>
              <a:rPr lang="en-US"/>
              <a:t>governments that function adequately, and </a:t>
            </a:r>
            <a:endParaRPr/>
          </a:p>
          <a:p>
            <a:pPr indent="-342900" lvl="0" marL="342900" rtl="0" algn="l">
              <a:spcBef>
                <a:spcPts val="640"/>
              </a:spcBef>
              <a:spcAft>
                <a:spcPts val="0"/>
              </a:spcAft>
              <a:buClr>
                <a:schemeClr val="dk1"/>
              </a:buClr>
              <a:buSzPts val="3200"/>
              <a:buChar char="•"/>
            </a:pPr>
            <a:r>
              <a:rPr lang="en-US"/>
              <a:t>media that is diverse and independent. </a:t>
            </a:r>
            <a:endParaRPr/>
          </a:p>
          <a:p>
            <a:pPr indent="-342900" lvl="0" marL="342900" rtl="0" algn="l">
              <a:spcBef>
                <a:spcPts val="640"/>
              </a:spcBef>
              <a:spcAft>
                <a:spcPts val="0"/>
              </a:spcAft>
              <a:buClr>
                <a:schemeClr val="dk1"/>
              </a:buClr>
              <a:buSzPts val="3200"/>
              <a:buChar char="•"/>
            </a:pPr>
            <a:r>
              <a:rPr lang="en-US"/>
              <a:t>These nations have only limited problems in democratic functioning</a:t>
            </a:r>
            <a:endParaRPr/>
          </a:p>
          <a:p>
            <a:pPr indent="-139700" lvl="0" marL="342900" rtl="0" algn="l">
              <a:spcBef>
                <a:spcPts val="640"/>
              </a:spcBef>
              <a:spcAft>
                <a:spcPts val="0"/>
              </a:spcAft>
              <a:buClr>
                <a:schemeClr val="dk1"/>
              </a:buClr>
              <a:buSzPts val="3200"/>
              <a:buNone/>
            </a:pPr>
            <a:r>
              <a:t/>
            </a:r>
            <a:endParaRPr/>
          </a:p>
        </p:txBody>
      </p:sp>
      <p:sp>
        <p:nvSpPr>
          <p:cNvPr id="173" name="Google Shape;17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t/>
            </a:r>
            <a:endParaRPr sz="3200"/>
          </a:p>
        </p:txBody>
      </p:sp>
      <p:pic>
        <p:nvPicPr>
          <p:cNvPr descr="https://upload.wikimedia.org/wikipedia/commons/thumb/f/f9/Flag_of_Bangladesh.svg/23px-Flag_of_Bangladesh.svg.png" id="179" name="Google Shape;179;p26"/>
          <p:cNvPicPr preferRelativeResize="0"/>
          <p:nvPr/>
        </p:nvPicPr>
        <p:blipFill rotWithShape="1">
          <a:blip r:embed="rId3">
            <a:alphaModFix/>
          </a:blip>
          <a:srcRect b="0" l="0" r="0" t="0"/>
          <a:stretch/>
        </p:blipFill>
        <p:spPr>
          <a:xfrm>
            <a:off x="457200" y="3543300"/>
            <a:ext cx="219075" cy="133350"/>
          </a:xfrm>
          <a:prstGeom prst="rect">
            <a:avLst/>
          </a:prstGeom>
          <a:noFill/>
          <a:ln>
            <a:noFill/>
          </a:ln>
        </p:spPr>
      </p:pic>
      <p:sp>
        <p:nvSpPr>
          <p:cNvPr id="180" name="Google Shape;180;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b="1"/>
          </a:p>
          <a:p>
            <a:pPr indent="-342900" lvl="0" marL="342900" rtl="0" algn="l">
              <a:spcBef>
                <a:spcPts val="640"/>
              </a:spcBef>
              <a:spcAft>
                <a:spcPts val="0"/>
              </a:spcAft>
              <a:buClr>
                <a:schemeClr val="dk1"/>
              </a:buClr>
              <a:buSzPts val="3200"/>
              <a:buChar char="•"/>
            </a:pPr>
            <a:r>
              <a:rPr b="1" lang="en-US"/>
              <a:t>Flawed democracies</a:t>
            </a:r>
            <a:r>
              <a:rPr lang="en-US"/>
              <a:t> are nations where elections are fair and free and basic civil liberties are honored but may have issues (e.g. media freedom infringement). </a:t>
            </a:r>
            <a:endParaRPr/>
          </a:p>
        </p:txBody>
      </p:sp>
      <p:sp>
        <p:nvSpPr>
          <p:cNvPr id="181" name="Google Shape;181;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87" name="Google Shape;187;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600"/>
              <a:buChar char="•"/>
            </a:pPr>
            <a:r>
              <a:rPr lang="en-US" sz="3600"/>
              <a:t>Nonetheless, these nations have significant faults in other democratic aspects, including underdeveloped political culture, low levels of participation in politics, and issues in the functioning of governance.</a:t>
            </a:r>
            <a:endParaRPr/>
          </a:p>
          <a:p>
            <a:pPr indent="-139700" lvl="0" marL="342900" rtl="0" algn="l">
              <a:spcBef>
                <a:spcPts val="640"/>
              </a:spcBef>
              <a:spcAft>
                <a:spcPts val="0"/>
              </a:spcAft>
              <a:buClr>
                <a:schemeClr val="dk1"/>
              </a:buClr>
              <a:buSzPts val="3200"/>
              <a:buNone/>
            </a:pPr>
            <a:r>
              <a:t/>
            </a:r>
            <a:endParaRPr/>
          </a:p>
        </p:txBody>
      </p:sp>
      <p:sp>
        <p:nvSpPr>
          <p:cNvPr id="188" name="Google Shape;188;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b="1" lang="en-US" sz="3200"/>
              <a:t>Bangladesh is placed at 92</a:t>
            </a:r>
            <a:r>
              <a:rPr b="1" baseline="30000" lang="en-US" sz="3200"/>
              <a:t>nd</a:t>
            </a:r>
            <a:r>
              <a:rPr b="1" lang="en-US" sz="3200"/>
              <a:t> position and categorized as hybrid regime.</a:t>
            </a:r>
            <a:endParaRPr b="1" sz="3200"/>
          </a:p>
        </p:txBody>
      </p:sp>
      <p:sp>
        <p:nvSpPr>
          <p:cNvPr id="194" name="Google Shape;194;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b="1"/>
          </a:p>
          <a:p>
            <a:pPr indent="-342900" lvl="0" marL="342900" rtl="0" algn="l">
              <a:spcBef>
                <a:spcPts val="640"/>
              </a:spcBef>
              <a:spcAft>
                <a:spcPts val="0"/>
              </a:spcAft>
              <a:buClr>
                <a:schemeClr val="dk1"/>
              </a:buClr>
              <a:buSzPts val="3200"/>
              <a:buChar char="•"/>
            </a:pPr>
            <a:r>
              <a:rPr b="1" lang="en-US"/>
              <a:t>Hybrid regimes</a:t>
            </a:r>
            <a:r>
              <a:rPr lang="en-US"/>
              <a:t> are nations where consequential irregularities exist in elections regularly preventing them from being fair and free. </a:t>
            </a:r>
            <a:endParaRPr/>
          </a:p>
        </p:txBody>
      </p:sp>
      <p:sp>
        <p:nvSpPr>
          <p:cNvPr id="195" name="Google Shape;195;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01" name="Google Shape;201;p29"/>
          <p:cNvSpPr txBox="1"/>
          <p:nvPr>
            <p:ph idx="1" type="body"/>
          </p:nvPr>
        </p:nvSpPr>
        <p:spPr>
          <a:xfrm>
            <a:off x="457200" y="990600"/>
            <a:ext cx="8229600" cy="51355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960"/>
              <a:buChar char="•"/>
            </a:pPr>
            <a:r>
              <a:rPr lang="en-US" sz="2960"/>
              <a:t>These nations commonly have governments that apply pressure on political opponents, </a:t>
            </a:r>
            <a:endParaRPr/>
          </a:p>
          <a:p>
            <a:pPr indent="-342900" lvl="0" marL="342900" rtl="0" algn="l">
              <a:spcBef>
                <a:spcPts val="592"/>
              </a:spcBef>
              <a:spcAft>
                <a:spcPts val="0"/>
              </a:spcAft>
              <a:buClr>
                <a:schemeClr val="dk1"/>
              </a:buClr>
              <a:buSzPts val="2960"/>
              <a:buChar char="•"/>
            </a:pPr>
            <a:r>
              <a:rPr lang="en-US" sz="2960"/>
              <a:t>non independent judiciaries, and </a:t>
            </a:r>
            <a:endParaRPr/>
          </a:p>
          <a:p>
            <a:pPr indent="-342900" lvl="0" marL="342900" rtl="0" algn="l">
              <a:spcBef>
                <a:spcPts val="592"/>
              </a:spcBef>
              <a:spcAft>
                <a:spcPts val="0"/>
              </a:spcAft>
              <a:buClr>
                <a:schemeClr val="dk1"/>
              </a:buClr>
              <a:buSzPts val="2960"/>
              <a:buChar char="•"/>
            </a:pPr>
            <a:r>
              <a:rPr lang="en-US" sz="2960"/>
              <a:t>have widespread corruption, harassment and pressure placed on the media, </a:t>
            </a:r>
            <a:endParaRPr/>
          </a:p>
          <a:p>
            <a:pPr indent="-342900" lvl="0" marL="342900" rtl="0" algn="l">
              <a:spcBef>
                <a:spcPts val="592"/>
              </a:spcBef>
              <a:spcAft>
                <a:spcPts val="0"/>
              </a:spcAft>
              <a:buClr>
                <a:schemeClr val="dk1"/>
              </a:buClr>
              <a:buSzPts val="2960"/>
              <a:buChar char="•"/>
            </a:pPr>
            <a:r>
              <a:rPr lang="en-US" sz="2960"/>
              <a:t>anemic rule of law, and </a:t>
            </a:r>
            <a:endParaRPr/>
          </a:p>
          <a:p>
            <a:pPr indent="-342900" lvl="0" marL="342900" rtl="0" algn="l">
              <a:spcBef>
                <a:spcPts val="592"/>
              </a:spcBef>
              <a:spcAft>
                <a:spcPts val="0"/>
              </a:spcAft>
              <a:buClr>
                <a:schemeClr val="dk1"/>
              </a:buClr>
              <a:buSzPts val="2960"/>
              <a:buChar char="•"/>
            </a:pPr>
            <a:r>
              <a:rPr lang="en-US" sz="2960"/>
              <a:t>more pronounced faults than flawed democracies in the realms of underdeveloped political culture,</a:t>
            </a:r>
            <a:endParaRPr/>
          </a:p>
          <a:p>
            <a:pPr indent="-342900" lvl="0" marL="342900" rtl="0" algn="l">
              <a:spcBef>
                <a:spcPts val="592"/>
              </a:spcBef>
              <a:spcAft>
                <a:spcPts val="0"/>
              </a:spcAft>
              <a:buClr>
                <a:schemeClr val="dk1"/>
              </a:buClr>
              <a:buSzPts val="2960"/>
              <a:buChar char="•"/>
            </a:pPr>
            <a:r>
              <a:rPr lang="en-US" sz="2960"/>
              <a:t> low levels of participation in politics, and issues in the functioning of governance.</a:t>
            </a:r>
            <a:endParaRPr sz="2960"/>
          </a:p>
        </p:txBody>
      </p:sp>
      <p:sp>
        <p:nvSpPr>
          <p:cNvPr id="202" name="Google Shape;202;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08" name="Google Shape;208;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Authoritarian regimes</a:t>
            </a:r>
            <a:r>
              <a:rPr lang="en-US"/>
              <a:t> are nations where political pluralism has vanished or is extremely limited. These nations are often absolute dictatorships, may have some conventional institutions of democracy but with meager significance, infringements and abuses of civil liberties are commonplace. </a:t>
            </a:r>
            <a:endParaRPr/>
          </a:p>
          <a:p>
            <a:pPr indent="-139700" lvl="0" marL="342900" rtl="0" algn="l">
              <a:spcBef>
                <a:spcPts val="640"/>
              </a:spcBef>
              <a:spcAft>
                <a:spcPts val="0"/>
              </a:spcAft>
              <a:buClr>
                <a:schemeClr val="dk1"/>
              </a:buClr>
              <a:buSzPts val="3200"/>
              <a:buNone/>
            </a:pPr>
            <a:r>
              <a:t/>
            </a:r>
            <a:endParaRPr/>
          </a:p>
        </p:txBody>
      </p:sp>
      <p:sp>
        <p:nvSpPr>
          <p:cNvPr id="209" name="Google Shape;209;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15" name="Google Shape;215;p31"/>
          <p:cNvSpPr txBox="1"/>
          <p:nvPr>
            <p:ph idx="1" type="body"/>
          </p:nvPr>
        </p:nvSpPr>
        <p:spPr>
          <a:xfrm>
            <a:off x="457200" y="1600200"/>
            <a:ext cx="84582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 Elections (if they take place) are not fair and free, </a:t>
            </a:r>
            <a:endParaRPr/>
          </a:p>
          <a:p>
            <a:pPr indent="-342900" lvl="0" marL="342900" rtl="0" algn="l">
              <a:spcBef>
                <a:spcPts val="640"/>
              </a:spcBef>
              <a:spcAft>
                <a:spcPts val="0"/>
              </a:spcAft>
              <a:buClr>
                <a:schemeClr val="dk1"/>
              </a:buClr>
              <a:buSzPts val="3200"/>
              <a:buChar char="•"/>
            </a:pPr>
            <a:r>
              <a:rPr lang="en-US"/>
              <a:t>the media is often state-owned or controlled by groups associated with the ruling regime, </a:t>
            </a:r>
            <a:endParaRPr/>
          </a:p>
          <a:p>
            <a:pPr indent="-342900" lvl="0" marL="342900" rtl="0" algn="l">
              <a:spcBef>
                <a:spcPts val="640"/>
              </a:spcBef>
              <a:spcAft>
                <a:spcPts val="0"/>
              </a:spcAft>
              <a:buClr>
                <a:schemeClr val="dk1"/>
              </a:buClr>
              <a:buSzPts val="3200"/>
              <a:buChar char="•"/>
            </a:pPr>
            <a:r>
              <a:rPr lang="en-US"/>
              <a:t>the judiciary is not independent, and </a:t>
            </a:r>
            <a:endParaRPr/>
          </a:p>
          <a:p>
            <a:pPr indent="-342900" lvl="0" marL="342900" rtl="0" algn="l">
              <a:spcBef>
                <a:spcPts val="640"/>
              </a:spcBef>
              <a:spcAft>
                <a:spcPts val="0"/>
              </a:spcAft>
              <a:buClr>
                <a:schemeClr val="dk1"/>
              </a:buClr>
              <a:buSzPts val="3200"/>
              <a:buChar char="•"/>
            </a:pPr>
            <a:r>
              <a:rPr lang="en-US"/>
              <a:t>the presence of omnipresent censorship and suppression of governmental criticism.</a:t>
            </a:r>
            <a:endParaRPr/>
          </a:p>
          <a:p>
            <a:pPr indent="-139700" lvl="0" marL="342900" rtl="0" algn="l">
              <a:spcBef>
                <a:spcPts val="640"/>
              </a:spcBef>
              <a:spcAft>
                <a:spcPts val="0"/>
              </a:spcAft>
              <a:buClr>
                <a:schemeClr val="dk1"/>
              </a:buClr>
              <a:buSzPts val="3200"/>
              <a:buNone/>
            </a:pPr>
            <a:r>
              <a:t/>
            </a:r>
            <a:endParaRPr/>
          </a:p>
        </p:txBody>
      </p:sp>
      <p:sp>
        <p:nvSpPr>
          <p:cNvPr id="216" name="Google Shape;216;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95" name="Google Shape;95;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After World War II, colonies collapsed and large number of new independent states emerged.</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All newly independent states proclaimed themselves ‘democratic’. But democracy did not last long.</a:t>
            </a:r>
            <a:endParaRPr/>
          </a:p>
        </p:txBody>
      </p:sp>
      <p:sp>
        <p:nvSpPr>
          <p:cNvPr id="96" name="Google Shape;9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22" name="Google Shape;222;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600"/>
              <a:buChar char="•"/>
            </a:pPr>
            <a:r>
              <a:rPr lang="en-US" sz="3600"/>
              <a:t>Since the end of the cold war, dictators around the globe have adapted to the changed international environment by adopting the form —though not necessarily the substance — of democracy. </a:t>
            </a:r>
            <a:endParaRPr/>
          </a:p>
        </p:txBody>
      </p:sp>
      <p:sp>
        <p:nvSpPr>
          <p:cNvPr id="223" name="Google Shape;223;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29" name="Google Shape;229;p33"/>
          <p:cNvSpPr txBox="1"/>
          <p:nvPr>
            <p:ph idx="1" type="body"/>
          </p:nvPr>
        </p:nvSpPr>
        <p:spPr>
          <a:xfrm>
            <a:off x="457200" y="1066800"/>
            <a:ext cx="8229600" cy="50593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a:p>
            <a:pPr indent="-342900" lvl="0" marL="342900" rtl="0" algn="l">
              <a:spcBef>
                <a:spcPts val="720"/>
              </a:spcBef>
              <a:spcAft>
                <a:spcPts val="0"/>
              </a:spcAft>
              <a:buClr>
                <a:schemeClr val="dk1"/>
              </a:buClr>
              <a:buSzPts val="3600"/>
              <a:buChar char="•"/>
            </a:pPr>
            <a:r>
              <a:rPr lang="en-US" sz="3600"/>
              <a:t>The result has been a proliferation of </a:t>
            </a:r>
            <a:r>
              <a:rPr b="1" lang="en-US" sz="3600"/>
              <a:t>electoral authoritarian </a:t>
            </a:r>
            <a:r>
              <a:rPr lang="en-US" sz="3600"/>
              <a:t>(EA) regimes in which political offices are filled through multiparty elections, but the electoral playing field is skewed in favor of the ruling party (Schedler 2006, 3). </a:t>
            </a:r>
            <a:endParaRPr/>
          </a:p>
          <a:p>
            <a:pPr indent="-139700" lvl="0" marL="342900" rtl="0" algn="l">
              <a:spcBef>
                <a:spcPts val="640"/>
              </a:spcBef>
              <a:spcAft>
                <a:spcPts val="0"/>
              </a:spcAft>
              <a:buClr>
                <a:schemeClr val="dk1"/>
              </a:buClr>
              <a:buSzPts val="3200"/>
              <a:buNone/>
            </a:pPr>
            <a:r>
              <a:t/>
            </a:r>
            <a:endParaRPr/>
          </a:p>
        </p:txBody>
      </p:sp>
      <p:sp>
        <p:nvSpPr>
          <p:cNvPr id="230" name="Google Shape;230;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36" name="Google Shape;236;p34"/>
          <p:cNvSpPr txBox="1"/>
          <p:nvPr>
            <p:ph idx="1" type="body"/>
          </p:nvPr>
        </p:nvSpPr>
        <p:spPr>
          <a:xfrm>
            <a:off x="228600" y="1600200"/>
            <a:ext cx="8763000" cy="4525963"/>
          </a:xfrm>
          <a:prstGeom prst="rect">
            <a:avLst/>
          </a:prstGeom>
          <a:noFill/>
          <a:ln>
            <a:noFill/>
          </a:ln>
        </p:spPr>
        <p:txBody>
          <a:bodyPr anchorCtr="0" anchor="t" bIns="45700" lIns="91425" spcFirstLastPara="1" rIns="91425" wrap="square" tIns="45700">
            <a:noAutofit/>
          </a:bodyPr>
          <a:lstStyle/>
          <a:p>
            <a:pPr indent="-114300" lvl="0" marL="342900" rtl="0" algn="l">
              <a:spcBef>
                <a:spcPts val="0"/>
              </a:spcBef>
              <a:spcAft>
                <a:spcPts val="0"/>
              </a:spcAft>
              <a:buClr>
                <a:schemeClr val="dk1"/>
              </a:buClr>
              <a:buSzPts val="3600"/>
              <a:buNone/>
            </a:pPr>
            <a:r>
              <a:t/>
            </a:r>
            <a:endParaRPr sz="3600"/>
          </a:p>
          <a:p>
            <a:pPr indent="-342900" lvl="0" marL="342900" rtl="0" algn="l">
              <a:spcBef>
                <a:spcPts val="720"/>
              </a:spcBef>
              <a:spcAft>
                <a:spcPts val="0"/>
              </a:spcAft>
              <a:buClr>
                <a:schemeClr val="dk1"/>
              </a:buClr>
              <a:buSzPts val="3600"/>
              <a:buChar char="•"/>
            </a:pPr>
            <a:r>
              <a:rPr lang="en-US" sz="3600"/>
              <a:t>These hybrid‖ regimes defy straightforward classification and challenge traditional, teleological theories of democratization (Diamond 2002).</a:t>
            </a:r>
            <a:endParaRPr/>
          </a:p>
          <a:p>
            <a:pPr indent="-114300" lvl="0" marL="342900" rtl="0" algn="l">
              <a:spcBef>
                <a:spcPts val="720"/>
              </a:spcBef>
              <a:spcAft>
                <a:spcPts val="0"/>
              </a:spcAft>
              <a:buClr>
                <a:schemeClr val="dk1"/>
              </a:buClr>
              <a:buSzPts val="3600"/>
              <a:buNone/>
            </a:pPr>
            <a:r>
              <a:t/>
            </a:r>
            <a:endParaRPr sz="3600"/>
          </a:p>
        </p:txBody>
      </p:sp>
      <p:sp>
        <p:nvSpPr>
          <p:cNvPr id="237" name="Google Shape;237;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43" name="Google Shape;243;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A decade has passed since Larry Diamond, a political scientist at Stanford University, put forward the idea of a global “democratic recession”. The tenth edition of the </a:t>
            </a:r>
            <a:r>
              <a:rPr lang="en-US" u="sng">
                <a:solidFill>
                  <a:schemeClr val="hlink"/>
                </a:solidFill>
                <a:hlinkClick r:id="rId3"/>
              </a:rPr>
              <a:t>Economist Intelligence Unit’s Democracy Index</a:t>
            </a:r>
            <a:r>
              <a:rPr lang="en-US"/>
              <a:t> suggests that this unwelcome trend remains firmly in place. </a:t>
            </a:r>
            <a:endParaRPr/>
          </a:p>
        </p:txBody>
      </p:sp>
      <p:sp>
        <p:nvSpPr>
          <p:cNvPr id="244" name="Google Shape;244;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en-US" sz="3600" u="sng"/>
              <a:t>The Authoritarian Resurgence</a:t>
            </a:r>
            <a:br>
              <a:rPr lang="en-US" sz="3600" u="sng"/>
            </a:br>
            <a:endParaRPr sz="3600" u="sng"/>
          </a:p>
        </p:txBody>
      </p:sp>
      <p:sp>
        <p:nvSpPr>
          <p:cNvPr id="250" name="Google Shape;250;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An important part of the story of global democratic recession has been the deepening of authoritarianism. This has taken a number of forms. </a:t>
            </a:r>
            <a:endParaRPr/>
          </a:p>
        </p:txBody>
      </p:sp>
      <p:sp>
        <p:nvSpPr>
          <p:cNvPr id="251" name="Google Shape;251;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57" name="Google Shape;257;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In </a:t>
            </a:r>
            <a:r>
              <a:rPr b="1" lang="en-US"/>
              <a:t>Russia</a:t>
            </a:r>
            <a:r>
              <a:rPr lang="en-US"/>
              <a:t>, space for political opposition, principled dissent, and civil society activity outside the control of the ruling authorities has been shrinking. </a:t>
            </a:r>
            <a:endParaRPr/>
          </a:p>
          <a:p>
            <a:pPr indent="-342900" lvl="0" marL="342900" rtl="0" algn="l">
              <a:spcBef>
                <a:spcPts val="640"/>
              </a:spcBef>
              <a:spcAft>
                <a:spcPts val="0"/>
              </a:spcAft>
              <a:buClr>
                <a:schemeClr val="dk1"/>
              </a:buClr>
              <a:buSzPts val="3200"/>
              <a:buChar char="•"/>
            </a:pPr>
            <a:r>
              <a:rPr lang="en-US"/>
              <a:t>In </a:t>
            </a:r>
            <a:r>
              <a:rPr b="1" lang="en-US"/>
              <a:t>China</a:t>
            </a:r>
            <a:r>
              <a:rPr lang="en-US"/>
              <a:t>, human-rights defenders and civil society activists have faced increasing harassment and victimization. </a:t>
            </a:r>
            <a:endParaRPr/>
          </a:p>
          <a:p>
            <a:pPr indent="-139700" lvl="0" marL="342900" rtl="0" algn="l">
              <a:spcBef>
                <a:spcPts val="640"/>
              </a:spcBef>
              <a:spcAft>
                <a:spcPts val="0"/>
              </a:spcAft>
              <a:buClr>
                <a:schemeClr val="dk1"/>
              </a:buClr>
              <a:buSzPts val="3200"/>
              <a:buNone/>
            </a:pPr>
            <a:r>
              <a:t/>
            </a:r>
            <a:endParaRPr/>
          </a:p>
        </p:txBody>
      </p:sp>
      <p:sp>
        <p:nvSpPr>
          <p:cNvPr id="258" name="Google Shape;258;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en-US" sz="3600"/>
              <a:t>Western Democracy in Retreat?</a:t>
            </a:r>
            <a:endParaRPr sz="3600"/>
          </a:p>
        </p:txBody>
      </p:sp>
      <p:sp>
        <p:nvSpPr>
          <p:cNvPr id="264" name="Google Shape;264;p38"/>
          <p:cNvSpPr txBox="1"/>
          <p:nvPr>
            <p:ph idx="1" type="body"/>
          </p:nvPr>
        </p:nvSpPr>
        <p:spPr>
          <a:xfrm>
            <a:off x="457200" y="990600"/>
            <a:ext cx="8534400" cy="51355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Perhaps the most worrisome dimension of the democratic recession has been the decline of democratic efficacy, energy, and self-confidence in the West, including the United States. </a:t>
            </a:r>
            <a:endParaRPr/>
          </a:p>
        </p:txBody>
      </p:sp>
      <p:sp>
        <p:nvSpPr>
          <p:cNvPr id="265" name="Google Shape;265;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71" name="Google Shape;271;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There is a growing sense, both domestically and internationally, that </a:t>
            </a:r>
            <a:r>
              <a:rPr b="1" lang="en-US"/>
              <a:t>democracy in the United States has not been functioning effectively enough to address the major challenges of governance</a:t>
            </a:r>
            <a:r>
              <a:rPr lang="en-US"/>
              <a:t>.</a:t>
            </a:r>
            <a:endParaRPr/>
          </a:p>
          <a:p>
            <a:pPr indent="-139700" lvl="0" marL="342900" rtl="0" algn="l">
              <a:spcBef>
                <a:spcPts val="640"/>
              </a:spcBef>
              <a:spcAft>
                <a:spcPts val="0"/>
              </a:spcAft>
              <a:buClr>
                <a:schemeClr val="dk1"/>
              </a:buClr>
              <a:buSzPts val="3200"/>
              <a:buNone/>
            </a:pPr>
            <a:r>
              <a:t/>
            </a:r>
            <a:endParaRPr/>
          </a:p>
        </p:txBody>
      </p:sp>
      <p:sp>
        <p:nvSpPr>
          <p:cNvPr id="272" name="Google Shape;272;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78" name="Google Shape;278;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The index, which comprises 60 indicators across five broad categories—</a:t>
            </a:r>
            <a:r>
              <a:rPr b="1" lang="en-US"/>
              <a:t>electoral process </a:t>
            </a:r>
            <a:r>
              <a:rPr lang="en-US"/>
              <a:t>and </a:t>
            </a:r>
            <a:r>
              <a:rPr b="1" lang="en-US"/>
              <a:t>pluralism</a:t>
            </a:r>
            <a:r>
              <a:rPr lang="en-US"/>
              <a:t>, </a:t>
            </a:r>
            <a:r>
              <a:rPr b="1" lang="en-US"/>
              <a:t>functioning of government</a:t>
            </a:r>
            <a:r>
              <a:rPr lang="en-US"/>
              <a:t>, </a:t>
            </a:r>
            <a:r>
              <a:rPr b="1" lang="en-US"/>
              <a:t>political participation</a:t>
            </a:r>
            <a:r>
              <a:rPr lang="en-US"/>
              <a:t>, </a:t>
            </a:r>
            <a:r>
              <a:rPr b="1" lang="en-US"/>
              <a:t>democratic political culture </a:t>
            </a:r>
            <a:r>
              <a:rPr lang="en-US"/>
              <a:t>and </a:t>
            </a:r>
            <a:r>
              <a:rPr b="1" lang="en-US"/>
              <a:t>civil liberties</a:t>
            </a:r>
            <a:r>
              <a:rPr lang="en-US"/>
              <a:t>—concludes that less than 5% of the world’s population currently lives in a “full democracy”. </a:t>
            </a:r>
            <a:endParaRPr/>
          </a:p>
        </p:txBody>
      </p:sp>
      <p:sp>
        <p:nvSpPr>
          <p:cNvPr id="279" name="Google Shape;279;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85" name="Google Shape;285;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Nearly a third live under authoritarian rule, with a large share of those in China. Overall, 89 of the 167 countries assessed in 2017 received lower scores than they had the year before.</a:t>
            </a:r>
            <a:endParaRPr/>
          </a:p>
          <a:p>
            <a:pPr indent="-139700" lvl="0" marL="342900" rtl="0" algn="l">
              <a:spcBef>
                <a:spcPts val="640"/>
              </a:spcBef>
              <a:spcAft>
                <a:spcPts val="0"/>
              </a:spcAft>
              <a:buClr>
                <a:schemeClr val="dk1"/>
              </a:buClr>
              <a:buSzPts val="3200"/>
              <a:buNone/>
            </a:pPr>
            <a:r>
              <a:t/>
            </a:r>
            <a:endParaRPr/>
          </a:p>
        </p:txBody>
      </p:sp>
      <p:sp>
        <p:nvSpPr>
          <p:cNvPr id="286" name="Google Shape;286;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lang="en-US" sz="3200"/>
              <a:t>The colonialists had never encouraged democracy (??) </a:t>
            </a:r>
            <a:endParaRPr sz="3200"/>
          </a:p>
        </p:txBody>
      </p:sp>
      <p:sp>
        <p:nvSpPr>
          <p:cNvPr id="102" name="Google Shape;102;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Democracy in the Western tradition grew out of individualism and competitive market.</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The developing societies had preindustrial, traditional peasant economies that stressed families and tribes.</a:t>
            </a:r>
            <a:endParaRPr/>
          </a:p>
        </p:txBody>
      </p:sp>
      <p:sp>
        <p:nvSpPr>
          <p:cNvPr id="103" name="Google Shape;103;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92" name="Google Shape;292;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Democracy may be receding somewhat in practice, but it is still globally ascendant in peoples’ values and aspirations. </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This creates significant new opportunities for democratic growth.</a:t>
            </a:r>
            <a:endParaRPr/>
          </a:p>
          <a:p>
            <a:pPr indent="-139700" lvl="0" marL="342900" rtl="0" algn="l">
              <a:spcBef>
                <a:spcPts val="640"/>
              </a:spcBef>
              <a:spcAft>
                <a:spcPts val="0"/>
              </a:spcAft>
              <a:buClr>
                <a:schemeClr val="dk1"/>
              </a:buClr>
              <a:buSzPts val="3200"/>
              <a:buNone/>
            </a:pPr>
            <a:r>
              <a:t/>
            </a:r>
            <a:endParaRPr/>
          </a:p>
        </p:txBody>
      </p:sp>
      <p:sp>
        <p:nvSpPr>
          <p:cNvPr id="293" name="Google Shape;293;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99" name="Google Shape;299;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Two types of regimes contributed to the latest wave of democratization; </a:t>
            </a:r>
            <a:endParaRPr/>
          </a:p>
          <a:p>
            <a:pPr indent="-342900" lvl="0" marL="342900" rtl="0" algn="l">
              <a:spcBef>
                <a:spcPts val="640"/>
              </a:spcBef>
              <a:spcAft>
                <a:spcPts val="0"/>
              </a:spcAft>
              <a:buClr>
                <a:schemeClr val="dk1"/>
              </a:buClr>
              <a:buSzPts val="3200"/>
              <a:buChar char="•"/>
            </a:pPr>
            <a:r>
              <a:rPr b="1" lang="en-US"/>
              <a:t>Authoritarian regimes </a:t>
            </a:r>
            <a:r>
              <a:rPr lang="en-US"/>
              <a:t>that enjoyed strong economic growth, and</a:t>
            </a:r>
            <a:endParaRPr/>
          </a:p>
          <a:p>
            <a:pPr indent="-342900" lvl="0" marL="342900" rtl="0" algn="l">
              <a:spcBef>
                <a:spcPts val="640"/>
              </a:spcBef>
              <a:spcAft>
                <a:spcPts val="0"/>
              </a:spcAft>
              <a:buClr>
                <a:schemeClr val="dk1"/>
              </a:buClr>
              <a:buSzPts val="3200"/>
              <a:buChar char="•"/>
            </a:pPr>
            <a:r>
              <a:rPr b="1" lang="en-US"/>
              <a:t>Collapsed communist regimes </a:t>
            </a:r>
            <a:r>
              <a:rPr lang="en-US"/>
              <a:t>whose economic growth lagged.</a:t>
            </a:r>
            <a:endParaRPr/>
          </a:p>
        </p:txBody>
      </p:sp>
      <p:sp>
        <p:nvSpPr>
          <p:cNvPr id="300" name="Google Shape;300;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40"/>
              <a:buFont typeface="Calibri"/>
              <a:buNone/>
            </a:pPr>
            <a:r>
              <a:rPr lang="en-US" sz="3240"/>
              <a:t>Democracy seldom lasts in poor countries.</a:t>
            </a:r>
            <a:br>
              <a:rPr lang="en-US" sz="3240"/>
            </a:br>
            <a:r>
              <a:rPr lang="en-US" sz="3240" u="sng">
                <a:solidFill>
                  <a:srgbClr val="C00000"/>
                </a:solidFill>
              </a:rPr>
              <a:t>India is an exception</a:t>
            </a:r>
            <a:endParaRPr sz="3240" u="sng">
              <a:solidFill>
                <a:srgbClr val="C00000"/>
              </a:solidFill>
            </a:endParaRPr>
          </a:p>
        </p:txBody>
      </p:sp>
      <p:sp>
        <p:nvSpPr>
          <p:cNvPr id="306" name="Google Shape;306;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Democracy works in most middle income and richer countries, why?</a:t>
            </a:r>
            <a:endParaRPr/>
          </a:p>
          <a:p>
            <a:pPr indent="-342900" lvl="0" marL="342900" rtl="0" algn="l">
              <a:spcBef>
                <a:spcPts val="640"/>
              </a:spcBef>
              <a:spcAft>
                <a:spcPts val="0"/>
              </a:spcAft>
              <a:buClr>
                <a:schemeClr val="dk1"/>
              </a:buClr>
              <a:buSzPts val="3200"/>
              <a:buChar char="•"/>
            </a:pPr>
            <a:r>
              <a:rPr lang="en-US"/>
              <a:t>1. Economic growth creates a large middle class.</a:t>
            </a:r>
            <a:endParaRPr/>
          </a:p>
          <a:p>
            <a:pPr indent="-342900" lvl="0" marL="342900" rtl="0" algn="l">
              <a:spcBef>
                <a:spcPts val="640"/>
              </a:spcBef>
              <a:spcAft>
                <a:spcPts val="0"/>
              </a:spcAft>
              <a:buClr>
                <a:schemeClr val="dk1"/>
              </a:buClr>
              <a:buSzPts val="3200"/>
              <a:buChar char="•"/>
            </a:pPr>
            <a:r>
              <a:rPr lang="en-US"/>
              <a:t>2. Education levels rise; people no longer remain ignorant.</a:t>
            </a:r>
            <a:endParaRPr/>
          </a:p>
          <a:p>
            <a:pPr indent="-342900" lvl="0" marL="342900" rtl="0" algn="l">
              <a:spcBef>
                <a:spcPts val="640"/>
              </a:spcBef>
              <a:spcAft>
                <a:spcPts val="0"/>
              </a:spcAft>
              <a:buClr>
                <a:schemeClr val="dk1"/>
              </a:buClr>
              <a:buSzPts val="3200"/>
              <a:buChar char="•"/>
            </a:pPr>
            <a:r>
              <a:rPr lang="en-US"/>
              <a:t>3.People increasingly recognize their interest and express them: pluralism.</a:t>
            </a:r>
            <a:endParaRPr/>
          </a:p>
        </p:txBody>
      </p:sp>
      <p:sp>
        <p:nvSpPr>
          <p:cNvPr id="307" name="Google Shape;307;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40"/>
              <a:buFont typeface="Calibri"/>
              <a:buNone/>
            </a:pPr>
            <a:r>
              <a:rPr lang="en-US" sz="3240"/>
              <a:t>This transition does not work with </a:t>
            </a:r>
            <a:r>
              <a:rPr b="1" lang="en-US" sz="3240"/>
              <a:t>petrostates.</a:t>
            </a:r>
            <a:endParaRPr b="1" sz="3240"/>
          </a:p>
        </p:txBody>
      </p:sp>
      <p:sp>
        <p:nvSpPr>
          <p:cNvPr id="313" name="Google Shape;313;p45"/>
          <p:cNvSpPr txBox="1"/>
          <p:nvPr>
            <p:ph idx="1" type="body"/>
          </p:nvPr>
        </p:nvSpPr>
        <p:spPr>
          <a:xfrm>
            <a:off x="457200" y="1600200"/>
            <a:ext cx="85344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Because oil export concentrates wealth and power in the hands of a few, retards democracy.</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It leads to </a:t>
            </a:r>
            <a:r>
              <a:rPr b="1" lang="en-US"/>
              <a:t>kleptocracy </a:t>
            </a:r>
            <a:r>
              <a:rPr lang="en-US"/>
              <a:t>which is found in much of the world.</a:t>
            </a:r>
            <a:endParaRPr/>
          </a:p>
        </p:txBody>
      </p:sp>
      <p:sp>
        <p:nvSpPr>
          <p:cNvPr id="314" name="Google Shape;314;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6"/>
          <p:cNvSpPr txBox="1"/>
          <p:nvPr>
            <p:ph type="title"/>
          </p:nvPr>
        </p:nvSpPr>
        <p:spPr>
          <a:xfrm>
            <a:off x="457200" y="1143000"/>
            <a:ext cx="82296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40"/>
              <a:buFont typeface="Calibri"/>
              <a:buNone/>
            </a:pPr>
            <a:r>
              <a:rPr b="1" lang="en-US" sz="3240"/>
              <a:t>No two democracies have ever fought each other.</a:t>
            </a:r>
            <a:br>
              <a:rPr lang="en-US" sz="3240"/>
            </a:br>
            <a:endParaRPr sz="3240"/>
          </a:p>
        </p:txBody>
      </p:sp>
      <p:sp>
        <p:nvSpPr>
          <p:cNvPr id="320" name="Google Shape;320;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0" lvl="0" marL="0" rtl="0" algn="ctr">
              <a:spcBef>
                <a:spcPts val="1200"/>
              </a:spcBef>
              <a:spcAft>
                <a:spcPts val="0"/>
              </a:spcAft>
              <a:buClr>
                <a:schemeClr val="dk1"/>
              </a:buClr>
              <a:buSzPts val="6000"/>
              <a:buNone/>
            </a:pPr>
            <a:r>
              <a:rPr b="1" lang="en-US" sz="6000"/>
              <a:t>True or false?</a:t>
            </a:r>
            <a:endParaRPr b="1" sz="6000"/>
          </a:p>
        </p:txBody>
      </p:sp>
      <p:sp>
        <p:nvSpPr>
          <p:cNvPr id="321" name="Google Shape;321;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327" name="Google Shape;327;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63500" lvl="0" marL="342900" rtl="0" algn="ctr">
              <a:spcBef>
                <a:spcPts val="0"/>
              </a:spcBef>
              <a:spcAft>
                <a:spcPts val="0"/>
              </a:spcAft>
              <a:buClr>
                <a:schemeClr val="dk1"/>
              </a:buClr>
              <a:buSzPts val="4400"/>
              <a:buNone/>
            </a:pPr>
            <a:r>
              <a:t/>
            </a:r>
            <a:endParaRPr b="1" sz="4400"/>
          </a:p>
          <a:p>
            <a:pPr indent="-63500" lvl="0" marL="342900" rtl="0" algn="ctr">
              <a:spcBef>
                <a:spcPts val="880"/>
              </a:spcBef>
              <a:spcAft>
                <a:spcPts val="0"/>
              </a:spcAft>
              <a:buClr>
                <a:schemeClr val="dk1"/>
              </a:buClr>
              <a:buSzPts val="4400"/>
              <a:buNone/>
            </a:pPr>
            <a:r>
              <a:t/>
            </a:r>
            <a:endParaRPr b="1" sz="4400"/>
          </a:p>
          <a:p>
            <a:pPr indent="-342900" lvl="0" marL="342900" rtl="0" algn="ctr">
              <a:spcBef>
                <a:spcPts val="880"/>
              </a:spcBef>
              <a:spcAft>
                <a:spcPts val="0"/>
              </a:spcAft>
              <a:buClr>
                <a:schemeClr val="dk1"/>
              </a:buClr>
              <a:buSzPts val="4400"/>
              <a:buChar char="•"/>
            </a:pPr>
            <a:r>
              <a:rPr b="1" lang="en-US" sz="4400"/>
              <a:t>End of Session</a:t>
            </a:r>
            <a:endParaRPr b="1" sz="4400"/>
          </a:p>
        </p:txBody>
      </p:sp>
      <p:sp>
        <p:nvSpPr>
          <p:cNvPr id="328" name="Google Shape;328;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09" name="Google Shape;109;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Levels of education and income were low and most people were involved in the struggle to survive.</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Many postcolonial leaders picked up socialist views and believed that survival and growth need centralized power and planning.</a:t>
            </a:r>
            <a:endParaRPr/>
          </a:p>
        </p:txBody>
      </p:sp>
      <p:sp>
        <p:nvSpPr>
          <p:cNvPr id="110" name="Google Shape;11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16" name="Google Shape;116;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In this way much of the Third World fell into authoritarianism under single parties.</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Such systems are terrible. Government officials push wasteful, unrealistic projects, stifle individual initiatives.</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Corruption is massive</a:t>
            </a:r>
            <a:endParaRPr/>
          </a:p>
        </p:txBody>
      </p:sp>
      <p:sp>
        <p:nvSpPr>
          <p:cNvPr id="117" name="Google Shape;117;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en-US" sz="3600"/>
              <a:t>Examples</a:t>
            </a:r>
            <a:endParaRPr sz="3600"/>
          </a:p>
        </p:txBody>
      </p:sp>
      <p:sp>
        <p:nvSpPr>
          <p:cNvPr id="123" name="Google Shape;123;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Tanzania</a:t>
            </a:r>
            <a:endParaRPr/>
          </a:p>
          <a:p>
            <a:pPr indent="-342900" lvl="0" marL="342900" rtl="0" algn="l">
              <a:spcBef>
                <a:spcPts val="640"/>
              </a:spcBef>
              <a:spcAft>
                <a:spcPts val="0"/>
              </a:spcAft>
              <a:buClr>
                <a:schemeClr val="dk1"/>
              </a:buClr>
              <a:buSzPts val="3200"/>
              <a:buChar char="•"/>
            </a:pPr>
            <a:r>
              <a:rPr lang="en-US"/>
              <a:t>Myanmar</a:t>
            </a:r>
            <a:endParaRPr/>
          </a:p>
          <a:p>
            <a:pPr indent="-342900" lvl="0" marL="342900" rtl="0" algn="l">
              <a:spcBef>
                <a:spcPts val="640"/>
              </a:spcBef>
              <a:spcAft>
                <a:spcPts val="0"/>
              </a:spcAft>
              <a:buClr>
                <a:schemeClr val="dk1"/>
              </a:buClr>
              <a:buSzPts val="3200"/>
              <a:buChar char="•"/>
            </a:pPr>
            <a:r>
              <a:rPr lang="en-US"/>
              <a:t>Zimbabwe</a:t>
            </a:r>
            <a:endParaRPr/>
          </a:p>
          <a:p>
            <a:pPr indent="-342900" lvl="0" marL="342900" rtl="0" algn="l">
              <a:spcBef>
                <a:spcPts val="640"/>
              </a:spcBef>
              <a:spcAft>
                <a:spcPts val="0"/>
              </a:spcAft>
              <a:buClr>
                <a:schemeClr val="dk1"/>
              </a:buClr>
              <a:buSzPts val="3200"/>
              <a:buChar char="•"/>
            </a:pPr>
            <a:r>
              <a:rPr lang="en-US"/>
              <a:t>Latin American countries</a:t>
            </a:r>
            <a:endParaRPr/>
          </a:p>
          <a:p>
            <a:pPr indent="-342900" lvl="0" marL="342900" rtl="0" algn="l">
              <a:spcBef>
                <a:spcPts val="640"/>
              </a:spcBef>
              <a:spcAft>
                <a:spcPts val="0"/>
              </a:spcAft>
              <a:buClr>
                <a:schemeClr val="dk1"/>
              </a:buClr>
              <a:buSzPts val="3200"/>
              <a:buChar char="•"/>
            </a:pPr>
            <a:r>
              <a:rPr lang="en-US"/>
              <a:t>Other African countries</a:t>
            </a:r>
            <a:endParaRPr/>
          </a:p>
          <a:p>
            <a:pPr indent="-342900" lvl="0" marL="342900" rtl="0" algn="l">
              <a:spcBef>
                <a:spcPts val="640"/>
              </a:spcBef>
              <a:spcAft>
                <a:spcPts val="0"/>
              </a:spcAft>
              <a:buClr>
                <a:schemeClr val="dk1"/>
              </a:buClr>
              <a:buSzPts val="3200"/>
              <a:buChar char="•"/>
            </a:pPr>
            <a:r>
              <a:rPr lang="en-US"/>
              <a:t>Some Asian countries</a:t>
            </a:r>
            <a:endParaRPr/>
          </a:p>
        </p:txBody>
      </p:sp>
      <p:sp>
        <p:nvSpPr>
          <p:cNvPr id="124" name="Google Shape;12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30" name="Google Shape;130;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b="1"/>
          </a:p>
          <a:p>
            <a:pPr indent="-342900" lvl="0" marL="342900" rtl="0" algn="l">
              <a:spcBef>
                <a:spcPts val="640"/>
              </a:spcBef>
              <a:spcAft>
                <a:spcPts val="0"/>
              </a:spcAft>
              <a:buClr>
                <a:schemeClr val="dk1"/>
              </a:buClr>
              <a:buSzPts val="3200"/>
              <a:buChar char="•"/>
            </a:pPr>
            <a:r>
              <a:rPr b="1" lang="en-US"/>
              <a:t>Since 1974, many countries have abandoned authoritarian or totalitarian systems in favour of democratic systems.</a:t>
            </a:r>
            <a:endParaRPr b="1"/>
          </a:p>
        </p:txBody>
      </p:sp>
      <p:sp>
        <p:nvSpPr>
          <p:cNvPr id="131" name="Google Shape;131;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37" name="Google Shape;137;p20"/>
          <p:cNvSpPr txBox="1"/>
          <p:nvPr>
            <p:ph idx="1" type="body"/>
          </p:nvPr>
        </p:nvSpPr>
        <p:spPr>
          <a:xfrm>
            <a:off x="457200" y="533400"/>
            <a:ext cx="8229600" cy="55927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The </a:t>
            </a:r>
            <a:r>
              <a:rPr b="1" lang="en-US"/>
              <a:t>Democracy Index</a:t>
            </a:r>
            <a:r>
              <a:rPr lang="en-US"/>
              <a:t> is an index compiled by the UK-based company the Economist Intelligence Unit (EIU) that intends to measure the </a:t>
            </a:r>
            <a:r>
              <a:rPr lang="en-US" u="sng"/>
              <a:t>state of democracy</a:t>
            </a:r>
            <a:r>
              <a:rPr lang="en-US"/>
              <a:t> in 167 countries, of which 166 are sovereign states and 165 are UN member states.</a:t>
            </a:r>
            <a:endParaRPr/>
          </a:p>
          <a:p>
            <a:pPr indent="-139700" lvl="0" marL="342900" rtl="0" algn="l">
              <a:spcBef>
                <a:spcPts val="640"/>
              </a:spcBef>
              <a:spcAft>
                <a:spcPts val="0"/>
              </a:spcAft>
              <a:buClr>
                <a:schemeClr val="dk1"/>
              </a:buClr>
              <a:buSzPts val="3200"/>
              <a:buNone/>
            </a:pPr>
            <a:r>
              <a:t/>
            </a:r>
            <a:endParaRPr/>
          </a:p>
        </p:txBody>
      </p:sp>
      <p:sp>
        <p:nvSpPr>
          <p:cNvPr id="138" name="Google Shape;138;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44" name="Google Shape;144;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The index was first produced in 2006, with updates for 2008, 2010 and the following years since then. The index is based on 60 indicators grouped in five different categories measuring </a:t>
            </a:r>
            <a:r>
              <a:rPr b="1" lang="en-US">
                <a:solidFill>
                  <a:srgbClr val="FF0000"/>
                </a:solidFill>
              </a:rPr>
              <a:t>pluralism, civil liberties and political culture</a:t>
            </a:r>
            <a:r>
              <a:rPr lang="en-US">
                <a:solidFill>
                  <a:srgbClr val="FF0000"/>
                </a:solidFill>
              </a:rPr>
              <a:t>. </a:t>
            </a:r>
            <a:endParaRPr>
              <a:solidFill>
                <a:srgbClr val="FF0000"/>
              </a:solidFill>
            </a:endParaRPr>
          </a:p>
          <a:p>
            <a:pPr indent="0" lvl="0" marL="0" rtl="0" algn="l">
              <a:spcBef>
                <a:spcPts val="640"/>
              </a:spcBef>
              <a:spcAft>
                <a:spcPts val="0"/>
              </a:spcAft>
              <a:buClr>
                <a:schemeClr val="dk1"/>
              </a:buClr>
              <a:buSzPts val="3200"/>
              <a:buNone/>
            </a:pPr>
            <a:r>
              <a:t/>
            </a:r>
            <a:endParaRPr/>
          </a:p>
        </p:txBody>
      </p:sp>
      <p:sp>
        <p:nvSpPr>
          <p:cNvPr id="145" name="Google Shape;145;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