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6858000" cx="9144000"/>
  <p:notesSz cx="6858000" cy="9144000"/>
  <p:embeddedFontLst>
    <p:embeddedFont>
      <p:font typeface="Constanti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6FC176-10A3-4D40-B04A-16E750C4999C}">
  <a:tblStyle styleId="{346FC176-10A3-4D40-B04A-16E750C4999C}"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nstantia"/>
          <a:ea typeface="Constantia"/>
          <a:cs typeface="Constant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Constantia-regular.fntdata"/><Relationship Id="rId47" Type="http://schemas.openxmlformats.org/officeDocument/2006/relationships/slide" Target="slides/slide40.xml"/><Relationship Id="rId49" Type="http://schemas.openxmlformats.org/officeDocument/2006/relationships/font" Target="fonts/Constanti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onstantia-boldItalic.fntdata"/><Relationship Id="rId50" Type="http://schemas.openxmlformats.org/officeDocument/2006/relationships/font" Target="fonts/Constantia-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96" name="Google Shape;96;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4"/>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9"/>
          <p:cNvSpPr txBox="1"/>
          <p:nvPr>
            <p:ph type="title"/>
          </p:nvPr>
        </p:nvSpPr>
        <p:spPr>
          <a:xfrm>
            <a:off x="457200" y="704088"/>
            <a:ext cx="83058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3"/>
          <p:cNvGrpSpPr/>
          <p:nvPr/>
        </p:nvGrpSpPr>
        <p:grpSpPr>
          <a:xfrm>
            <a:off x="-29294" y="-16113"/>
            <a:ext cx="9198255" cy="1086266"/>
            <a:chOff x="-29322" y="-1971"/>
            <a:chExt cx="9198255" cy="1086266"/>
          </a:xfrm>
        </p:grpSpPr>
        <p:sp>
          <p:nvSpPr>
            <p:cNvPr id="35" name="Google Shape;35;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ctrTitle"/>
          </p:nvPr>
        </p:nvSpPr>
        <p:spPr>
          <a:xfrm>
            <a:off x="685800" y="533400"/>
            <a:ext cx="7772400" cy="1470025"/>
          </a:xfrm>
          <a:prstGeom prst="rect">
            <a:avLst/>
          </a:prstGeom>
          <a:noFill/>
          <a:ln>
            <a:noFill/>
          </a:ln>
        </p:spPr>
        <p:txBody>
          <a:bodyPr anchorCtr="0" anchor="b" bIns="0" lIns="0" spcFirstLastPara="1" rIns="18275" wrap="square" tIns="0">
            <a:noAutofit/>
          </a:bodyPr>
          <a:lstStyle/>
          <a:p>
            <a:pPr indent="0" lvl="0" marL="0" rtl="0" algn="ctr">
              <a:spcBef>
                <a:spcPts val="0"/>
              </a:spcBef>
              <a:spcAft>
                <a:spcPts val="0"/>
              </a:spcAft>
              <a:buClr>
                <a:srgbClr val="C00000"/>
              </a:buClr>
              <a:buSzPts val="4000"/>
              <a:buFont typeface="Calibri"/>
              <a:buNone/>
            </a:pPr>
            <a:r>
              <a:rPr b="1" lang="en-US" sz="4000">
                <a:solidFill>
                  <a:srgbClr val="C00000"/>
                </a:solidFill>
              </a:rPr>
              <a:t>Welcome to the POL 101 session </a:t>
            </a:r>
            <a:br>
              <a:rPr b="1" lang="en-US" sz="4000">
                <a:solidFill>
                  <a:srgbClr val="C00000"/>
                </a:solidFill>
              </a:rPr>
            </a:br>
            <a:r>
              <a:rPr b="1" lang="en-US" sz="4000">
                <a:solidFill>
                  <a:srgbClr val="C00000"/>
                </a:solidFill>
              </a:rPr>
              <a:t>on</a:t>
            </a:r>
            <a:endParaRPr b="1" sz="4000">
              <a:solidFill>
                <a:srgbClr val="C00000"/>
              </a:solidFill>
            </a:endParaRPr>
          </a:p>
        </p:txBody>
      </p:sp>
      <p:sp>
        <p:nvSpPr>
          <p:cNvPr id="115" name="Google Shape;115;p15"/>
          <p:cNvSpPr txBox="1"/>
          <p:nvPr>
            <p:ph idx="1" type="subTitle"/>
          </p:nvPr>
        </p:nvSpPr>
        <p:spPr>
          <a:xfrm>
            <a:off x="1371600" y="2743200"/>
            <a:ext cx="6400800" cy="3581400"/>
          </a:xfrm>
          <a:prstGeom prst="rect">
            <a:avLst/>
          </a:prstGeom>
          <a:noFill/>
          <a:ln>
            <a:noFill/>
          </a:ln>
        </p:spPr>
        <p:txBody>
          <a:bodyPr anchorCtr="0" anchor="t" bIns="45700" lIns="0" spcFirstLastPara="1" rIns="18275" wrap="square" tIns="45700">
            <a:noAutofit/>
          </a:bodyPr>
          <a:lstStyle/>
          <a:p>
            <a:pPr indent="0" lvl="0" marL="0" marR="45720" rtl="0" algn="r">
              <a:spcBef>
                <a:spcPts val="0"/>
              </a:spcBef>
              <a:spcAft>
                <a:spcPts val="0"/>
              </a:spcAft>
              <a:buSzPts val="3800"/>
              <a:buNone/>
            </a:pPr>
            <a:r>
              <a:rPr b="1" lang="en-US" sz="4000">
                <a:solidFill>
                  <a:schemeClr val="lt1"/>
                </a:solidFill>
                <a:latin typeface="Algerian"/>
                <a:ea typeface="Algerian"/>
                <a:cs typeface="Algerian"/>
                <a:sym typeface="Algerian"/>
              </a:rPr>
              <a:t>Different  types of Political Regimes</a:t>
            </a:r>
            <a:endParaRPr/>
          </a:p>
          <a:p>
            <a:pPr indent="0" lvl="0" marL="0" marR="45720" rtl="0" algn="r">
              <a:spcBef>
                <a:spcPts val="800"/>
              </a:spcBef>
              <a:spcAft>
                <a:spcPts val="0"/>
              </a:spcAft>
              <a:buSzPts val="3800"/>
              <a:buNone/>
            </a:pPr>
            <a:r>
              <a:t/>
            </a:r>
            <a:endParaRPr b="1" sz="4000">
              <a:solidFill>
                <a:schemeClr val="lt1"/>
              </a:solidFill>
              <a:latin typeface="Algerian"/>
              <a:ea typeface="Algerian"/>
              <a:cs typeface="Algerian"/>
              <a:sym typeface="Algerian"/>
            </a:endParaRPr>
          </a:p>
          <a:p>
            <a:pPr indent="0" lvl="0" marL="0" rtl="0" algn="ctr">
              <a:spcBef>
                <a:spcPts val="560"/>
              </a:spcBef>
              <a:spcAft>
                <a:spcPts val="0"/>
              </a:spcAft>
              <a:buSzPts val="2660"/>
              <a:buNone/>
            </a:pPr>
            <a:r>
              <a:rPr b="1" lang="en-US" sz="2800">
                <a:latin typeface="Algerian"/>
                <a:ea typeface="Algerian"/>
                <a:cs typeface="Algerian"/>
                <a:sym typeface="Algerian"/>
              </a:rPr>
              <a:t>Democracy, Athoritarianism</a:t>
            </a:r>
            <a:endParaRPr b="1" sz="2800">
              <a:latin typeface="Algerian"/>
              <a:ea typeface="Algerian"/>
              <a:cs typeface="Algerian"/>
              <a:sym typeface="Algerian"/>
            </a:endParaRPr>
          </a:p>
          <a:p>
            <a:pPr indent="0" lvl="0" marL="0" rtl="0" algn="ctr">
              <a:spcBef>
                <a:spcPts val="560"/>
              </a:spcBef>
              <a:spcAft>
                <a:spcPts val="0"/>
              </a:spcAft>
              <a:buSzPts val="2660"/>
              <a:buNone/>
            </a:pPr>
            <a:r>
              <a:rPr b="1" lang="en-US" sz="2800">
                <a:latin typeface="Algerian"/>
                <a:ea typeface="Algerian"/>
                <a:cs typeface="Algerian"/>
                <a:sym typeface="Algerian"/>
              </a:rPr>
              <a:t>Totalitarianism</a:t>
            </a:r>
            <a:endParaRPr b="1" sz="2800">
              <a:latin typeface="Algerian"/>
              <a:ea typeface="Algerian"/>
              <a:cs typeface="Algerian"/>
              <a:sym typeface="Algerian"/>
            </a:endParaRPr>
          </a:p>
          <a:p>
            <a:pPr indent="0" lvl="0" marL="0" marR="45720" rtl="0" algn="r">
              <a:spcBef>
                <a:spcPts val="800"/>
              </a:spcBef>
              <a:spcAft>
                <a:spcPts val="0"/>
              </a:spcAft>
              <a:buSzPts val="3800"/>
              <a:buNone/>
            </a:pPr>
            <a:r>
              <a:t/>
            </a:r>
            <a:endParaRPr b="1" sz="4000">
              <a:solidFill>
                <a:schemeClr val="lt1"/>
              </a:solidFill>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457200" y="704088"/>
            <a:ext cx="8229600" cy="7437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600"/>
              <a:buFont typeface="Calibri"/>
              <a:buNone/>
            </a:pPr>
            <a:r>
              <a:rPr b="1" lang="en-US" sz="3600"/>
              <a:t>Popular democracy</a:t>
            </a:r>
            <a:endParaRPr b="1" sz="3600"/>
          </a:p>
        </p:txBody>
      </p:sp>
      <p:sp>
        <p:nvSpPr>
          <p:cNvPr id="190" name="Google Shape;190;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3420"/>
              <a:buChar char="⚫"/>
            </a:pPr>
            <a:r>
              <a:rPr b="1" lang="en-US" sz="3600">
                <a:latin typeface="Calibri"/>
                <a:ea typeface="Calibri"/>
                <a:cs typeface="Calibri"/>
                <a:sym typeface="Calibri"/>
              </a:rPr>
              <a:t>A popular democracy is a type of direct democracy based on referendums and other devices of empowerment and concretization of popular will.</a:t>
            </a:r>
            <a:endParaRPr/>
          </a:p>
          <a:p>
            <a:pPr indent="-57150" lvl="0" marL="274320" rtl="0" algn="just">
              <a:spcBef>
                <a:spcPts val="720"/>
              </a:spcBef>
              <a:spcAft>
                <a:spcPts val="0"/>
              </a:spcAft>
              <a:buSzPts val="3420"/>
              <a:buNone/>
            </a:pPr>
            <a:r>
              <a:t/>
            </a:r>
            <a:endParaRPr sz="3600"/>
          </a:p>
        </p:txBody>
      </p:sp>
      <p:sp>
        <p:nvSpPr>
          <p:cNvPr id="191" name="Google Shape;191;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93" name="Google Shape;193;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381000" y="457200"/>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C00000"/>
              </a:buClr>
              <a:buSzPts val="4000"/>
              <a:buFont typeface="Calibri"/>
              <a:buNone/>
            </a:pPr>
            <a:r>
              <a:rPr b="1" lang="en-US" sz="4000">
                <a:solidFill>
                  <a:srgbClr val="C00000"/>
                </a:solidFill>
              </a:rPr>
              <a:t>Representative democracy</a:t>
            </a:r>
            <a:endParaRPr b="1" sz="4000">
              <a:solidFill>
                <a:srgbClr val="C00000"/>
              </a:solidFill>
            </a:endParaRPr>
          </a:p>
        </p:txBody>
      </p:sp>
      <p:sp>
        <p:nvSpPr>
          <p:cNvPr id="199" name="Google Shape;199;p2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420"/>
              <a:buChar char="⚫"/>
            </a:pPr>
            <a:r>
              <a:rPr b="1" lang="en-US" sz="3600">
                <a:latin typeface="Calibri"/>
                <a:ea typeface="Calibri"/>
                <a:cs typeface="Calibri"/>
                <a:sym typeface="Calibri"/>
              </a:rPr>
              <a:t>Representative democracy </a:t>
            </a:r>
            <a:r>
              <a:rPr b="1" lang="en-US" sz="3600">
                <a:solidFill>
                  <a:srgbClr val="FF0000"/>
                </a:solidFill>
                <a:latin typeface="Calibri"/>
                <a:ea typeface="Calibri"/>
                <a:cs typeface="Calibri"/>
                <a:sym typeface="Calibri"/>
              </a:rPr>
              <a:t>is one in which the people do not rule directly but through elected and accountable representatives.</a:t>
            </a:r>
            <a:endParaRPr b="1" sz="3600">
              <a:solidFill>
                <a:srgbClr val="FF0000"/>
              </a:solidFill>
              <a:latin typeface="Calibri"/>
              <a:ea typeface="Calibri"/>
              <a:cs typeface="Calibri"/>
              <a:sym typeface="Calibri"/>
            </a:endParaRPr>
          </a:p>
        </p:txBody>
      </p:sp>
      <p:sp>
        <p:nvSpPr>
          <p:cNvPr id="200" name="Google Shape;200;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02" name="Google Shape;202;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57200" y="704088"/>
            <a:ext cx="8229600" cy="4389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2800"/>
              <a:buFont typeface="Calibri"/>
              <a:buNone/>
            </a:pPr>
            <a:r>
              <a:rPr b="1" lang="en-US" sz="2800">
                <a:latin typeface="Calibri"/>
                <a:ea typeface="Calibri"/>
                <a:cs typeface="Calibri"/>
                <a:sym typeface="Calibri"/>
              </a:rPr>
              <a:t>Representative democracies</a:t>
            </a:r>
            <a:br>
              <a:rPr lang="en-US" sz="2800"/>
            </a:br>
            <a:endParaRPr sz="2800"/>
          </a:p>
        </p:txBody>
      </p:sp>
      <p:sp>
        <p:nvSpPr>
          <p:cNvPr id="208" name="Google Shape;208;p26"/>
          <p:cNvSpPr txBox="1"/>
          <p:nvPr>
            <p:ph idx="1" type="body"/>
          </p:nvPr>
        </p:nvSpPr>
        <p:spPr>
          <a:xfrm>
            <a:off x="822960" y="1100628"/>
            <a:ext cx="7520940" cy="4842972"/>
          </a:xfrm>
          <a:prstGeom prst="rect">
            <a:avLst/>
          </a:prstGeom>
          <a:noFill/>
          <a:ln>
            <a:noFill/>
          </a:ln>
        </p:spPr>
        <p:txBody>
          <a:bodyPr anchorCtr="0" anchor="t" bIns="45700" lIns="91425" spcFirstLastPara="1" rIns="91425" wrap="square" tIns="45700">
            <a:noAutofit/>
          </a:bodyPr>
          <a:lstStyle/>
          <a:p>
            <a:pPr indent="-57150" lvl="0" marL="274320" rtl="0" algn="l">
              <a:spcBef>
                <a:spcPts val="0"/>
              </a:spcBef>
              <a:spcAft>
                <a:spcPts val="0"/>
              </a:spcAft>
              <a:buSzPts val="3420"/>
              <a:buNone/>
            </a:pPr>
            <a:r>
              <a:t/>
            </a:r>
            <a:endParaRPr b="1" sz="3600">
              <a:latin typeface="Calibri"/>
              <a:ea typeface="Calibri"/>
              <a:cs typeface="Calibri"/>
              <a:sym typeface="Calibri"/>
            </a:endParaRPr>
          </a:p>
          <a:p>
            <a:pPr indent="-274320" lvl="0" marL="274320" rtl="0" algn="l">
              <a:spcBef>
                <a:spcPts val="720"/>
              </a:spcBef>
              <a:spcAft>
                <a:spcPts val="0"/>
              </a:spcAft>
              <a:buSzPts val="3420"/>
              <a:buChar char="⚫"/>
            </a:pPr>
            <a:r>
              <a:rPr b="1" lang="en-US" sz="3600">
                <a:latin typeface="Calibri"/>
                <a:ea typeface="Calibri"/>
                <a:cs typeface="Calibri"/>
                <a:sym typeface="Calibri"/>
              </a:rPr>
              <a:t>A  representative democracy is an indirect democracy where sovereignty is held by the people's representatives.</a:t>
            </a:r>
            <a:endParaRPr b="1" sz="3600">
              <a:latin typeface="Calibri"/>
              <a:ea typeface="Calibri"/>
              <a:cs typeface="Calibri"/>
              <a:sym typeface="Calibri"/>
            </a:endParaRPr>
          </a:p>
        </p:txBody>
      </p:sp>
      <p:sp>
        <p:nvSpPr>
          <p:cNvPr id="209" name="Google Shape;209;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10" name="Google Shape;210;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11" name="Google Shape;211;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217" name="Google Shape;217;p27"/>
          <p:cNvSpPr txBox="1"/>
          <p:nvPr>
            <p:ph idx="1" type="body"/>
          </p:nvPr>
        </p:nvSpPr>
        <p:spPr>
          <a:xfrm>
            <a:off x="457200" y="1828800"/>
            <a:ext cx="8229600" cy="44958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latin typeface="Calibri"/>
                <a:ea typeface="Calibri"/>
                <a:cs typeface="Calibri"/>
                <a:sym typeface="Calibri"/>
              </a:rPr>
              <a:t>A </a:t>
            </a:r>
            <a:r>
              <a:rPr b="1" lang="en-US" sz="3200">
                <a:solidFill>
                  <a:srgbClr val="C00000"/>
                </a:solidFill>
                <a:latin typeface="Calibri"/>
                <a:ea typeface="Calibri"/>
                <a:cs typeface="Calibri"/>
                <a:sym typeface="Calibri"/>
              </a:rPr>
              <a:t>liberal democracy </a:t>
            </a:r>
            <a:r>
              <a:rPr b="1" lang="en-US" sz="3200">
                <a:latin typeface="Calibri"/>
                <a:ea typeface="Calibri"/>
                <a:cs typeface="Calibri"/>
                <a:sym typeface="Calibri"/>
              </a:rPr>
              <a:t>is a representative democracy with protection for individual liberty and property by rule of law.</a:t>
            </a:r>
            <a:endParaRPr/>
          </a:p>
          <a:p>
            <a:pPr indent="-81280" lvl="0" marL="274320" rtl="0" algn="l">
              <a:spcBef>
                <a:spcPts val="640"/>
              </a:spcBef>
              <a:spcAft>
                <a:spcPts val="0"/>
              </a:spcAft>
              <a:buSzPts val="3040"/>
              <a:buNone/>
            </a:pPr>
            <a:r>
              <a:t/>
            </a:r>
            <a:endParaRPr b="1" sz="3200">
              <a:latin typeface="Calibri"/>
              <a:ea typeface="Calibri"/>
              <a:cs typeface="Calibri"/>
              <a:sym typeface="Calibri"/>
            </a:endParaRPr>
          </a:p>
          <a:p>
            <a:pPr indent="-274320" lvl="0" marL="274320" rtl="0" algn="l">
              <a:spcBef>
                <a:spcPts val="640"/>
              </a:spcBef>
              <a:spcAft>
                <a:spcPts val="0"/>
              </a:spcAft>
              <a:buSzPts val="3040"/>
              <a:buChar char="⚫"/>
            </a:pPr>
            <a:r>
              <a:rPr b="1" lang="en-US" sz="3200">
                <a:latin typeface="Calibri"/>
                <a:ea typeface="Calibri"/>
                <a:cs typeface="Calibri"/>
                <a:sym typeface="Calibri"/>
              </a:rPr>
              <a:t>An </a:t>
            </a:r>
            <a:r>
              <a:rPr b="1" lang="en-US" sz="3200">
                <a:solidFill>
                  <a:srgbClr val="C00000"/>
                </a:solidFill>
                <a:latin typeface="Calibri"/>
                <a:ea typeface="Calibri"/>
                <a:cs typeface="Calibri"/>
                <a:sym typeface="Calibri"/>
              </a:rPr>
              <a:t>illiberal democracy </a:t>
            </a:r>
            <a:r>
              <a:rPr b="1" lang="en-US" sz="3200">
                <a:latin typeface="Calibri"/>
                <a:ea typeface="Calibri"/>
                <a:cs typeface="Calibri"/>
                <a:sym typeface="Calibri"/>
              </a:rPr>
              <a:t>has weak or no limits on the power of the elected representatives to rule as they please. (Examples?)</a:t>
            </a:r>
            <a:endParaRPr/>
          </a:p>
          <a:p>
            <a:pPr indent="-81280" lvl="0" marL="274320" rtl="0" algn="l">
              <a:spcBef>
                <a:spcPts val="640"/>
              </a:spcBef>
              <a:spcAft>
                <a:spcPts val="0"/>
              </a:spcAft>
              <a:buSzPts val="3040"/>
              <a:buNone/>
            </a:pPr>
            <a:r>
              <a:t/>
            </a:r>
            <a:endParaRPr sz="3200"/>
          </a:p>
          <a:p>
            <a:pPr indent="-117475" lvl="0" marL="274320" rtl="0" algn="l">
              <a:spcBef>
                <a:spcPts val="520"/>
              </a:spcBef>
              <a:spcAft>
                <a:spcPts val="0"/>
              </a:spcAft>
              <a:buSzPts val="2470"/>
              <a:buNone/>
            </a:pPr>
            <a:r>
              <a:t/>
            </a:r>
            <a:endParaRPr/>
          </a:p>
        </p:txBody>
      </p:sp>
      <p:sp>
        <p:nvSpPr>
          <p:cNvPr id="218" name="Google Shape;218;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20" name="Google Shape;220;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40"/>
              <a:buFont typeface="Calibri"/>
              <a:buNone/>
            </a:pPr>
            <a:r>
              <a:rPr b="1" lang="en-US" sz="3240">
                <a:latin typeface="Calibri"/>
                <a:ea typeface="Calibri"/>
                <a:cs typeface="Calibri"/>
                <a:sym typeface="Calibri"/>
              </a:rPr>
              <a:t>Types of representative democracy include</a:t>
            </a:r>
            <a:r>
              <a:rPr lang="en-US" sz="4500">
                <a:latin typeface="Calibri"/>
                <a:ea typeface="Calibri"/>
                <a:cs typeface="Calibri"/>
                <a:sym typeface="Calibri"/>
              </a:rPr>
              <a:t>:</a:t>
            </a:r>
            <a:br>
              <a:rPr lang="en-US" sz="4500">
                <a:latin typeface="Calibri"/>
                <a:ea typeface="Calibri"/>
                <a:cs typeface="Calibri"/>
                <a:sym typeface="Calibri"/>
              </a:rPr>
            </a:br>
            <a:endParaRPr sz="4500">
              <a:latin typeface="Calibri"/>
              <a:ea typeface="Calibri"/>
              <a:cs typeface="Calibri"/>
              <a:sym typeface="Calibri"/>
            </a:endParaRPr>
          </a:p>
        </p:txBody>
      </p:sp>
      <p:sp>
        <p:nvSpPr>
          <p:cNvPr id="226" name="Google Shape;226;p28"/>
          <p:cNvSpPr txBox="1"/>
          <p:nvPr>
            <p:ph idx="1" type="body"/>
          </p:nvPr>
        </p:nvSpPr>
        <p:spPr>
          <a:xfrm>
            <a:off x="457200" y="1524000"/>
            <a:ext cx="8229600" cy="41148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660"/>
              <a:buChar char="⚫"/>
            </a:pPr>
            <a:r>
              <a:rPr b="1" lang="en-US" sz="2800">
                <a:solidFill>
                  <a:srgbClr val="C00000"/>
                </a:solidFill>
                <a:latin typeface="Calibri"/>
                <a:ea typeface="Calibri"/>
                <a:cs typeface="Calibri"/>
                <a:sym typeface="Calibri"/>
              </a:rPr>
              <a:t>Electoral democracy </a:t>
            </a:r>
            <a:r>
              <a:rPr b="1" lang="en-US" sz="2800">
                <a:latin typeface="Calibri"/>
                <a:ea typeface="Calibri"/>
                <a:cs typeface="Calibri"/>
                <a:sym typeface="Calibri"/>
              </a:rPr>
              <a:t>- type of representative democracy based on election, on electoral vote, as modern occidental or liberal democracies.</a:t>
            </a:r>
            <a:endParaRPr/>
          </a:p>
          <a:p>
            <a:pPr indent="-105410" lvl="0" marL="274320" rtl="0" algn="l">
              <a:spcBef>
                <a:spcPts val="560"/>
              </a:spcBef>
              <a:spcAft>
                <a:spcPts val="0"/>
              </a:spcAft>
              <a:buSzPts val="2660"/>
              <a:buNone/>
            </a:pPr>
            <a:r>
              <a:t/>
            </a:r>
            <a:endParaRPr b="1" sz="2800">
              <a:latin typeface="Calibri"/>
              <a:ea typeface="Calibri"/>
              <a:cs typeface="Calibri"/>
              <a:sym typeface="Calibri"/>
            </a:endParaRPr>
          </a:p>
          <a:p>
            <a:pPr indent="-274320" lvl="0" marL="274320" rtl="0" algn="l">
              <a:spcBef>
                <a:spcPts val="560"/>
              </a:spcBef>
              <a:spcAft>
                <a:spcPts val="0"/>
              </a:spcAft>
              <a:buSzPts val="2660"/>
              <a:buChar char="⚫"/>
            </a:pPr>
            <a:r>
              <a:rPr b="1" lang="en-US" sz="2800">
                <a:solidFill>
                  <a:srgbClr val="C00000"/>
                </a:solidFill>
                <a:latin typeface="Calibri"/>
                <a:ea typeface="Calibri"/>
                <a:cs typeface="Calibri"/>
                <a:sym typeface="Calibri"/>
              </a:rPr>
              <a:t>Dominant-party system </a:t>
            </a:r>
            <a:r>
              <a:rPr b="1" lang="en-US" sz="2800">
                <a:latin typeface="Calibri"/>
                <a:ea typeface="Calibri"/>
                <a:cs typeface="Calibri"/>
                <a:sym typeface="Calibri"/>
              </a:rPr>
              <a:t>– democratic party system where only one political party can realistically become the government, by itself or in a coalition government</a:t>
            </a:r>
            <a:r>
              <a:rPr b="1" lang="en-US" sz="2400">
                <a:latin typeface="Calibri"/>
                <a:ea typeface="Calibri"/>
                <a:cs typeface="Calibri"/>
                <a:sym typeface="Calibri"/>
              </a:rPr>
              <a:t>.</a:t>
            </a:r>
            <a:endParaRPr b="1" sz="2400">
              <a:latin typeface="Calibri"/>
              <a:ea typeface="Calibri"/>
              <a:cs typeface="Calibri"/>
              <a:sym typeface="Calibri"/>
            </a:endParaRPr>
          </a:p>
        </p:txBody>
      </p:sp>
      <p:sp>
        <p:nvSpPr>
          <p:cNvPr id="227" name="Google Shape;227;p2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29" name="Google Shape;229;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457200" y="533400"/>
            <a:ext cx="8229600" cy="6096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t/>
            </a:r>
            <a:endParaRPr sz="4500"/>
          </a:p>
        </p:txBody>
      </p:sp>
      <p:sp>
        <p:nvSpPr>
          <p:cNvPr id="235" name="Google Shape;235;p29"/>
          <p:cNvSpPr txBox="1"/>
          <p:nvPr>
            <p:ph idx="1" type="body"/>
          </p:nvPr>
        </p:nvSpPr>
        <p:spPr>
          <a:xfrm>
            <a:off x="822960" y="1447800"/>
            <a:ext cx="7520940" cy="48768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3069"/>
              <a:buChar char="⚫"/>
            </a:pPr>
            <a:r>
              <a:rPr b="1" lang="en-US" sz="3230">
                <a:solidFill>
                  <a:srgbClr val="C00000"/>
                </a:solidFill>
                <a:latin typeface="Calibri"/>
                <a:ea typeface="Calibri"/>
                <a:cs typeface="Calibri"/>
                <a:sym typeface="Calibri"/>
              </a:rPr>
              <a:t>Parliamentary democracy </a:t>
            </a:r>
            <a:r>
              <a:rPr b="1" lang="en-US" sz="3230">
                <a:latin typeface="Calibri"/>
                <a:ea typeface="Calibri"/>
                <a:cs typeface="Calibri"/>
                <a:sym typeface="Calibri"/>
              </a:rPr>
              <a:t>– democratic system of government where the executive branch of a parliamentary government is typically a cabinet, and headed by a prime minister who is considered the head of government. </a:t>
            </a:r>
            <a:endParaRPr b="1" sz="3230">
              <a:latin typeface="Calibri"/>
              <a:ea typeface="Calibri"/>
              <a:cs typeface="Calibri"/>
              <a:sym typeface="Calibri"/>
            </a:endParaRPr>
          </a:p>
          <a:p>
            <a:pPr indent="-79470" lvl="0" marL="274320" rtl="0" algn="l">
              <a:lnSpc>
                <a:spcPct val="90000"/>
              </a:lnSpc>
              <a:spcBef>
                <a:spcPts val="646"/>
              </a:spcBef>
              <a:spcAft>
                <a:spcPts val="0"/>
              </a:spcAft>
              <a:buSzPts val="3069"/>
              <a:buNone/>
            </a:pPr>
            <a:r>
              <a:t/>
            </a:r>
            <a:endParaRPr b="1" sz="3230">
              <a:latin typeface="Calibri"/>
              <a:ea typeface="Calibri"/>
              <a:cs typeface="Calibri"/>
              <a:sym typeface="Calibri"/>
            </a:endParaRPr>
          </a:p>
          <a:p>
            <a:pPr indent="-274320" lvl="0" marL="274320" rtl="0" algn="l">
              <a:lnSpc>
                <a:spcPct val="90000"/>
              </a:lnSpc>
              <a:spcBef>
                <a:spcPts val="646"/>
              </a:spcBef>
              <a:spcAft>
                <a:spcPts val="0"/>
              </a:spcAft>
              <a:buSzPts val="3069"/>
              <a:buChar char="⚫"/>
            </a:pPr>
            <a:r>
              <a:rPr b="1" lang="en-US" sz="3230">
                <a:solidFill>
                  <a:srgbClr val="C00000"/>
                </a:solidFill>
                <a:latin typeface="Calibri"/>
                <a:ea typeface="Calibri"/>
                <a:cs typeface="Calibri"/>
                <a:sym typeface="Calibri"/>
              </a:rPr>
              <a:t>Westminster democracy </a:t>
            </a:r>
            <a:r>
              <a:rPr b="1" lang="en-US" sz="3230">
                <a:latin typeface="Calibri"/>
                <a:ea typeface="Calibri"/>
                <a:cs typeface="Calibri"/>
                <a:sym typeface="Calibri"/>
              </a:rPr>
              <a:t>– parliamentary system of government modeled after that of the United Kingdom system.</a:t>
            </a:r>
            <a:endParaRPr/>
          </a:p>
          <a:p>
            <a:pPr indent="-79470" lvl="0" marL="274320" rtl="0" algn="l">
              <a:lnSpc>
                <a:spcPct val="90000"/>
              </a:lnSpc>
              <a:spcBef>
                <a:spcPts val="646"/>
              </a:spcBef>
              <a:spcAft>
                <a:spcPts val="0"/>
              </a:spcAft>
              <a:buSzPts val="3069"/>
              <a:buNone/>
            </a:pPr>
            <a:r>
              <a:t/>
            </a:r>
            <a:endParaRPr sz="3230"/>
          </a:p>
        </p:txBody>
      </p:sp>
      <p:sp>
        <p:nvSpPr>
          <p:cNvPr id="236" name="Google Shape;236;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38" name="Google Shape;238;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244" name="Google Shape;244;p30"/>
          <p:cNvSpPr txBox="1"/>
          <p:nvPr>
            <p:ph idx="1" type="body"/>
          </p:nvPr>
        </p:nvSpPr>
        <p:spPr>
          <a:xfrm>
            <a:off x="822960" y="762000"/>
            <a:ext cx="7520940" cy="5029200"/>
          </a:xfrm>
          <a:prstGeom prst="rect">
            <a:avLst/>
          </a:prstGeom>
          <a:noFill/>
          <a:ln>
            <a:noFill/>
          </a:ln>
        </p:spPr>
        <p:txBody>
          <a:bodyPr anchorCtr="0" anchor="t" bIns="45700" lIns="91425" spcFirstLastPara="1" rIns="91425" wrap="square" tIns="45700">
            <a:noAutofit/>
          </a:bodyPr>
          <a:lstStyle/>
          <a:p>
            <a:pPr indent="-57150" lvl="0" marL="274320" rtl="0" algn="l">
              <a:spcBef>
                <a:spcPts val="0"/>
              </a:spcBef>
              <a:spcAft>
                <a:spcPts val="0"/>
              </a:spcAft>
              <a:buSzPts val="3420"/>
              <a:buNone/>
            </a:pPr>
            <a:r>
              <a:t/>
            </a:r>
            <a:endParaRPr b="1" sz="3600">
              <a:solidFill>
                <a:srgbClr val="C00000"/>
              </a:solidFill>
              <a:latin typeface="Calibri"/>
              <a:ea typeface="Calibri"/>
              <a:cs typeface="Calibri"/>
              <a:sym typeface="Calibri"/>
            </a:endParaRPr>
          </a:p>
          <a:p>
            <a:pPr indent="-57150" lvl="0" marL="274320" rtl="0" algn="l">
              <a:spcBef>
                <a:spcPts val="720"/>
              </a:spcBef>
              <a:spcAft>
                <a:spcPts val="0"/>
              </a:spcAft>
              <a:buSzPts val="3420"/>
              <a:buNone/>
            </a:pPr>
            <a:r>
              <a:t/>
            </a:r>
            <a:endParaRPr b="1" sz="3600">
              <a:solidFill>
                <a:srgbClr val="C00000"/>
              </a:solidFill>
              <a:latin typeface="Calibri"/>
              <a:ea typeface="Calibri"/>
              <a:cs typeface="Calibri"/>
              <a:sym typeface="Calibri"/>
            </a:endParaRPr>
          </a:p>
          <a:p>
            <a:pPr indent="-274320" lvl="0" marL="274320" rtl="0" algn="l">
              <a:spcBef>
                <a:spcPts val="720"/>
              </a:spcBef>
              <a:spcAft>
                <a:spcPts val="0"/>
              </a:spcAft>
              <a:buSzPts val="3420"/>
              <a:buChar char="⚫"/>
            </a:pPr>
            <a:r>
              <a:rPr b="1" lang="en-US" sz="3600">
                <a:solidFill>
                  <a:srgbClr val="C00000"/>
                </a:solidFill>
                <a:latin typeface="Calibri"/>
                <a:ea typeface="Calibri"/>
                <a:cs typeface="Calibri"/>
                <a:sym typeface="Calibri"/>
              </a:rPr>
              <a:t>Presidential democracy-</a:t>
            </a:r>
            <a:r>
              <a:rPr b="1" lang="en-US" sz="3600">
                <a:latin typeface="Calibri"/>
                <a:ea typeface="Calibri"/>
                <a:cs typeface="Calibri"/>
                <a:sym typeface="Calibri"/>
              </a:rPr>
              <a:t> democratic system of government where a head of government is also head of state and leads an executive branch that is separate from the legislative branch. </a:t>
            </a:r>
            <a:endParaRPr b="1" sz="3600">
              <a:latin typeface="Calibri"/>
              <a:ea typeface="Calibri"/>
              <a:cs typeface="Calibri"/>
              <a:sym typeface="Calibri"/>
            </a:endParaRPr>
          </a:p>
          <a:p>
            <a:pPr indent="-105410" lvl="0" marL="274320" rtl="0" algn="l">
              <a:spcBef>
                <a:spcPts val="560"/>
              </a:spcBef>
              <a:spcAft>
                <a:spcPts val="0"/>
              </a:spcAft>
              <a:buSzPts val="2660"/>
              <a:buNone/>
            </a:pPr>
            <a:r>
              <a:t/>
            </a:r>
            <a:endParaRPr b="1" sz="2800">
              <a:latin typeface="Calibri"/>
              <a:ea typeface="Calibri"/>
              <a:cs typeface="Calibri"/>
              <a:sym typeface="Calibri"/>
            </a:endParaRPr>
          </a:p>
        </p:txBody>
      </p:sp>
      <p:sp>
        <p:nvSpPr>
          <p:cNvPr id="245" name="Google Shape;245;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47" name="Google Shape;247;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253" name="Google Shape;253;p31"/>
          <p:cNvSpPr txBox="1"/>
          <p:nvPr>
            <p:ph idx="1" type="body"/>
          </p:nvPr>
        </p:nvSpPr>
        <p:spPr>
          <a:xfrm>
            <a:off x="457200" y="1524000"/>
            <a:ext cx="8229600" cy="48006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420"/>
              <a:buChar char="⚫"/>
            </a:pPr>
            <a:r>
              <a:rPr b="1" lang="en-US" sz="3600">
                <a:solidFill>
                  <a:srgbClr val="C00000"/>
                </a:solidFill>
                <a:latin typeface="Calibri"/>
                <a:ea typeface="Calibri"/>
                <a:cs typeface="Calibri"/>
                <a:sym typeface="Calibri"/>
              </a:rPr>
              <a:t>Jacksonian democracy </a:t>
            </a:r>
            <a:r>
              <a:rPr b="1" lang="en-US" sz="3600">
                <a:latin typeface="Calibri"/>
                <a:ea typeface="Calibri"/>
                <a:cs typeface="Calibri"/>
                <a:sym typeface="Calibri"/>
              </a:rPr>
              <a:t>- a variant of presidential democracy popularized by U.S. President Andrew Jackson which promoted the strength of the executive branch and the Presidency at the expense of Congressional power.</a:t>
            </a:r>
            <a:endParaRPr/>
          </a:p>
          <a:p>
            <a:pPr indent="-57150" lvl="0" marL="274320" rtl="0" algn="l">
              <a:spcBef>
                <a:spcPts val="720"/>
              </a:spcBef>
              <a:spcAft>
                <a:spcPts val="0"/>
              </a:spcAft>
              <a:buSzPts val="3420"/>
              <a:buNone/>
            </a:pPr>
            <a:r>
              <a:t/>
            </a:r>
            <a:endParaRPr sz="3600"/>
          </a:p>
        </p:txBody>
      </p:sp>
      <p:sp>
        <p:nvSpPr>
          <p:cNvPr id="254" name="Google Shape;254;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56" name="Google Shape;256;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457200" y="704088"/>
            <a:ext cx="8229600" cy="134112"/>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t/>
            </a:r>
            <a:endParaRPr sz="4500"/>
          </a:p>
        </p:txBody>
      </p:sp>
      <p:pic>
        <p:nvPicPr>
          <p:cNvPr id="262" name="Google Shape;262;p32"/>
          <p:cNvPicPr preferRelativeResize="0"/>
          <p:nvPr>
            <p:ph idx="1" type="body"/>
          </p:nvPr>
        </p:nvPicPr>
        <p:blipFill rotWithShape="1">
          <a:blip r:embed="rId3">
            <a:alphaModFix/>
          </a:blip>
          <a:srcRect b="0" l="0" r="0" t="0"/>
          <a:stretch/>
        </p:blipFill>
        <p:spPr>
          <a:xfrm>
            <a:off x="1645708" y="1295401"/>
            <a:ext cx="6705599" cy="5029200"/>
          </a:xfrm>
          <a:prstGeom prst="rect">
            <a:avLst/>
          </a:prstGeom>
          <a:noFill/>
          <a:ln>
            <a:noFill/>
          </a:ln>
        </p:spPr>
      </p:pic>
      <p:sp>
        <p:nvSpPr>
          <p:cNvPr id="263" name="Google Shape;263;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65" name="Google Shape;265;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271" name="Google Shape;271;p3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solidFill>
                  <a:srgbClr val="FF0000"/>
                </a:solidFill>
                <a:latin typeface="Calibri"/>
                <a:ea typeface="Calibri"/>
                <a:cs typeface="Calibri"/>
                <a:sym typeface="Calibri"/>
              </a:rPr>
              <a:t>Soviet democracy or Council democracy </a:t>
            </a:r>
            <a:r>
              <a:rPr b="1" lang="en-US" sz="3200">
                <a:solidFill>
                  <a:srgbClr val="002060"/>
                </a:solidFill>
                <a:latin typeface="Calibri"/>
                <a:ea typeface="Calibri"/>
                <a:cs typeface="Calibri"/>
                <a:sym typeface="Calibri"/>
              </a:rPr>
              <a:t>– form of democracy where the workers of a locality elect recallable representatives into organs of power called soviets (councils.) The local soviets elect the members of regional soviets who go on to elect higher soviets.</a:t>
            </a:r>
            <a:endParaRPr/>
          </a:p>
          <a:p>
            <a:pPr indent="-105410" lvl="0" marL="274320" rtl="0" algn="l">
              <a:spcBef>
                <a:spcPts val="560"/>
              </a:spcBef>
              <a:spcAft>
                <a:spcPts val="0"/>
              </a:spcAft>
              <a:buSzPts val="2660"/>
              <a:buNone/>
            </a:pPr>
            <a:r>
              <a:t/>
            </a:r>
            <a:endParaRPr sz="2800"/>
          </a:p>
          <a:p>
            <a:pPr indent="-117475" lvl="0" marL="274320" rtl="0" algn="l">
              <a:spcBef>
                <a:spcPts val="520"/>
              </a:spcBef>
              <a:spcAft>
                <a:spcPts val="0"/>
              </a:spcAft>
              <a:buSzPts val="2470"/>
              <a:buNone/>
            </a:pPr>
            <a:r>
              <a:t/>
            </a:r>
            <a:endParaRPr/>
          </a:p>
        </p:txBody>
      </p:sp>
      <p:sp>
        <p:nvSpPr>
          <p:cNvPr id="272" name="Google Shape;272;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74" name="Google Shape;274;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457200" y="704088"/>
            <a:ext cx="8229600" cy="7437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C00000"/>
              </a:buClr>
              <a:buSzPts val="3200"/>
              <a:buFont typeface="Calibri"/>
              <a:buNone/>
            </a:pPr>
            <a:r>
              <a:rPr b="1" lang="en-US" sz="3200" u="sng">
                <a:solidFill>
                  <a:srgbClr val="C00000"/>
                </a:solidFill>
              </a:rPr>
              <a:t>Plato’s five types of regimes</a:t>
            </a:r>
            <a:endParaRPr b="1" sz="3200" u="sng">
              <a:solidFill>
                <a:srgbClr val="C00000"/>
              </a:solidFill>
            </a:endParaRPr>
          </a:p>
        </p:txBody>
      </p:sp>
      <p:sp>
        <p:nvSpPr>
          <p:cNvPr id="121" name="Google Shape;121;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b="1" lang="en-US" sz="2400"/>
              <a:t>The Classical Greek philosopher Plato discusses five types of regimes (Republic, Book VIII). They are </a:t>
            </a:r>
            <a:r>
              <a:rPr b="1" lang="en-US" sz="2400">
                <a:solidFill>
                  <a:srgbClr val="C00000"/>
                </a:solidFill>
              </a:rPr>
              <a:t>Aristocracy, Timocracy, Oligarchy, Democracy, </a:t>
            </a:r>
            <a:r>
              <a:rPr b="1" lang="en-US" sz="2400"/>
              <a:t>and</a:t>
            </a:r>
            <a:r>
              <a:rPr b="1" lang="en-US" sz="2400">
                <a:solidFill>
                  <a:srgbClr val="C00000"/>
                </a:solidFill>
              </a:rPr>
              <a:t> Tyranny. </a:t>
            </a:r>
            <a:endParaRPr b="1" sz="2400">
              <a:solidFill>
                <a:srgbClr val="C00000"/>
              </a:solidFill>
            </a:endParaRPr>
          </a:p>
          <a:p>
            <a:pPr indent="-129540" lvl="0" marL="274320" rtl="0" algn="l">
              <a:spcBef>
                <a:spcPts val="480"/>
              </a:spcBef>
              <a:spcAft>
                <a:spcPts val="0"/>
              </a:spcAft>
              <a:buSzPts val="2280"/>
              <a:buNone/>
            </a:pPr>
            <a:r>
              <a:t/>
            </a:r>
            <a:endParaRPr b="1" sz="2400"/>
          </a:p>
          <a:p>
            <a:pPr indent="-274320" lvl="0" marL="274320" rtl="0" algn="l">
              <a:spcBef>
                <a:spcPts val="480"/>
              </a:spcBef>
              <a:spcAft>
                <a:spcPts val="0"/>
              </a:spcAft>
              <a:buSzPts val="2280"/>
              <a:buChar char="⚫"/>
            </a:pPr>
            <a:r>
              <a:rPr b="1" lang="en-US" sz="2400"/>
              <a:t>These five regimes progressively degenerate starting with Aristocracy at the top and Tyranny at the bottom.</a:t>
            </a:r>
            <a:endParaRPr/>
          </a:p>
          <a:p>
            <a:pPr indent="-117475" lvl="0" marL="274320" rtl="0" algn="l">
              <a:spcBef>
                <a:spcPts val="520"/>
              </a:spcBef>
              <a:spcAft>
                <a:spcPts val="0"/>
              </a:spcAft>
              <a:buSzPts val="2470"/>
              <a:buNone/>
            </a:pPr>
            <a:r>
              <a:t/>
            </a:r>
            <a:endParaRPr/>
          </a:p>
        </p:txBody>
      </p:sp>
      <p:sp>
        <p:nvSpPr>
          <p:cNvPr id="122" name="Google Shape;122;p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24" name="Google Shape;124;p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280" name="Google Shape;280;p3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81280" lvl="0" marL="274320" rtl="0" algn="l">
              <a:spcBef>
                <a:spcPts val="0"/>
              </a:spcBef>
              <a:spcAft>
                <a:spcPts val="0"/>
              </a:spcAft>
              <a:buSzPts val="3040"/>
              <a:buNone/>
            </a:pPr>
            <a:r>
              <a:t/>
            </a:r>
            <a:endParaRPr b="1" sz="3200">
              <a:solidFill>
                <a:srgbClr val="C00000"/>
              </a:solidFill>
              <a:latin typeface="Calibri"/>
              <a:ea typeface="Calibri"/>
              <a:cs typeface="Calibri"/>
              <a:sym typeface="Calibri"/>
            </a:endParaRPr>
          </a:p>
          <a:p>
            <a:pPr indent="-274320" lvl="0" marL="274320" rtl="0" algn="l">
              <a:spcBef>
                <a:spcPts val="640"/>
              </a:spcBef>
              <a:spcAft>
                <a:spcPts val="0"/>
              </a:spcAft>
              <a:buSzPts val="3040"/>
              <a:buChar char="⚫"/>
            </a:pPr>
            <a:r>
              <a:rPr b="1" lang="en-US" sz="3200">
                <a:solidFill>
                  <a:srgbClr val="C00000"/>
                </a:solidFill>
                <a:latin typeface="Calibri"/>
                <a:ea typeface="Calibri"/>
                <a:cs typeface="Calibri"/>
                <a:sym typeface="Calibri"/>
              </a:rPr>
              <a:t>Totalitarian Democracy- </a:t>
            </a:r>
            <a:r>
              <a:rPr b="1" lang="en-US" sz="3200">
                <a:latin typeface="Calibri"/>
                <a:ea typeface="Calibri"/>
                <a:cs typeface="Calibri"/>
                <a:sym typeface="Calibri"/>
              </a:rPr>
              <a:t>is a system of government in which lawfully elected representatives maintain the integrity of a nation state whose citizens, while granted the right to vote, have little or no participation in the decision-making process of the government.</a:t>
            </a:r>
            <a:endParaRPr b="1" sz="3200">
              <a:latin typeface="Calibri"/>
              <a:ea typeface="Calibri"/>
              <a:cs typeface="Calibri"/>
              <a:sym typeface="Calibri"/>
            </a:endParaRPr>
          </a:p>
        </p:txBody>
      </p:sp>
      <p:sp>
        <p:nvSpPr>
          <p:cNvPr id="281" name="Google Shape;281;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83" name="Google Shape;283;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289" name="Google Shape;289;p3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3040"/>
              <a:buChar char="⚫"/>
            </a:pPr>
            <a:r>
              <a:rPr b="1" lang="en-US" sz="3200">
                <a:solidFill>
                  <a:srgbClr val="C00000"/>
                </a:solidFill>
                <a:latin typeface="Calibri"/>
                <a:ea typeface="Calibri"/>
                <a:cs typeface="Calibri"/>
                <a:sym typeface="Calibri"/>
              </a:rPr>
              <a:t>Democracy is a complex and carefully balanced system that needs thoughtful citizens, limits on power, rule of law and human and civil rights.</a:t>
            </a:r>
            <a:endParaRPr b="1" sz="3200">
              <a:solidFill>
                <a:srgbClr val="C00000"/>
              </a:solidFill>
              <a:latin typeface="Calibri"/>
              <a:ea typeface="Calibri"/>
              <a:cs typeface="Calibri"/>
              <a:sym typeface="Calibri"/>
            </a:endParaRPr>
          </a:p>
        </p:txBody>
      </p:sp>
      <p:sp>
        <p:nvSpPr>
          <p:cNvPr id="290" name="Google Shape;290;p3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292" name="Google Shape;292;p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457200" y="914400"/>
            <a:ext cx="8229600" cy="5151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Democracy does not always equal freedom</a:t>
            </a:r>
            <a:endParaRPr b="1" sz="3200"/>
          </a:p>
        </p:txBody>
      </p:sp>
      <p:sp>
        <p:nvSpPr>
          <p:cNvPr id="298" name="Google Shape;298;p3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420"/>
              <a:buChar char="⚫"/>
            </a:pPr>
            <a:r>
              <a:rPr b="1" lang="en-US" sz="3600">
                <a:solidFill>
                  <a:srgbClr val="C00000"/>
                </a:solidFill>
                <a:latin typeface="Calibri"/>
                <a:ea typeface="Calibri"/>
                <a:cs typeface="Calibri"/>
                <a:sym typeface="Calibri"/>
              </a:rPr>
              <a:t>Elections, even free and fair ones, can produce regimes that ride roughshod over rights and freedom and can become illiberal democracy.</a:t>
            </a:r>
            <a:endParaRPr b="1" sz="3600">
              <a:solidFill>
                <a:srgbClr val="C00000"/>
              </a:solidFill>
              <a:latin typeface="Calibri"/>
              <a:ea typeface="Calibri"/>
              <a:cs typeface="Calibri"/>
              <a:sym typeface="Calibri"/>
            </a:endParaRPr>
          </a:p>
        </p:txBody>
      </p:sp>
      <p:sp>
        <p:nvSpPr>
          <p:cNvPr id="299" name="Google Shape;299;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01" name="Google Shape;301;p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C00000"/>
              </a:buClr>
              <a:buSzPts val="5000"/>
              <a:buFont typeface="Calibri"/>
              <a:buNone/>
            </a:pPr>
            <a:r>
              <a:rPr b="1" lang="en-US">
                <a:solidFill>
                  <a:srgbClr val="C00000"/>
                </a:solidFill>
              </a:rPr>
              <a:t>Referendum</a:t>
            </a:r>
            <a:endParaRPr b="1">
              <a:solidFill>
                <a:srgbClr val="C00000"/>
              </a:solidFill>
            </a:endParaRPr>
          </a:p>
        </p:txBody>
      </p:sp>
      <p:sp>
        <p:nvSpPr>
          <p:cNvPr id="307" name="Google Shape;307;p3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105410" lvl="0" marL="274320" rtl="0" algn="l">
              <a:spcBef>
                <a:spcPts val="0"/>
              </a:spcBef>
              <a:spcAft>
                <a:spcPts val="0"/>
              </a:spcAft>
              <a:buSzPts val="2660"/>
              <a:buNone/>
            </a:pPr>
            <a:r>
              <a:t/>
            </a:r>
            <a:endParaRPr sz="2800"/>
          </a:p>
          <a:p>
            <a:pPr indent="-274320" lvl="0" marL="274320" rtl="0" algn="l">
              <a:spcBef>
                <a:spcPts val="640"/>
              </a:spcBef>
              <a:spcAft>
                <a:spcPts val="0"/>
              </a:spcAft>
              <a:buSzPts val="3040"/>
              <a:buChar char="⚫"/>
            </a:pPr>
            <a:r>
              <a:rPr b="1" lang="en-US" sz="3200">
                <a:solidFill>
                  <a:srgbClr val="C00000"/>
                </a:solidFill>
                <a:latin typeface="Calibri"/>
                <a:ea typeface="Calibri"/>
                <a:cs typeface="Calibri"/>
                <a:sym typeface="Calibri"/>
              </a:rPr>
              <a:t>Referendum</a:t>
            </a:r>
            <a:r>
              <a:rPr b="1" lang="en-US" sz="3200">
                <a:latin typeface="Calibri"/>
                <a:ea typeface="Calibri"/>
                <a:cs typeface="Calibri"/>
                <a:sym typeface="Calibri"/>
              </a:rPr>
              <a:t> is a mass vote  on an issue rather than for a candidate ; a type of direct democracy which is  difficult to carry out because of size.</a:t>
            </a:r>
            <a:endParaRPr b="1" sz="3200">
              <a:latin typeface="Calibri"/>
              <a:ea typeface="Calibri"/>
              <a:cs typeface="Calibri"/>
              <a:sym typeface="Calibri"/>
            </a:endParaRPr>
          </a:p>
        </p:txBody>
      </p:sp>
      <p:sp>
        <p:nvSpPr>
          <p:cNvPr id="308" name="Google Shape;308;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10" name="Google Shape;310;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457200" y="704088"/>
            <a:ext cx="8229600" cy="4389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002060"/>
              </a:buClr>
              <a:buSzPts val="3600"/>
              <a:buFont typeface="Calibri"/>
              <a:buNone/>
            </a:pPr>
            <a:r>
              <a:rPr b="1" lang="en-US" sz="3600">
                <a:solidFill>
                  <a:srgbClr val="002060"/>
                </a:solidFill>
              </a:rPr>
              <a:t>Seymour M. Lipset</a:t>
            </a:r>
            <a:endParaRPr b="1" sz="3600">
              <a:solidFill>
                <a:srgbClr val="002060"/>
              </a:solidFill>
            </a:endParaRPr>
          </a:p>
        </p:txBody>
      </p:sp>
      <p:sp>
        <p:nvSpPr>
          <p:cNvPr id="316" name="Google Shape;316;p3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solidFill>
                  <a:srgbClr val="C00000"/>
                </a:solidFill>
              </a:rPr>
              <a:t>Democracy  today is “a political system which supplies regular constitutional opportunities for changing the government officials, and a social mechanism which permits  the largest possible part of the population to influence major decisions by choosing among contenders for political office.”</a:t>
            </a:r>
            <a:endParaRPr b="1" sz="3200">
              <a:solidFill>
                <a:srgbClr val="C00000"/>
              </a:solidFill>
            </a:endParaRPr>
          </a:p>
        </p:txBody>
      </p:sp>
      <p:sp>
        <p:nvSpPr>
          <p:cNvPr id="317" name="Google Shape;317;p3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p3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19" name="Google Shape;319;p3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457200" y="704088"/>
            <a:ext cx="8229600" cy="6675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Popular Accountability of Government</a:t>
            </a:r>
            <a:endParaRPr b="1" sz="3200"/>
          </a:p>
        </p:txBody>
      </p:sp>
      <p:sp>
        <p:nvSpPr>
          <p:cNvPr id="325" name="Google Shape;325;p3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latin typeface="Calibri"/>
                <a:ea typeface="Calibri"/>
                <a:cs typeface="Calibri"/>
                <a:sym typeface="Calibri"/>
              </a:rPr>
              <a:t>In a democracy, the policymakers must obtain the support of a majority or a plurality of votes cast.</a:t>
            </a:r>
            <a:endParaRPr/>
          </a:p>
          <a:p>
            <a:pPr indent="-81280" lvl="0" marL="274320" rtl="0" algn="l">
              <a:spcBef>
                <a:spcPts val="640"/>
              </a:spcBef>
              <a:spcAft>
                <a:spcPts val="0"/>
              </a:spcAft>
              <a:buSzPts val="3040"/>
              <a:buNone/>
            </a:pPr>
            <a:r>
              <a:t/>
            </a:r>
            <a:endParaRPr b="1" sz="3200">
              <a:latin typeface="Calibri"/>
              <a:ea typeface="Calibri"/>
              <a:cs typeface="Calibri"/>
              <a:sym typeface="Calibri"/>
            </a:endParaRPr>
          </a:p>
          <a:p>
            <a:pPr indent="-274320" lvl="0" marL="274320" rtl="0" algn="l">
              <a:spcBef>
                <a:spcPts val="640"/>
              </a:spcBef>
              <a:spcAft>
                <a:spcPts val="0"/>
              </a:spcAft>
              <a:buSzPts val="3040"/>
              <a:buChar char="⚫"/>
            </a:pPr>
            <a:r>
              <a:rPr b="1" lang="en-US" sz="3200">
                <a:latin typeface="Calibri"/>
                <a:ea typeface="Calibri"/>
                <a:cs typeface="Calibri"/>
                <a:sym typeface="Calibri"/>
              </a:rPr>
              <a:t>Leaders are accountable to citizens.</a:t>
            </a:r>
            <a:endParaRPr/>
          </a:p>
          <a:p>
            <a:pPr indent="-117475" lvl="0" marL="274320" rtl="0" algn="l">
              <a:spcBef>
                <a:spcPts val="520"/>
              </a:spcBef>
              <a:spcAft>
                <a:spcPts val="0"/>
              </a:spcAft>
              <a:buSzPts val="2470"/>
              <a:buNone/>
            </a:pPr>
            <a:r>
              <a:t/>
            </a:r>
            <a:endParaRPr/>
          </a:p>
          <a:p>
            <a:pPr indent="-117475" lvl="0" marL="274320" rtl="0" algn="l">
              <a:spcBef>
                <a:spcPts val="520"/>
              </a:spcBef>
              <a:spcAft>
                <a:spcPts val="0"/>
              </a:spcAft>
              <a:buSzPts val="2470"/>
              <a:buNone/>
            </a:pPr>
            <a:r>
              <a:t/>
            </a:r>
            <a:endParaRPr/>
          </a:p>
        </p:txBody>
      </p:sp>
      <p:sp>
        <p:nvSpPr>
          <p:cNvPr id="326" name="Google Shape;326;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28" name="Google Shape;328;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457200" y="704088"/>
            <a:ext cx="8229600" cy="6675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Political Competitions</a:t>
            </a:r>
            <a:endParaRPr b="1" sz="3200"/>
          </a:p>
        </p:txBody>
      </p:sp>
      <p:sp>
        <p:nvSpPr>
          <p:cNvPr id="334" name="Google Shape;334;p40"/>
          <p:cNvSpPr txBox="1"/>
          <p:nvPr>
            <p:ph idx="1" type="body"/>
          </p:nvPr>
        </p:nvSpPr>
        <p:spPr>
          <a:xfrm>
            <a:off x="457200" y="2209800"/>
            <a:ext cx="8229600" cy="37795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solidFill>
                  <a:srgbClr val="002060"/>
                </a:solidFill>
              </a:rPr>
              <a:t>Voters must have a choice, either of candidates or parties.</a:t>
            </a:r>
            <a:endParaRPr/>
          </a:p>
          <a:p>
            <a:pPr indent="-274320" lvl="0" marL="274320" rtl="0" algn="l">
              <a:spcBef>
                <a:spcPts val="640"/>
              </a:spcBef>
              <a:spcAft>
                <a:spcPts val="0"/>
              </a:spcAft>
              <a:buSzPts val="3040"/>
              <a:buChar char="⚫"/>
            </a:pPr>
            <a:r>
              <a:rPr b="1" lang="en-US" sz="3200">
                <a:solidFill>
                  <a:srgbClr val="002060"/>
                </a:solidFill>
              </a:rPr>
              <a:t>One- party or one-candidate  elections are fake.</a:t>
            </a:r>
            <a:endParaRPr/>
          </a:p>
          <a:p>
            <a:pPr indent="-105410" lvl="0" marL="274320" rtl="0" algn="l">
              <a:spcBef>
                <a:spcPts val="560"/>
              </a:spcBef>
              <a:spcAft>
                <a:spcPts val="0"/>
              </a:spcAft>
              <a:buSzPts val="2660"/>
              <a:buNone/>
            </a:pPr>
            <a:r>
              <a:t/>
            </a:r>
            <a:endParaRPr b="1" sz="2800">
              <a:solidFill>
                <a:srgbClr val="002060"/>
              </a:solidFill>
            </a:endParaRPr>
          </a:p>
        </p:txBody>
      </p:sp>
      <p:sp>
        <p:nvSpPr>
          <p:cNvPr id="335" name="Google Shape;335;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37" name="Google Shape;337;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343" name="Google Shape;343;p4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81280" lvl="0" marL="274320" rtl="0" algn="l">
              <a:spcBef>
                <a:spcPts val="0"/>
              </a:spcBef>
              <a:spcAft>
                <a:spcPts val="0"/>
              </a:spcAft>
              <a:buSzPts val="3040"/>
              <a:buNone/>
            </a:pPr>
            <a:r>
              <a:t/>
            </a:r>
            <a:endParaRPr b="1" sz="3200">
              <a:solidFill>
                <a:srgbClr val="002060"/>
              </a:solidFill>
              <a:latin typeface="Calibri"/>
              <a:ea typeface="Calibri"/>
              <a:cs typeface="Calibri"/>
              <a:sym typeface="Calibri"/>
            </a:endParaRPr>
          </a:p>
          <a:p>
            <a:pPr indent="-274320" lvl="0" marL="274320" rtl="0" algn="l">
              <a:spcBef>
                <a:spcPts val="640"/>
              </a:spcBef>
              <a:spcAft>
                <a:spcPts val="0"/>
              </a:spcAft>
              <a:buSzPts val="3040"/>
              <a:buChar char="⚫"/>
            </a:pPr>
            <a:r>
              <a:rPr b="1" lang="en-US" sz="3200">
                <a:solidFill>
                  <a:srgbClr val="002060"/>
                </a:solidFill>
                <a:latin typeface="Calibri"/>
                <a:ea typeface="Calibri"/>
                <a:cs typeface="Calibri"/>
                <a:sym typeface="Calibri"/>
              </a:rPr>
              <a:t>A regime that permits no opposition activity until shortly before balloting  has rigged the election.</a:t>
            </a:r>
            <a:endParaRPr/>
          </a:p>
          <a:p>
            <a:pPr indent="-81280" lvl="0" marL="274320" rtl="0" algn="l">
              <a:spcBef>
                <a:spcPts val="640"/>
              </a:spcBef>
              <a:spcAft>
                <a:spcPts val="0"/>
              </a:spcAft>
              <a:buSzPts val="3040"/>
              <a:buNone/>
            </a:pPr>
            <a:r>
              <a:t/>
            </a:r>
            <a:endParaRPr b="1" sz="3200">
              <a:solidFill>
                <a:srgbClr val="002060"/>
              </a:solidFill>
              <a:latin typeface="Calibri"/>
              <a:ea typeface="Calibri"/>
              <a:cs typeface="Calibri"/>
              <a:sym typeface="Calibri"/>
            </a:endParaRPr>
          </a:p>
          <a:p>
            <a:pPr indent="-274320" lvl="0" marL="274320" rtl="0" algn="l">
              <a:spcBef>
                <a:spcPts val="640"/>
              </a:spcBef>
              <a:spcAft>
                <a:spcPts val="0"/>
              </a:spcAft>
              <a:buSzPts val="3040"/>
              <a:buChar char="⚫"/>
            </a:pPr>
            <a:r>
              <a:rPr b="1" lang="en-US" sz="3200">
                <a:solidFill>
                  <a:srgbClr val="002060"/>
                </a:solidFill>
                <a:latin typeface="Calibri"/>
                <a:ea typeface="Calibri"/>
                <a:cs typeface="Calibri"/>
                <a:sym typeface="Calibri"/>
              </a:rPr>
              <a:t>Likewise, denying media access-especially by controlling television-stunts any opposition.</a:t>
            </a:r>
            <a:endParaRPr/>
          </a:p>
          <a:p>
            <a:pPr indent="-81280" lvl="0" marL="274320" rtl="0" algn="l">
              <a:spcBef>
                <a:spcPts val="640"/>
              </a:spcBef>
              <a:spcAft>
                <a:spcPts val="0"/>
              </a:spcAft>
              <a:buSzPts val="3040"/>
              <a:buNone/>
            </a:pPr>
            <a:r>
              <a:t/>
            </a:r>
            <a:endParaRPr sz="3200"/>
          </a:p>
        </p:txBody>
      </p:sp>
      <p:sp>
        <p:nvSpPr>
          <p:cNvPr id="344" name="Google Shape;344;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46" name="Google Shape;346;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457200" y="533400"/>
            <a:ext cx="8229600" cy="7437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Alternation in power</a:t>
            </a:r>
            <a:endParaRPr b="1" sz="3200"/>
          </a:p>
        </p:txBody>
      </p:sp>
      <p:sp>
        <p:nvSpPr>
          <p:cNvPr id="352" name="Google Shape;352;p4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660"/>
              <a:buChar char="⚫"/>
            </a:pPr>
            <a:r>
              <a:rPr b="1" lang="en-US" sz="2800">
                <a:solidFill>
                  <a:srgbClr val="C00000"/>
                </a:solidFill>
              </a:rPr>
              <a:t>The reins of power must occasionally change hands.</a:t>
            </a:r>
            <a:endParaRPr/>
          </a:p>
          <a:p>
            <a:pPr indent="-105410" lvl="0" marL="274320" rtl="0" algn="l">
              <a:spcBef>
                <a:spcPts val="560"/>
              </a:spcBef>
              <a:spcAft>
                <a:spcPts val="0"/>
              </a:spcAft>
              <a:buSzPts val="2660"/>
              <a:buNone/>
            </a:pPr>
            <a:r>
              <a:t/>
            </a:r>
            <a:endParaRPr b="1" sz="2800">
              <a:solidFill>
                <a:srgbClr val="C00000"/>
              </a:solidFill>
            </a:endParaRPr>
          </a:p>
          <a:p>
            <a:pPr indent="-274320" lvl="0" marL="274320" rtl="0" algn="l">
              <a:spcBef>
                <a:spcPts val="560"/>
              </a:spcBef>
              <a:spcAft>
                <a:spcPts val="0"/>
              </a:spcAft>
              <a:buSzPts val="2660"/>
              <a:buChar char="⚫"/>
            </a:pPr>
            <a:r>
              <a:rPr b="1" lang="en-US" sz="2800">
                <a:solidFill>
                  <a:srgbClr val="C00000"/>
                </a:solidFill>
              </a:rPr>
              <a:t>Harvard political Scientist </a:t>
            </a:r>
            <a:r>
              <a:rPr b="1" lang="en-US" sz="2800">
                <a:solidFill>
                  <a:srgbClr val="002060"/>
                </a:solidFill>
              </a:rPr>
              <a:t>Samuel P. Huntington (1927-2008) </a:t>
            </a:r>
            <a:r>
              <a:rPr b="1" lang="en-US" sz="2800">
                <a:solidFill>
                  <a:srgbClr val="C00000"/>
                </a:solidFill>
              </a:rPr>
              <a:t>  proposed a </a:t>
            </a:r>
            <a:r>
              <a:rPr b="1" lang="en-US" sz="2800">
                <a:solidFill>
                  <a:srgbClr val="00B0F0"/>
                </a:solidFill>
              </a:rPr>
              <a:t>“two turnover test” </a:t>
            </a:r>
            <a:r>
              <a:rPr b="1" lang="en-US" sz="2800">
                <a:solidFill>
                  <a:srgbClr val="C00000"/>
                </a:solidFill>
              </a:rPr>
              <a:t>to mark a stable democracy.</a:t>
            </a:r>
            <a:endParaRPr/>
          </a:p>
          <a:p>
            <a:pPr indent="-105410" lvl="0" marL="274320" rtl="0" algn="l">
              <a:spcBef>
                <a:spcPts val="560"/>
              </a:spcBef>
              <a:spcAft>
                <a:spcPts val="0"/>
              </a:spcAft>
              <a:buSzPts val="2660"/>
              <a:buNone/>
            </a:pPr>
            <a:r>
              <a:t/>
            </a:r>
            <a:endParaRPr b="1" sz="2800">
              <a:solidFill>
                <a:srgbClr val="C00000"/>
              </a:solidFill>
            </a:endParaRPr>
          </a:p>
          <a:p>
            <a:pPr indent="-274320" lvl="0" marL="274320" rtl="0" algn="l">
              <a:spcBef>
                <a:spcPts val="560"/>
              </a:spcBef>
              <a:spcAft>
                <a:spcPts val="0"/>
              </a:spcAft>
              <a:buSzPts val="2660"/>
              <a:buChar char="⚫"/>
            </a:pPr>
            <a:r>
              <a:rPr b="1" lang="en-US" sz="2800">
                <a:solidFill>
                  <a:srgbClr val="C00000"/>
                </a:solidFill>
              </a:rPr>
              <a:t>Systems without alternations, such as Russia and China, are invariably corrupt.</a:t>
            </a:r>
            <a:endParaRPr b="1" sz="2800">
              <a:solidFill>
                <a:srgbClr val="C00000"/>
              </a:solidFill>
            </a:endParaRPr>
          </a:p>
        </p:txBody>
      </p:sp>
      <p:sp>
        <p:nvSpPr>
          <p:cNvPr id="353" name="Google Shape;353;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55" name="Google Shape;355;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704088"/>
            <a:ext cx="8229600" cy="5913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Uncertain electoral outcome</a:t>
            </a:r>
            <a:endParaRPr b="1" sz="3200"/>
          </a:p>
        </p:txBody>
      </p:sp>
      <p:sp>
        <p:nvSpPr>
          <p:cNvPr id="361" name="Google Shape;361;p4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t>Democratic elections must have an element of uncertainty, fluidity and individual vote switching.</a:t>
            </a:r>
            <a:endParaRPr/>
          </a:p>
          <a:p>
            <a:pPr indent="-81280" lvl="0" marL="274320" rtl="0" algn="l">
              <a:spcBef>
                <a:spcPts val="640"/>
              </a:spcBef>
              <a:spcAft>
                <a:spcPts val="0"/>
              </a:spcAft>
              <a:buSzPts val="3040"/>
              <a:buNone/>
            </a:pPr>
            <a:r>
              <a:t/>
            </a:r>
            <a:endParaRPr b="1" sz="3200"/>
          </a:p>
          <a:p>
            <a:pPr indent="-274320" lvl="0" marL="274320" rtl="0" algn="l">
              <a:spcBef>
                <a:spcPts val="640"/>
              </a:spcBef>
              <a:spcAft>
                <a:spcPts val="0"/>
              </a:spcAft>
              <a:buSzPts val="3040"/>
              <a:buChar char="⚫"/>
            </a:pPr>
            <a:r>
              <a:rPr b="1" lang="en-US" sz="3200"/>
              <a:t>Voting should not be simply by groups.</a:t>
            </a:r>
            <a:endParaRPr/>
          </a:p>
          <a:p>
            <a:pPr indent="-81280" lvl="0" marL="274320" rtl="0" algn="l">
              <a:spcBef>
                <a:spcPts val="640"/>
              </a:spcBef>
              <a:spcAft>
                <a:spcPts val="0"/>
              </a:spcAft>
              <a:buSzPts val="3040"/>
              <a:buNone/>
            </a:pPr>
            <a:r>
              <a:t/>
            </a:r>
            <a:endParaRPr b="1" sz="3200"/>
          </a:p>
          <a:p>
            <a:pPr indent="-274320" lvl="0" marL="274320" rtl="0" algn="l">
              <a:spcBef>
                <a:spcPts val="640"/>
              </a:spcBef>
              <a:spcAft>
                <a:spcPts val="0"/>
              </a:spcAft>
              <a:buSzPts val="3040"/>
              <a:buChar char="⚫"/>
            </a:pPr>
            <a:r>
              <a:rPr b="1" lang="en-US" sz="3200"/>
              <a:t>Examples of Iraq, South Africa</a:t>
            </a:r>
            <a:endParaRPr b="1" sz="3200"/>
          </a:p>
        </p:txBody>
      </p:sp>
      <p:sp>
        <p:nvSpPr>
          <p:cNvPr id="362" name="Google Shape;362;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64" name="Google Shape;364;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3200"/>
              <a:buFont typeface="Calibri"/>
              <a:buNone/>
            </a:pPr>
            <a:r>
              <a:rPr lang="en-US" sz="3200"/>
              <a:t>Aristotle’s six-fold classification of constitution</a:t>
            </a:r>
            <a:endParaRPr sz="3200"/>
          </a:p>
        </p:txBody>
      </p:sp>
      <p:graphicFrame>
        <p:nvGraphicFramePr>
          <p:cNvPr id="130" name="Google Shape;130;p17"/>
          <p:cNvGraphicFramePr/>
          <p:nvPr/>
        </p:nvGraphicFramePr>
        <p:xfrm>
          <a:off x="457200" y="2209799"/>
          <a:ext cx="3000000" cy="3000000"/>
        </p:xfrm>
        <a:graphic>
          <a:graphicData uri="http://schemas.openxmlformats.org/drawingml/2006/table">
            <a:tbl>
              <a:tblPr bandRow="1" firstCol="1" firstRow="1">
                <a:noFill/>
                <a:tableStyleId>{346FC176-10A3-4D40-B04A-16E750C4999C}</a:tableStyleId>
              </a:tblPr>
              <a:tblGrid>
                <a:gridCol w="2715775"/>
                <a:gridCol w="2715775"/>
                <a:gridCol w="2798075"/>
              </a:tblGrid>
              <a:tr h="971550">
                <a:tc>
                  <a:txBody>
                    <a:bodyPr/>
                    <a:lstStyle/>
                    <a:p>
                      <a:pPr indent="0" lvl="0" marL="0" marR="0" rtl="0" algn="l">
                        <a:lnSpc>
                          <a:spcPct val="115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Correct</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Deviant</a:t>
                      </a:r>
                      <a:endParaRPr sz="1100" u="none" cap="none" strike="noStrike">
                        <a:latin typeface="Calibri"/>
                        <a:ea typeface="Calibri"/>
                        <a:cs typeface="Calibri"/>
                        <a:sym typeface="Calibri"/>
                      </a:endParaRPr>
                    </a:p>
                  </a:txBody>
                  <a:tcPr marT="38100" marB="38100" marR="38100" marL="38100" anchor="ctr"/>
                </a:tc>
              </a:tr>
              <a:tr h="971550">
                <a:tc>
                  <a:txBody>
                    <a:bodyPr/>
                    <a:lstStyle/>
                    <a:p>
                      <a:pPr indent="0" lvl="0" marL="0" marR="0" rtl="0" algn="ctr">
                        <a:lnSpc>
                          <a:spcPct val="115000"/>
                        </a:lnSpc>
                        <a:spcBef>
                          <a:spcPts val="0"/>
                        </a:spcBef>
                        <a:spcAft>
                          <a:spcPts val="0"/>
                        </a:spcAft>
                        <a:buNone/>
                      </a:pPr>
                      <a:r>
                        <a:rPr lang="en-US" sz="1200" u="none" cap="none" strike="noStrike"/>
                        <a:t>One Ruler</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Kingship</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Tyranny</a:t>
                      </a:r>
                      <a:endParaRPr sz="1100" u="none" cap="none" strike="noStrike">
                        <a:latin typeface="Calibri"/>
                        <a:ea typeface="Calibri"/>
                        <a:cs typeface="Calibri"/>
                        <a:sym typeface="Calibri"/>
                      </a:endParaRPr>
                    </a:p>
                  </a:txBody>
                  <a:tcPr marT="38100" marB="38100" marR="38100" marL="38100" anchor="ctr"/>
                </a:tc>
              </a:tr>
              <a:tr h="971550">
                <a:tc>
                  <a:txBody>
                    <a:bodyPr/>
                    <a:lstStyle/>
                    <a:p>
                      <a:pPr indent="0" lvl="0" marL="0" marR="0" rtl="0" algn="ctr">
                        <a:lnSpc>
                          <a:spcPct val="115000"/>
                        </a:lnSpc>
                        <a:spcBef>
                          <a:spcPts val="0"/>
                        </a:spcBef>
                        <a:spcAft>
                          <a:spcPts val="0"/>
                        </a:spcAft>
                        <a:buNone/>
                      </a:pPr>
                      <a:r>
                        <a:rPr lang="en-US" sz="1200" u="none" cap="none" strike="noStrike"/>
                        <a:t>Few Rulers</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Aristocracy</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Oligarchy</a:t>
                      </a:r>
                      <a:endParaRPr sz="1100" u="none" cap="none" strike="noStrike">
                        <a:latin typeface="Calibri"/>
                        <a:ea typeface="Calibri"/>
                        <a:cs typeface="Calibri"/>
                        <a:sym typeface="Calibri"/>
                      </a:endParaRPr>
                    </a:p>
                  </a:txBody>
                  <a:tcPr marT="38100" marB="38100" marR="38100" marL="38100" anchor="ctr"/>
                </a:tc>
              </a:tr>
              <a:tr h="971550">
                <a:tc>
                  <a:txBody>
                    <a:bodyPr/>
                    <a:lstStyle/>
                    <a:p>
                      <a:pPr indent="0" lvl="0" marL="0" marR="0" rtl="0" algn="ctr">
                        <a:lnSpc>
                          <a:spcPct val="115000"/>
                        </a:lnSpc>
                        <a:spcBef>
                          <a:spcPts val="0"/>
                        </a:spcBef>
                        <a:spcAft>
                          <a:spcPts val="0"/>
                        </a:spcAft>
                        <a:buNone/>
                      </a:pPr>
                      <a:r>
                        <a:rPr lang="en-US" sz="1200" u="none" cap="none" strike="noStrike"/>
                        <a:t>Many Rulers</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Polity</a:t>
                      </a:r>
                      <a:endParaRPr sz="1100" u="none" cap="none" strike="noStrike">
                        <a:latin typeface="Calibri"/>
                        <a:ea typeface="Calibri"/>
                        <a:cs typeface="Calibri"/>
                        <a:sym typeface="Calibri"/>
                      </a:endParaRPr>
                    </a:p>
                  </a:txBody>
                  <a:tcPr marT="38100" marB="38100" marR="38100" marL="38100" anchor="ctr"/>
                </a:tc>
                <a:tc>
                  <a:txBody>
                    <a:bodyPr/>
                    <a:lstStyle/>
                    <a:p>
                      <a:pPr indent="0" lvl="0" marL="0" marR="0" rtl="0" algn="ctr">
                        <a:lnSpc>
                          <a:spcPct val="115000"/>
                        </a:lnSpc>
                        <a:spcBef>
                          <a:spcPts val="0"/>
                        </a:spcBef>
                        <a:spcAft>
                          <a:spcPts val="0"/>
                        </a:spcAft>
                        <a:buNone/>
                      </a:pPr>
                      <a:r>
                        <a:rPr lang="en-US" sz="1200" u="none" cap="none" strike="noStrike"/>
                        <a:t>Democracy</a:t>
                      </a:r>
                      <a:endParaRPr sz="1100" u="none" cap="none" strike="noStrike">
                        <a:latin typeface="Calibri"/>
                        <a:ea typeface="Calibri"/>
                        <a:cs typeface="Calibri"/>
                        <a:sym typeface="Calibri"/>
                      </a:endParaRPr>
                    </a:p>
                  </a:txBody>
                  <a:tcPr marT="38100" marB="38100" marR="38100" marL="38100" anchor="ctr"/>
                </a:tc>
              </a:tr>
            </a:tbl>
          </a:graphicData>
        </a:graphic>
      </p:graphicFrame>
      <p:sp>
        <p:nvSpPr>
          <p:cNvPr id="131" name="Google Shape;131;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33" name="Google Shape;133;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457200" y="704088"/>
            <a:ext cx="8229600" cy="5151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FF0000"/>
              </a:buClr>
              <a:buSzPts val="3240"/>
              <a:buFont typeface="Calibri"/>
              <a:buNone/>
            </a:pPr>
            <a:r>
              <a:rPr b="1" lang="en-US" sz="3240">
                <a:solidFill>
                  <a:srgbClr val="FF0000"/>
                </a:solidFill>
              </a:rPr>
              <a:t>Majority decision</a:t>
            </a:r>
            <a:endParaRPr b="1" sz="3240">
              <a:solidFill>
                <a:srgbClr val="FF0000"/>
              </a:solidFill>
            </a:endParaRPr>
          </a:p>
        </p:txBody>
      </p:sp>
      <p:sp>
        <p:nvSpPr>
          <p:cNvPr id="370" name="Google Shape;370;p44"/>
          <p:cNvSpPr txBox="1"/>
          <p:nvPr>
            <p:ph idx="1" type="body"/>
          </p:nvPr>
        </p:nvSpPr>
        <p:spPr>
          <a:xfrm>
            <a:off x="457200" y="1524000"/>
            <a:ext cx="8229600" cy="4800600"/>
          </a:xfrm>
          <a:prstGeom prst="rect">
            <a:avLst/>
          </a:prstGeom>
          <a:noFill/>
          <a:ln>
            <a:noFill/>
          </a:ln>
        </p:spPr>
        <p:txBody>
          <a:bodyPr anchorCtr="0" anchor="t" bIns="45700" lIns="91425" spcFirstLastPara="1" rIns="91425" wrap="square" tIns="45700">
            <a:noAutofit/>
          </a:bodyPr>
          <a:lstStyle/>
          <a:p>
            <a:pPr indent="-274320" lvl="0" marL="274320" rtl="0" algn="l">
              <a:lnSpc>
                <a:spcPct val="90000"/>
              </a:lnSpc>
              <a:spcBef>
                <a:spcPts val="0"/>
              </a:spcBef>
              <a:spcAft>
                <a:spcPts val="0"/>
              </a:spcAft>
              <a:buSzPts val="3040"/>
              <a:buChar char="⚫"/>
            </a:pPr>
            <a:r>
              <a:rPr b="1" lang="en-US" sz="3200">
                <a:solidFill>
                  <a:srgbClr val="002060"/>
                </a:solidFill>
              </a:rPr>
              <a:t>Majority should decide, the procedure used in the democracies of ancient Greece.</a:t>
            </a:r>
            <a:endParaRPr/>
          </a:p>
          <a:p>
            <a:pPr indent="-81280" lvl="0" marL="274320" rtl="0" algn="l">
              <a:lnSpc>
                <a:spcPct val="90000"/>
              </a:lnSpc>
              <a:spcBef>
                <a:spcPts val="640"/>
              </a:spcBef>
              <a:spcAft>
                <a:spcPts val="0"/>
              </a:spcAft>
              <a:buSzPts val="3040"/>
              <a:buNone/>
            </a:pPr>
            <a:r>
              <a:t/>
            </a:r>
            <a:endParaRPr b="1" sz="3200">
              <a:solidFill>
                <a:srgbClr val="002060"/>
              </a:solidFill>
            </a:endParaRPr>
          </a:p>
          <a:p>
            <a:pPr indent="-274320" lvl="0" marL="274320" rtl="0" algn="l">
              <a:lnSpc>
                <a:spcPct val="90000"/>
              </a:lnSpc>
              <a:spcBef>
                <a:spcPts val="640"/>
              </a:spcBef>
              <a:spcAft>
                <a:spcPts val="0"/>
              </a:spcAft>
              <a:buSzPts val="3040"/>
              <a:buChar char="⚫"/>
            </a:pPr>
            <a:r>
              <a:rPr b="1" lang="en-US" sz="3200">
                <a:solidFill>
                  <a:srgbClr val="002060"/>
                </a:solidFill>
              </a:rPr>
              <a:t>Majority decides with respect for minority rights.</a:t>
            </a:r>
            <a:endParaRPr/>
          </a:p>
          <a:p>
            <a:pPr indent="-81280" lvl="0" marL="274320" rtl="0" algn="l">
              <a:lnSpc>
                <a:spcPct val="90000"/>
              </a:lnSpc>
              <a:spcBef>
                <a:spcPts val="640"/>
              </a:spcBef>
              <a:spcAft>
                <a:spcPts val="0"/>
              </a:spcAft>
              <a:buSzPts val="3040"/>
              <a:buNone/>
            </a:pPr>
            <a:r>
              <a:t/>
            </a:r>
            <a:endParaRPr b="1" sz="3200">
              <a:solidFill>
                <a:srgbClr val="002060"/>
              </a:solidFill>
            </a:endParaRPr>
          </a:p>
          <a:p>
            <a:pPr indent="-274320" lvl="0" marL="274320" rtl="0" algn="l">
              <a:lnSpc>
                <a:spcPct val="90000"/>
              </a:lnSpc>
              <a:spcBef>
                <a:spcPts val="640"/>
              </a:spcBef>
              <a:spcAft>
                <a:spcPts val="0"/>
              </a:spcAft>
              <a:buSzPts val="3040"/>
              <a:buChar char="⚫"/>
            </a:pPr>
            <a:r>
              <a:rPr b="1" lang="en-US" sz="3200">
                <a:solidFill>
                  <a:srgbClr val="FF0000"/>
                </a:solidFill>
              </a:rPr>
              <a:t>Probably every view now widely held was once a minority view.</a:t>
            </a:r>
            <a:endParaRPr b="1" sz="3200">
              <a:solidFill>
                <a:srgbClr val="FF0000"/>
              </a:solidFill>
            </a:endParaRPr>
          </a:p>
        </p:txBody>
      </p:sp>
      <p:sp>
        <p:nvSpPr>
          <p:cNvPr id="371" name="Google Shape;371;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73" name="Google Shape;373;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457200" y="704088"/>
            <a:ext cx="8229600" cy="5913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Popular representation</a:t>
            </a:r>
            <a:endParaRPr b="1" sz="3200"/>
          </a:p>
        </p:txBody>
      </p:sp>
      <p:sp>
        <p:nvSpPr>
          <p:cNvPr id="379" name="Google Shape;379;p4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solidFill>
                  <a:srgbClr val="C00000"/>
                </a:solidFill>
                <a:latin typeface="Calibri"/>
                <a:ea typeface="Calibri"/>
                <a:cs typeface="Calibri"/>
                <a:sym typeface="Calibri"/>
              </a:rPr>
              <a:t>Some think legislators must treat elections as mandates to carry out constituents’ wishes. What the voters want is what they should get.</a:t>
            </a:r>
            <a:endParaRPr/>
          </a:p>
          <a:p>
            <a:pPr indent="-274320" lvl="0" marL="274320" rtl="0" algn="l">
              <a:spcBef>
                <a:spcPts val="640"/>
              </a:spcBef>
              <a:spcAft>
                <a:spcPts val="0"/>
              </a:spcAft>
              <a:buSzPts val="3040"/>
              <a:buChar char="⚫"/>
            </a:pPr>
            <a:r>
              <a:rPr b="1" lang="en-US" sz="3200">
                <a:solidFill>
                  <a:srgbClr val="C00000"/>
                </a:solidFill>
                <a:latin typeface="Calibri"/>
                <a:ea typeface="Calibri"/>
                <a:cs typeface="Calibri"/>
                <a:sym typeface="Calibri"/>
              </a:rPr>
              <a:t>Others say representatives should act as constituents’ trustees, acting in the best interest of the whole.</a:t>
            </a:r>
            <a:endParaRPr b="1" sz="3200">
              <a:solidFill>
                <a:srgbClr val="C00000"/>
              </a:solidFill>
              <a:latin typeface="Calibri"/>
              <a:ea typeface="Calibri"/>
              <a:cs typeface="Calibri"/>
              <a:sym typeface="Calibri"/>
            </a:endParaRPr>
          </a:p>
        </p:txBody>
      </p:sp>
      <p:sp>
        <p:nvSpPr>
          <p:cNvPr id="380" name="Google Shape;380;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82" name="Google Shape;382;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457200" y="704088"/>
            <a:ext cx="8229600" cy="6675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2800"/>
              <a:buFont typeface="Calibri"/>
              <a:buNone/>
            </a:pPr>
            <a:r>
              <a:rPr b="1" lang="en-US" sz="2800"/>
              <a:t>Right of Dissent and Disobedience</a:t>
            </a:r>
            <a:endParaRPr b="1" sz="2800"/>
          </a:p>
        </p:txBody>
      </p:sp>
      <p:sp>
        <p:nvSpPr>
          <p:cNvPr id="388" name="Google Shape;388;p4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latin typeface="Calibri"/>
                <a:ea typeface="Calibri"/>
                <a:cs typeface="Calibri"/>
                <a:sym typeface="Calibri"/>
              </a:rPr>
              <a:t>People must have the right to resist the commands of the government they deem </a:t>
            </a:r>
            <a:r>
              <a:rPr b="1" lang="en-US" sz="3200">
                <a:solidFill>
                  <a:srgbClr val="FF0000"/>
                </a:solidFill>
                <a:latin typeface="Calibri"/>
                <a:ea typeface="Calibri"/>
                <a:cs typeface="Calibri"/>
                <a:sym typeface="Calibri"/>
              </a:rPr>
              <a:t>wrong or unreasonable</a:t>
            </a:r>
            <a:r>
              <a:rPr b="1" lang="en-US" sz="3200">
                <a:latin typeface="Calibri"/>
                <a:ea typeface="Calibri"/>
                <a:cs typeface="Calibri"/>
                <a:sym typeface="Calibri"/>
              </a:rPr>
              <a:t>.</a:t>
            </a:r>
            <a:endParaRPr/>
          </a:p>
          <a:p>
            <a:pPr indent="-81280" lvl="0" marL="274320" rtl="0" algn="l">
              <a:spcBef>
                <a:spcPts val="640"/>
              </a:spcBef>
              <a:spcAft>
                <a:spcPts val="0"/>
              </a:spcAft>
              <a:buSzPts val="3040"/>
              <a:buNone/>
            </a:pPr>
            <a:r>
              <a:t/>
            </a:r>
            <a:endParaRPr b="1" sz="3200">
              <a:latin typeface="Calibri"/>
              <a:ea typeface="Calibri"/>
              <a:cs typeface="Calibri"/>
              <a:sym typeface="Calibri"/>
            </a:endParaRPr>
          </a:p>
          <a:p>
            <a:pPr indent="-274320" lvl="0" marL="274320" rtl="0" algn="l">
              <a:spcBef>
                <a:spcPts val="640"/>
              </a:spcBef>
              <a:spcAft>
                <a:spcPts val="0"/>
              </a:spcAft>
              <a:buSzPts val="3040"/>
              <a:buChar char="⚫"/>
            </a:pPr>
            <a:r>
              <a:rPr b="1" lang="en-US" sz="3200">
                <a:latin typeface="Calibri"/>
                <a:ea typeface="Calibri"/>
                <a:cs typeface="Calibri"/>
                <a:sym typeface="Calibri"/>
              </a:rPr>
              <a:t>The examples of Henry Thoreau, Mohondas Gandhi and Martin Luther King Jr..</a:t>
            </a:r>
            <a:endParaRPr b="1" sz="3200">
              <a:latin typeface="Calibri"/>
              <a:ea typeface="Calibri"/>
              <a:cs typeface="Calibri"/>
              <a:sym typeface="Calibri"/>
            </a:endParaRPr>
          </a:p>
        </p:txBody>
      </p:sp>
      <p:sp>
        <p:nvSpPr>
          <p:cNvPr id="389" name="Google Shape;389;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90" name="Google Shape;390;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391" name="Google Shape;391;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457200" y="704088"/>
            <a:ext cx="8229600" cy="5151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Political Equality</a:t>
            </a:r>
            <a:endParaRPr b="1" sz="3200"/>
          </a:p>
        </p:txBody>
      </p:sp>
      <p:sp>
        <p:nvSpPr>
          <p:cNvPr id="397" name="Google Shape;397;p4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solidFill>
                  <a:srgbClr val="002060"/>
                </a:solidFill>
                <a:latin typeface="Calibri"/>
                <a:ea typeface="Calibri"/>
                <a:cs typeface="Calibri"/>
                <a:sym typeface="Calibri"/>
              </a:rPr>
              <a:t>In a democracy, all adults are equally able to participate in politics.</a:t>
            </a:r>
            <a:endParaRPr/>
          </a:p>
          <a:p>
            <a:pPr indent="-81280" lvl="0" marL="274320" rtl="0" algn="l">
              <a:spcBef>
                <a:spcPts val="640"/>
              </a:spcBef>
              <a:spcAft>
                <a:spcPts val="0"/>
              </a:spcAft>
              <a:buSzPts val="3040"/>
              <a:buNone/>
            </a:pPr>
            <a:r>
              <a:t/>
            </a:r>
            <a:endParaRPr b="1" sz="3200">
              <a:solidFill>
                <a:srgbClr val="002060"/>
              </a:solidFill>
              <a:latin typeface="Calibri"/>
              <a:ea typeface="Calibri"/>
              <a:cs typeface="Calibri"/>
              <a:sym typeface="Calibri"/>
            </a:endParaRPr>
          </a:p>
          <a:p>
            <a:pPr indent="-274320" lvl="0" marL="274320" rtl="0" algn="l">
              <a:spcBef>
                <a:spcPts val="640"/>
              </a:spcBef>
              <a:spcAft>
                <a:spcPts val="0"/>
              </a:spcAft>
              <a:buSzPts val="3040"/>
              <a:buChar char="⚫"/>
            </a:pPr>
            <a:r>
              <a:rPr b="1" lang="en-US" sz="3200">
                <a:solidFill>
                  <a:srgbClr val="002060"/>
                </a:solidFill>
                <a:latin typeface="Calibri"/>
                <a:ea typeface="Calibri"/>
                <a:cs typeface="Calibri"/>
                <a:sym typeface="Calibri"/>
              </a:rPr>
              <a:t>Under the pressure of minority claims and civil disobedience, democracies tend to open up over time and become less elite in nature.</a:t>
            </a:r>
            <a:endParaRPr b="1" sz="3200">
              <a:solidFill>
                <a:srgbClr val="002060"/>
              </a:solidFill>
              <a:latin typeface="Calibri"/>
              <a:ea typeface="Calibri"/>
              <a:cs typeface="Calibri"/>
              <a:sym typeface="Calibri"/>
            </a:endParaRPr>
          </a:p>
        </p:txBody>
      </p:sp>
      <p:sp>
        <p:nvSpPr>
          <p:cNvPr id="398" name="Google Shape;398;p4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99" name="Google Shape;399;p4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00" name="Google Shape;400;p4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457200" y="704088"/>
            <a:ext cx="8229600" cy="6675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Popular Consultation</a:t>
            </a:r>
            <a:endParaRPr b="1" sz="3200"/>
          </a:p>
        </p:txBody>
      </p:sp>
      <p:sp>
        <p:nvSpPr>
          <p:cNvPr id="406" name="Google Shape;406;p4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solidFill>
                  <a:srgbClr val="C00000"/>
                </a:solidFill>
              </a:rPr>
              <a:t>Leaders  must know what the people want and </a:t>
            </a:r>
            <a:r>
              <a:rPr b="1" lang="en-US" sz="3200">
                <a:solidFill>
                  <a:srgbClr val="0070C0"/>
                </a:solidFill>
              </a:rPr>
              <a:t>must be responsive </a:t>
            </a:r>
            <a:r>
              <a:rPr b="1" lang="en-US" sz="3200">
                <a:solidFill>
                  <a:srgbClr val="C00000"/>
                </a:solidFill>
              </a:rPr>
              <a:t>to their needs and demands.</a:t>
            </a:r>
            <a:endParaRPr/>
          </a:p>
          <a:p>
            <a:pPr indent="-81280" lvl="0" marL="274320" rtl="0" algn="l">
              <a:spcBef>
                <a:spcPts val="640"/>
              </a:spcBef>
              <a:spcAft>
                <a:spcPts val="0"/>
              </a:spcAft>
              <a:buSzPts val="3040"/>
              <a:buNone/>
            </a:pPr>
            <a:r>
              <a:t/>
            </a:r>
            <a:endParaRPr b="1" sz="3200">
              <a:solidFill>
                <a:srgbClr val="C00000"/>
              </a:solidFill>
            </a:endParaRPr>
          </a:p>
          <a:p>
            <a:pPr indent="-274320" lvl="0" marL="274320" rtl="0" algn="l">
              <a:spcBef>
                <a:spcPts val="640"/>
              </a:spcBef>
              <a:spcAft>
                <a:spcPts val="0"/>
              </a:spcAft>
              <a:buSzPts val="3040"/>
              <a:buChar char="⚫"/>
            </a:pPr>
            <a:r>
              <a:rPr b="1" lang="en-US" sz="3200">
                <a:solidFill>
                  <a:srgbClr val="C00000"/>
                </a:solidFill>
              </a:rPr>
              <a:t>Consultation can lead to listening more to small organised groups than to ordinary citizens.</a:t>
            </a:r>
            <a:endParaRPr b="1" sz="3200">
              <a:solidFill>
                <a:srgbClr val="C00000"/>
              </a:solidFill>
            </a:endParaRPr>
          </a:p>
        </p:txBody>
      </p:sp>
      <p:sp>
        <p:nvSpPr>
          <p:cNvPr id="407" name="Google Shape;407;p4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4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09" name="Google Shape;409;p4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457200" y="704088"/>
            <a:ext cx="8229600" cy="6675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C00000"/>
              </a:buClr>
              <a:buSzPts val="3200"/>
              <a:buFont typeface="Calibri"/>
              <a:buNone/>
            </a:pPr>
            <a:r>
              <a:rPr b="1" lang="en-US" sz="3200">
                <a:solidFill>
                  <a:srgbClr val="C00000"/>
                </a:solidFill>
              </a:rPr>
              <a:t>Free Press</a:t>
            </a:r>
            <a:endParaRPr b="1" sz="3200">
              <a:solidFill>
                <a:srgbClr val="C00000"/>
              </a:solidFill>
            </a:endParaRPr>
          </a:p>
        </p:txBody>
      </p:sp>
      <p:sp>
        <p:nvSpPr>
          <p:cNvPr id="415" name="Google Shape;415;p4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3040"/>
              <a:buChar char="⚫"/>
            </a:pPr>
            <a:r>
              <a:rPr b="1" lang="en-US" sz="3200">
                <a:solidFill>
                  <a:srgbClr val="002060"/>
                </a:solidFill>
              </a:rPr>
              <a:t>Dictatorships can not tolerate free and critical mass media.</a:t>
            </a:r>
            <a:endParaRPr b="1" sz="3200">
              <a:solidFill>
                <a:srgbClr val="002060"/>
              </a:solidFill>
            </a:endParaRPr>
          </a:p>
          <a:p>
            <a:pPr indent="-274320" lvl="0" marL="274320" rtl="0" algn="l">
              <a:spcBef>
                <a:spcPts val="640"/>
              </a:spcBef>
              <a:spcAft>
                <a:spcPts val="0"/>
              </a:spcAft>
              <a:buSzPts val="3040"/>
              <a:buChar char="⚫"/>
            </a:pPr>
            <a:r>
              <a:rPr b="1" lang="en-US" sz="3200">
                <a:solidFill>
                  <a:srgbClr val="002060"/>
                </a:solidFill>
              </a:rPr>
              <a:t>Democracies can not do without them.</a:t>
            </a:r>
            <a:endParaRPr/>
          </a:p>
          <a:p>
            <a:pPr indent="-81280" lvl="0" marL="274320" rtl="0" algn="l">
              <a:spcBef>
                <a:spcPts val="640"/>
              </a:spcBef>
              <a:spcAft>
                <a:spcPts val="0"/>
              </a:spcAft>
              <a:buSzPts val="3040"/>
              <a:buNone/>
            </a:pPr>
            <a:r>
              <a:t/>
            </a:r>
            <a:endParaRPr b="1" sz="3200">
              <a:solidFill>
                <a:srgbClr val="002060"/>
              </a:solidFill>
            </a:endParaRPr>
          </a:p>
          <a:p>
            <a:pPr indent="-274320" lvl="0" marL="274320" rtl="0" algn="l">
              <a:spcBef>
                <a:spcPts val="640"/>
              </a:spcBef>
              <a:spcAft>
                <a:spcPts val="0"/>
              </a:spcAft>
              <a:buSzPts val="3040"/>
              <a:buChar char="⚫"/>
            </a:pPr>
            <a:r>
              <a:rPr b="1" lang="en-US" sz="3200">
                <a:solidFill>
                  <a:srgbClr val="FF0000"/>
                </a:solidFill>
              </a:rPr>
              <a:t>No criticism, no democracy</a:t>
            </a:r>
            <a:r>
              <a:rPr b="1" lang="en-US" sz="3200">
                <a:solidFill>
                  <a:srgbClr val="002060"/>
                </a:solidFill>
              </a:rPr>
              <a:t>.</a:t>
            </a:r>
            <a:endParaRPr b="1" sz="3200">
              <a:solidFill>
                <a:srgbClr val="002060"/>
              </a:solidFill>
            </a:endParaRPr>
          </a:p>
          <a:p>
            <a:pPr indent="-274320" lvl="0" marL="274320" rtl="0" algn="l">
              <a:spcBef>
                <a:spcPts val="640"/>
              </a:spcBef>
              <a:spcAft>
                <a:spcPts val="0"/>
              </a:spcAft>
              <a:buSzPts val="3040"/>
              <a:buChar char="⚫"/>
            </a:pPr>
            <a:r>
              <a:rPr b="1" lang="en-US" sz="3200">
                <a:solidFill>
                  <a:srgbClr val="002060"/>
                </a:solidFill>
              </a:rPr>
              <a:t>Does the media sometimes go ‘too far’?</a:t>
            </a:r>
            <a:endParaRPr b="1" sz="3200">
              <a:solidFill>
                <a:srgbClr val="002060"/>
              </a:solidFill>
            </a:endParaRPr>
          </a:p>
        </p:txBody>
      </p:sp>
      <p:sp>
        <p:nvSpPr>
          <p:cNvPr id="416" name="Google Shape;416;p4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17" name="Google Shape;417;p4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18" name="Google Shape;418;p4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0"/>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424" name="Google Shape;424;p5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25" name="Google Shape;425;p5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
        <p:nvSpPr>
          <p:cNvPr id="426" name="Google Shape;426;p5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A celebrated image of a man trying to stop the tanks entering the square" id="427" name="Google Shape;427;p50"/>
          <p:cNvPicPr preferRelativeResize="0"/>
          <p:nvPr>
            <p:ph idx="1" type="body"/>
          </p:nvPr>
        </p:nvPicPr>
        <p:blipFill rotWithShape="1">
          <a:blip r:embed="rId3">
            <a:alphaModFix/>
          </a:blip>
          <a:srcRect b="0" l="0" r="0" t="0"/>
          <a:stretch/>
        </p:blipFill>
        <p:spPr>
          <a:xfrm>
            <a:off x="183092" y="-53181"/>
            <a:ext cx="8503708" cy="637778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pic>
        <p:nvPicPr>
          <p:cNvPr id="433" name="Google Shape;433;p51"/>
          <p:cNvPicPr preferRelativeResize="0"/>
          <p:nvPr>
            <p:ph idx="1" type="body"/>
          </p:nvPr>
        </p:nvPicPr>
        <p:blipFill rotWithShape="1">
          <a:blip r:embed="rId3">
            <a:alphaModFix/>
          </a:blip>
          <a:srcRect b="0" l="0" r="0" t="0"/>
          <a:stretch/>
        </p:blipFill>
        <p:spPr>
          <a:xfrm>
            <a:off x="2465859" y="305880"/>
            <a:ext cx="4059881" cy="6065218"/>
          </a:xfrm>
          <a:prstGeom prst="rect">
            <a:avLst/>
          </a:prstGeom>
          <a:noFill/>
          <a:ln>
            <a:noFill/>
          </a:ln>
        </p:spPr>
      </p:pic>
      <p:sp>
        <p:nvSpPr>
          <p:cNvPr id="434" name="Google Shape;434;p5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35" name="Google Shape;435;p5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
        <p:nvSpPr>
          <p:cNvPr id="436" name="Google Shape;436;p5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2"/>
          <p:cNvSpPr txBox="1"/>
          <p:nvPr>
            <p:ph type="title"/>
          </p:nvPr>
        </p:nvSpPr>
        <p:spPr>
          <a:xfrm>
            <a:off x="457200" y="704088"/>
            <a:ext cx="8229600" cy="5913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C00000"/>
              </a:buClr>
              <a:buSzPts val="3240"/>
              <a:buFont typeface="Calibri"/>
              <a:buNone/>
            </a:pPr>
            <a:r>
              <a:rPr b="1" lang="en-US" sz="3240">
                <a:solidFill>
                  <a:srgbClr val="C00000"/>
                </a:solidFill>
              </a:rPr>
              <a:t>What really is democracy?</a:t>
            </a:r>
            <a:endParaRPr b="1" sz="3240">
              <a:solidFill>
                <a:srgbClr val="C00000"/>
              </a:solidFill>
            </a:endParaRPr>
          </a:p>
        </p:txBody>
      </p:sp>
      <p:sp>
        <p:nvSpPr>
          <p:cNvPr id="442" name="Google Shape;442;p5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0" lvl="0" marL="274320" rtl="0" algn="ctr">
              <a:spcBef>
                <a:spcPts val="0"/>
              </a:spcBef>
              <a:spcAft>
                <a:spcPts val="0"/>
              </a:spcAft>
              <a:buSzPts val="5130"/>
              <a:buNone/>
            </a:pPr>
            <a:r>
              <a:t/>
            </a:r>
            <a:endParaRPr b="1" sz="5400">
              <a:solidFill>
                <a:srgbClr val="002060"/>
              </a:solidFill>
            </a:endParaRPr>
          </a:p>
          <a:p>
            <a:pPr indent="0" lvl="0" marL="274320" rtl="0" algn="ctr">
              <a:spcBef>
                <a:spcPts val="1080"/>
              </a:spcBef>
              <a:spcAft>
                <a:spcPts val="0"/>
              </a:spcAft>
              <a:buSzPts val="5130"/>
              <a:buNone/>
            </a:pPr>
            <a:r>
              <a:t/>
            </a:r>
            <a:endParaRPr b="1" sz="5400">
              <a:solidFill>
                <a:srgbClr val="002060"/>
              </a:solidFill>
            </a:endParaRPr>
          </a:p>
          <a:p>
            <a:pPr indent="-325755" lvl="0" marL="274320" rtl="0" algn="ctr">
              <a:spcBef>
                <a:spcPts val="1080"/>
              </a:spcBef>
              <a:spcAft>
                <a:spcPts val="0"/>
              </a:spcAft>
              <a:buSzPts val="5130"/>
              <a:buChar char="⚫"/>
            </a:pPr>
            <a:r>
              <a:rPr b="1" lang="en-US" sz="5400">
                <a:solidFill>
                  <a:srgbClr val="002060"/>
                </a:solidFill>
              </a:rPr>
              <a:t>Elitism or pluralism?</a:t>
            </a:r>
            <a:endParaRPr b="1" sz="5400">
              <a:solidFill>
                <a:srgbClr val="002060"/>
              </a:solidFill>
            </a:endParaRPr>
          </a:p>
        </p:txBody>
      </p:sp>
      <p:sp>
        <p:nvSpPr>
          <p:cNvPr id="443" name="Google Shape;443;p5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44" name="Google Shape;444;p5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45" name="Google Shape;445;p5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latin typeface="Calibri"/>
                <a:ea typeface="Calibri"/>
                <a:cs typeface="Calibri"/>
                <a:sym typeface="Calibri"/>
              </a:rPr>
              <a:t>Freedom House ranking of democratic countries</a:t>
            </a:r>
            <a:br>
              <a:rPr b="1" lang="en-US" sz="3200">
                <a:latin typeface="Calibri"/>
                <a:ea typeface="Calibri"/>
                <a:cs typeface="Calibri"/>
                <a:sym typeface="Calibri"/>
              </a:rPr>
            </a:br>
            <a:endParaRPr b="1" sz="3200"/>
          </a:p>
        </p:txBody>
      </p:sp>
      <p:sp>
        <p:nvSpPr>
          <p:cNvPr id="451" name="Google Shape;451;p5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4180"/>
              <a:buChar char="⚫"/>
            </a:pPr>
            <a:r>
              <a:rPr b="1" lang="en-US" sz="4400"/>
              <a:t>Bangladesh got 45 in a scale of 100. (2018)</a:t>
            </a:r>
            <a:endParaRPr/>
          </a:p>
        </p:txBody>
      </p:sp>
      <p:sp>
        <p:nvSpPr>
          <p:cNvPr id="452" name="Google Shape;452;p5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53" name="Google Shape;453;p5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54" name="Google Shape;454;p5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822960" y="0"/>
            <a:ext cx="7520940" cy="762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rgbClr val="C00000"/>
              </a:buClr>
              <a:buSzPts val="1800"/>
              <a:buFont typeface="Calibri"/>
              <a:buNone/>
            </a:pPr>
            <a:br>
              <a:rPr b="1" lang="en-US" sz="1800">
                <a:solidFill>
                  <a:srgbClr val="C00000"/>
                </a:solidFill>
              </a:rPr>
            </a:br>
            <a:r>
              <a:rPr b="1" lang="en-US" sz="1800">
                <a:solidFill>
                  <a:srgbClr val="C00000"/>
                </a:solidFill>
              </a:rPr>
              <a:t>Modern classification</a:t>
            </a:r>
            <a:br>
              <a:rPr b="1" lang="en-US" sz="1800">
                <a:solidFill>
                  <a:srgbClr val="C00000"/>
                </a:solidFill>
              </a:rPr>
            </a:br>
            <a:r>
              <a:rPr lang="en-US" sz="1620"/>
              <a:t>regimes by the number of people who hold political power. </a:t>
            </a:r>
            <a:br>
              <a:rPr lang="en-US" sz="1800"/>
            </a:br>
            <a:endParaRPr b="1" sz="1800">
              <a:solidFill>
                <a:srgbClr val="C00000"/>
              </a:solidFill>
            </a:endParaRPr>
          </a:p>
        </p:txBody>
      </p:sp>
      <p:graphicFrame>
        <p:nvGraphicFramePr>
          <p:cNvPr id="139" name="Google Shape;139;p18"/>
          <p:cNvGraphicFramePr/>
          <p:nvPr/>
        </p:nvGraphicFramePr>
        <p:xfrm>
          <a:off x="822325" y="1219200"/>
          <a:ext cx="3000000" cy="3000000"/>
        </p:xfrm>
        <a:graphic>
          <a:graphicData uri="http://schemas.openxmlformats.org/drawingml/2006/table">
            <a:tbl>
              <a:tblPr bandRow="1" firstCol="1" firstRow="1">
                <a:noFill/>
                <a:tableStyleId>{346FC176-10A3-4D40-B04A-16E750C4999C}</a:tableStyleId>
              </a:tblPr>
              <a:tblGrid>
                <a:gridCol w="1997075"/>
                <a:gridCol w="3352800"/>
                <a:gridCol w="2743200"/>
              </a:tblGrid>
              <a:tr h="321100">
                <a:tc gridSpan="3">
                  <a:txBody>
                    <a:bodyPr/>
                    <a:lstStyle/>
                    <a:p>
                      <a:pPr indent="0" lvl="0" marL="0" marR="0" rtl="0" algn="just">
                        <a:lnSpc>
                          <a:spcPct val="115000"/>
                        </a:lnSpc>
                        <a:spcBef>
                          <a:spcPts val="0"/>
                        </a:spcBef>
                        <a:spcAft>
                          <a:spcPts val="0"/>
                        </a:spcAft>
                        <a:buNone/>
                      </a:pPr>
                      <a:r>
                        <a:rPr lang="en-US" sz="1400" u="none" cap="none" strike="noStrike"/>
                        <a:t>REGIMES AND NUMBER OF PEOPLE WITH POWER</a:t>
                      </a:r>
                      <a:endParaRPr sz="1100" u="none" cap="none" strike="noStrike">
                        <a:latin typeface="Calibri"/>
                        <a:ea typeface="Calibri"/>
                        <a:cs typeface="Calibri"/>
                        <a:sym typeface="Calibri"/>
                      </a:endParaRPr>
                    </a:p>
                  </a:txBody>
                  <a:tcPr marT="9525" marB="9525" marR="9525" marL="9525" anchor="ctr"/>
                </a:tc>
                <a:tc hMerge="1"/>
                <a:tc hMerge="1"/>
              </a:tr>
              <a:tr h="619050">
                <a:tc>
                  <a:txBody>
                    <a:bodyPr/>
                    <a:lstStyle/>
                    <a:p>
                      <a:pPr indent="0" lvl="0" marL="0" marR="0" rtl="0" algn="just">
                        <a:lnSpc>
                          <a:spcPct val="115000"/>
                        </a:lnSpc>
                        <a:spcBef>
                          <a:spcPts val="0"/>
                        </a:spcBef>
                        <a:spcAft>
                          <a:spcPts val="0"/>
                        </a:spcAft>
                        <a:buNone/>
                      </a:pPr>
                      <a:r>
                        <a:rPr lang="en-US" sz="1400" u="sng" cap="none" strike="noStrike"/>
                        <a:t>Type of Regime</a:t>
                      </a:r>
                      <a:endParaRPr sz="1100" u="sng" cap="none" strike="noStrike">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sng" cap="none" strike="noStrike">
                          <a:solidFill>
                            <a:srgbClr val="FF0000"/>
                          </a:solidFill>
                        </a:rPr>
                        <a:t>Number of People Who Hold Power</a:t>
                      </a:r>
                      <a:endParaRPr b="1" sz="1100" u="sng" cap="none" strike="noStrike">
                        <a:solidFill>
                          <a:srgbClr val="FF0000"/>
                        </a:solidFill>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sng" cap="none" strike="noStrike">
                          <a:solidFill>
                            <a:srgbClr val="FF0000"/>
                          </a:solidFill>
                        </a:rPr>
                        <a:t>Example</a:t>
                      </a:r>
                      <a:endParaRPr b="1" sz="1100" u="sng" cap="none" strike="noStrike">
                        <a:solidFill>
                          <a:srgbClr val="FF0000"/>
                        </a:solidFill>
                        <a:latin typeface="Calibri"/>
                        <a:ea typeface="Calibri"/>
                        <a:cs typeface="Calibri"/>
                        <a:sym typeface="Calibri"/>
                      </a:endParaRPr>
                    </a:p>
                  </a:txBody>
                  <a:tcPr marT="9525" marB="9525" marR="9525" marL="9525" anchor="ctr"/>
                </a:tc>
              </a:tr>
              <a:tr h="619050">
                <a:tc>
                  <a:txBody>
                    <a:bodyPr/>
                    <a:lstStyle/>
                    <a:p>
                      <a:pPr indent="0" lvl="0" marL="0" marR="0" rtl="0" algn="just">
                        <a:lnSpc>
                          <a:spcPct val="115000"/>
                        </a:lnSpc>
                        <a:spcBef>
                          <a:spcPts val="0"/>
                        </a:spcBef>
                        <a:spcAft>
                          <a:spcPts val="0"/>
                        </a:spcAft>
                        <a:buNone/>
                      </a:pPr>
                      <a:r>
                        <a:rPr lang="en-US" sz="1400" u="none" cap="none" strike="noStrike"/>
                        <a:t>Monarchy</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One</a:t>
                      </a:r>
                      <a:endParaRPr b="1" sz="1100" u="none" cap="none" strike="noStrike">
                        <a:solidFill>
                          <a:srgbClr val="FF0000"/>
                        </a:solidFill>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Saudi Arabia, Jordan, Brunei, </a:t>
                      </a:r>
                      <a:endParaRPr b="1" sz="1400" u="none" cap="none" strike="noStrike">
                        <a:solidFill>
                          <a:srgbClr val="FF0000"/>
                        </a:solidFill>
                      </a:endParaRPr>
                    </a:p>
                    <a:p>
                      <a:pPr indent="0" lvl="0" marL="0" marR="0" rtl="0" algn="just">
                        <a:lnSpc>
                          <a:spcPct val="115000"/>
                        </a:lnSpc>
                        <a:spcBef>
                          <a:spcPts val="0"/>
                        </a:spcBef>
                        <a:spcAft>
                          <a:spcPts val="0"/>
                        </a:spcAft>
                        <a:buNone/>
                      </a:pPr>
                      <a:r>
                        <a:rPr b="1" lang="en-US" sz="1400" u="none" cap="none" strike="noStrike">
                          <a:solidFill>
                            <a:srgbClr val="FF0000"/>
                          </a:solidFill>
                        </a:rPr>
                        <a:t>medieval England</a:t>
                      </a:r>
                      <a:endParaRPr b="1" sz="1100" u="none" cap="none" strike="noStrike">
                        <a:solidFill>
                          <a:srgbClr val="FF0000"/>
                        </a:solidFill>
                        <a:latin typeface="Calibri"/>
                        <a:ea typeface="Calibri"/>
                        <a:cs typeface="Calibri"/>
                        <a:sym typeface="Calibri"/>
                      </a:endParaRPr>
                    </a:p>
                  </a:txBody>
                  <a:tcPr marT="9525" marB="9525" marR="9525" marL="9525" anchor="ctr"/>
                </a:tc>
              </a:tr>
              <a:tr h="655600">
                <a:tc>
                  <a:txBody>
                    <a:bodyPr/>
                    <a:lstStyle/>
                    <a:p>
                      <a:pPr indent="0" lvl="0" marL="0" marR="0" rtl="0" algn="just">
                        <a:lnSpc>
                          <a:spcPct val="115000"/>
                        </a:lnSpc>
                        <a:spcBef>
                          <a:spcPts val="0"/>
                        </a:spcBef>
                        <a:spcAft>
                          <a:spcPts val="0"/>
                        </a:spcAft>
                        <a:buNone/>
                      </a:pPr>
                      <a:r>
                        <a:rPr lang="en-US" sz="1400" u="none" cap="none" strike="noStrike"/>
                        <a:t>Dictatorship</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One</a:t>
                      </a:r>
                      <a:endParaRPr b="1" sz="1100" u="none" cap="none" strike="noStrike">
                        <a:solidFill>
                          <a:srgbClr val="FF0000"/>
                        </a:solidFill>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Cuba, North Korea, Nazi Germany </a:t>
                      </a:r>
                      <a:endParaRPr b="1" sz="1100" u="none" cap="none" strike="noStrike">
                        <a:solidFill>
                          <a:srgbClr val="FF0000"/>
                        </a:solidFill>
                        <a:latin typeface="Calibri"/>
                        <a:ea typeface="Calibri"/>
                        <a:cs typeface="Calibri"/>
                        <a:sym typeface="Calibri"/>
                      </a:endParaRPr>
                    </a:p>
                  </a:txBody>
                  <a:tcPr marT="9525" marB="9525" marR="9525" marL="9525" anchor="ctr"/>
                </a:tc>
              </a:tr>
              <a:tr h="619050">
                <a:tc>
                  <a:txBody>
                    <a:bodyPr/>
                    <a:lstStyle/>
                    <a:p>
                      <a:pPr indent="0" lvl="0" marL="0" marR="0" rtl="0" algn="just">
                        <a:lnSpc>
                          <a:spcPct val="115000"/>
                        </a:lnSpc>
                        <a:spcBef>
                          <a:spcPts val="0"/>
                        </a:spcBef>
                        <a:spcAft>
                          <a:spcPts val="0"/>
                        </a:spcAft>
                        <a:buNone/>
                      </a:pPr>
                      <a:r>
                        <a:rPr lang="en-US" sz="1400" u="none" cap="none" strike="noStrike"/>
                        <a:t>Aristocracy</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A few (usually a small ruling class)</a:t>
                      </a:r>
                      <a:endParaRPr b="1" sz="1100" u="none" cap="none" strike="noStrike">
                        <a:solidFill>
                          <a:srgbClr val="FF0000"/>
                        </a:solidFill>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Ancient Sparta</a:t>
                      </a:r>
                      <a:endParaRPr b="1" sz="1100" u="none" cap="none" strike="noStrike">
                        <a:solidFill>
                          <a:srgbClr val="FF0000"/>
                        </a:solidFill>
                        <a:latin typeface="Calibri"/>
                        <a:ea typeface="Calibri"/>
                        <a:cs typeface="Calibri"/>
                        <a:sym typeface="Calibri"/>
                      </a:endParaRPr>
                    </a:p>
                  </a:txBody>
                  <a:tcPr marT="9525" marB="9525" marR="9525" marL="9525" anchor="ctr"/>
                </a:tc>
              </a:tr>
              <a:tr h="619050">
                <a:tc>
                  <a:txBody>
                    <a:bodyPr/>
                    <a:lstStyle/>
                    <a:p>
                      <a:pPr indent="0" lvl="0" marL="0" marR="0" rtl="0" algn="just">
                        <a:lnSpc>
                          <a:spcPct val="115000"/>
                        </a:lnSpc>
                        <a:spcBef>
                          <a:spcPts val="0"/>
                        </a:spcBef>
                        <a:spcAft>
                          <a:spcPts val="0"/>
                        </a:spcAft>
                        <a:buNone/>
                      </a:pPr>
                      <a:r>
                        <a:rPr lang="en-US" sz="1400" u="none" cap="none" strike="noStrike"/>
                        <a:t>Oligarchy</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A few (usually a small group of </a:t>
                      </a:r>
                      <a:endParaRPr b="1" sz="1400" u="none" cap="none" strike="noStrike">
                        <a:solidFill>
                          <a:srgbClr val="FF0000"/>
                        </a:solidFill>
                      </a:endParaRPr>
                    </a:p>
                    <a:p>
                      <a:pPr indent="0" lvl="0" marL="0" marR="0" rtl="0" algn="just">
                        <a:lnSpc>
                          <a:spcPct val="115000"/>
                        </a:lnSpc>
                        <a:spcBef>
                          <a:spcPts val="0"/>
                        </a:spcBef>
                        <a:spcAft>
                          <a:spcPts val="0"/>
                        </a:spcAft>
                        <a:buNone/>
                      </a:pPr>
                      <a:r>
                        <a:rPr b="1" lang="en-US" sz="1400" u="none" cap="none" strike="noStrike">
                          <a:solidFill>
                            <a:srgbClr val="FF0000"/>
                          </a:solidFill>
                        </a:rPr>
                        <a:t>wealthy individuals)</a:t>
                      </a:r>
                      <a:endParaRPr b="1" sz="1100" u="none" cap="none" strike="noStrike">
                        <a:solidFill>
                          <a:srgbClr val="FF0000"/>
                        </a:solidFill>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Renaissance Venice</a:t>
                      </a:r>
                      <a:endParaRPr b="1" sz="1100" u="none" cap="none" strike="noStrike">
                        <a:solidFill>
                          <a:srgbClr val="FF0000"/>
                        </a:solidFill>
                        <a:latin typeface="Calibri"/>
                        <a:ea typeface="Calibri"/>
                        <a:cs typeface="Calibri"/>
                        <a:sym typeface="Calibri"/>
                      </a:endParaRPr>
                    </a:p>
                  </a:txBody>
                  <a:tcPr marT="9525" marB="9525" marR="9525" marL="9525" anchor="ctr"/>
                </a:tc>
              </a:tr>
              <a:tr h="321100">
                <a:tc>
                  <a:txBody>
                    <a:bodyPr/>
                    <a:lstStyle/>
                    <a:p>
                      <a:pPr indent="0" lvl="0" marL="0" marR="0" rtl="0" algn="just">
                        <a:lnSpc>
                          <a:spcPct val="115000"/>
                        </a:lnSpc>
                        <a:spcBef>
                          <a:spcPts val="0"/>
                        </a:spcBef>
                        <a:spcAft>
                          <a:spcPts val="0"/>
                        </a:spcAft>
                        <a:buNone/>
                      </a:pPr>
                      <a:r>
                        <a:rPr lang="en-US" sz="1400" u="none" cap="none" strike="noStrike"/>
                        <a:t>Democracy</a:t>
                      </a:r>
                      <a:endParaRPr sz="1100" u="none" cap="none" strike="noStrike">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Many or all </a:t>
                      </a:r>
                      <a:endParaRPr b="1" sz="1100" u="none" cap="none" strike="noStrike">
                        <a:solidFill>
                          <a:srgbClr val="FF0000"/>
                        </a:solidFill>
                        <a:latin typeface="Calibri"/>
                        <a:ea typeface="Calibri"/>
                        <a:cs typeface="Calibri"/>
                        <a:sym typeface="Calibri"/>
                      </a:endParaRPr>
                    </a:p>
                  </a:txBody>
                  <a:tcPr marT="9525" marB="9525" marR="9525" marL="9525" anchor="ctr"/>
                </a:tc>
                <a:tc>
                  <a:txBody>
                    <a:bodyPr/>
                    <a:lstStyle/>
                    <a:p>
                      <a:pPr indent="0" lvl="0" marL="0" marR="0" rtl="0" algn="just">
                        <a:lnSpc>
                          <a:spcPct val="115000"/>
                        </a:lnSpc>
                        <a:spcBef>
                          <a:spcPts val="0"/>
                        </a:spcBef>
                        <a:spcAft>
                          <a:spcPts val="0"/>
                        </a:spcAft>
                        <a:buNone/>
                      </a:pPr>
                      <a:r>
                        <a:rPr b="1" lang="en-US" sz="1400" u="none" cap="none" strike="noStrike">
                          <a:solidFill>
                            <a:srgbClr val="FF0000"/>
                          </a:solidFill>
                        </a:rPr>
                        <a:t>United States, ancient Athens</a:t>
                      </a:r>
                      <a:endParaRPr b="1" sz="1100" u="none" cap="none" strike="noStrike">
                        <a:solidFill>
                          <a:srgbClr val="FF0000"/>
                        </a:solidFill>
                        <a:latin typeface="Calibri"/>
                        <a:ea typeface="Calibri"/>
                        <a:cs typeface="Calibri"/>
                        <a:sym typeface="Calibri"/>
                      </a:endParaRPr>
                    </a:p>
                  </a:txBody>
                  <a:tcPr marT="9525" marB="9525" marR="9525" marL="9525" anchor="ctr"/>
                </a:tc>
              </a:tr>
            </a:tbl>
          </a:graphicData>
        </a:graphic>
      </p:graphicFrame>
      <p:sp>
        <p:nvSpPr>
          <p:cNvPr id="140" name="Google Shape;140;p1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42" name="Google Shape;142;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460" name="Google Shape;460;p5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361950" lvl="0" marL="274320" rtl="0" algn="ctr">
              <a:spcBef>
                <a:spcPts val="0"/>
              </a:spcBef>
              <a:spcAft>
                <a:spcPts val="0"/>
              </a:spcAft>
              <a:buSzPts val="5700"/>
              <a:buChar char="⚫"/>
            </a:pPr>
            <a:r>
              <a:rPr b="1" lang="en-US" sz="6000">
                <a:solidFill>
                  <a:srgbClr val="C00000"/>
                </a:solidFill>
              </a:rPr>
              <a:t>END OF SESSION</a:t>
            </a:r>
            <a:endParaRPr b="1" sz="6000">
              <a:solidFill>
                <a:srgbClr val="C00000"/>
              </a:solidFill>
            </a:endParaRPr>
          </a:p>
        </p:txBody>
      </p:sp>
      <p:sp>
        <p:nvSpPr>
          <p:cNvPr id="461" name="Google Shape;461;p5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62" name="Google Shape;462;p5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463" name="Google Shape;463;p5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822960" y="365760"/>
            <a:ext cx="7520940" cy="9144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500"/>
              <a:buFont typeface="Calibri"/>
              <a:buNone/>
            </a:pPr>
            <a:r>
              <a:t/>
            </a:r>
            <a:endParaRPr sz="4500"/>
          </a:p>
        </p:txBody>
      </p:sp>
      <p:graphicFrame>
        <p:nvGraphicFramePr>
          <p:cNvPr id="148" name="Google Shape;148;p19"/>
          <p:cNvGraphicFramePr/>
          <p:nvPr/>
        </p:nvGraphicFramePr>
        <p:xfrm>
          <a:off x="457200" y="685800"/>
          <a:ext cx="3000000" cy="3000000"/>
        </p:xfrm>
        <a:graphic>
          <a:graphicData uri="http://schemas.openxmlformats.org/drawingml/2006/table">
            <a:tbl>
              <a:tblPr bandRow="1" firstCol="1" firstRow="1">
                <a:noFill/>
                <a:tableStyleId>{346FC176-10A3-4D40-B04A-16E750C4999C}</a:tableStyleId>
              </a:tblPr>
              <a:tblGrid>
                <a:gridCol w="1981200"/>
                <a:gridCol w="4474800"/>
                <a:gridCol w="2002200"/>
              </a:tblGrid>
              <a:tr h="194250">
                <a:tc gridSpan="3">
                  <a:txBody>
                    <a:bodyPr/>
                    <a:lstStyle/>
                    <a:p>
                      <a:pPr indent="0" lvl="0" marL="0" marR="0" rtl="0" algn="just">
                        <a:lnSpc>
                          <a:spcPct val="115000"/>
                        </a:lnSpc>
                        <a:spcBef>
                          <a:spcPts val="0"/>
                        </a:spcBef>
                        <a:spcAft>
                          <a:spcPts val="0"/>
                        </a:spcAft>
                        <a:buNone/>
                      </a:pPr>
                      <a:r>
                        <a:rPr lang="en-US" sz="1000" u="none" cap="none" strike="noStrike"/>
                        <a:t>Regimes and Amount of Government Power</a:t>
                      </a:r>
                      <a:endParaRPr sz="800" u="none" cap="none" strike="noStrike">
                        <a:latin typeface="Calibri"/>
                        <a:ea typeface="Calibri"/>
                        <a:cs typeface="Calibri"/>
                        <a:sym typeface="Calibri"/>
                      </a:endParaRPr>
                    </a:p>
                  </a:txBody>
                  <a:tcPr marT="7100" marB="7100" marR="7100" marL="7100" anchor="ctr"/>
                </a:tc>
                <a:tc hMerge="1"/>
                <a:tc hMerge="1"/>
              </a:tr>
              <a:tr h="281925">
                <a:tc>
                  <a:txBody>
                    <a:bodyPr/>
                    <a:lstStyle/>
                    <a:p>
                      <a:pPr indent="0" lvl="0" marL="0" marR="0" rtl="0" algn="just">
                        <a:lnSpc>
                          <a:spcPct val="115000"/>
                        </a:lnSpc>
                        <a:spcBef>
                          <a:spcPts val="0"/>
                        </a:spcBef>
                        <a:spcAft>
                          <a:spcPts val="0"/>
                        </a:spcAft>
                        <a:buNone/>
                      </a:pPr>
                      <a:r>
                        <a:rPr lang="en-US" sz="2000" u="none" cap="none" strike="noStrike"/>
                        <a:t>Type of Regime</a:t>
                      </a:r>
                      <a:endParaRPr sz="20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Amount of Governmental Power</a:t>
                      </a:r>
                      <a:endParaRPr sz="16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Example</a:t>
                      </a:r>
                      <a:endParaRPr sz="1600" u="none" cap="none" strike="noStrike">
                        <a:latin typeface="Calibri"/>
                        <a:ea typeface="Calibri"/>
                        <a:cs typeface="Calibri"/>
                        <a:sym typeface="Calibri"/>
                      </a:endParaRPr>
                    </a:p>
                  </a:txBody>
                  <a:tcPr marT="7100" marB="7100" marR="7100" marL="7100" anchor="ctr"/>
                </a:tc>
              </a:tr>
              <a:tr h="543525">
                <a:tc>
                  <a:txBody>
                    <a:bodyPr/>
                    <a:lstStyle/>
                    <a:p>
                      <a:pPr indent="0" lvl="0" marL="0" marR="0" rtl="0" algn="just">
                        <a:lnSpc>
                          <a:spcPct val="115000"/>
                        </a:lnSpc>
                        <a:spcBef>
                          <a:spcPts val="0"/>
                        </a:spcBef>
                        <a:spcAft>
                          <a:spcPts val="0"/>
                        </a:spcAft>
                        <a:buNone/>
                      </a:pPr>
                      <a:r>
                        <a:rPr lang="en-US" sz="2000" u="none" cap="none" strike="noStrike"/>
                        <a:t>Totalitarian</a:t>
                      </a:r>
                      <a:endParaRPr sz="20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Absolute power; controls every aspect of its citizens’ lives </a:t>
                      </a:r>
                      <a:endParaRPr sz="16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Soviet Union, North Korea, Nazi Germany</a:t>
                      </a:r>
                      <a:endParaRPr sz="1600" u="none" cap="none" strike="noStrike">
                        <a:latin typeface="Calibri"/>
                        <a:ea typeface="Calibri"/>
                        <a:cs typeface="Calibri"/>
                        <a:sym typeface="Calibri"/>
                      </a:endParaRPr>
                    </a:p>
                  </a:txBody>
                  <a:tcPr marT="7100" marB="7100" marR="7100" marL="7100" anchor="ctr"/>
                </a:tc>
              </a:tr>
              <a:tr h="1328325">
                <a:tc>
                  <a:txBody>
                    <a:bodyPr/>
                    <a:lstStyle/>
                    <a:p>
                      <a:pPr indent="0" lvl="0" marL="0" marR="0" rtl="0" algn="just">
                        <a:lnSpc>
                          <a:spcPct val="115000"/>
                        </a:lnSpc>
                        <a:spcBef>
                          <a:spcPts val="0"/>
                        </a:spcBef>
                        <a:spcAft>
                          <a:spcPts val="0"/>
                        </a:spcAft>
                        <a:buNone/>
                      </a:pPr>
                      <a:r>
                        <a:rPr lang="en-US" sz="2000" u="none" cap="none" strike="noStrike"/>
                        <a:t>Autocratic</a:t>
                      </a:r>
                      <a:endParaRPr sz="20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Less powerful than a totalitarian regime but still controls most aspects of its citizens’ lives; often associated with a single ruler; often arbitrary</a:t>
                      </a:r>
                      <a:endParaRPr sz="16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Iraq before the 2003 American invasion</a:t>
                      </a:r>
                      <a:endParaRPr sz="1600" u="none" cap="none" strike="noStrike">
                        <a:latin typeface="Calibri"/>
                        <a:ea typeface="Calibri"/>
                        <a:cs typeface="Calibri"/>
                        <a:sym typeface="Calibri"/>
                      </a:endParaRPr>
                    </a:p>
                  </a:txBody>
                  <a:tcPr marT="7100" marB="7100" marR="7100" marL="7100" anchor="ctr"/>
                </a:tc>
              </a:tr>
              <a:tr h="1066725">
                <a:tc>
                  <a:txBody>
                    <a:bodyPr/>
                    <a:lstStyle/>
                    <a:p>
                      <a:pPr indent="0" lvl="0" marL="0" marR="0" rtl="0" algn="just">
                        <a:lnSpc>
                          <a:spcPct val="115000"/>
                        </a:lnSpc>
                        <a:spcBef>
                          <a:spcPts val="0"/>
                        </a:spcBef>
                        <a:spcAft>
                          <a:spcPts val="0"/>
                        </a:spcAft>
                        <a:buNone/>
                      </a:pPr>
                      <a:r>
                        <a:rPr lang="en-US" sz="2000" u="none" cap="none" strike="noStrike"/>
                        <a:t>Authoritarian</a:t>
                      </a:r>
                      <a:endParaRPr sz="20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Less power than totalitarian regime but still controls most aspects of its citizens’ lives; often outlasts its rulers</a:t>
                      </a:r>
                      <a:endParaRPr sz="16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China, Egypt</a:t>
                      </a:r>
                      <a:endParaRPr sz="1600" u="none" cap="none" strike="noStrike">
                        <a:latin typeface="Calibri"/>
                        <a:ea typeface="Calibri"/>
                        <a:cs typeface="Calibri"/>
                        <a:sym typeface="Calibri"/>
                      </a:endParaRPr>
                    </a:p>
                  </a:txBody>
                  <a:tcPr marT="7100" marB="7100" marR="7100" marL="7100" anchor="ctr"/>
                </a:tc>
              </a:tr>
              <a:tr h="805125">
                <a:tc>
                  <a:txBody>
                    <a:bodyPr/>
                    <a:lstStyle/>
                    <a:p>
                      <a:pPr indent="0" lvl="0" marL="0" marR="0" rtl="0" algn="just">
                        <a:lnSpc>
                          <a:spcPct val="115000"/>
                        </a:lnSpc>
                        <a:spcBef>
                          <a:spcPts val="0"/>
                        </a:spcBef>
                        <a:spcAft>
                          <a:spcPts val="0"/>
                        </a:spcAft>
                        <a:buNone/>
                      </a:pPr>
                      <a:r>
                        <a:rPr lang="en-US" sz="2000" u="none" cap="none" strike="noStrike"/>
                        <a:t>Constitutional</a:t>
                      </a:r>
                      <a:endParaRPr sz="20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Limited by specific rules, such as the citizens’ right to free speech or freedom of religion</a:t>
                      </a:r>
                      <a:endParaRPr sz="16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United States, United Kingdom, Germany, Japan</a:t>
                      </a:r>
                      <a:endParaRPr sz="1600" u="none" cap="none" strike="noStrike">
                        <a:latin typeface="Calibri"/>
                        <a:ea typeface="Calibri"/>
                        <a:cs typeface="Calibri"/>
                        <a:sym typeface="Calibri"/>
                      </a:endParaRPr>
                    </a:p>
                  </a:txBody>
                  <a:tcPr marT="7100" marB="7100" marR="7100" marL="7100" anchor="ctr"/>
                </a:tc>
              </a:tr>
              <a:tr h="805125">
                <a:tc>
                  <a:txBody>
                    <a:bodyPr/>
                    <a:lstStyle/>
                    <a:p>
                      <a:pPr indent="0" lvl="0" marL="0" marR="0" rtl="0" algn="just">
                        <a:lnSpc>
                          <a:spcPct val="115000"/>
                        </a:lnSpc>
                        <a:spcBef>
                          <a:spcPts val="0"/>
                        </a:spcBef>
                        <a:spcAft>
                          <a:spcPts val="0"/>
                        </a:spcAft>
                        <a:buNone/>
                      </a:pPr>
                      <a:r>
                        <a:rPr lang="en-US" sz="2000" u="none" cap="none" strike="noStrike"/>
                        <a:t>Anarchist</a:t>
                      </a:r>
                      <a:endParaRPr sz="20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No power, or simply no government; can occur when a government loses its power</a:t>
                      </a:r>
                      <a:endParaRPr sz="1600" u="none" cap="none" strike="noStrike">
                        <a:latin typeface="Calibri"/>
                        <a:ea typeface="Calibri"/>
                        <a:cs typeface="Calibri"/>
                        <a:sym typeface="Calibri"/>
                      </a:endParaRPr>
                    </a:p>
                  </a:txBody>
                  <a:tcPr marT="7100" marB="7100" marR="7100" marL="7100" anchor="ctr"/>
                </a:tc>
                <a:tc>
                  <a:txBody>
                    <a:bodyPr/>
                    <a:lstStyle/>
                    <a:p>
                      <a:pPr indent="0" lvl="0" marL="0" marR="0" rtl="0" algn="just">
                        <a:lnSpc>
                          <a:spcPct val="115000"/>
                        </a:lnSpc>
                        <a:spcBef>
                          <a:spcPts val="0"/>
                        </a:spcBef>
                        <a:spcAft>
                          <a:spcPts val="0"/>
                        </a:spcAft>
                        <a:buNone/>
                      </a:pPr>
                      <a:r>
                        <a:rPr lang="en-US" sz="1600" u="none" cap="none" strike="noStrike"/>
                        <a:t>Somalia </a:t>
                      </a:r>
                      <a:endParaRPr sz="1600" u="none" cap="none" strike="noStrike">
                        <a:latin typeface="Calibri"/>
                        <a:ea typeface="Calibri"/>
                        <a:cs typeface="Calibri"/>
                        <a:sym typeface="Calibri"/>
                      </a:endParaRPr>
                    </a:p>
                  </a:txBody>
                  <a:tcPr marT="7100" marB="7100" marR="7100" marL="7100" anchor="ctr"/>
                </a:tc>
              </a:tr>
            </a:tbl>
          </a:graphicData>
        </a:graphic>
      </p:graphicFrame>
      <p:sp>
        <p:nvSpPr>
          <p:cNvPr id="149" name="Google Shape;149;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51" name="Google Shape;151;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Autofit/>
          </a:bodyPr>
          <a:lstStyle/>
          <a:p>
            <a:pPr indent="0" lvl="0" marL="0" rtl="0" algn="r">
              <a:spcBef>
                <a:spcPts val="0"/>
              </a:spcBef>
              <a:spcAft>
                <a:spcPts val="0"/>
              </a:spcAft>
              <a:buClr>
                <a:srgbClr val="4CE0EA"/>
              </a:buClr>
              <a:buSzPts val="5600"/>
              <a:buFont typeface="Calibri"/>
              <a:buNone/>
            </a:pPr>
            <a:r>
              <a:rPr b="1" lang="en-US"/>
              <a:t>Democracy</a:t>
            </a:r>
            <a:endParaRPr/>
          </a:p>
        </p:txBody>
      </p:sp>
      <p:sp>
        <p:nvSpPr>
          <p:cNvPr id="157" name="Google Shape;157;p20"/>
          <p:cNvSpPr txBox="1"/>
          <p:nvPr>
            <p:ph idx="1" type="subTitle"/>
          </p:nvPr>
        </p:nvSpPr>
        <p:spPr>
          <a:xfrm rot="-2460000">
            <a:off x="1611858" y="2720520"/>
            <a:ext cx="6511131" cy="1440716"/>
          </a:xfrm>
          <a:prstGeom prst="rect">
            <a:avLst/>
          </a:prstGeom>
          <a:noFill/>
          <a:ln>
            <a:noFill/>
          </a:ln>
        </p:spPr>
        <p:txBody>
          <a:bodyPr anchorCtr="0" anchor="t" bIns="45700" lIns="0" spcFirstLastPara="1" rIns="18275" wrap="square" tIns="45700">
            <a:noAutofit/>
          </a:bodyPr>
          <a:lstStyle/>
          <a:p>
            <a:pPr indent="0" lvl="0" marL="0" marR="45720" rtl="0" algn="r">
              <a:spcBef>
                <a:spcPts val="0"/>
              </a:spcBef>
              <a:spcAft>
                <a:spcPts val="0"/>
              </a:spcAft>
              <a:buSzPts val="247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5000"/>
              <a:buFont typeface="Calibri"/>
              <a:buNone/>
            </a:pPr>
            <a:r>
              <a:t/>
            </a:r>
            <a:endParaRPr/>
          </a:p>
        </p:txBody>
      </p:sp>
      <p:sp>
        <p:nvSpPr>
          <p:cNvPr id="163" name="Google Shape;163;p21"/>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81280" lvl="0" marL="274320" rtl="0" algn="l">
              <a:spcBef>
                <a:spcPts val="0"/>
              </a:spcBef>
              <a:spcAft>
                <a:spcPts val="0"/>
              </a:spcAft>
              <a:buSzPts val="3040"/>
              <a:buNone/>
            </a:pPr>
            <a:r>
              <a:t/>
            </a:r>
            <a:endParaRPr b="1" sz="3200">
              <a:solidFill>
                <a:srgbClr val="FF0000"/>
              </a:solidFill>
              <a:latin typeface="Calibri"/>
              <a:ea typeface="Calibri"/>
              <a:cs typeface="Calibri"/>
              <a:sym typeface="Calibri"/>
            </a:endParaRPr>
          </a:p>
          <a:p>
            <a:pPr indent="-274320" lvl="0" marL="274320" rtl="0" algn="l">
              <a:spcBef>
                <a:spcPts val="640"/>
              </a:spcBef>
              <a:spcAft>
                <a:spcPts val="0"/>
              </a:spcAft>
              <a:buSzPts val="3040"/>
              <a:buChar char="⚫"/>
            </a:pPr>
            <a:r>
              <a:rPr b="1" lang="en-US" sz="3200">
                <a:solidFill>
                  <a:srgbClr val="FF0000"/>
                </a:solidFill>
                <a:latin typeface="Calibri"/>
                <a:ea typeface="Calibri"/>
                <a:cs typeface="Calibri"/>
                <a:sym typeface="Calibri"/>
              </a:rPr>
              <a:t>Democracy has roots in the Magna Carta, England's "Great Charter" of 1215 that was the first document to challenge the authority of the king, subjecting him to the rule of the law and protecting his people from feudal abuse.</a:t>
            </a:r>
            <a:endParaRPr/>
          </a:p>
        </p:txBody>
      </p:sp>
      <p:sp>
        <p:nvSpPr>
          <p:cNvPr id="164" name="Google Shape;164;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66" name="Google Shape;166;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457200" y="704088"/>
            <a:ext cx="8229600" cy="591312"/>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3200"/>
              <a:buFont typeface="Calibri"/>
              <a:buNone/>
            </a:pPr>
            <a:r>
              <a:rPr b="1" lang="en-US" sz="3200"/>
              <a:t>Democracy consists of four basic element</a:t>
            </a:r>
            <a:r>
              <a:rPr lang="en-US" sz="3200"/>
              <a:t>s:</a:t>
            </a:r>
            <a:endParaRPr/>
          </a:p>
        </p:txBody>
      </p:sp>
      <p:sp>
        <p:nvSpPr>
          <p:cNvPr id="172" name="Google Shape;172;p22"/>
          <p:cNvSpPr txBox="1"/>
          <p:nvPr>
            <p:ph idx="1" type="body"/>
          </p:nvPr>
        </p:nvSpPr>
        <p:spPr>
          <a:xfrm>
            <a:off x="457200" y="1524000"/>
            <a:ext cx="8229600" cy="48006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285"/>
              <a:buChar char="⚫"/>
            </a:pPr>
            <a:r>
              <a:rPr lang="en-US" sz="2405"/>
              <a:t> </a:t>
            </a:r>
            <a:endParaRPr/>
          </a:p>
          <a:p>
            <a:pPr indent="-274320" lvl="0" marL="274320" rtl="0" algn="l">
              <a:lnSpc>
                <a:spcPct val="80000"/>
              </a:lnSpc>
              <a:spcBef>
                <a:spcPts val="555"/>
              </a:spcBef>
              <a:spcAft>
                <a:spcPts val="0"/>
              </a:spcAft>
              <a:buSzPts val="2636"/>
              <a:buChar char="⚫"/>
            </a:pPr>
            <a:r>
              <a:rPr b="1" lang="en-US" sz="2775">
                <a:latin typeface="Calibri"/>
                <a:ea typeface="Calibri"/>
                <a:cs typeface="Calibri"/>
                <a:sym typeface="Calibri"/>
              </a:rPr>
              <a:t>A political system for choosing and replacing the government through free and fair elections.</a:t>
            </a:r>
            <a:endParaRPr/>
          </a:p>
          <a:p>
            <a:pPr indent="-274320" lvl="0" marL="274320" rtl="0" algn="l">
              <a:lnSpc>
                <a:spcPct val="80000"/>
              </a:lnSpc>
              <a:spcBef>
                <a:spcPts val="555"/>
              </a:spcBef>
              <a:spcAft>
                <a:spcPts val="0"/>
              </a:spcAft>
              <a:buSzPts val="2636"/>
              <a:buChar char="⚫"/>
            </a:pPr>
            <a:r>
              <a:rPr b="1" lang="en-US" sz="2775">
                <a:latin typeface="Calibri"/>
                <a:ea typeface="Calibri"/>
                <a:cs typeface="Calibri"/>
                <a:sym typeface="Calibri"/>
              </a:rPr>
              <a:t> </a:t>
            </a:r>
            <a:endParaRPr/>
          </a:p>
          <a:p>
            <a:pPr indent="-274320" lvl="0" marL="274320" rtl="0" algn="l">
              <a:lnSpc>
                <a:spcPct val="80000"/>
              </a:lnSpc>
              <a:spcBef>
                <a:spcPts val="555"/>
              </a:spcBef>
              <a:spcAft>
                <a:spcPts val="0"/>
              </a:spcAft>
              <a:buSzPts val="2636"/>
              <a:buChar char="⚫"/>
            </a:pPr>
            <a:r>
              <a:rPr b="1" lang="en-US" sz="2775">
                <a:latin typeface="Calibri"/>
                <a:ea typeface="Calibri"/>
                <a:cs typeface="Calibri"/>
                <a:sym typeface="Calibri"/>
              </a:rPr>
              <a:t>2.  The active participation of the people, as citizens, in politics and civic life.</a:t>
            </a:r>
            <a:endParaRPr/>
          </a:p>
          <a:p>
            <a:pPr indent="-274320" lvl="0" marL="274320" rtl="0" algn="l">
              <a:lnSpc>
                <a:spcPct val="80000"/>
              </a:lnSpc>
              <a:spcBef>
                <a:spcPts val="555"/>
              </a:spcBef>
              <a:spcAft>
                <a:spcPts val="0"/>
              </a:spcAft>
              <a:buSzPts val="2636"/>
              <a:buChar char="⚫"/>
            </a:pPr>
            <a:r>
              <a:rPr b="1" lang="en-US" sz="2775">
                <a:latin typeface="Calibri"/>
                <a:ea typeface="Calibri"/>
                <a:cs typeface="Calibri"/>
                <a:sym typeface="Calibri"/>
              </a:rPr>
              <a:t> </a:t>
            </a:r>
            <a:endParaRPr/>
          </a:p>
          <a:p>
            <a:pPr indent="-274320" lvl="0" marL="274320" rtl="0" algn="l">
              <a:lnSpc>
                <a:spcPct val="80000"/>
              </a:lnSpc>
              <a:spcBef>
                <a:spcPts val="555"/>
              </a:spcBef>
              <a:spcAft>
                <a:spcPts val="0"/>
              </a:spcAft>
              <a:buSzPts val="2636"/>
              <a:buChar char="⚫"/>
            </a:pPr>
            <a:r>
              <a:rPr b="1" lang="en-US" sz="2775">
                <a:latin typeface="Calibri"/>
                <a:ea typeface="Calibri"/>
                <a:cs typeface="Calibri"/>
                <a:sym typeface="Calibri"/>
              </a:rPr>
              <a:t>3.  Protection of the human rights of all citizens.</a:t>
            </a:r>
            <a:endParaRPr/>
          </a:p>
          <a:p>
            <a:pPr indent="-274320" lvl="0" marL="274320" rtl="0" algn="l">
              <a:lnSpc>
                <a:spcPct val="80000"/>
              </a:lnSpc>
              <a:spcBef>
                <a:spcPts val="555"/>
              </a:spcBef>
              <a:spcAft>
                <a:spcPts val="0"/>
              </a:spcAft>
              <a:buSzPts val="2636"/>
              <a:buChar char="⚫"/>
            </a:pPr>
            <a:r>
              <a:rPr b="1" lang="en-US" sz="2775">
                <a:latin typeface="Calibri"/>
                <a:ea typeface="Calibri"/>
                <a:cs typeface="Calibri"/>
                <a:sym typeface="Calibri"/>
              </a:rPr>
              <a:t> </a:t>
            </a:r>
            <a:endParaRPr/>
          </a:p>
          <a:p>
            <a:pPr indent="-274320" lvl="0" marL="274320" rtl="0" algn="l">
              <a:lnSpc>
                <a:spcPct val="80000"/>
              </a:lnSpc>
              <a:spcBef>
                <a:spcPts val="555"/>
              </a:spcBef>
              <a:spcAft>
                <a:spcPts val="0"/>
              </a:spcAft>
              <a:buSzPts val="2636"/>
              <a:buChar char="⚫"/>
            </a:pPr>
            <a:r>
              <a:rPr b="1" lang="en-US" sz="2775">
                <a:latin typeface="Calibri"/>
                <a:ea typeface="Calibri"/>
                <a:cs typeface="Calibri"/>
                <a:sym typeface="Calibri"/>
              </a:rPr>
              <a:t>4.  A rule of law, in which the laws and procedures apply equally to all citizens.</a:t>
            </a:r>
            <a:endParaRPr/>
          </a:p>
          <a:p>
            <a:pPr indent="-129238" lvl="0" marL="274320" rtl="0" algn="l">
              <a:lnSpc>
                <a:spcPct val="80000"/>
              </a:lnSpc>
              <a:spcBef>
                <a:spcPts val="481"/>
              </a:spcBef>
              <a:spcAft>
                <a:spcPts val="0"/>
              </a:spcAft>
              <a:buSzPts val="2285"/>
              <a:buNone/>
            </a:pPr>
            <a:r>
              <a:t/>
            </a:r>
            <a:endParaRPr sz="2405"/>
          </a:p>
        </p:txBody>
      </p:sp>
      <p:sp>
        <p:nvSpPr>
          <p:cNvPr id="173" name="Google Shape;173;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75" name="Google Shape;175;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822960" y="609600"/>
            <a:ext cx="7520940" cy="10668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4500"/>
              <a:buFont typeface="Calibri"/>
              <a:buNone/>
            </a:pP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br>
              <a:rPr lang="en-US" sz="4500"/>
            </a:br>
            <a:r>
              <a:rPr b="1" lang="en-US" sz="3600"/>
              <a:t>Direct democracies</a:t>
            </a:r>
            <a:br>
              <a:rPr lang="en-US" sz="4500"/>
            </a:br>
            <a:endParaRPr b="1" sz="4500"/>
          </a:p>
        </p:txBody>
      </p:sp>
      <p:sp>
        <p:nvSpPr>
          <p:cNvPr id="181" name="Google Shape;181;p23"/>
          <p:cNvSpPr txBox="1"/>
          <p:nvPr>
            <p:ph idx="1" type="body"/>
          </p:nvPr>
        </p:nvSpPr>
        <p:spPr>
          <a:xfrm>
            <a:off x="822960" y="1752600"/>
            <a:ext cx="7520940" cy="44958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660"/>
              <a:buChar char="⚫"/>
            </a:pPr>
            <a:r>
              <a:rPr b="1" lang="en-US" sz="2800">
                <a:latin typeface="Calibri"/>
                <a:ea typeface="Calibri"/>
                <a:cs typeface="Calibri"/>
                <a:sym typeface="Calibri"/>
              </a:rPr>
              <a:t>A  direct democracy or </a:t>
            </a:r>
            <a:r>
              <a:rPr b="1" i="1" lang="en-US" sz="2800">
                <a:latin typeface="Calibri"/>
                <a:ea typeface="Calibri"/>
                <a:cs typeface="Calibri"/>
                <a:sym typeface="Calibri"/>
              </a:rPr>
              <a:t>pure democracy</a:t>
            </a:r>
            <a:r>
              <a:rPr b="1" lang="en-US" sz="2800">
                <a:latin typeface="Calibri"/>
                <a:ea typeface="Calibri"/>
                <a:cs typeface="Calibri"/>
                <a:sym typeface="Calibri"/>
              </a:rPr>
              <a:t> is a type of democracy where the people govern directly. It requires wide participation of citizens in politics (</a:t>
            </a:r>
            <a:r>
              <a:rPr b="1" lang="en-US" sz="2000">
                <a:latin typeface="Calibri"/>
                <a:ea typeface="Calibri"/>
                <a:cs typeface="Calibri"/>
                <a:sym typeface="Calibri"/>
              </a:rPr>
              <a:t>Clifford, 2009</a:t>
            </a:r>
            <a:r>
              <a:rPr b="1" lang="en-US" sz="2800">
                <a:latin typeface="Calibri"/>
                <a:ea typeface="Calibri"/>
                <a:cs typeface="Calibri"/>
                <a:sym typeface="Calibri"/>
              </a:rPr>
              <a:t>).</a:t>
            </a:r>
            <a:r>
              <a:rPr b="1" baseline="30000" lang="en-US" sz="2800">
                <a:latin typeface="Calibri"/>
                <a:ea typeface="Calibri"/>
                <a:cs typeface="Calibri"/>
                <a:sym typeface="Calibri"/>
              </a:rPr>
              <a:t> </a:t>
            </a:r>
            <a:r>
              <a:rPr b="1" lang="en-US" sz="2800">
                <a:latin typeface="Calibri"/>
                <a:ea typeface="Calibri"/>
                <a:cs typeface="Calibri"/>
                <a:sym typeface="Calibri"/>
              </a:rPr>
              <a:t> Athenian democracy or </a:t>
            </a:r>
            <a:r>
              <a:rPr b="1" i="1" lang="en-US" sz="2800">
                <a:latin typeface="Calibri"/>
                <a:ea typeface="Calibri"/>
                <a:cs typeface="Calibri"/>
                <a:sym typeface="Calibri"/>
              </a:rPr>
              <a:t>classical democracy</a:t>
            </a:r>
            <a:r>
              <a:rPr b="1" lang="en-US" sz="2800">
                <a:latin typeface="Calibri"/>
                <a:ea typeface="Calibri"/>
                <a:cs typeface="Calibri"/>
                <a:sym typeface="Calibri"/>
              </a:rPr>
              <a:t> refers to a direct democracy developed in ancient times in the Greek city-state of Athens. </a:t>
            </a:r>
            <a:endParaRPr b="1" sz="2400"/>
          </a:p>
        </p:txBody>
      </p:sp>
      <p:sp>
        <p:nvSpPr>
          <p:cNvPr id="182" name="Google Shape;182;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6/29/2019</a:t>
            </a:r>
            <a:endParaRPr/>
          </a:p>
        </p:txBody>
      </p:sp>
      <p:sp>
        <p:nvSpPr>
          <p:cNvPr id="184" name="Google Shape;184;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US"/>
              <a:t>Dr. Kabir M. Ashraf Alam ndc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