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306" r:id="rId6"/>
    <p:sldId id="307" r:id="rId7"/>
    <p:sldId id="260" r:id="rId8"/>
    <p:sldId id="262" r:id="rId9"/>
    <p:sldId id="263" r:id="rId10"/>
    <p:sldId id="308" r:id="rId11"/>
    <p:sldId id="264" r:id="rId12"/>
    <p:sldId id="265" r:id="rId13"/>
    <p:sldId id="266" r:id="rId14"/>
    <p:sldId id="309" r:id="rId15"/>
    <p:sldId id="267" r:id="rId16"/>
    <p:sldId id="310" r:id="rId17"/>
    <p:sldId id="268" r:id="rId18"/>
    <p:sldId id="269" r:id="rId19"/>
    <p:sldId id="270" r:id="rId20"/>
    <p:sldId id="311" r:id="rId21"/>
    <p:sldId id="271" r:id="rId22"/>
    <p:sldId id="272" r:id="rId23"/>
    <p:sldId id="273" r:id="rId24"/>
    <p:sldId id="312"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6" r:id="rId46"/>
    <p:sldId id="298" r:id="rId47"/>
    <p:sldId id="299" r:id="rId48"/>
    <p:sldId id="300" r:id="rId49"/>
    <p:sldId id="301" r:id="rId50"/>
    <p:sldId id="297" r:id="rId51"/>
    <p:sldId id="294" r:id="rId52"/>
    <p:sldId id="302" r:id="rId53"/>
    <p:sldId id="303" r:id="rId54"/>
    <p:sldId id="304" r:id="rId55"/>
    <p:sldId id="305" r:id="rId56"/>
    <p:sldId id="29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699"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C42B82-70A5-47F4-A4DA-DD24B81297F4}" type="datetimeFigureOut">
              <a:rPr lang="en-US" smtClean="0"/>
              <a:t>4/18/2020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EE247-FC78-4A04-AAAB-2F2F10A8BBA9}" type="slidenum">
              <a:rPr lang="en-US" smtClean="0"/>
              <a:t>‹#›</a:t>
            </a:fld>
            <a:endParaRPr lang="en-US"/>
          </a:p>
        </p:txBody>
      </p:sp>
    </p:spTree>
    <p:extLst>
      <p:ext uri="{BB962C8B-B14F-4D97-AF65-F5344CB8AC3E}">
        <p14:creationId xmlns:p14="http://schemas.microsoft.com/office/powerpoint/2010/main" val="1030182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F6C9B0-9042-4DE5-904A-DE818294D7B6}" type="datetime1">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7C689-B22B-4BF1-9ECF-B287BD03E652}" type="slidenum">
              <a:rPr lang="en-US" smtClean="0"/>
              <a:t>‹#›</a:t>
            </a:fld>
            <a:endParaRPr lang="en-US"/>
          </a:p>
        </p:txBody>
      </p:sp>
    </p:spTree>
    <p:extLst>
      <p:ext uri="{BB962C8B-B14F-4D97-AF65-F5344CB8AC3E}">
        <p14:creationId xmlns:p14="http://schemas.microsoft.com/office/powerpoint/2010/main" val="339092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16C77B-F1D9-488A-AB90-681378799EB8}" type="datetime1">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7C689-B22B-4BF1-9ECF-B287BD03E652}" type="slidenum">
              <a:rPr lang="en-US" smtClean="0"/>
              <a:t>‹#›</a:t>
            </a:fld>
            <a:endParaRPr lang="en-US"/>
          </a:p>
        </p:txBody>
      </p:sp>
    </p:spTree>
    <p:extLst>
      <p:ext uri="{BB962C8B-B14F-4D97-AF65-F5344CB8AC3E}">
        <p14:creationId xmlns:p14="http://schemas.microsoft.com/office/powerpoint/2010/main" val="108456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C0594-06C8-4DD3-A0A6-F98E47EAA8ED}" type="datetime1">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7C689-B22B-4BF1-9ECF-B287BD03E652}" type="slidenum">
              <a:rPr lang="en-US" smtClean="0"/>
              <a:t>‹#›</a:t>
            </a:fld>
            <a:endParaRPr lang="en-US"/>
          </a:p>
        </p:txBody>
      </p:sp>
    </p:spTree>
    <p:extLst>
      <p:ext uri="{BB962C8B-B14F-4D97-AF65-F5344CB8AC3E}">
        <p14:creationId xmlns:p14="http://schemas.microsoft.com/office/powerpoint/2010/main" val="223001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7C5CEB-0384-40B2-8F54-732EA662ED5C}" type="datetime1">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7C689-B22B-4BF1-9ECF-B287BD03E652}" type="slidenum">
              <a:rPr lang="en-US" smtClean="0"/>
              <a:t>‹#›</a:t>
            </a:fld>
            <a:endParaRPr lang="en-US"/>
          </a:p>
        </p:txBody>
      </p:sp>
    </p:spTree>
    <p:extLst>
      <p:ext uri="{BB962C8B-B14F-4D97-AF65-F5344CB8AC3E}">
        <p14:creationId xmlns:p14="http://schemas.microsoft.com/office/powerpoint/2010/main" val="349170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B80472-4850-43AC-8E5B-2A10CE7B03FB}" type="datetime1">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7C689-B22B-4BF1-9ECF-B287BD03E652}" type="slidenum">
              <a:rPr lang="en-US" smtClean="0"/>
              <a:t>‹#›</a:t>
            </a:fld>
            <a:endParaRPr lang="en-US"/>
          </a:p>
        </p:txBody>
      </p:sp>
    </p:spTree>
    <p:extLst>
      <p:ext uri="{BB962C8B-B14F-4D97-AF65-F5344CB8AC3E}">
        <p14:creationId xmlns:p14="http://schemas.microsoft.com/office/powerpoint/2010/main" val="337358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78686B-AE4E-477D-BD07-26ACA24BAB65}" type="datetime1">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7C689-B22B-4BF1-9ECF-B287BD03E652}" type="slidenum">
              <a:rPr lang="en-US" smtClean="0"/>
              <a:t>‹#›</a:t>
            </a:fld>
            <a:endParaRPr lang="en-US"/>
          </a:p>
        </p:txBody>
      </p:sp>
    </p:spTree>
    <p:extLst>
      <p:ext uri="{BB962C8B-B14F-4D97-AF65-F5344CB8AC3E}">
        <p14:creationId xmlns:p14="http://schemas.microsoft.com/office/powerpoint/2010/main" val="223334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0629AE-BC3A-4A55-8682-1C0687BDDA89}" type="datetime1">
              <a:rPr lang="en-US" smtClean="0"/>
              <a:t>4/18/2020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7C689-B22B-4BF1-9ECF-B287BD03E652}" type="slidenum">
              <a:rPr lang="en-US" smtClean="0"/>
              <a:t>‹#›</a:t>
            </a:fld>
            <a:endParaRPr lang="en-US"/>
          </a:p>
        </p:txBody>
      </p:sp>
    </p:spTree>
    <p:extLst>
      <p:ext uri="{BB962C8B-B14F-4D97-AF65-F5344CB8AC3E}">
        <p14:creationId xmlns:p14="http://schemas.microsoft.com/office/powerpoint/2010/main" val="950486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F7CA9A-6F34-4F84-A076-254EC18AF430}" type="datetime1">
              <a:rPr lang="en-US" smtClean="0"/>
              <a:t>4/18/2020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7C689-B22B-4BF1-9ECF-B287BD03E652}" type="slidenum">
              <a:rPr lang="en-US" smtClean="0"/>
              <a:t>‹#›</a:t>
            </a:fld>
            <a:endParaRPr lang="en-US"/>
          </a:p>
        </p:txBody>
      </p:sp>
    </p:spTree>
    <p:extLst>
      <p:ext uri="{BB962C8B-B14F-4D97-AF65-F5344CB8AC3E}">
        <p14:creationId xmlns:p14="http://schemas.microsoft.com/office/powerpoint/2010/main" val="146827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0C806-8AE0-40E3-95A4-93315BA5CC6E}" type="datetime1">
              <a:rPr lang="en-US" smtClean="0"/>
              <a:t>4/18/2020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7C689-B22B-4BF1-9ECF-B287BD03E652}" type="slidenum">
              <a:rPr lang="en-US" smtClean="0"/>
              <a:t>‹#›</a:t>
            </a:fld>
            <a:endParaRPr lang="en-US"/>
          </a:p>
        </p:txBody>
      </p:sp>
    </p:spTree>
    <p:extLst>
      <p:ext uri="{BB962C8B-B14F-4D97-AF65-F5344CB8AC3E}">
        <p14:creationId xmlns:p14="http://schemas.microsoft.com/office/powerpoint/2010/main" val="10322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6B4CFE-1FFD-494B-90D9-E643AE9DC2DC}" type="datetime1">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7C689-B22B-4BF1-9ECF-B287BD03E652}" type="slidenum">
              <a:rPr lang="en-US" smtClean="0"/>
              <a:t>‹#›</a:t>
            </a:fld>
            <a:endParaRPr lang="en-US"/>
          </a:p>
        </p:txBody>
      </p:sp>
    </p:spTree>
    <p:extLst>
      <p:ext uri="{BB962C8B-B14F-4D97-AF65-F5344CB8AC3E}">
        <p14:creationId xmlns:p14="http://schemas.microsoft.com/office/powerpoint/2010/main" val="351114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C15DE-77DD-48EB-A47C-CCCD1F76A6AA}" type="datetime1">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7C689-B22B-4BF1-9ECF-B287BD03E652}" type="slidenum">
              <a:rPr lang="en-US" smtClean="0"/>
              <a:t>‹#›</a:t>
            </a:fld>
            <a:endParaRPr lang="en-US"/>
          </a:p>
        </p:txBody>
      </p:sp>
    </p:spTree>
    <p:extLst>
      <p:ext uri="{BB962C8B-B14F-4D97-AF65-F5344CB8AC3E}">
        <p14:creationId xmlns:p14="http://schemas.microsoft.com/office/powerpoint/2010/main" val="250522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F6E2B-0612-4DA6-8663-44C6BB808534}" type="datetime1">
              <a:rPr lang="en-US" smtClean="0"/>
              <a:t>4/18/2020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7C689-B22B-4BF1-9ECF-B287BD03E652}" type="slidenum">
              <a:rPr lang="en-US" smtClean="0"/>
              <a:t>‹#›</a:t>
            </a:fld>
            <a:endParaRPr lang="en-US"/>
          </a:p>
        </p:txBody>
      </p:sp>
    </p:spTree>
    <p:extLst>
      <p:ext uri="{BB962C8B-B14F-4D97-AF65-F5344CB8AC3E}">
        <p14:creationId xmlns:p14="http://schemas.microsoft.com/office/powerpoint/2010/main" val="240885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merriam-webster.com/dictionary/premise" TargetMode="External"/><Relationship Id="rId2" Type="http://schemas.openxmlformats.org/officeDocument/2006/relationships/hyperlink" Target="https://www.britannica.com/topic/ideology-society" TargetMode="External"/><Relationship Id="rId1" Type="http://schemas.openxmlformats.org/officeDocument/2006/relationships/slideLayout" Target="../slideLayouts/slideLayout2.xml"/><Relationship Id="rId5" Type="http://schemas.openxmlformats.org/officeDocument/2006/relationships/hyperlink" Target="https://www.merriam-webster.com/dictionary/sentiment" TargetMode="External"/><Relationship Id="rId4" Type="http://schemas.openxmlformats.org/officeDocument/2006/relationships/hyperlink" Target="https://www.merriam-webster.com/dictionary/Nationalism"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www.britannica.com/event/American-Revolution" TargetMode="External"/><Relationship Id="rId2" Type="http://schemas.openxmlformats.org/officeDocument/2006/relationships/hyperlink" Target="https://www.merriam-webster.com/dictionary/dynamic" TargetMode="External"/><Relationship Id="rId1" Type="http://schemas.openxmlformats.org/officeDocument/2006/relationships/slideLayout" Target="../slideLayouts/slideLayout2.xml"/><Relationship Id="rId4" Type="http://schemas.openxmlformats.org/officeDocument/2006/relationships/hyperlink" Target="https://www.merriam-webster.com/dictionary/manifestations"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britannica.com/place/Asia" TargetMode="External"/><Relationship Id="rId2" Type="http://schemas.openxmlformats.org/officeDocument/2006/relationships/hyperlink" Target="https://www.britannica.com/place/Latin-America"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smtClean="0"/>
              <a:t>Contemporary </a:t>
            </a:r>
            <a:r>
              <a:rPr lang="en-US" b="1" dirty="0"/>
              <a:t>political ideologies</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CF7C689-B22B-4BF1-9ECF-B287BD03E652}" type="slidenum">
              <a:rPr lang="en-US" smtClean="0"/>
              <a:t>1</a:t>
            </a:fld>
            <a:endParaRPr lang="en-US"/>
          </a:p>
        </p:txBody>
      </p:sp>
    </p:spTree>
    <p:extLst>
      <p:ext uri="{BB962C8B-B14F-4D97-AF65-F5344CB8AC3E}">
        <p14:creationId xmlns:p14="http://schemas.microsoft.com/office/powerpoint/2010/main" val="975654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latin typeface="Aharoni" pitchFamily="2" charset="-79"/>
                <a:cs typeface="Aharoni" pitchFamily="2" charset="-79"/>
              </a:rPr>
              <a:t>In some cultures, the absolute ruler was seen as a god in human form. Other peoples believed that their ruler had the divine right of kings, meaning that God had chosen the ruler to govern the rest. </a:t>
            </a:r>
            <a:endParaRPr lang="en-US" b="1" dirty="0" smtClean="0">
              <a:latin typeface="Aharoni" pitchFamily="2" charset="-79"/>
              <a:cs typeface="Aharoni" pitchFamily="2" charset="-79"/>
            </a:endParaRPr>
          </a:p>
          <a:p>
            <a:r>
              <a:rPr lang="en-US" b="1" dirty="0" smtClean="0">
                <a:latin typeface="Aharoni" pitchFamily="2" charset="-79"/>
                <a:cs typeface="Aharoni" pitchFamily="2" charset="-79"/>
              </a:rPr>
              <a:t>As </a:t>
            </a:r>
            <a:r>
              <a:rPr lang="en-US" b="1" dirty="0">
                <a:latin typeface="Aharoni" pitchFamily="2" charset="-79"/>
                <a:cs typeface="Aharoni" pitchFamily="2" charset="-79"/>
              </a:rPr>
              <a:t>a result, many cultures with absolute rulers practiced some form of </a:t>
            </a:r>
            <a:r>
              <a:rPr lang="en-US" b="1" dirty="0" err="1">
                <a:solidFill>
                  <a:srgbClr val="FF0000"/>
                </a:solidFill>
                <a:latin typeface="Aharoni" pitchFamily="2" charset="-79"/>
                <a:cs typeface="Aharoni" pitchFamily="2" charset="-79"/>
              </a:rPr>
              <a:t>caesaropapism</a:t>
            </a:r>
            <a:r>
              <a:rPr lang="en-US" b="1" dirty="0">
                <a:latin typeface="Aharoni" pitchFamily="2" charset="-79"/>
                <a:cs typeface="Aharoni" pitchFamily="2" charset="-79"/>
              </a:rPr>
              <a:t>, the belief that the ruler is head of both the governmental authority and the religious authority. </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10</a:t>
            </a:fld>
            <a:endParaRPr lang="en-US"/>
          </a:p>
        </p:txBody>
      </p:sp>
    </p:spTree>
    <p:extLst>
      <p:ext uri="{BB962C8B-B14F-4D97-AF65-F5344CB8AC3E}">
        <p14:creationId xmlns:p14="http://schemas.microsoft.com/office/powerpoint/2010/main" val="2970430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p:txBody>
          <a:bodyPr/>
          <a:lstStyle/>
          <a:p>
            <a:r>
              <a:rPr lang="en-US" dirty="0" smtClean="0">
                <a:solidFill>
                  <a:srgbClr val="002060"/>
                </a:solidFill>
              </a:rPr>
              <a:t>In the Byzantine Empire, the double-headed eagle symbolized </a:t>
            </a:r>
            <a:r>
              <a:rPr lang="en-US" b="1" dirty="0" err="1" smtClean="0">
                <a:solidFill>
                  <a:srgbClr val="FF0000"/>
                </a:solidFill>
              </a:rPr>
              <a:t>caesaropapism</a:t>
            </a:r>
            <a:r>
              <a:rPr lang="en-US" dirty="0" smtClean="0">
                <a:solidFill>
                  <a:srgbClr val="002060"/>
                </a:solidFill>
              </a:rPr>
              <a:t>. The two heads stood for church and state. This symbol clearly and graphically portrayed the unity of religious and secular power in one person.</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CCF7C689-B22B-4BF1-9ECF-B287BD03E652}" type="slidenum">
              <a:rPr lang="en-US" smtClean="0"/>
              <a:t>11</a:t>
            </a:fld>
            <a:endParaRPr lang="en-US"/>
          </a:p>
        </p:txBody>
      </p:sp>
    </p:spTree>
    <p:extLst>
      <p:ext uri="{BB962C8B-B14F-4D97-AF65-F5344CB8AC3E}">
        <p14:creationId xmlns:p14="http://schemas.microsoft.com/office/powerpoint/2010/main" val="3218451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0" y="2209800"/>
            <a:ext cx="3685969" cy="3535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CF7C689-B22B-4BF1-9ECF-B287BD03E652}" type="slidenum">
              <a:rPr lang="en-US" smtClean="0"/>
              <a:t>12</a:t>
            </a:fld>
            <a:endParaRPr lang="en-US"/>
          </a:p>
        </p:txBody>
      </p:sp>
    </p:spTree>
    <p:extLst>
      <p:ext uri="{BB962C8B-B14F-4D97-AF65-F5344CB8AC3E}">
        <p14:creationId xmlns:p14="http://schemas.microsoft.com/office/powerpoint/2010/main" val="2632689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Advocates of Absolutism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A number of political philosophers have advocated absolutism. The Greek philosopher Plato, for example, firmly believed that the best government would be run by a benevolent absolute ruler who would have the people’s best interests at heart. </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13</a:t>
            </a:fld>
            <a:endParaRPr lang="en-US"/>
          </a:p>
        </p:txBody>
      </p:sp>
    </p:spTree>
    <p:extLst>
      <p:ext uri="{BB962C8B-B14F-4D97-AF65-F5344CB8AC3E}">
        <p14:creationId xmlns:p14="http://schemas.microsoft.com/office/powerpoint/2010/main" val="1602368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English philosopher </a:t>
            </a:r>
            <a:r>
              <a:rPr lang="en-US" b="1" dirty="0">
                <a:solidFill>
                  <a:srgbClr val="FF0000"/>
                </a:solidFill>
              </a:rPr>
              <a:t>Thomas Hobbes</a:t>
            </a:r>
            <a:r>
              <a:rPr lang="en-US" b="1" dirty="0"/>
              <a:t>, meanwhile, was perhaps the most persuasive proponent of absolutism. In his book </a:t>
            </a:r>
            <a:r>
              <a:rPr lang="en-US" b="1" i="1" dirty="0">
                <a:solidFill>
                  <a:srgbClr val="FF0000"/>
                </a:solidFill>
              </a:rPr>
              <a:t>Leviathan </a:t>
            </a:r>
            <a:r>
              <a:rPr lang="en-US" b="1" dirty="0">
                <a:solidFill>
                  <a:srgbClr val="FF0000"/>
                </a:solidFill>
              </a:rPr>
              <a:t>(1651</a:t>
            </a:r>
            <a:r>
              <a:rPr lang="en-US" b="1" dirty="0"/>
              <a:t>), he argued that life without governments was “nasty, brutish, and short” and that people must willingly submit to absolute rulers—even tyrannical ones—in order to live longer, more stable lives. </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14</a:t>
            </a:fld>
            <a:endParaRPr lang="en-US"/>
          </a:p>
        </p:txBody>
      </p:sp>
    </p:spTree>
    <p:extLst>
      <p:ext uri="{BB962C8B-B14F-4D97-AF65-F5344CB8AC3E}">
        <p14:creationId xmlns:p14="http://schemas.microsoft.com/office/powerpoint/2010/main" val="2456187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Absolutist Beliefs </a:t>
            </a:r>
            <a:br>
              <a:rPr lang="en-US" b="1" dirty="0" smtClean="0"/>
            </a:br>
            <a:endParaRPr lang="en-US" dirty="0"/>
          </a:p>
        </p:txBody>
      </p:sp>
      <p:sp>
        <p:nvSpPr>
          <p:cNvPr id="3" name="Content Placeholder 2"/>
          <p:cNvSpPr>
            <a:spLocks noGrp="1"/>
          </p:cNvSpPr>
          <p:nvPr>
            <p:ph idx="1"/>
          </p:nvPr>
        </p:nvSpPr>
        <p:spPr/>
        <p:txBody>
          <a:bodyPr>
            <a:normAutofit/>
          </a:bodyPr>
          <a:lstStyle/>
          <a:p>
            <a:r>
              <a:rPr lang="en-US" b="1" dirty="0" smtClean="0"/>
              <a:t>Absolutism emphasizes: </a:t>
            </a:r>
          </a:p>
          <a:p>
            <a:r>
              <a:rPr lang="en-US" b="1" dirty="0" smtClean="0"/>
              <a:t>A strong sense of order: Everything should be carefully structured, including society. Disorder and chaos are generally considered to be dangerous. </a:t>
            </a:r>
          </a:p>
          <a:p>
            <a:endParaRPr lang="en-US" b="1" dirty="0"/>
          </a:p>
        </p:txBody>
      </p:sp>
      <p:sp>
        <p:nvSpPr>
          <p:cNvPr id="4" name="Slide Number Placeholder 3"/>
          <p:cNvSpPr>
            <a:spLocks noGrp="1"/>
          </p:cNvSpPr>
          <p:nvPr>
            <p:ph type="sldNum" sz="quarter" idx="12"/>
          </p:nvPr>
        </p:nvSpPr>
        <p:spPr/>
        <p:txBody>
          <a:bodyPr/>
          <a:lstStyle/>
          <a:p>
            <a:fld id="{CCF7C689-B22B-4BF1-9ECF-B287BD03E652}" type="slidenum">
              <a:rPr lang="en-US" smtClean="0"/>
              <a:t>15</a:t>
            </a:fld>
            <a:endParaRPr lang="en-US"/>
          </a:p>
        </p:txBody>
      </p:sp>
    </p:spTree>
    <p:extLst>
      <p:ext uri="{BB962C8B-B14F-4D97-AF65-F5344CB8AC3E}">
        <p14:creationId xmlns:p14="http://schemas.microsoft.com/office/powerpoint/2010/main" val="1414783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A clear-cut law of nature (or law of God): This law must be obeyed. According to this law, some people are inherently better than others. A natural hierarchy (a power structure in which some people have authority over others) exists. Therefore, the superior should rule the inferior. This general view is called elitism, or elite theory.</a:t>
            </a:r>
          </a:p>
          <a:p>
            <a:r>
              <a:rPr lang="en-US" b="1" dirty="0"/>
              <a:t>The wisdom of traditional values and institutions: New ideas are considered dangerous to the order of things. </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16</a:t>
            </a:fld>
            <a:endParaRPr lang="en-US"/>
          </a:p>
        </p:txBody>
      </p:sp>
    </p:spTree>
    <p:extLst>
      <p:ext uri="{BB962C8B-B14F-4D97-AF65-F5344CB8AC3E}">
        <p14:creationId xmlns:p14="http://schemas.microsoft.com/office/powerpoint/2010/main" val="3290951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Liberalism </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early modern age of the Western world (beginning roughly in the early 1500s and running for about 200 years), a number of changes occurred that led to new ideologies: </a:t>
            </a:r>
          </a:p>
          <a:p>
            <a:r>
              <a:rPr lang="en-US" dirty="0" smtClean="0"/>
              <a:t>The </a:t>
            </a:r>
            <a:r>
              <a:rPr lang="en-US" b="1" dirty="0" smtClean="0">
                <a:solidFill>
                  <a:srgbClr val="FF0000"/>
                </a:solidFill>
              </a:rPr>
              <a:t>European discovery of the Americas, the rise of Protestantism, the beginnings of the free-market economy, and the early stages of the scientific revolution </a:t>
            </a:r>
            <a:r>
              <a:rPr lang="en-US" dirty="0" smtClean="0"/>
              <a:t>fundamentally altered Europe. People began developing different ways of thinking to take account of these changes. </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17</a:t>
            </a:fld>
            <a:endParaRPr lang="en-US"/>
          </a:p>
        </p:txBody>
      </p:sp>
    </p:spTree>
    <p:extLst>
      <p:ext uri="{BB962C8B-B14F-4D97-AF65-F5344CB8AC3E}">
        <p14:creationId xmlns:p14="http://schemas.microsoft.com/office/powerpoint/2010/main" val="4258306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Perhaps the most important of the new ideas is </a:t>
            </a:r>
            <a:r>
              <a:rPr lang="en-US" b="1" dirty="0" smtClean="0"/>
              <a:t>liberalism </a:t>
            </a:r>
            <a:r>
              <a:rPr lang="en-US" dirty="0" smtClean="0"/>
              <a:t>(also known as</a:t>
            </a:r>
            <a:r>
              <a:rPr lang="en-US" b="1" dirty="0" smtClean="0"/>
              <a:t> classical liberalism</a:t>
            </a:r>
            <a:r>
              <a:rPr lang="en-US" dirty="0" smtClean="0"/>
              <a:t>). This type of liberalism, which began in England in the 1600s, differs from American liberalism. Classical liberalism developed when such thinkers as John Locke (in his </a:t>
            </a:r>
            <a:r>
              <a:rPr lang="en-US" i="1" dirty="0" smtClean="0"/>
              <a:t>Second Treatise of Government </a:t>
            </a:r>
            <a:r>
              <a:rPr lang="en-US" dirty="0" smtClean="0"/>
              <a:t>in 1690) rethought the relationship between the individual and society, as well theorized about the rights and responsibilities of the individual. These ideas formed the foundation for many political systems still operating today. </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18</a:t>
            </a:fld>
            <a:endParaRPr lang="en-US"/>
          </a:p>
        </p:txBody>
      </p:sp>
    </p:spTree>
    <p:extLst>
      <p:ext uri="{BB962C8B-B14F-4D97-AF65-F5344CB8AC3E}">
        <p14:creationId xmlns:p14="http://schemas.microsoft.com/office/powerpoint/2010/main" val="3811331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Liberalism in Action </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During the French Revolution (1789–1799), the monarchy and much of the church were destroyed, as were traditional laws and habits in different parts of the country. </a:t>
            </a:r>
          </a:p>
          <a:p>
            <a:r>
              <a:rPr lang="en-US" dirty="0" smtClean="0"/>
              <a:t>The revolutionaries exalted reason, to the point of literally creating a temple to it (the revolutionaries renamed the Church of Notre Dame in Paris “the Temple of Reason”) in 1793. </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19</a:t>
            </a:fld>
            <a:endParaRPr lang="en-US"/>
          </a:p>
        </p:txBody>
      </p:sp>
    </p:spTree>
    <p:extLst>
      <p:ext uri="{BB962C8B-B14F-4D97-AF65-F5344CB8AC3E}">
        <p14:creationId xmlns:p14="http://schemas.microsoft.com/office/powerpoint/2010/main" val="1630949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latin typeface="Aharoni" pitchFamily="2" charset="-79"/>
                <a:cs typeface="Aharoni" pitchFamily="2" charset="-79"/>
              </a:rPr>
              <a:t>Over the millennia, political philosophers have expounded on a variety of political ideologies, or ways governments and societies can be organized. Today, scholars generally talk about five major political ideologies: </a:t>
            </a:r>
            <a:endParaRPr lang="en-US" dirty="0">
              <a:solidFill>
                <a:srgbClr val="FF0000"/>
              </a:solidFill>
              <a:latin typeface="Aharoni" pitchFamily="2" charset="-79"/>
              <a:cs typeface="Aharoni" pitchFamily="2" charset="-79"/>
            </a:endParaRPr>
          </a:p>
        </p:txBody>
      </p:sp>
      <p:sp>
        <p:nvSpPr>
          <p:cNvPr id="4" name="Slide Number Placeholder 3"/>
          <p:cNvSpPr>
            <a:spLocks noGrp="1"/>
          </p:cNvSpPr>
          <p:nvPr>
            <p:ph type="sldNum" sz="quarter" idx="12"/>
          </p:nvPr>
        </p:nvSpPr>
        <p:spPr/>
        <p:txBody>
          <a:bodyPr/>
          <a:lstStyle/>
          <a:p>
            <a:fld id="{CCF7C689-B22B-4BF1-9ECF-B287BD03E652}" type="slidenum">
              <a:rPr lang="en-US" smtClean="0"/>
              <a:t>2</a:t>
            </a:fld>
            <a:endParaRPr lang="en-US"/>
          </a:p>
        </p:txBody>
      </p:sp>
    </p:spTree>
    <p:extLst>
      <p:ext uri="{BB962C8B-B14F-4D97-AF65-F5344CB8AC3E}">
        <p14:creationId xmlns:p14="http://schemas.microsoft.com/office/powerpoint/2010/main" val="1689688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latin typeface="Aharoni" pitchFamily="2" charset="-79"/>
                <a:cs typeface="Aharoni" pitchFamily="2" charset="-79"/>
              </a:rPr>
              <a:t>But as a result of the revolution, France plunged into years of civil war and violence. Only the emergence of Napoleon—an authoritarian ruler—brought stability back to the country.</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20</a:t>
            </a:fld>
            <a:endParaRPr lang="en-US"/>
          </a:p>
        </p:txBody>
      </p:sp>
    </p:spTree>
    <p:extLst>
      <p:ext uri="{BB962C8B-B14F-4D97-AF65-F5344CB8AC3E}">
        <p14:creationId xmlns:p14="http://schemas.microsoft.com/office/powerpoint/2010/main" val="1061836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Liberal Beliefs </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Liberalism emphasizes: </a:t>
            </a:r>
          </a:p>
          <a:p>
            <a:r>
              <a:rPr lang="en-US" b="1" dirty="0" smtClean="0"/>
              <a:t>Individualism: </a:t>
            </a:r>
            <a:r>
              <a:rPr lang="en-US" dirty="0" smtClean="0"/>
              <a:t>The individual takes priority over society. </a:t>
            </a:r>
          </a:p>
          <a:p>
            <a:r>
              <a:rPr lang="en-US" b="1" dirty="0" smtClean="0"/>
              <a:t>Freedom:</a:t>
            </a:r>
            <a:r>
              <a:rPr lang="en-US" dirty="0" smtClean="0"/>
              <a:t> Individuals have the right to make choices for themselves. This freedom is not absolute, and some behaviors, such as murder, are prohibited. Freedom of religion is a particularly important freedom to come out of liberalism because so many governments at the time were very closely tied to a particular religious creed. </a:t>
            </a:r>
          </a:p>
          <a:p>
            <a:r>
              <a:rPr lang="en-US" b="1" dirty="0" smtClean="0"/>
              <a:t>Equality:</a:t>
            </a:r>
            <a:r>
              <a:rPr lang="en-US" dirty="0" smtClean="0"/>
              <a:t> No person is morally or politically superior to others. Hierarchies are rejected. </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21</a:t>
            </a:fld>
            <a:endParaRPr lang="en-US"/>
          </a:p>
        </p:txBody>
      </p:sp>
    </p:spTree>
    <p:extLst>
      <p:ext uri="{BB962C8B-B14F-4D97-AF65-F5344CB8AC3E}">
        <p14:creationId xmlns:p14="http://schemas.microsoft.com/office/powerpoint/2010/main" val="2174862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Rationalism: </a:t>
            </a:r>
            <a:r>
              <a:rPr lang="en-US" dirty="0" smtClean="0"/>
              <a:t>Humans are capable of thinking logically and rationally. Logic and reason help us solve problems. </a:t>
            </a:r>
          </a:p>
          <a:p>
            <a:r>
              <a:rPr lang="en-US" b="1" dirty="0" smtClean="0"/>
              <a:t>Progress:</a:t>
            </a:r>
            <a:r>
              <a:rPr lang="en-US" dirty="0" smtClean="0"/>
              <a:t> Traditions should not be kept unless they have value. New ideas are helpful because they can lead to progress in the sciences, the economy, and society. </a:t>
            </a:r>
          </a:p>
          <a:p>
            <a:r>
              <a:rPr lang="en-US" b="1" dirty="0" smtClean="0"/>
              <a:t>The free market: </a:t>
            </a:r>
            <a:r>
              <a:rPr lang="en-US" dirty="0" smtClean="0"/>
              <a:t>Liberalism and capitalism go hand in hand. Liberals like the free market because it more easily creates wealth, as opposed to traditional economies, which often have extensive regulations and limits on which occupations people can hold. </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22</a:t>
            </a:fld>
            <a:endParaRPr lang="en-US"/>
          </a:p>
        </p:txBody>
      </p:sp>
    </p:spTree>
    <p:extLst>
      <p:ext uri="{BB962C8B-B14F-4D97-AF65-F5344CB8AC3E}">
        <p14:creationId xmlns:p14="http://schemas.microsoft.com/office/powerpoint/2010/main" val="3173001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Mill’s Good Government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his books </a:t>
            </a:r>
            <a:r>
              <a:rPr lang="en-US" i="1" dirty="0" smtClean="0"/>
              <a:t>On Liberty </a:t>
            </a:r>
            <a:r>
              <a:rPr lang="en-US" dirty="0" smtClean="0"/>
              <a:t>(1859) and </a:t>
            </a:r>
            <a:r>
              <a:rPr lang="en-US" i="1" dirty="0" smtClean="0"/>
              <a:t>Considerations of Representative Government</a:t>
            </a:r>
            <a:r>
              <a:rPr lang="en-US" dirty="0" smtClean="0"/>
              <a:t> (1861), English philosopher J. S. Mill argued that good governments should be unrestricting enough to allow people—both men </a:t>
            </a:r>
            <a:r>
              <a:rPr lang="en-US" i="1" dirty="0" smtClean="0"/>
              <a:t>and</a:t>
            </a:r>
            <a:r>
              <a:rPr lang="en-US" dirty="0" smtClean="0"/>
              <a:t> women—to pursue their own interests and achieve their own potential as they see fit. Fostering individuality would, in turn, benefit society as a whole, because fewer people would feel restricted or marginalized. </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23</a:t>
            </a:fld>
            <a:endParaRPr lang="en-US"/>
          </a:p>
        </p:txBody>
      </p:sp>
    </p:spTree>
    <p:extLst>
      <p:ext uri="{BB962C8B-B14F-4D97-AF65-F5344CB8AC3E}">
        <p14:creationId xmlns:p14="http://schemas.microsoft.com/office/powerpoint/2010/main" val="2874600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Mill also believed that </a:t>
            </a:r>
            <a:r>
              <a:rPr lang="en-US" b="1" dirty="0"/>
              <a:t>representative democracy</a:t>
            </a:r>
            <a:r>
              <a:rPr lang="en-US" dirty="0"/>
              <a:t> was the best form of government because it allowed people to express their individuality and provided them the opportunity to take a more active role in the political process. The more active the people are, Mill thought, the more satisfied they are with their government. </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24</a:t>
            </a:fld>
            <a:endParaRPr lang="en-US"/>
          </a:p>
        </p:txBody>
      </p:sp>
    </p:spTree>
    <p:extLst>
      <p:ext uri="{BB962C8B-B14F-4D97-AF65-F5344CB8AC3E}">
        <p14:creationId xmlns:p14="http://schemas.microsoft.com/office/powerpoint/2010/main" val="3546644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Classical liberalism has profoundly influenced the modern world, so much so that we do not even realize how controversial its ideas were in early modern Europe. Back then, liberal ideas were considered dangerous and inflammatory by traditional European governments, and liberals were frequently persecuted. Even after liberalism took hold in England, the rest of Europe was hostile to liberal ideas for another century (and even longer in some cases). </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25</a:t>
            </a:fld>
            <a:endParaRPr lang="en-US"/>
          </a:p>
        </p:txBody>
      </p:sp>
    </p:spTree>
    <p:extLst>
      <p:ext uri="{BB962C8B-B14F-4D97-AF65-F5344CB8AC3E}">
        <p14:creationId xmlns:p14="http://schemas.microsoft.com/office/powerpoint/2010/main" val="3889941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For centuries, Eastern Europe suffered greatly from authoritarian rule, in which one person or a small group holds all the political power and oppresses everybody else. As recently as 1989, open discussion of liberal ideas (such as the free market) or publicly complaining that the communist governments did not speak for the people could get a person arrested. The writer Vaclav Havel, for example, was jailed by the Czechoslovakian government. But after the 1989 end of the communist government in Czechoslovakia, Havel served as the newly democratic government’s first president.</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26</a:t>
            </a:fld>
            <a:endParaRPr lang="en-US"/>
          </a:p>
        </p:txBody>
      </p:sp>
    </p:spTree>
    <p:extLst>
      <p:ext uri="{BB962C8B-B14F-4D97-AF65-F5344CB8AC3E}">
        <p14:creationId xmlns:p14="http://schemas.microsoft.com/office/powerpoint/2010/main" val="2869327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Controversial Case of John Locke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the seventeenth century, liberals were not held in high esteem, as evidenced by the life of John Locke. Locke was forced to flee into exile to avoid arrest by the British monarchy. He returned to England only after the Stuart monarchs were overthrown in 1688 and a government friendlier to liberalism took power. But even then, Locke refused to acknowledge that he had written </a:t>
            </a:r>
            <a:r>
              <a:rPr lang="en-US" i="1" dirty="0" smtClean="0"/>
              <a:t>Second Treatise of Government,</a:t>
            </a:r>
            <a:r>
              <a:rPr lang="en-US" dirty="0" smtClean="0"/>
              <a:t> his main political text, because of its controversial nature. Other liberals, in England and elsewhere, were arrested or even killed by traditional governments.</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27</a:t>
            </a:fld>
            <a:endParaRPr lang="en-US"/>
          </a:p>
        </p:txBody>
      </p:sp>
    </p:spTree>
    <p:extLst>
      <p:ext uri="{BB962C8B-B14F-4D97-AF65-F5344CB8AC3E}">
        <p14:creationId xmlns:p14="http://schemas.microsoft.com/office/powerpoint/2010/main" val="2684694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Conservatism </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Conservatism</a:t>
            </a:r>
            <a:r>
              <a:rPr lang="en-US" dirty="0" smtClean="0"/>
              <a:t> (also known as </a:t>
            </a:r>
            <a:r>
              <a:rPr lang="en-US" b="1" dirty="0" smtClean="0"/>
              <a:t>classical conservatism</a:t>
            </a:r>
            <a:r>
              <a:rPr lang="en-US" dirty="0" smtClean="0"/>
              <a:t>) began as a reaction against the liberal ideas taking hold of Europe during the French Revolution in the late eighteenth century. This type of conservatism differs from American conservatism. Edmund Burke, a British member of Parliament, observed the early stages of the French Revolution with great distress and predicted the violence and terror that would ensue. His book, </a:t>
            </a:r>
            <a:r>
              <a:rPr lang="en-US" i="1" dirty="0" smtClean="0"/>
              <a:t>Reflections on the Revolution in France </a:t>
            </a:r>
            <a:r>
              <a:rPr lang="en-US" dirty="0" smtClean="0"/>
              <a:t>(1790), is one of the founding texts of classical conservatism. </a:t>
            </a:r>
          </a:p>
        </p:txBody>
      </p:sp>
      <p:sp>
        <p:nvSpPr>
          <p:cNvPr id="4" name="Slide Number Placeholder 3"/>
          <p:cNvSpPr>
            <a:spLocks noGrp="1"/>
          </p:cNvSpPr>
          <p:nvPr>
            <p:ph type="sldNum" sz="quarter" idx="12"/>
          </p:nvPr>
        </p:nvSpPr>
        <p:spPr/>
        <p:txBody>
          <a:bodyPr/>
          <a:lstStyle/>
          <a:p>
            <a:fld id="{CCF7C689-B22B-4BF1-9ECF-B287BD03E652}" type="slidenum">
              <a:rPr lang="en-US" smtClean="0"/>
              <a:t>28</a:t>
            </a:fld>
            <a:endParaRPr lang="en-US"/>
          </a:p>
        </p:txBody>
      </p:sp>
    </p:spTree>
    <p:extLst>
      <p:ext uri="{BB962C8B-B14F-4D97-AF65-F5344CB8AC3E}">
        <p14:creationId xmlns:p14="http://schemas.microsoft.com/office/powerpoint/2010/main" val="42283696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Burke and other conservatives attacked liberalism for many reasons. They argued that liberalism destroyed tradition. In its rush to overturn the old and bring in the new, liberalism and capitalism ruthlessly attacked traditional institutions and beliefs.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29</a:t>
            </a:fld>
            <a:endParaRPr lang="en-US"/>
          </a:p>
        </p:txBody>
      </p:sp>
    </p:spTree>
    <p:extLst>
      <p:ext uri="{BB962C8B-B14F-4D97-AF65-F5344CB8AC3E}">
        <p14:creationId xmlns:p14="http://schemas.microsoft.com/office/powerpoint/2010/main" val="794527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00B050"/>
                </a:solidFill>
                <a:latin typeface="Aharoni" pitchFamily="2" charset="-79"/>
                <a:cs typeface="Aharoni" pitchFamily="2" charset="-79"/>
              </a:rPr>
              <a:t>Anarchism </a:t>
            </a:r>
          </a:p>
          <a:p>
            <a:r>
              <a:rPr lang="en-US" dirty="0" smtClean="0">
                <a:solidFill>
                  <a:srgbClr val="00B050"/>
                </a:solidFill>
                <a:latin typeface="Aharoni" pitchFamily="2" charset="-79"/>
                <a:cs typeface="Aharoni" pitchFamily="2" charset="-79"/>
              </a:rPr>
              <a:t>Absolutism </a:t>
            </a:r>
          </a:p>
          <a:p>
            <a:r>
              <a:rPr lang="en-US" dirty="0" smtClean="0">
                <a:solidFill>
                  <a:srgbClr val="00B050"/>
                </a:solidFill>
                <a:latin typeface="Aharoni" pitchFamily="2" charset="-79"/>
                <a:cs typeface="Aharoni" pitchFamily="2" charset="-79"/>
              </a:rPr>
              <a:t>Liberalism </a:t>
            </a:r>
          </a:p>
          <a:p>
            <a:r>
              <a:rPr lang="en-US" dirty="0" smtClean="0">
                <a:solidFill>
                  <a:srgbClr val="00B050"/>
                </a:solidFill>
                <a:latin typeface="Aharoni" pitchFamily="2" charset="-79"/>
                <a:cs typeface="Aharoni" pitchFamily="2" charset="-79"/>
              </a:rPr>
              <a:t>Conservatism </a:t>
            </a:r>
          </a:p>
          <a:p>
            <a:r>
              <a:rPr lang="en-US" dirty="0" smtClean="0">
                <a:solidFill>
                  <a:srgbClr val="00B050"/>
                </a:solidFill>
                <a:latin typeface="Aharoni" pitchFamily="2" charset="-79"/>
                <a:cs typeface="Aharoni" pitchFamily="2" charset="-79"/>
              </a:rPr>
              <a:t>Socialism </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3</a:t>
            </a:fld>
            <a:endParaRPr lang="en-US"/>
          </a:p>
        </p:txBody>
      </p:sp>
    </p:spTree>
    <p:extLst>
      <p:ext uri="{BB962C8B-B14F-4D97-AF65-F5344CB8AC3E}">
        <p14:creationId xmlns:p14="http://schemas.microsoft.com/office/powerpoint/2010/main" val="16479678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Conservative Beliefs </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Conservatism emphasizes: </a:t>
            </a:r>
          </a:p>
          <a:p>
            <a:r>
              <a:rPr lang="en-US" b="1" dirty="0" smtClean="0"/>
              <a:t>Stability: </a:t>
            </a:r>
            <a:r>
              <a:rPr lang="en-US" dirty="0" smtClean="0"/>
              <a:t>Stability is a precious thing, and change must be made gradually in order to preserve it. Undermining stability is very dangerous because societies can easily fall into chaos and violence. Classical liberals frequently called for revolution, which opens the door to great turbulence, according to the classical conservative view. </a:t>
            </a:r>
          </a:p>
          <a:p>
            <a:r>
              <a:rPr lang="en-US" b="1" dirty="0" smtClean="0"/>
              <a:t>Concreteness: </a:t>
            </a:r>
            <a:r>
              <a:rPr lang="en-US" dirty="0" smtClean="0"/>
              <a:t>Liberalism is too abstract. It focuses on freedom and equality, not on the concrete way people live every day. </a:t>
            </a:r>
          </a:p>
          <a:p>
            <a:r>
              <a:rPr lang="en-US" b="1" dirty="0" smtClean="0"/>
              <a:t>Human fallibility:</a:t>
            </a:r>
            <a:r>
              <a:rPr lang="en-US" dirty="0" smtClean="0"/>
              <a:t> Liberalism overestimates human beings. Humans are frequently ignorant, prejudiced, and irrational. By ignoring these defects, liberalism becomes unrealistic. </a:t>
            </a:r>
          </a:p>
          <a:p>
            <a:r>
              <a:rPr lang="en-US" b="1" dirty="0" smtClean="0"/>
              <a:t>Unique circumstances: </a:t>
            </a:r>
            <a:r>
              <a:rPr lang="en-US" dirty="0" smtClean="0"/>
              <a:t>There is no universal answer to the problems of society; the circumstances are unique in each country. </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30</a:t>
            </a:fld>
            <a:endParaRPr lang="en-US"/>
          </a:p>
        </p:txBody>
      </p:sp>
    </p:spTree>
    <p:extLst>
      <p:ext uri="{BB962C8B-B14F-4D97-AF65-F5344CB8AC3E}">
        <p14:creationId xmlns:p14="http://schemas.microsoft.com/office/powerpoint/2010/main" val="603916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Classical Conservatism and Democracy </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Many early conservatives favored authoritarian government. In the aftermath of the Napoleonic Wars (roughly 1792–1815), for example, most European governments actively worked to stop the spread of liberalism and democracy. Nevertheless, conservatives were not necessarily hostile to democracy. Generally these conservatives argued that some sort of monarchy was necessary, but some were more open to popular government. Burke, in particular, thought that limited democracy was a good form of government for England, as long as it maintained the customs and mores it inherited from its predecessors. </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31</a:t>
            </a:fld>
            <a:endParaRPr lang="en-US"/>
          </a:p>
        </p:txBody>
      </p:sp>
    </p:spTree>
    <p:extLst>
      <p:ext uri="{BB962C8B-B14F-4D97-AF65-F5344CB8AC3E}">
        <p14:creationId xmlns:p14="http://schemas.microsoft.com/office/powerpoint/2010/main" val="1548658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Socialism </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Socialism</a:t>
            </a:r>
            <a:r>
              <a:rPr lang="en-US" dirty="0" smtClean="0"/>
              <a:t> arose as a response to the Industrial Revolution, which was the emergence of technologies such as the steam engine and mass production. The Industrial Revolution started in England in the last years of the eighteenth century and had spread to much of Europe and America by the end of the nineteenth century. It caused major upheavals: In a very short time, many people were forced to abandon agricultural ways of life for the modern mechanized world of factories. </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32</a:t>
            </a:fld>
            <a:endParaRPr lang="en-US"/>
          </a:p>
        </p:txBody>
      </p:sp>
    </p:spTree>
    <p:extLst>
      <p:ext uri="{BB962C8B-B14F-4D97-AF65-F5344CB8AC3E}">
        <p14:creationId xmlns:p14="http://schemas.microsoft.com/office/powerpoint/2010/main" val="19541489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Early versions of socialism were put forward in Europe in the first part of the nineteenth century (these versions are often dubbed “utopian socialism”), but truly influential socialist theories did not emerge until industrialization expanded in the mid-nineteenth century. Karl Marx is the best-known theorist of socialism. Along with Friedrich Engels, Marx wrote</a:t>
            </a:r>
            <a:r>
              <a:rPr lang="en-US" i="1" dirty="0" smtClean="0"/>
              <a:t> The Communist Manifesto</a:t>
            </a:r>
            <a:r>
              <a:rPr lang="en-US" dirty="0" smtClean="0"/>
              <a:t> (1848) as a call to revolution. Other prominent socialists thinkers included Karl </a:t>
            </a:r>
            <a:r>
              <a:rPr lang="en-US" dirty="0" err="1" smtClean="0"/>
              <a:t>Kautsky</a:t>
            </a:r>
            <a:r>
              <a:rPr lang="en-US" dirty="0" smtClean="0"/>
              <a:t>, Vladimir Lenin, and Antonio Gramsci. </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33</a:t>
            </a:fld>
            <a:endParaRPr lang="en-US"/>
          </a:p>
        </p:txBody>
      </p:sp>
    </p:spTree>
    <p:extLst>
      <p:ext uri="{BB962C8B-B14F-4D97-AF65-F5344CB8AC3E}">
        <p14:creationId xmlns:p14="http://schemas.microsoft.com/office/powerpoint/2010/main" val="613604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Socialist Beliefs </a:t>
            </a:r>
            <a:br>
              <a:rPr lang="en-US" b="1" dirty="0" smtClean="0"/>
            </a:b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Socialism emphasizes: </a:t>
            </a:r>
          </a:p>
          <a:p>
            <a:r>
              <a:rPr lang="en-US" b="1" dirty="0" smtClean="0"/>
              <a:t>Collectivism: </a:t>
            </a:r>
            <a:r>
              <a:rPr lang="en-US" dirty="0" smtClean="0"/>
              <a:t>Human beings are social by nature, and society should respect this. Individualism is poisonous. </a:t>
            </a:r>
          </a:p>
          <a:p>
            <a:r>
              <a:rPr lang="en-US" b="1" dirty="0" smtClean="0"/>
              <a:t>Public ownership:</a:t>
            </a:r>
            <a:r>
              <a:rPr lang="en-US" dirty="0" smtClean="0"/>
              <a:t> Society, not individuals, should own the property. </a:t>
            </a:r>
          </a:p>
          <a:p>
            <a:r>
              <a:rPr lang="en-US" b="1" dirty="0" smtClean="0"/>
              <a:t>Central economic planning: </a:t>
            </a:r>
            <a:r>
              <a:rPr lang="en-US" dirty="0" smtClean="0"/>
              <a:t>The government plans the economy; there is no free market. </a:t>
            </a:r>
          </a:p>
          <a:p>
            <a:r>
              <a:rPr lang="en-US" b="1" dirty="0" smtClean="0"/>
              <a:t>Economic equality:</a:t>
            </a:r>
            <a:r>
              <a:rPr lang="en-US" dirty="0" smtClean="0"/>
              <a:t> All citizens have roughly the same level of prosperity. </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34</a:t>
            </a:fld>
            <a:endParaRPr lang="en-US"/>
          </a:p>
        </p:txBody>
      </p:sp>
    </p:spTree>
    <p:extLst>
      <p:ext uri="{BB962C8B-B14F-4D97-AF65-F5344CB8AC3E}">
        <p14:creationId xmlns:p14="http://schemas.microsoft.com/office/powerpoint/2010/main" val="27697421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Class Warfare </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According to socialists, liberalism fails to live up to its promises of freedom and equality. Socialists blame the free market for liberalism’s failings. Under a capitalist system, money and means of production are the measures of power. The haves (the </a:t>
            </a:r>
            <a:r>
              <a:rPr lang="en-US" i="1" dirty="0" smtClean="0"/>
              <a:t>bourgeoisie,</a:t>
            </a:r>
            <a:r>
              <a:rPr lang="en-US" dirty="0" smtClean="0"/>
              <a:t> in Marx’s terms) and the have-nots (whom Marx calls the </a:t>
            </a:r>
            <a:r>
              <a:rPr lang="en-US" i="1" dirty="0" smtClean="0"/>
              <a:t>proletariat</a:t>
            </a:r>
            <a:r>
              <a:rPr lang="en-US" dirty="0" smtClean="0"/>
              <a:t>) are locked into a fight that Marx called </a:t>
            </a:r>
            <a:r>
              <a:rPr lang="en-US" i="1" dirty="0" smtClean="0"/>
              <a:t>class warfare. </a:t>
            </a:r>
            <a:r>
              <a:rPr lang="en-US" dirty="0" smtClean="0"/>
              <a:t>Because they control the money and means of production, the bourgeoisie have the power and thus are winning the fight. The rich use the government to further their control and to increase their power over the lower, poorer classes, so people are neither free nor equal. </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35</a:t>
            </a:fld>
            <a:endParaRPr lang="en-US"/>
          </a:p>
        </p:txBody>
      </p:sp>
    </p:spTree>
    <p:extLst>
      <p:ext uri="{BB962C8B-B14F-4D97-AF65-F5344CB8AC3E}">
        <p14:creationId xmlns:p14="http://schemas.microsoft.com/office/powerpoint/2010/main" val="18221751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The Evolution of Socialism </a:t>
            </a:r>
          </a:p>
          <a:p>
            <a:r>
              <a:rPr lang="en-US" dirty="0" smtClean="0"/>
              <a:t>Socialism evolved in a variety of ways. Communism and democratic socialism are the two most prominent evolutions of socialism. </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36</a:t>
            </a:fld>
            <a:endParaRPr lang="en-US"/>
          </a:p>
        </p:txBody>
      </p:sp>
    </p:spTree>
    <p:extLst>
      <p:ext uri="{BB962C8B-B14F-4D97-AF65-F5344CB8AC3E}">
        <p14:creationId xmlns:p14="http://schemas.microsoft.com/office/powerpoint/2010/main" val="17635757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Communism: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 authoritarian and revolutionary approach to achieving socialism. As an ideology, communism emphasizes a classless society in which all members jointly share the means and output of production. The regimes of the Soviet Union and communist China embody this ideology. Communists such as Vladimir Lenin, who became the first premier of the Soviet Union in 1917, argued that people can and must make the transition to socialism quickly rather than waiting for it to evolve. Authoritarian and violent measures are often required because the defenders of capitalism will fight ferociously to stop socialism from coming into being. </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37</a:t>
            </a:fld>
            <a:endParaRPr lang="en-US"/>
          </a:p>
        </p:txBody>
      </p:sp>
    </p:spTree>
    <p:extLst>
      <p:ext uri="{BB962C8B-B14F-4D97-AF65-F5344CB8AC3E}">
        <p14:creationId xmlns:p14="http://schemas.microsoft.com/office/powerpoint/2010/main" val="21221042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Communism Today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With the fall of communist regimes in Russia and Eastern Europe, communism has been in retreat for most of the 1990s and 2000s. There are, for example, fewer communist movements around the world than during the Cold War. But there are still several major communist regimes, including the governments of North Korea and Cuba.</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38</a:t>
            </a:fld>
            <a:endParaRPr lang="en-US"/>
          </a:p>
        </p:txBody>
      </p:sp>
    </p:spTree>
    <p:extLst>
      <p:ext uri="{BB962C8B-B14F-4D97-AF65-F5344CB8AC3E}">
        <p14:creationId xmlns:p14="http://schemas.microsoft.com/office/powerpoint/2010/main" val="17100051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Democratic socialism: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peaceful and democratic approach to achieving socialism. As an ideology, democratic socialism also emphasizes a classless society in which all members jointly share the means and output of production. But unlike communism, democratic socialism attempts to achieve its goals peacefully via the democratic processes. Democratic socialists reject the need for immediate transition to socialism in favor of a gradualist approach, achieved by working within a democratic government. Economic inequalities should be remedied through a </a:t>
            </a:r>
            <a:r>
              <a:rPr lang="en-US" b="1" dirty="0" smtClean="0"/>
              <a:t>welfare state,</a:t>
            </a:r>
            <a:r>
              <a:rPr lang="en-US" dirty="0" smtClean="0"/>
              <a:t> a system that provides aid to the poor and help to the unemployed. </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39</a:t>
            </a:fld>
            <a:endParaRPr lang="en-US"/>
          </a:p>
        </p:txBody>
      </p:sp>
    </p:spTree>
    <p:extLst>
      <p:ext uri="{BB962C8B-B14F-4D97-AF65-F5344CB8AC3E}">
        <p14:creationId xmlns:p14="http://schemas.microsoft.com/office/powerpoint/2010/main" val="3532854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Anarchism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latin typeface="Aharoni" pitchFamily="2" charset="-79"/>
                <a:cs typeface="Aharoni" pitchFamily="2" charset="-79"/>
              </a:rPr>
              <a:t>The belief that the best government is absolutely no government is known as </a:t>
            </a:r>
            <a:r>
              <a:rPr lang="en-US" b="1" dirty="0" smtClean="0">
                <a:latin typeface="Aharoni" pitchFamily="2" charset="-79"/>
                <a:cs typeface="Aharoni" pitchFamily="2" charset="-79"/>
              </a:rPr>
              <a:t>anarchism.</a:t>
            </a:r>
            <a:r>
              <a:rPr lang="en-US" dirty="0" smtClean="0">
                <a:latin typeface="Aharoni" pitchFamily="2" charset="-79"/>
                <a:cs typeface="Aharoni" pitchFamily="2" charset="-79"/>
              </a:rPr>
              <a:t> </a:t>
            </a:r>
          </a:p>
          <a:p>
            <a:r>
              <a:rPr lang="en-US" dirty="0" smtClean="0">
                <a:solidFill>
                  <a:srgbClr val="FF0000"/>
                </a:solidFill>
                <a:latin typeface="Aharoni" pitchFamily="2" charset="-79"/>
                <a:cs typeface="Aharoni" pitchFamily="2" charset="-79"/>
              </a:rPr>
              <a:t>This ideology argues that everything about governments is repressive and therefore must be abolished entirely. </a:t>
            </a:r>
            <a:endParaRPr lang="en-US" dirty="0">
              <a:solidFill>
                <a:srgbClr val="FF0000"/>
              </a:solidFill>
              <a:latin typeface="Aharoni" pitchFamily="2" charset="-79"/>
              <a:cs typeface="Aharoni" pitchFamily="2" charset="-79"/>
            </a:endParaRPr>
          </a:p>
        </p:txBody>
      </p:sp>
      <p:sp>
        <p:nvSpPr>
          <p:cNvPr id="4" name="Slide Number Placeholder 3"/>
          <p:cNvSpPr>
            <a:spLocks noGrp="1"/>
          </p:cNvSpPr>
          <p:nvPr>
            <p:ph type="sldNum" sz="quarter" idx="12"/>
          </p:nvPr>
        </p:nvSpPr>
        <p:spPr/>
        <p:txBody>
          <a:bodyPr/>
          <a:lstStyle/>
          <a:p>
            <a:fld id="{CCF7C689-B22B-4BF1-9ECF-B287BD03E652}" type="slidenum">
              <a:rPr lang="en-US" smtClean="0"/>
              <a:t>4</a:t>
            </a:fld>
            <a:endParaRPr lang="en-US"/>
          </a:p>
        </p:txBody>
      </p:sp>
    </p:spTree>
    <p:extLst>
      <p:ext uri="{BB962C8B-B14F-4D97-AF65-F5344CB8AC3E}">
        <p14:creationId xmlns:p14="http://schemas.microsoft.com/office/powerpoint/2010/main" val="6049354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Democratic Socialism Today</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Democratic socialism has been quite successful in western Europe and Scandinavia. Many governments there have extensive welfare systems that have remained largely intact even when democratic socialists are voted out of office. Dem-</a:t>
            </a:r>
            <a:r>
              <a:rPr lang="en-US" dirty="0" err="1" smtClean="0"/>
              <a:t>ocratic</a:t>
            </a:r>
            <a:r>
              <a:rPr lang="en-US" dirty="0" smtClean="0"/>
              <a:t> socialist parties exist in many democracies around the world. Germany’s Social Democratic Party and Britain’s Labor Party are contemporary examples of successful political parties heavily influenced by democratic socialism.</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40</a:t>
            </a:fld>
            <a:endParaRPr lang="en-US"/>
          </a:p>
        </p:txBody>
      </p:sp>
    </p:spTree>
    <p:extLst>
      <p:ext uri="{BB962C8B-B14F-4D97-AF65-F5344CB8AC3E}">
        <p14:creationId xmlns:p14="http://schemas.microsoft.com/office/powerpoint/2010/main" val="30397843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Nationalism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ideology</a:t>
            </a:r>
            <a:r>
              <a:rPr lang="en-US" dirty="0" smtClean="0"/>
              <a:t> based on the </a:t>
            </a:r>
            <a:r>
              <a:rPr lang="en-US" dirty="0" smtClean="0">
                <a:hlinkClick r:id="rId3"/>
              </a:rPr>
              <a:t>premise</a:t>
            </a:r>
            <a:r>
              <a:rPr lang="en-US" dirty="0" smtClean="0"/>
              <a:t> that the individual’s loyalty and devotion to the nation-state surpass other individual or group interests.</a:t>
            </a:r>
            <a:r>
              <a:rPr lang="en-US" dirty="0" smtClean="0">
                <a:hlinkClick r:id="rId4"/>
              </a:rPr>
              <a:t> Nationalism</a:t>
            </a:r>
            <a:r>
              <a:rPr lang="en-US" dirty="0" smtClean="0"/>
              <a:t> is a modern movement. Throughout history people have been attached to their native soil, to the traditions of their parents, and to established territorial authorities; but it was not until the end of the 18th century that nationalism began to be a generally recognized </a:t>
            </a:r>
            <a:r>
              <a:rPr lang="en-US" dirty="0" smtClean="0">
                <a:hlinkClick r:id="rId5"/>
              </a:rPr>
              <a:t>sentiment</a:t>
            </a:r>
            <a:r>
              <a:rPr lang="en-US" dirty="0" smtClean="0"/>
              <a:t> molding public and private life and one of the great, if not the greatest, single determining factors of modern history. </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41</a:t>
            </a:fld>
            <a:endParaRPr lang="en-US"/>
          </a:p>
        </p:txBody>
      </p:sp>
    </p:spTree>
    <p:extLst>
      <p:ext uri="{BB962C8B-B14F-4D97-AF65-F5344CB8AC3E}">
        <p14:creationId xmlns:p14="http://schemas.microsoft.com/office/powerpoint/2010/main" val="20031425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Because of its </a:t>
            </a:r>
            <a:r>
              <a:rPr lang="en-US" dirty="0" smtClean="0">
                <a:hlinkClick r:id="rId2"/>
              </a:rPr>
              <a:t>dynamic</a:t>
            </a:r>
            <a:r>
              <a:rPr lang="en-US" dirty="0" smtClean="0"/>
              <a:t> vitality and its all-pervading character, nationalism is often thought to be very old; sometimes it is mistakenly regarded as a permanent factor in political </a:t>
            </a:r>
            <a:r>
              <a:rPr lang="en-US" dirty="0" err="1" smtClean="0"/>
              <a:t>behaviour</a:t>
            </a:r>
            <a:r>
              <a:rPr lang="en-US" dirty="0" smtClean="0"/>
              <a:t>. Actually, the </a:t>
            </a:r>
            <a:r>
              <a:rPr lang="en-US" dirty="0" smtClean="0">
                <a:hlinkClick r:id="rId3"/>
              </a:rPr>
              <a:t>American</a:t>
            </a:r>
            <a:r>
              <a:rPr lang="en-US" dirty="0" smtClean="0"/>
              <a:t> and French revolutions may be regarded as its first powerful </a:t>
            </a:r>
            <a:r>
              <a:rPr lang="en-US" dirty="0" smtClean="0">
                <a:hlinkClick r:id="rId4"/>
              </a:rPr>
              <a:t>manifestations</a:t>
            </a:r>
            <a:r>
              <a:rPr lang="en-US" dirty="0" smtClean="0"/>
              <a:t>. </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42</a:t>
            </a:fld>
            <a:endParaRPr lang="en-US"/>
          </a:p>
        </p:txBody>
      </p:sp>
    </p:spTree>
    <p:extLst>
      <p:ext uri="{BB962C8B-B14F-4D97-AF65-F5344CB8AC3E}">
        <p14:creationId xmlns:p14="http://schemas.microsoft.com/office/powerpoint/2010/main" val="17941086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After penetrating the new countries of </a:t>
            </a:r>
            <a:r>
              <a:rPr lang="en-US" dirty="0" smtClean="0">
                <a:hlinkClick r:id="rId2"/>
              </a:rPr>
              <a:t>Latin America</a:t>
            </a:r>
            <a:r>
              <a:rPr lang="en-US" dirty="0" smtClean="0"/>
              <a:t> it spread in the early 19th century to central Europe and from there, toward the middle of the century, to eastern and southeastern Europe. At the beginning of the 20th century nationalism flowered in the ancient lands of </a:t>
            </a:r>
            <a:r>
              <a:rPr lang="en-US" dirty="0" smtClean="0">
                <a:hlinkClick r:id="rId3"/>
              </a:rPr>
              <a:t>Asia</a:t>
            </a:r>
            <a:r>
              <a:rPr lang="en-US" dirty="0" smtClean="0"/>
              <a:t> and Africa. Thus the 19th century has been called the age of nationalism in Europe, while the 20th century has witnessed the rise and struggle of powerful national movements throughout Asia and Africa.</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43</a:t>
            </a:fld>
            <a:endParaRPr lang="en-US"/>
          </a:p>
        </p:txBody>
      </p:sp>
    </p:spTree>
    <p:extLst>
      <p:ext uri="{BB962C8B-B14F-4D97-AF65-F5344CB8AC3E}">
        <p14:creationId xmlns:p14="http://schemas.microsoft.com/office/powerpoint/2010/main" val="25151978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Fascism</a:t>
            </a:r>
            <a:endParaRPr lang="en-US" dirty="0"/>
          </a:p>
        </p:txBody>
      </p:sp>
      <p:sp>
        <p:nvSpPr>
          <p:cNvPr id="3" name="Content Placeholder 2"/>
          <p:cNvSpPr>
            <a:spLocks noGrp="1"/>
          </p:cNvSpPr>
          <p:nvPr>
            <p:ph idx="1"/>
          </p:nvPr>
        </p:nvSpPr>
        <p:spPr/>
        <p:txBody>
          <a:bodyPr/>
          <a:lstStyle/>
          <a:p>
            <a:r>
              <a:rPr lang="en-US" dirty="0" smtClean="0"/>
              <a:t>Political ideology whose core theme is the idea of an organically unified national community, embodied in a belief in ‘strength through unity’</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44</a:t>
            </a:fld>
            <a:endParaRPr lang="en-US"/>
          </a:p>
        </p:txBody>
      </p:sp>
    </p:spTree>
    <p:extLst>
      <p:ext uri="{BB962C8B-B14F-4D97-AF65-F5344CB8AC3E}">
        <p14:creationId xmlns:p14="http://schemas.microsoft.com/office/powerpoint/2010/main" val="34992283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b="1" dirty="0" smtClean="0">
                <a:solidFill>
                  <a:srgbClr val="FF0000"/>
                </a:solidFill>
              </a:rPr>
              <a:t>The Individual is nothing</a:t>
            </a:r>
          </a:p>
          <a:p>
            <a:r>
              <a:rPr lang="en-US" b="1" dirty="0" smtClean="0">
                <a:solidFill>
                  <a:srgbClr val="FF0000"/>
                </a:solidFill>
              </a:rPr>
              <a:t>Individual identity must be entirely absorbed into the community or social group</a:t>
            </a:r>
          </a:p>
        </p:txBody>
      </p:sp>
      <p:sp>
        <p:nvSpPr>
          <p:cNvPr id="4" name="Slide Number Placeholder 3"/>
          <p:cNvSpPr>
            <a:spLocks noGrp="1"/>
          </p:cNvSpPr>
          <p:nvPr>
            <p:ph type="sldNum" sz="quarter" idx="12"/>
          </p:nvPr>
        </p:nvSpPr>
        <p:spPr/>
        <p:txBody>
          <a:bodyPr/>
          <a:lstStyle/>
          <a:p>
            <a:fld id="{CCF7C689-B22B-4BF1-9ECF-B287BD03E652}" type="slidenum">
              <a:rPr lang="en-US" smtClean="0"/>
              <a:t>45</a:t>
            </a:fld>
            <a:endParaRPr lang="en-US"/>
          </a:p>
        </p:txBody>
      </p:sp>
    </p:spTree>
    <p:extLst>
      <p:ext uri="{BB962C8B-B14F-4D97-AF65-F5344CB8AC3E}">
        <p14:creationId xmlns:p14="http://schemas.microsoft.com/office/powerpoint/2010/main" val="3254876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Aharoni" pitchFamily="2" charset="-79"/>
                <a:cs typeface="Aharoni" pitchFamily="2" charset="-79"/>
              </a:rPr>
              <a:t>Values such as rationalism, progress, freedom and equality superseded by  struggle, leadership, heroism and war.</a:t>
            </a:r>
          </a:p>
          <a:p>
            <a:endParaRPr lang="en-US" dirty="0">
              <a:latin typeface="Aharoni" pitchFamily="2" charset="-79"/>
              <a:cs typeface="Aharoni" pitchFamily="2" charset="-79"/>
            </a:endParaRPr>
          </a:p>
          <a:p>
            <a:r>
              <a:rPr lang="en-US" dirty="0" smtClean="0">
                <a:latin typeface="Aharoni" pitchFamily="2" charset="-79"/>
                <a:cs typeface="Aharoni" pitchFamily="2" charset="-79"/>
              </a:rPr>
              <a:t>It is defined largely by what it opposes: it is </a:t>
            </a:r>
            <a:r>
              <a:rPr lang="en-US" dirty="0" smtClean="0">
                <a:solidFill>
                  <a:srgbClr val="C00000"/>
                </a:solidFill>
                <a:latin typeface="Aharoni" pitchFamily="2" charset="-79"/>
                <a:cs typeface="Aharoni" pitchFamily="2" charset="-79"/>
              </a:rPr>
              <a:t>anti-rational, anti-liberal, anti-conservative, anti-capitalist, anti-bourgeois, anti-communist </a:t>
            </a:r>
            <a:r>
              <a:rPr lang="en-US" dirty="0" smtClean="0">
                <a:latin typeface="Aharoni" pitchFamily="2" charset="-79"/>
                <a:cs typeface="Aharoni" pitchFamily="2" charset="-79"/>
              </a:rPr>
              <a:t>and so on.</a:t>
            </a:r>
            <a:endParaRPr lang="en-US" dirty="0">
              <a:latin typeface="Aharoni" pitchFamily="2" charset="-79"/>
              <a:cs typeface="Aharoni" pitchFamily="2" charset="-79"/>
            </a:endParaRPr>
          </a:p>
        </p:txBody>
      </p:sp>
      <p:sp>
        <p:nvSpPr>
          <p:cNvPr id="4" name="Slide Number Placeholder 3"/>
          <p:cNvSpPr>
            <a:spLocks noGrp="1"/>
          </p:cNvSpPr>
          <p:nvPr>
            <p:ph type="sldNum" sz="quarter" idx="12"/>
          </p:nvPr>
        </p:nvSpPr>
        <p:spPr/>
        <p:txBody>
          <a:bodyPr/>
          <a:lstStyle/>
          <a:p>
            <a:fld id="{CCF7C689-B22B-4BF1-9ECF-B287BD03E652}" type="slidenum">
              <a:rPr lang="en-US" smtClean="0"/>
              <a:t>46</a:t>
            </a:fld>
            <a:endParaRPr lang="en-US"/>
          </a:p>
        </p:txBody>
      </p:sp>
    </p:spTree>
    <p:extLst>
      <p:ext uri="{BB962C8B-B14F-4D97-AF65-F5344CB8AC3E}">
        <p14:creationId xmlns:p14="http://schemas.microsoft.com/office/powerpoint/2010/main" val="32462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Cooper Black" pitchFamily="18" charset="0"/>
              </a:rPr>
              <a:t>Fascism emerged most dramatically in Italy and Germany, manifest respectively in the Mussolini regime(1922-43) and the Hitler regime (1933-45).</a:t>
            </a:r>
            <a:endParaRPr lang="en-US" dirty="0">
              <a:latin typeface="Cooper Black" pitchFamily="18" charset="0"/>
            </a:endParaRPr>
          </a:p>
        </p:txBody>
      </p:sp>
      <p:sp>
        <p:nvSpPr>
          <p:cNvPr id="4" name="Slide Number Placeholder 3"/>
          <p:cNvSpPr>
            <a:spLocks noGrp="1"/>
          </p:cNvSpPr>
          <p:nvPr>
            <p:ph type="sldNum" sz="quarter" idx="12"/>
          </p:nvPr>
        </p:nvSpPr>
        <p:spPr/>
        <p:txBody>
          <a:bodyPr/>
          <a:lstStyle/>
          <a:p>
            <a:fld id="{CCF7C689-B22B-4BF1-9ECF-B287BD03E652}" type="slidenum">
              <a:rPr lang="en-US" smtClean="0"/>
              <a:t>47</a:t>
            </a:fld>
            <a:endParaRPr lang="en-US"/>
          </a:p>
        </p:txBody>
      </p:sp>
    </p:spTree>
    <p:extLst>
      <p:ext uri="{BB962C8B-B14F-4D97-AF65-F5344CB8AC3E}">
        <p14:creationId xmlns:p14="http://schemas.microsoft.com/office/powerpoint/2010/main" val="1513564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002060"/>
                </a:solidFill>
                <a:latin typeface="Cooper Black" pitchFamily="18" charset="0"/>
              </a:rPr>
              <a:t>Fascism was an extreme form of </a:t>
            </a:r>
            <a:r>
              <a:rPr lang="en-US" dirty="0" err="1" smtClean="0">
                <a:solidFill>
                  <a:srgbClr val="002060"/>
                </a:solidFill>
                <a:latin typeface="Cooper Black" pitchFamily="18" charset="0"/>
              </a:rPr>
              <a:t>statism</a:t>
            </a:r>
            <a:r>
              <a:rPr lang="en-US" dirty="0" smtClean="0">
                <a:solidFill>
                  <a:srgbClr val="002060"/>
                </a:solidFill>
                <a:latin typeface="Cooper Black" pitchFamily="18" charset="0"/>
              </a:rPr>
              <a:t>. Absolute loyalty to a ‘totalitarian’ state.</a:t>
            </a:r>
          </a:p>
          <a:p>
            <a:r>
              <a:rPr lang="en-US" dirty="0" smtClean="0">
                <a:solidFill>
                  <a:srgbClr val="002060"/>
                </a:solidFill>
                <a:latin typeface="Cooper Black" pitchFamily="18" charset="0"/>
              </a:rPr>
              <a:t>Everything for the state, nothing against the state, nothing outside the state.</a:t>
            </a:r>
            <a:endParaRPr lang="en-US" dirty="0">
              <a:solidFill>
                <a:srgbClr val="002060"/>
              </a:solidFill>
              <a:latin typeface="Cooper Black" pitchFamily="18" charset="0"/>
            </a:endParaRPr>
          </a:p>
        </p:txBody>
      </p:sp>
      <p:sp>
        <p:nvSpPr>
          <p:cNvPr id="4" name="Slide Number Placeholder 3"/>
          <p:cNvSpPr>
            <a:spLocks noGrp="1"/>
          </p:cNvSpPr>
          <p:nvPr>
            <p:ph type="sldNum" sz="quarter" idx="12"/>
          </p:nvPr>
        </p:nvSpPr>
        <p:spPr/>
        <p:txBody>
          <a:bodyPr/>
          <a:lstStyle/>
          <a:p>
            <a:fld id="{CCF7C689-B22B-4BF1-9ECF-B287BD03E652}" type="slidenum">
              <a:rPr lang="en-US" smtClean="0"/>
              <a:t>48</a:t>
            </a:fld>
            <a:endParaRPr lang="en-US"/>
          </a:p>
        </p:txBody>
      </p:sp>
    </p:spTree>
    <p:extLst>
      <p:ext uri="{BB962C8B-B14F-4D97-AF65-F5344CB8AC3E}">
        <p14:creationId xmlns:p14="http://schemas.microsoft.com/office/powerpoint/2010/main" val="33583002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C00000"/>
                </a:solidFill>
                <a:latin typeface="Cooper Black" pitchFamily="18" charset="0"/>
              </a:rPr>
              <a:t>Nazism</a:t>
            </a:r>
            <a:r>
              <a:rPr lang="en-US" dirty="0" smtClean="0">
                <a:solidFill>
                  <a:srgbClr val="0070C0"/>
                </a:solidFill>
                <a:latin typeface="Cooper Black" pitchFamily="18" charset="0"/>
              </a:rPr>
              <a:t> – a form of fascism- was essentially based on ‘racialism’. Its two core theories were </a:t>
            </a:r>
            <a:r>
              <a:rPr lang="en-US" dirty="0" err="1" smtClean="0">
                <a:solidFill>
                  <a:srgbClr val="0070C0"/>
                </a:solidFill>
                <a:latin typeface="Cooper Black" pitchFamily="18" charset="0"/>
              </a:rPr>
              <a:t>Aruanism</a:t>
            </a:r>
            <a:r>
              <a:rPr lang="en-US" dirty="0" smtClean="0">
                <a:solidFill>
                  <a:srgbClr val="0070C0"/>
                </a:solidFill>
                <a:latin typeface="Cooper Black" pitchFamily="18" charset="0"/>
              </a:rPr>
              <a:t> and anti-Semitism.</a:t>
            </a:r>
            <a:endParaRPr lang="en-US" dirty="0">
              <a:solidFill>
                <a:srgbClr val="0070C0"/>
              </a:solidFill>
              <a:latin typeface="Cooper Black" pitchFamily="18" charset="0"/>
            </a:endParaRPr>
          </a:p>
        </p:txBody>
      </p:sp>
      <p:sp>
        <p:nvSpPr>
          <p:cNvPr id="4" name="Slide Number Placeholder 3"/>
          <p:cNvSpPr>
            <a:spLocks noGrp="1"/>
          </p:cNvSpPr>
          <p:nvPr>
            <p:ph type="sldNum" sz="quarter" idx="12"/>
          </p:nvPr>
        </p:nvSpPr>
        <p:spPr/>
        <p:txBody>
          <a:bodyPr/>
          <a:lstStyle/>
          <a:p>
            <a:fld id="{CCF7C689-B22B-4BF1-9ECF-B287BD03E652}" type="slidenum">
              <a:rPr lang="en-US" smtClean="0"/>
              <a:t>49</a:t>
            </a:fld>
            <a:endParaRPr lang="en-US"/>
          </a:p>
        </p:txBody>
      </p:sp>
    </p:spTree>
    <p:extLst>
      <p:ext uri="{BB962C8B-B14F-4D97-AF65-F5344CB8AC3E}">
        <p14:creationId xmlns:p14="http://schemas.microsoft.com/office/powerpoint/2010/main" val="382245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A related ideology known as nihilism emphasizes that everything—both government and society—must be periodically destroyed in order to start anew. </a:t>
            </a:r>
            <a:endParaRPr lang="en-US" b="1" dirty="0" smtClean="0"/>
          </a:p>
          <a:p>
            <a:r>
              <a:rPr lang="en-US" b="1" dirty="0" smtClean="0">
                <a:solidFill>
                  <a:srgbClr val="C00000"/>
                </a:solidFill>
              </a:rPr>
              <a:t>Nihilists </a:t>
            </a:r>
            <a:r>
              <a:rPr lang="en-US" b="1" dirty="0">
                <a:solidFill>
                  <a:srgbClr val="C00000"/>
                </a:solidFill>
              </a:rPr>
              <a:t>often categorically reject traditional concepts of morality in favor of violence and terror. </a:t>
            </a:r>
          </a:p>
        </p:txBody>
      </p:sp>
      <p:sp>
        <p:nvSpPr>
          <p:cNvPr id="4" name="Slide Number Placeholder 3"/>
          <p:cNvSpPr>
            <a:spLocks noGrp="1"/>
          </p:cNvSpPr>
          <p:nvPr>
            <p:ph type="sldNum" sz="quarter" idx="12"/>
          </p:nvPr>
        </p:nvSpPr>
        <p:spPr/>
        <p:txBody>
          <a:bodyPr/>
          <a:lstStyle/>
          <a:p>
            <a:fld id="{CCF7C689-B22B-4BF1-9ECF-B287BD03E652}" type="slidenum">
              <a:rPr lang="en-US" smtClean="0"/>
              <a:t>5</a:t>
            </a:fld>
            <a:endParaRPr lang="en-US"/>
          </a:p>
        </p:txBody>
      </p:sp>
    </p:spTree>
    <p:extLst>
      <p:ext uri="{BB962C8B-B14F-4D97-AF65-F5344CB8AC3E}">
        <p14:creationId xmlns:p14="http://schemas.microsoft.com/office/powerpoint/2010/main" val="1217412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latin typeface="Aharoni" pitchFamily="2" charset="-79"/>
                <a:cs typeface="Aharoni" pitchFamily="2" charset="-79"/>
              </a:rPr>
              <a:t>The </a:t>
            </a:r>
            <a:r>
              <a:rPr lang="en-US" dirty="0">
                <a:latin typeface="Aharoni" pitchFamily="2" charset="-79"/>
                <a:cs typeface="Aharoni" pitchFamily="2" charset="-79"/>
              </a:rPr>
              <a:t>fascist idea is that of a ‘new man’, a hero, motivated by duty, </a:t>
            </a:r>
            <a:r>
              <a:rPr lang="en-US" dirty="0" err="1">
                <a:latin typeface="Aharoni" pitchFamily="2" charset="-79"/>
                <a:cs typeface="Aharoni" pitchFamily="2" charset="-79"/>
              </a:rPr>
              <a:t>honour</a:t>
            </a:r>
            <a:r>
              <a:rPr lang="en-US" dirty="0">
                <a:latin typeface="Aharoni" pitchFamily="2" charset="-79"/>
                <a:cs typeface="Aharoni" pitchFamily="2" charset="-79"/>
              </a:rPr>
              <a:t> and self-sacrifice, prepared to dedicate his life to the glory of his nation or race, and to give unquestioning obedience to a supreme leader</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50</a:t>
            </a:fld>
            <a:endParaRPr lang="en-US"/>
          </a:p>
        </p:txBody>
      </p:sp>
    </p:spTree>
    <p:extLst>
      <p:ext uri="{BB962C8B-B14F-4D97-AF65-F5344CB8AC3E}">
        <p14:creationId xmlns:p14="http://schemas.microsoft.com/office/powerpoint/2010/main" val="8901863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Feminism</a:t>
            </a:r>
            <a:endParaRPr lang="en-US" dirty="0"/>
          </a:p>
        </p:txBody>
      </p:sp>
      <p:sp>
        <p:nvSpPr>
          <p:cNvPr id="3" name="Content Placeholder 2"/>
          <p:cNvSpPr>
            <a:spLocks noGrp="1"/>
          </p:cNvSpPr>
          <p:nvPr>
            <p:ph idx="1"/>
          </p:nvPr>
        </p:nvSpPr>
        <p:spPr/>
        <p:txBody>
          <a:bodyPr/>
          <a:lstStyle/>
          <a:p>
            <a:r>
              <a:rPr lang="en-US" dirty="0" smtClean="0">
                <a:latin typeface="Aharoni" pitchFamily="2" charset="-79"/>
                <a:cs typeface="Aharoni" pitchFamily="2" charset="-79"/>
              </a:rPr>
              <a:t>A political movement and ideology that aims to advance the social role of women. Feminists highlighted the political relationship between sexes: the supremacy of men and the subjugation of women in most societies.</a:t>
            </a:r>
            <a:endParaRPr lang="en-US" dirty="0">
              <a:latin typeface="Aharoni" pitchFamily="2" charset="-79"/>
              <a:cs typeface="Aharoni" pitchFamily="2" charset="-79"/>
            </a:endParaRPr>
          </a:p>
        </p:txBody>
      </p:sp>
      <p:sp>
        <p:nvSpPr>
          <p:cNvPr id="4" name="Slide Number Placeholder 3"/>
          <p:cNvSpPr>
            <a:spLocks noGrp="1"/>
          </p:cNvSpPr>
          <p:nvPr>
            <p:ph type="sldNum" sz="quarter" idx="12"/>
          </p:nvPr>
        </p:nvSpPr>
        <p:spPr/>
        <p:txBody>
          <a:bodyPr/>
          <a:lstStyle/>
          <a:p>
            <a:fld id="{CCF7C689-B22B-4BF1-9ECF-B287BD03E652}" type="slidenum">
              <a:rPr lang="en-US" smtClean="0"/>
              <a:t>51</a:t>
            </a:fld>
            <a:endParaRPr lang="en-US"/>
          </a:p>
        </p:txBody>
      </p:sp>
    </p:spTree>
    <p:extLst>
      <p:ext uri="{BB962C8B-B14F-4D97-AF65-F5344CB8AC3E}">
        <p14:creationId xmlns:p14="http://schemas.microsoft.com/office/powerpoint/2010/main" val="30423774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Aharoni" pitchFamily="2" charset="-79"/>
                <a:cs typeface="Aharoni" pitchFamily="2" charset="-79"/>
              </a:rPr>
              <a:t>Two basic beliefs of feminist ideology</a:t>
            </a:r>
            <a:br>
              <a:rPr lang="en-US" sz="3600" b="1" dirty="0">
                <a:latin typeface="Aharoni" pitchFamily="2" charset="-79"/>
                <a:cs typeface="Aharoni" pitchFamily="2" charset="-79"/>
              </a:rPr>
            </a:br>
            <a:endParaRPr lang="en-US" sz="3600" b="1" dirty="0">
              <a:latin typeface="Aharoni" pitchFamily="2" charset="-79"/>
              <a:cs typeface="Aharoni" pitchFamily="2" charset="-79"/>
            </a:endParaRPr>
          </a:p>
        </p:txBody>
      </p:sp>
      <p:sp>
        <p:nvSpPr>
          <p:cNvPr id="3" name="Content Placeholder 2"/>
          <p:cNvSpPr>
            <a:spLocks noGrp="1"/>
          </p:cNvSpPr>
          <p:nvPr>
            <p:ph idx="1"/>
          </p:nvPr>
        </p:nvSpPr>
        <p:spPr/>
        <p:txBody>
          <a:bodyPr/>
          <a:lstStyle/>
          <a:p>
            <a:r>
              <a:rPr lang="en-US" dirty="0" smtClean="0">
                <a:solidFill>
                  <a:srgbClr val="002060"/>
                </a:solidFill>
                <a:latin typeface="Aharoni" pitchFamily="2" charset="-79"/>
                <a:cs typeface="Aharoni" pitchFamily="2" charset="-79"/>
              </a:rPr>
              <a:t>First, women and men are treated </a:t>
            </a:r>
            <a:r>
              <a:rPr lang="en-US" dirty="0" smtClean="0">
                <a:solidFill>
                  <a:srgbClr val="FF0000"/>
                </a:solidFill>
                <a:latin typeface="Aharoni" pitchFamily="2" charset="-79"/>
                <a:cs typeface="Aharoni" pitchFamily="2" charset="-79"/>
              </a:rPr>
              <a:t>differently</a:t>
            </a:r>
            <a:r>
              <a:rPr lang="en-US" dirty="0" smtClean="0">
                <a:solidFill>
                  <a:srgbClr val="002060"/>
                </a:solidFill>
                <a:latin typeface="Aharoni" pitchFamily="2" charset="-79"/>
                <a:cs typeface="Aharoni" pitchFamily="2" charset="-79"/>
              </a:rPr>
              <a:t> because of their sexes.</a:t>
            </a:r>
          </a:p>
          <a:p>
            <a:r>
              <a:rPr lang="en-US" dirty="0" smtClean="0">
                <a:solidFill>
                  <a:srgbClr val="002060"/>
                </a:solidFill>
                <a:latin typeface="Aharoni" pitchFamily="2" charset="-79"/>
                <a:cs typeface="Aharoni" pitchFamily="2" charset="-79"/>
              </a:rPr>
              <a:t>Second, this unequal treatment </a:t>
            </a:r>
            <a:r>
              <a:rPr lang="en-US" dirty="0" smtClean="0">
                <a:solidFill>
                  <a:srgbClr val="C00000"/>
                </a:solidFill>
                <a:latin typeface="Aharoni" pitchFamily="2" charset="-79"/>
                <a:cs typeface="Aharoni" pitchFamily="2" charset="-79"/>
              </a:rPr>
              <a:t>can and should be overturned</a:t>
            </a:r>
            <a:endParaRPr lang="en-US" dirty="0">
              <a:solidFill>
                <a:srgbClr val="C00000"/>
              </a:solidFill>
              <a:latin typeface="Aharoni" pitchFamily="2" charset="-79"/>
              <a:cs typeface="Aharoni" pitchFamily="2" charset="-79"/>
            </a:endParaRPr>
          </a:p>
        </p:txBody>
      </p:sp>
      <p:sp>
        <p:nvSpPr>
          <p:cNvPr id="4" name="Slide Number Placeholder 3"/>
          <p:cNvSpPr>
            <a:spLocks noGrp="1"/>
          </p:cNvSpPr>
          <p:nvPr>
            <p:ph type="sldNum" sz="quarter" idx="12"/>
          </p:nvPr>
        </p:nvSpPr>
        <p:spPr/>
        <p:txBody>
          <a:bodyPr/>
          <a:lstStyle/>
          <a:p>
            <a:fld id="{CCF7C689-B22B-4BF1-9ECF-B287BD03E652}" type="slidenum">
              <a:rPr lang="en-US" smtClean="0"/>
              <a:t>52</a:t>
            </a:fld>
            <a:endParaRPr lang="en-US"/>
          </a:p>
        </p:txBody>
      </p:sp>
    </p:spTree>
    <p:extLst>
      <p:ext uri="{BB962C8B-B14F-4D97-AF65-F5344CB8AC3E}">
        <p14:creationId xmlns:p14="http://schemas.microsoft.com/office/powerpoint/2010/main" val="3596927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Feminism highlights the political importance of ‘gender’ – understood to refer to socially imposed rather than biological differences between women and men.</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53</a:t>
            </a:fld>
            <a:endParaRPr lang="en-US"/>
          </a:p>
        </p:txBody>
      </p:sp>
    </p:spTree>
    <p:extLst>
      <p:ext uri="{BB962C8B-B14F-4D97-AF65-F5344CB8AC3E}">
        <p14:creationId xmlns:p14="http://schemas.microsoft.com/office/powerpoint/2010/main" val="3361984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major </a:t>
            </a:r>
            <a:r>
              <a:rPr lang="en-US" dirty="0" err="1" smtClean="0"/>
              <a:t>strenghth</a:t>
            </a:r>
            <a:r>
              <a:rPr lang="en-US" dirty="0" smtClean="0"/>
              <a:t> of feminist ideology is that it has exposed and challenged the gender biases that pervade society and which have been ignored by conventional political thought.</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54</a:t>
            </a:fld>
            <a:endParaRPr lang="en-US"/>
          </a:p>
        </p:txBody>
      </p:sp>
    </p:spTree>
    <p:extLst>
      <p:ext uri="{BB962C8B-B14F-4D97-AF65-F5344CB8AC3E}">
        <p14:creationId xmlns:p14="http://schemas.microsoft.com/office/powerpoint/2010/main" val="26203840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ooper Black" pitchFamily="18" charset="0"/>
              </a:rPr>
              <a:t>Forms of recent feminism</a:t>
            </a:r>
            <a:endParaRPr lang="en-US" sz="3200" dirty="0">
              <a:latin typeface="Cooper Black" pitchFamily="18" charset="0"/>
            </a:endParaRPr>
          </a:p>
        </p:txBody>
      </p:sp>
      <p:sp>
        <p:nvSpPr>
          <p:cNvPr id="3" name="Content Placeholder 2"/>
          <p:cNvSpPr>
            <a:spLocks noGrp="1"/>
          </p:cNvSpPr>
          <p:nvPr>
            <p:ph idx="1"/>
          </p:nvPr>
        </p:nvSpPr>
        <p:spPr/>
        <p:txBody>
          <a:bodyPr/>
          <a:lstStyle/>
          <a:p>
            <a:r>
              <a:rPr lang="en-US" dirty="0" smtClean="0">
                <a:solidFill>
                  <a:srgbClr val="C00000"/>
                </a:solidFill>
                <a:latin typeface="Aharoni" pitchFamily="2" charset="-79"/>
                <a:cs typeface="Aharoni" pitchFamily="2" charset="-79"/>
              </a:rPr>
              <a:t>Black feminism</a:t>
            </a:r>
          </a:p>
          <a:p>
            <a:r>
              <a:rPr lang="en-US" dirty="0" smtClean="0">
                <a:solidFill>
                  <a:srgbClr val="C00000"/>
                </a:solidFill>
                <a:latin typeface="Aharoni" pitchFamily="2" charset="-79"/>
                <a:cs typeface="Aharoni" pitchFamily="2" charset="-79"/>
              </a:rPr>
              <a:t>Psychoanalytic feminism</a:t>
            </a:r>
          </a:p>
          <a:p>
            <a:r>
              <a:rPr lang="en-US" dirty="0" smtClean="0">
                <a:solidFill>
                  <a:srgbClr val="C00000"/>
                </a:solidFill>
                <a:latin typeface="Aharoni" pitchFamily="2" charset="-79"/>
                <a:cs typeface="Aharoni" pitchFamily="2" charset="-79"/>
              </a:rPr>
              <a:t>Eco-feminism</a:t>
            </a:r>
          </a:p>
          <a:p>
            <a:r>
              <a:rPr lang="en-US" dirty="0" smtClean="0">
                <a:solidFill>
                  <a:srgbClr val="C00000"/>
                </a:solidFill>
                <a:latin typeface="Aharoni" pitchFamily="2" charset="-79"/>
                <a:cs typeface="Aharoni" pitchFamily="2" charset="-79"/>
              </a:rPr>
              <a:t>Postmodern feminism.</a:t>
            </a:r>
            <a:endParaRPr lang="en-US" dirty="0">
              <a:solidFill>
                <a:srgbClr val="C00000"/>
              </a:solidFill>
              <a:latin typeface="Aharoni" pitchFamily="2" charset="-79"/>
              <a:cs typeface="Aharoni" pitchFamily="2" charset="-79"/>
            </a:endParaRPr>
          </a:p>
        </p:txBody>
      </p:sp>
      <p:sp>
        <p:nvSpPr>
          <p:cNvPr id="4" name="Slide Number Placeholder 3"/>
          <p:cNvSpPr>
            <a:spLocks noGrp="1"/>
          </p:cNvSpPr>
          <p:nvPr>
            <p:ph type="sldNum" sz="quarter" idx="12"/>
          </p:nvPr>
        </p:nvSpPr>
        <p:spPr/>
        <p:txBody>
          <a:bodyPr/>
          <a:lstStyle/>
          <a:p>
            <a:fld id="{CCF7C689-B22B-4BF1-9ECF-B287BD03E652}" type="slidenum">
              <a:rPr lang="en-US" smtClean="0"/>
              <a:t>55</a:t>
            </a:fld>
            <a:endParaRPr lang="en-US"/>
          </a:p>
        </p:txBody>
      </p:sp>
    </p:spTree>
    <p:extLst>
      <p:ext uri="{BB962C8B-B14F-4D97-AF65-F5344CB8AC3E}">
        <p14:creationId xmlns:p14="http://schemas.microsoft.com/office/powerpoint/2010/main" val="18070048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latin typeface="Cooper Black" pitchFamily="18" charset="0"/>
              </a:rPr>
              <a:t>Islamism</a:t>
            </a:r>
            <a:endParaRPr lang="en-US" dirty="0">
              <a:solidFill>
                <a:schemeClr val="accent6"/>
              </a:solidFill>
              <a:latin typeface="Cooper Black" pitchFamily="18" charset="0"/>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56</a:t>
            </a:fld>
            <a:endParaRPr lang="en-US"/>
          </a:p>
        </p:txBody>
      </p:sp>
    </p:spTree>
    <p:extLst>
      <p:ext uri="{BB962C8B-B14F-4D97-AF65-F5344CB8AC3E}">
        <p14:creationId xmlns:p14="http://schemas.microsoft.com/office/powerpoint/2010/main" val="12119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Aharoni" pitchFamily="2" charset="-79"/>
                <a:cs typeface="Aharoni" pitchFamily="2" charset="-79"/>
              </a:rPr>
              <a:t>Anarchism and nihilism were once associated with socialism because many anarchists and nihilists supported the socialists’ call for revolution and the complete overhaul of government and society in the early to mid-twentieth century. </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6</a:t>
            </a:fld>
            <a:endParaRPr lang="en-US"/>
          </a:p>
        </p:txBody>
      </p:sp>
    </p:spTree>
    <p:extLst>
      <p:ext uri="{BB962C8B-B14F-4D97-AF65-F5344CB8AC3E}">
        <p14:creationId xmlns:p14="http://schemas.microsoft.com/office/powerpoint/2010/main" val="3728243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p:txBody>
          <a:bodyPr/>
          <a:lstStyle/>
          <a:p>
            <a:r>
              <a:rPr lang="en-US" dirty="0" smtClean="0"/>
              <a:t>Although neither violent nor strictly anarchist, members of the American Libertarian Party believe that government should be so small that it hardly ever interferes in citizens’ lives, thereby best preserving individual liberty. </a:t>
            </a:r>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7</a:t>
            </a:fld>
            <a:endParaRPr lang="en-US"/>
          </a:p>
        </p:txBody>
      </p:sp>
    </p:spTree>
    <p:extLst>
      <p:ext uri="{BB962C8B-B14F-4D97-AF65-F5344CB8AC3E}">
        <p14:creationId xmlns:p14="http://schemas.microsoft.com/office/powerpoint/2010/main" val="228453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Russia</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Russia has had a long association with anarchism and nihilism. Many prominent members of both movements were Russian, including Mikhail Bakunin, considered the father of anarchism. Russian nihilists engaged in a number of terrorist attacks in the late nineteenth and early twentieth centuries, including the assassination of Czar Alexander II in 1881. </a:t>
            </a:r>
          </a:p>
          <a:p>
            <a:endParaRPr lang="en-US" dirty="0"/>
          </a:p>
        </p:txBody>
      </p:sp>
      <p:sp>
        <p:nvSpPr>
          <p:cNvPr id="4" name="Slide Number Placeholder 3"/>
          <p:cNvSpPr>
            <a:spLocks noGrp="1"/>
          </p:cNvSpPr>
          <p:nvPr>
            <p:ph type="sldNum" sz="quarter" idx="12"/>
          </p:nvPr>
        </p:nvSpPr>
        <p:spPr/>
        <p:txBody>
          <a:bodyPr/>
          <a:lstStyle/>
          <a:p>
            <a:fld id="{CCF7C689-B22B-4BF1-9ECF-B287BD03E652}" type="slidenum">
              <a:rPr lang="en-US" smtClean="0"/>
              <a:t>8</a:t>
            </a:fld>
            <a:endParaRPr lang="en-US"/>
          </a:p>
        </p:txBody>
      </p:sp>
    </p:spTree>
    <p:extLst>
      <p:ext uri="{BB962C8B-B14F-4D97-AF65-F5344CB8AC3E}">
        <p14:creationId xmlns:p14="http://schemas.microsoft.com/office/powerpoint/2010/main" val="3153655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Absolutism </a:t>
            </a:r>
            <a:br>
              <a:rPr lang="en-US" b="1" dirty="0" smtClean="0"/>
            </a:br>
            <a:endParaRPr lang="en-US" dirty="0"/>
          </a:p>
        </p:txBody>
      </p:sp>
      <p:sp>
        <p:nvSpPr>
          <p:cNvPr id="3" name="Content Placeholder 2"/>
          <p:cNvSpPr>
            <a:spLocks noGrp="1"/>
          </p:cNvSpPr>
          <p:nvPr>
            <p:ph idx="1"/>
          </p:nvPr>
        </p:nvSpPr>
        <p:spPr/>
        <p:txBody>
          <a:bodyPr>
            <a:normAutofit/>
          </a:bodyPr>
          <a:lstStyle/>
          <a:p>
            <a:r>
              <a:rPr lang="en-US" b="1" dirty="0" smtClean="0"/>
              <a:t>Traditionally, much of Western civilization’s history was dominated by absolutism, the belief that a single ruler should have control over every aspect of the government and of the people’s lives. </a:t>
            </a:r>
          </a:p>
          <a:p>
            <a:r>
              <a:rPr lang="en-US" b="1" dirty="0" smtClean="0"/>
              <a:t>Absolute rulers had a variety of titles, including </a:t>
            </a:r>
            <a:r>
              <a:rPr lang="en-US" b="1" i="1" dirty="0" smtClean="0">
                <a:solidFill>
                  <a:srgbClr val="FF0000"/>
                </a:solidFill>
              </a:rPr>
              <a:t>chieftain, king, shah, pharaoh, emperor, sultan, </a:t>
            </a:r>
            <a:r>
              <a:rPr lang="en-US" b="1" dirty="0" smtClean="0">
                <a:solidFill>
                  <a:srgbClr val="FF0000"/>
                </a:solidFill>
              </a:rPr>
              <a:t>and</a:t>
            </a:r>
            <a:r>
              <a:rPr lang="en-US" b="1" i="1" dirty="0" smtClean="0">
                <a:solidFill>
                  <a:srgbClr val="FF0000"/>
                </a:solidFill>
              </a:rPr>
              <a:t> prince</a:t>
            </a:r>
            <a:r>
              <a:rPr lang="en-US" b="1" i="1" dirty="0" smtClean="0"/>
              <a:t>.</a:t>
            </a:r>
            <a:r>
              <a:rPr lang="en-US" b="1" dirty="0" smtClean="0"/>
              <a:t> </a:t>
            </a:r>
            <a:endParaRPr lang="en-US" b="1" dirty="0"/>
          </a:p>
        </p:txBody>
      </p:sp>
      <p:sp>
        <p:nvSpPr>
          <p:cNvPr id="4" name="Slide Number Placeholder 3"/>
          <p:cNvSpPr>
            <a:spLocks noGrp="1"/>
          </p:cNvSpPr>
          <p:nvPr>
            <p:ph type="sldNum" sz="quarter" idx="12"/>
          </p:nvPr>
        </p:nvSpPr>
        <p:spPr/>
        <p:txBody>
          <a:bodyPr/>
          <a:lstStyle/>
          <a:p>
            <a:fld id="{CCF7C689-B22B-4BF1-9ECF-B287BD03E652}" type="slidenum">
              <a:rPr lang="en-US" smtClean="0"/>
              <a:t>9</a:t>
            </a:fld>
            <a:endParaRPr lang="en-US"/>
          </a:p>
        </p:txBody>
      </p:sp>
    </p:spTree>
    <p:extLst>
      <p:ext uri="{BB962C8B-B14F-4D97-AF65-F5344CB8AC3E}">
        <p14:creationId xmlns:p14="http://schemas.microsoft.com/office/powerpoint/2010/main" val="1393269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3227</Words>
  <Application>Microsoft Office PowerPoint</Application>
  <PresentationFormat>On-screen Show (4:3)</PresentationFormat>
  <Paragraphs>175</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Aharoni</vt:lpstr>
      <vt:lpstr>Arial</vt:lpstr>
      <vt:lpstr>Calibri</vt:lpstr>
      <vt:lpstr>Cooper Black</vt:lpstr>
      <vt:lpstr>Office Theme</vt:lpstr>
      <vt:lpstr>Contemporary political ideologies</vt:lpstr>
      <vt:lpstr>PowerPoint Presentation</vt:lpstr>
      <vt:lpstr>PowerPoint Presentation</vt:lpstr>
      <vt:lpstr>Anarchism  </vt:lpstr>
      <vt:lpstr>PowerPoint Presentation</vt:lpstr>
      <vt:lpstr>PowerPoint Presentation</vt:lpstr>
      <vt:lpstr>Example:</vt:lpstr>
      <vt:lpstr>Russia </vt:lpstr>
      <vt:lpstr>Absolutism  </vt:lpstr>
      <vt:lpstr>PowerPoint Presentation</vt:lpstr>
      <vt:lpstr>Example:</vt:lpstr>
      <vt:lpstr>PowerPoint Presentation</vt:lpstr>
      <vt:lpstr>Advocates of Absolutism  </vt:lpstr>
      <vt:lpstr>PowerPoint Presentation</vt:lpstr>
      <vt:lpstr>Absolutist Beliefs  </vt:lpstr>
      <vt:lpstr>PowerPoint Presentation</vt:lpstr>
      <vt:lpstr>Liberalism  </vt:lpstr>
      <vt:lpstr>PowerPoint Presentation</vt:lpstr>
      <vt:lpstr>Liberalism in Action  </vt:lpstr>
      <vt:lpstr>PowerPoint Presentation</vt:lpstr>
      <vt:lpstr>Liberal Beliefs  </vt:lpstr>
      <vt:lpstr>PowerPoint Presentation</vt:lpstr>
      <vt:lpstr>Mill’s Good Government  </vt:lpstr>
      <vt:lpstr>PowerPoint Presentation</vt:lpstr>
      <vt:lpstr>PowerPoint Presentation</vt:lpstr>
      <vt:lpstr>Example:</vt:lpstr>
      <vt:lpstr>The Controversial Case of John Locke  </vt:lpstr>
      <vt:lpstr>Conservatism  </vt:lpstr>
      <vt:lpstr>PowerPoint Presentation</vt:lpstr>
      <vt:lpstr>Conservative Beliefs  </vt:lpstr>
      <vt:lpstr> Classical Conservatism and Democracy  </vt:lpstr>
      <vt:lpstr>Socialism  </vt:lpstr>
      <vt:lpstr>PowerPoint Presentation</vt:lpstr>
      <vt:lpstr> Socialist Beliefs   </vt:lpstr>
      <vt:lpstr>Class Warfare  </vt:lpstr>
      <vt:lpstr>PowerPoint Presentation</vt:lpstr>
      <vt:lpstr>Communism:</vt:lpstr>
      <vt:lpstr>Communism Today  </vt:lpstr>
      <vt:lpstr>Democratic socialism:</vt:lpstr>
      <vt:lpstr>Democratic Socialism Today </vt:lpstr>
      <vt:lpstr>Nationalism</vt:lpstr>
      <vt:lpstr>PowerPoint Presentation</vt:lpstr>
      <vt:lpstr>PowerPoint Presentation</vt:lpstr>
      <vt:lpstr>Fascism</vt:lpstr>
      <vt:lpstr>PowerPoint Presentation</vt:lpstr>
      <vt:lpstr>PowerPoint Presentation</vt:lpstr>
      <vt:lpstr>PowerPoint Presentation</vt:lpstr>
      <vt:lpstr>PowerPoint Presentation</vt:lpstr>
      <vt:lpstr>PowerPoint Presentation</vt:lpstr>
      <vt:lpstr>PowerPoint Presentation</vt:lpstr>
      <vt:lpstr>Feminism</vt:lpstr>
      <vt:lpstr>Two basic beliefs of feminist ideology </vt:lpstr>
      <vt:lpstr>PowerPoint Presentation</vt:lpstr>
      <vt:lpstr>PowerPoint Presentation</vt:lpstr>
      <vt:lpstr>Forms of recent feminism</vt:lpstr>
      <vt:lpstr>Islamism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political ideologies</dc:title>
  <dc:creator>User</dc:creator>
  <cp:lastModifiedBy>HP</cp:lastModifiedBy>
  <cp:revision>15</cp:revision>
  <dcterms:created xsi:type="dcterms:W3CDTF">2018-06-29T16:46:03Z</dcterms:created>
  <dcterms:modified xsi:type="dcterms:W3CDTF">2020-04-18T09:34:09Z</dcterms:modified>
</cp:coreProperties>
</file>