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9" name="Google Shape;329;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6" name="Google Shape;356;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5" name="Google Shape;365;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4" name="Google Shape;374;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3" name="Google Shape;383;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2" name="Google Shape;392;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1" name="Google Shape;401;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0" name="Google Shape;410;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9" name="Google Shape;419;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8" name="Google Shape;428;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7" name="Google Shape;437;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6" name="Google Shape;446;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5" name="Google Shape;455;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4" name="Google Shape;464;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3" name="Google Shape;473;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2" name="Google Shape;482;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1" name="Google Shape;491;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0" name="Google Shape;500;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9" name="Google Shape;509;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8" name="Google Shape;518;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7" name="Google Shape;527;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p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6" name="Google Shape;536;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 name="Google Shape;18;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4" name="Google Shape;24;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hyperlink" Target="https://en.wikipedia.org/wiki/Gabriel_Almond" TargetMode="External"/><Relationship Id="rId4" Type="http://schemas.openxmlformats.org/officeDocument/2006/relationships/hyperlink" Target="https://en.wikipedia.org/wiki/Gabriel_Almond" TargetMode="External"/><Relationship Id="rId5" Type="http://schemas.openxmlformats.org/officeDocument/2006/relationships/hyperlink" Target="https://en.wikipedia.org/wiki/Sidney_Verba" TargetMode="External"/><Relationship Id="rId6" Type="http://schemas.openxmlformats.org/officeDocument/2006/relationships/hyperlink" Target="https://en.wikipedia.org/wiki/The_Civic_Culture" TargetMode="External"/><Relationship Id="rId7" Type="http://schemas.openxmlformats.org/officeDocument/2006/relationships/hyperlink" Target="https://en.wikipedia.org/wiki/Political_participation"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hyperlink" Target="https://en.wikipedia.org/wiki/Parochial_political_culture"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hyperlink" Target="https://en.wikipedia.org/wiki/Anarchism" TargetMode="External"/><Relationship Id="rId4" Type="http://schemas.openxmlformats.org/officeDocument/2006/relationships/hyperlink" Target="https://en.wikipedia.org/wiki/Oligarchy" TargetMode="External"/><Relationship Id="rId9" Type="http://schemas.openxmlformats.org/officeDocument/2006/relationships/hyperlink" Target="https://en.wikipedia.org/wiki/Leninist_socialism" TargetMode="External"/><Relationship Id="rId5" Type="http://schemas.openxmlformats.org/officeDocument/2006/relationships/hyperlink" Target="https://en.wikipedia.org/wiki/Tory_corporatism" TargetMode="External"/><Relationship Id="rId6" Type="http://schemas.openxmlformats.org/officeDocument/2006/relationships/hyperlink" Target="https://en.wikipedia.org/wiki/Fascism" TargetMode="External"/><Relationship Id="rId7" Type="http://schemas.openxmlformats.org/officeDocument/2006/relationships/hyperlink" Target="https://en.wikipedia.org/wiki/Classical_liberalism" TargetMode="External"/><Relationship Id="rId8" Type="http://schemas.openxmlformats.org/officeDocument/2006/relationships/hyperlink" Target="https://en.wikipedia.org/wiki/Democratic_socialism"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hyperlink" Target="https://en.wikipedia.org/wiki/Arend_Lijphart" TargetMode="External"/><Relationship Id="rId4" Type="http://schemas.openxmlformats.org/officeDocument/2006/relationships/hyperlink" Target="https://en.wikipedia.org/wiki/Elite"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Algerian"/>
              <a:buNone/>
            </a:pPr>
            <a:br>
              <a:rPr b="1" lang="en-US" sz="3959">
                <a:latin typeface="Algerian"/>
                <a:ea typeface="Algerian"/>
                <a:cs typeface="Algerian"/>
                <a:sym typeface="Algerian"/>
              </a:rPr>
            </a:br>
            <a:r>
              <a:rPr b="1" lang="en-US" sz="3959">
                <a:latin typeface="Algerian"/>
                <a:ea typeface="Algerian"/>
                <a:cs typeface="Algerian"/>
                <a:sym typeface="Algerian"/>
              </a:rPr>
              <a:t>Welcome to the POL 101 Session on</a:t>
            </a:r>
            <a:endParaRPr b="1" sz="3959">
              <a:latin typeface="Algerian"/>
              <a:ea typeface="Algerian"/>
              <a:cs typeface="Algerian"/>
              <a:sym typeface="Algerian"/>
            </a:endParaRPr>
          </a:p>
        </p:txBody>
      </p:sp>
      <p:sp>
        <p:nvSpPr>
          <p:cNvPr id="89" name="Google Shape;89;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7200"/>
              <a:buNone/>
            </a:pPr>
            <a:r>
              <a:t/>
            </a:r>
            <a:endParaRPr b="1" sz="7200">
              <a:latin typeface="Algerian"/>
              <a:ea typeface="Algerian"/>
              <a:cs typeface="Algerian"/>
              <a:sym typeface="Algerian"/>
            </a:endParaRPr>
          </a:p>
          <a:p>
            <a:pPr indent="0" lvl="0" marL="0" rtl="0" algn="ctr">
              <a:spcBef>
                <a:spcPts val="1440"/>
              </a:spcBef>
              <a:spcAft>
                <a:spcPts val="0"/>
              </a:spcAft>
              <a:buClr>
                <a:schemeClr val="dk1"/>
              </a:buClr>
              <a:buSzPts val="7200"/>
              <a:buNone/>
            </a:pPr>
            <a:r>
              <a:rPr b="1" lang="en-US" sz="7200">
                <a:latin typeface="Algerian"/>
                <a:ea typeface="Algerian"/>
                <a:cs typeface="Algerian"/>
                <a:sym typeface="Algerian"/>
              </a:rPr>
              <a:t>Political </a:t>
            </a:r>
            <a:r>
              <a:rPr b="1" lang="en-US" sz="7200">
                <a:solidFill>
                  <a:srgbClr val="FF0000"/>
                </a:solidFill>
                <a:latin typeface="Algerian"/>
                <a:ea typeface="Algerian"/>
                <a:cs typeface="Algerian"/>
                <a:sym typeface="Algerian"/>
              </a:rPr>
              <a:t>Culture</a:t>
            </a:r>
            <a:endParaRPr b="1" sz="7200">
              <a:solidFill>
                <a:srgbClr val="FF0000"/>
              </a:solidFill>
              <a:latin typeface="Algerian"/>
              <a:ea typeface="Algerian"/>
              <a:cs typeface="Algerian"/>
              <a:sym typeface="Algerian"/>
            </a:endParaRPr>
          </a:p>
        </p:txBody>
      </p:sp>
      <p:sp>
        <p:nvSpPr>
          <p:cNvPr id="90" name="Google Shape;90;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1" name="Google Shape;91;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16/03/2019</a:t>
            </a:r>
            <a:endParaRPr/>
          </a:p>
        </p:txBody>
      </p:sp>
      <p:sp>
        <p:nvSpPr>
          <p:cNvPr id="92" name="Google Shape;92;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170" name="Google Shape;170;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b="1" lang="en-US"/>
              <a:t>Political culture is an underlying layer that can support- or fail to support- the rest of the political system.</a:t>
            </a:r>
            <a:endParaRPr/>
          </a:p>
          <a:p>
            <a:pPr indent="0" lvl="0" marL="0" rtl="0" algn="l">
              <a:spcBef>
                <a:spcPts val="640"/>
              </a:spcBef>
              <a:spcAft>
                <a:spcPts val="0"/>
              </a:spcAft>
              <a:buClr>
                <a:schemeClr val="dk1"/>
              </a:buClr>
              <a:buSzPts val="3200"/>
              <a:buNone/>
            </a:pPr>
            <a:r>
              <a:t/>
            </a:r>
            <a:endParaRPr b="1"/>
          </a:p>
          <a:p>
            <a:pPr indent="-342900" lvl="0" marL="342900" rtl="0" algn="just">
              <a:spcBef>
                <a:spcPts val="640"/>
              </a:spcBef>
              <a:spcAft>
                <a:spcPts val="0"/>
              </a:spcAft>
              <a:buClr>
                <a:srgbClr val="C00000"/>
              </a:buClr>
              <a:buSzPts val="3200"/>
              <a:buChar char="•"/>
            </a:pPr>
            <a:r>
              <a:rPr b="1" lang="en-US">
                <a:solidFill>
                  <a:srgbClr val="C00000"/>
                </a:solidFill>
              </a:rPr>
              <a:t>Example</a:t>
            </a:r>
            <a:r>
              <a:rPr b="1" lang="en-US"/>
              <a:t> – </a:t>
            </a:r>
            <a:r>
              <a:rPr b="1" lang="en-US">
                <a:solidFill>
                  <a:srgbClr val="7030A0"/>
                </a:solidFill>
              </a:rPr>
              <a:t>Russian failure of attempts at democracy.</a:t>
            </a:r>
            <a:endParaRPr b="1">
              <a:solidFill>
                <a:srgbClr val="7030A0"/>
              </a:solidFill>
            </a:endParaRPr>
          </a:p>
        </p:txBody>
      </p:sp>
      <p:sp>
        <p:nvSpPr>
          <p:cNvPr id="171" name="Google Shape;171;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2" name="Google Shape;172;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16/03/2019</a:t>
            </a:r>
            <a:endParaRPr/>
          </a:p>
        </p:txBody>
      </p:sp>
      <p:sp>
        <p:nvSpPr>
          <p:cNvPr id="173" name="Google Shape;173;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179" name="Google Shape;179;p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88900" lvl="0" marL="342900" rtl="0" algn="ctr">
              <a:lnSpc>
                <a:spcPct val="90000"/>
              </a:lnSpc>
              <a:spcBef>
                <a:spcPts val="0"/>
              </a:spcBef>
              <a:spcAft>
                <a:spcPts val="0"/>
              </a:spcAft>
              <a:buClr>
                <a:schemeClr val="dk1"/>
              </a:buClr>
              <a:buSzPts val="4000"/>
              <a:buNone/>
            </a:pPr>
            <a:r>
              <a:t/>
            </a:r>
            <a:endParaRPr b="1" sz="4000">
              <a:solidFill>
                <a:srgbClr val="C00000"/>
              </a:solidFill>
            </a:endParaRPr>
          </a:p>
          <a:p>
            <a:pPr indent="-457200" lvl="0" marL="342900" rtl="0" algn="ctr">
              <a:lnSpc>
                <a:spcPct val="90000"/>
              </a:lnSpc>
              <a:spcBef>
                <a:spcPts val="1440"/>
              </a:spcBef>
              <a:spcAft>
                <a:spcPts val="0"/>
              </a:spcAft>
              <a:buClr>
                <a:srgbClr val="C00000"/>
              </a:buClr>
              <a:buSzPts val="7200"/>
              <a:buChar char="•"/>
            </a:pPr>
            <a:r>
              <a:rPr b="1" lang="en-US" sz="7200">
                <a:solidFill>
                  <a:srgbClr val="C00000"/>
                </a:solidFill>
              </a:rPr>
              <a:t>Let the sleeping dogs lie</a:t>
            </a:r>
            <a:endParaRPr/>
          </a:p>
          <a:p>
            <a:pPr indent="-88900" lvl="0" marL="342900" rtl="0" algn="ctr">
              <a:lnSpc>
                <a:spcPct val="90000"/>
              </a:lnSpc>
              <a:spcBef>
                <a:spcPts val="800"/>
              </a:spcBef>
              <a:spcAft>
                <a:spcPts val="0"/>
              </a:spcAft>
              <a:buClr>
                <a:schemeClr val="dk1"/>
              </a:buClr>
              <a:buSzPts val="4000"/>
              <a:buNone/>
            </a:pPr>
            <a:r>
              <a:t/>
            </a:r>
            <a:endParaRPr b="1" sz="4000">
              <a:solidFill>
                <a:srgbClr val="C00000"/>
              </a:solidFill>
            </a:endParaRPr>
          </a:p>
          <a:p>
            <a:pPr indent="-342900" lvl="0" marL="342900" rtl="0" algn="ctr">
              <a:lnSpc>
                <a:spcPct val="90000"/>
              </a:lnSpc>
              <a:spcBef>
                <a:spcPts val="800"/>
              </a:spcBef>
              <a:spcAft>
                <a:spcPts val="0"/>
              </a:spcAft>
              <a:buClr>
                <a:srgbClr val="002060"/>
              </a:buClr>
              <a:buSzPts val="4000"/>
              <a:buChar char="•"/>
            </a:pPr>
            <a:r>
              <a:rPr b="1" lang="en-US" sz="4000">
                <a:solidFill>
                  <a:srgbClr val="002060"/>
                </a:solidFill>
              </a:rPr>
              <a:t>What does it mean</a:t>
            </a:r>
            <a:r>
              <a:rPr b="1" lang="en-US" sz="4000">
                <a:solidFill>
                  <a:srgbClr val="C00000"/>
                </a:solidFill>
              </a:rPr>
              <a:t>?</a:t>
            </a:r>
            <a:endParaRPr b="1" sz="4000">
              <a:solidFill>
                <a:srgbClr val="C00000"/>
              </a:solidFill>
            </a:endParaRPr>
          </a:p>
        </p:txBody>
      </p:sp>
      <p:sp>
        <p:nvSpPr>
          <p:cNvPr id="180" name="Google Shape;180;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1" name="Google Shape;181;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16/03/2019</a:t>
            </a:r>
            <a:endParaRPr/>
          </a:p>
        </p:txBody>
      </p:sp>
      <p:sp>
        <p:nvSpPr>
          <p:cNvPr id="182" name="Google Shape;182;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b="1" lang="en-US" sz="3959"/>
              <a:t>Political Culture</a:t>
            </a:r>
            <a:br>
              <a:rPr lang="en-US" sz="3959"/>
            </a:br>
            <a:endParaRPr sz="3959"/>
          </a:p>
        </p:txBody>
      </p:sp>
      <p:sp>
        <p:nvSpPr>
          <p:cNvPr id="188" name="Google Shape;188;p2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b="1" lang="en-US"/>
              <a:t>It is important to recognize that political communities differ from each other in terms of their respective political cultures.</a:t>
            </a:r>
            <a:endParaRPr b="1"/>
          </a:p>
          <a:p>
            <a:pPr indent="0" lvl="0" marL="0" rtl="0" algn="l">
              <a:spcBef>
                <a:spcPts val="640"/>
              </a:spcBef>
              <a:spcAft>
                <a:spcPts val="0"/>
              </a:spcAft>
              <a:buClr>
                <a:schemeClr val="dk1"/>
              </a:buClr>
              <a:buSzPts val="3200"/>
              <a:buNone/>
            </a:pPr>
            <a:r>
              <a:t/>
            </a:r>
            <a:endParaRPr b="1"/>
          </a:p>
          <a:p>
            <a:pPr indent="-342900" lvl="0" marL="342900" rtl="0" algn="l">
              <a:spcBef>
                <a:spcPts val="640"/>
              </a:spcBef>
              <a:spcAft>
                <a:spcPts val="0"/>
              </a:spcAft>
              <a:buClr>
                <a:schemeClr val="dk1"/>
              </a:buClr>
              <a:buSzPts val="3200"/>
              <a:buChar char="•"/>
            </a:pPr>
            <a:r>
              <a:rPr b="1" lang="en-US"/>
              <a:t>It is also important to remember that citizens within </a:t>
            </a:r>
            <a:r>
              <a:rPr b="1" lang="en-US">
                <a:solidFill>
                  <a:srgbClr val="C00000"/>
                </a:solidFill>
              </a:rPr>
              <a:t>communities also differ from each other </a:t>
            </a:r>
            <a:r>
              <a:rPr b="1" lang="en-US"/>
              <a:t>in terms of their respective political cultures</a:t>
            </a:r>
            <a:endParaRPr/>
          </a:p>
          <a:p>
            <a:pPr indent="-139700" lvl="0" marL="342900" rtl="0" algn="l">
              <a:spcBef>
                <a:spcPts val="640"/>
              </a:spcBef>
              <a:spcAft>
                <a:spcPts val="0"/>
              </a:spcAft>
              <a:buClr>
                <a:schemeClr val="dk1"/>
              </a:buClr>
              <a:buSzPts val="3200"/>
              <a:buNone/>
            </a:pPr>
            <a:r>
              <a:t/>
            </a:r>
            <a:endParaRPr/>
          </a:p>
        </p:txBody>
      </p:sp>
      <p:sp>
        <p:nvSpPr>
          <p:cNvPr id="189" name="Google Shape;189;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0" name="Google Shape;190;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16/03/2019</a:t>
            </a:r>
            <a:endParaRPr/>
          </a:p>
        </p:txBody>
      </p:sp>
      <p:sp>
        <p:nvSpPr>
          <p:cNvPr id="191" name="Google Shape;191;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197" name="Google Shape;197;p2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b="1" lang="en-US"/>
              <a:t>A political culture is a reflection of a government, but it also incorporates elements of </a:t>
            </a:r>
            <a:r>
              <a:rPr b="1" lang="en-US">
                <a:solidFill>
                  <a:srgbClr val="C00000"/>
                </a:solidFill>
              </a:rPr>
              <a:t>history and tradition </a:t>
            </a:r>
            <a:r>
              <a:rPr b="1" lang="en-US"/>
              <a:t>that may predate the current regime. Political cultures matter because they shape a population’s political perceptions and actions. </a:t>
            </a:r>
            <a:endParaRPr/>
          </a:p>
        </p:txBody>
      </p:sp>
      <p:sp>
        <p:nvSpPr>
          <p:cNvPr id="198" name="Google Shape;198;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9" name="Google Shape;199;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16/03/2019</a:t>
            </a:r>
            <a:endParaRPr/>
          </a:p>
        </p:txBody>
      </p:sp>
      <p:sp>
        <p:nvSpPr>
          <p:cNvPr id="200" name="Google Shape;200;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6"/>
          <p:cNvSpPr txBox="1"/>
          <p:nvPr>
            <p:ph type="title"/>
          </p:nvPr>
        </p:nvSpPr>
        <p:spPr>
          <a:xfrm>
            <a:off x="533400" y="3810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206" name="Google Shape;206;p2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b="1" lang="en-US"/>
              <a:t>Governments can help shape political culture and public opinion through </a:t>
            </a:r>
            <a:r>
              <a:rPr b="1" lang="en-US">
                <a:solidFill>
                  <a:srgbClr val="FF0000"/>
                </a:solidFill>
              </a:rPr>
              <a:t>education, public events, and commemoration of the past</a:t>
            </a:r>
            <a:r>
              <a:rPr b="1" lang="en-US"/>
              <a:t>. </a:t>
            </a:r>
            <a:endParaRPr b="1"/>
          </a:p>
          <a:p>
            <a:pPr indent="-139700" lvl="0" marL="342900" rtl="0" algn="l">
              <a:spcBef>
                <a:spcPts val="640"/>
              </a:spcBef>
              <a:spcAft>
                <a:spcPts val="0"/>
              </a:spcAft>
              <a:buClr>
                <a:schemeClr val="dk1"/>
              </a:buClr>
              <a:buSzPts val="3200"/>
              <a:buNone/>
            </a:pPr>
            <a:r>
              <a:t/>
            </a:r>
            <a:endParaRPr b="1"/>
          </a:p>
          <a:p>
            <a:pPr indent="-342900" lvl="0" marL="342900" rtl="0" algn="l">
              <a:spcBef>
                <a:spcPts val="640"/>
              </a:spcBef>
              <a:spcAft>
                <a:spcPts val="0"/>
              </a:spcAft>
              <a:buClr>
                <a:schemeClr val="dk1"/>
              </a:buClr>
              <a:buSzPts val="3200"/>
              <a:buChar char="•"/>
            </a:pPr>
            <a:r>
              <a:rPr b="1" lang="en-US"/>
              <a:t>Political cultures vary greatly from state to state and sometimes even within a state. Generally speaking, however, political culture remains more or less the same over time. </a:t>
            </a:r>
            <a:endParaRPr/>
          </a:p>
        </p:txBody>
      </p:sp>
      <p:sp>
        <p:nvSpPr>
          <p:cNvPr id="207" name="Google Shape;207;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8" name="Google Shape;208;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16/03/2019</a:t>
            </a:r>
            <a:endParaRPr/>
          </a:p>
        </p:txBody>
      </p:sp>
      <p:sp>
        <p:nvSpPr>
          <p:cNvPr id="209" name="Google Shape;209;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215" name="Google Shape;215;p2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b="1" lang="en-US"/>
              <a:t>Gabriel A. Almond developed the concept of "political culture," a term now used in public discourse. Almond’s famous book </a:t>
            </a:r>
            <a:r>
              <a:rPr b="1" i="1" lang="en-US">
                <a:solidFill>
                  <a:srgbClr val="FF0000"/>
                </a:solidFill>
              </a:rPr>
              <a:t>The Civic Culture</a:t>
            </a:r>
            <a:r>
              <a:rPr b="1" lang="en-US"/>
              <a:t> is an immense contribution, a pioneering research on political culture. </a:t>
            </a:r>
            <a:endParaRPr/>
          </a:p>
        </p:txBody>
      </p:sp>
      <p:sp>
        <p:nvSpPr>
          <p:cNvPr id="216" name="Google Shape;216;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17" name="Google Shape;217;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16/03/2019</a:t>
            </a:r>
            <a:endParaRPr/>
          </a:p>
        </p:txBody>
      </p:sp>
      <p:sp>
        <p:nvSpPr>
          <p:cNvPr id="218" name="Google Shape;218;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224" name="Google Shape;224;p28"/>
          <p:cNvSpPr txBox="1"/>
          <p:nvPr>
            <p:ph idx="1" type="body"/>
          </p:nvPr>
        </p:nvSpPr>
        <p:spPr>
          <a:xfrm>
            <a:off x="457200" y="990600"/>
            <a:ext cx="8229600" cy="5135563"/>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None/>
            </a:pPr>
            <a:r>
              <a:t/>
            </a:r>
            <a:endParaRPr b="1"/>
          </a:p>
          <a:p>
            <a:pPr indent="-342900" lvl="0" marL="342900" rtl="0" algn="l">
              <a:spcBef>
                <a:spcPts val="640"/>
              </a:spcBef>
              <a:spcAft>
                <a:spcPts val="0"/>
              </a:spcAft>
              <a:buClr>
                <a:schemeClr val="dk1"/>
              </a:buClr>
              <a:buSzPts val="3200"/>
              <a:buChar char="•"/>
            </a:pPr>
            <a:r>
              <a:rPr b="1" lang="en-US"/>
              <a:t>The book studies the differences in the political cultures of </a:t>
            </a:r>
            <a:r>
              <a:rPr b="1" lang="en-US">
                <a:solidFill>
                  <a:srgbClr val="FF0000"/>
                </a:solidFill>
              </a:rPr>
              <a:t>five countries </a:t>
            </a:r>
            <a:r>
              <a:rPr b="1" lang="en-US"/>
              <a:t>and looks at how these influence each nation's stability and prospects for democracy. The work helped to anchor the idea of political culture as a fundamental aspect of society. </a:t>
            </a:r>
            <a:endParaRPr/>
          </a:p>
          <a:p>
            <a:pPr indent="0" lvl="0" marL="0" rtl="0" algn="ctr">
              <a:spcBef>
                <a:spcPts val="560"/>
              </a:spcBef>
              <a:spcAft>
                <a:spcPts val="0"/>
              </a:spcAft>
              <a:buClr>
                <a:schemeClr val="dk1"/>
              </a:buClr>
              <a:buSzPts val="2800"/>
              <a:buNone/>
            </a:pPr>
            <a:r>
              <a:rPr b="1" lang="en-US" sz="2800"/>
              <a:t> </a:t>
            </a:r>
            <a:endParaRPr b="1" sz="2800"/>
          </a:p>
          <a:p>
            <a:pPr indent="-139700" lvl="0" marL="342900" rtl="0" algn="l">
              <a:spcBef>
                <a:spcPts val="640"/>
              </a:spcBef>
              <a:spcAft>
                <a:spcPts val="0"/>
              </a:spcAft>
              <a:buClr>
                <a:schemeClr val="dk1"/>
              </a:buClr>
              <a:buSzPts val="3200"/>
              <a:buNone/>
            </a:pPr>
            <a:r>
              <a:t/>
            </a:r>
            <a:endParaRPr b="1"/>
          </a:p>
        </p:txBody>
      </p:sp>
      <p:sp>
        <p:nvSpPr>
          <p:cNvPr id="225" name="Google Shape;225;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6" name="Google Shape;226;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16/03/2019</a:t>
            </a:r>
            <a:endParaRPr/>
          </a:p>
        </p:txBody>
      </p:sp>
      <p:sp>
        <p:nvSpPr>
          <p:cNvPr id="227" name="Google Shape;227;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233" name="Google Shape;233;p2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b="1" lang="en-US"/>
              <a:t>Political Culture is a historically, widely-shared beliefs, feelings and values </a:t>
            </a:r>
            <a:r>
              <a:rPr b="1" lang="en-US">
                <a:solidFill>
                  <a:srgbClr val="C00000"/>
                </a:solidFill>
              </a:rPr>
              <a:t>about the nature of political systems</a:t>
            </a:r>
            <a:r>
              <a:rPr b="1" lang="en-US"/>
              <a:t>, which can serve as a link between citizens and government</a:t>
            </a:r>
            <a:endParaRPr b="1"/>
          </a:p>
        </p:txBody>
      </p:sp>
      <p:sp>
        <p:nvSpPr>
          <p:cNvPr id="234" name="Google Shape;234;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35" name="Google Shape;235;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16/03/2019</a:t>
            </a:r>
            <a:endParaRPr/>
          </a:p>
        </p:txBody>
      </p:sp>
      <p:sp>
        <p:nvSpPr>
          <p:cNvPr id="236" name="Google Shape;236;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242" name="Google Shape;242;p3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b="1" lang="en-US"/>
              <a:t>Different countries have different political cultures, which can help us understand how and why their governments are organized in a certain way, </a:t>
            </a:r>
            <a:r>
              <a:rPr b="1" lang="en-US">
                <a:solidFill>
                  <a:srgbClr val="C00000"/>
                </a:solidFill>
              </a:rPr>
              <a:t>why democracies succeed or fail, or why some countries still have monarchies. </a:t>
            </a:r>
            <a:endParaRPr b="1">
              <a:solidFill>
                <a:srgbClr val="C00000"/>
              </a:solidFill>
            </a:endParaRPr>
          </a:p>
        </p:txBody>
      </p:sp>
      <p:sp>
        <p:nvSpPr>
          <p:cNvPr id="243" name="Google Shape;243;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44" name="Google Shape;244;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16/03/2019</a:t>
            </a:r>
            <a:endParaRPr/>
          </a:p>
        </p:txBody>
      </p:sp>
      <p:sp>
        <p:nvSpPr>
          <p:cNvPr id="245" name="Google Shape;245;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251" name="Google Shape;251;p3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b="1" lang="en-US"/>
              <a:t>Understanding our own political culture can also provide clues to political relationships, such as those we share with each other or our governments. </a:t>
            </a:r>
            <a:endParaRPr/>
          </a:p>
          <a:p>
            <a:pPr indent="-139700" lvl="0" marL="342900" rtl="0" algn="l">
              <a:spcBef>
                <a:spcPts val="640"/>
              </a:spcBef>
              <a:spcAft>
                <a:spcPts val="0"/>
              </a:spcAft>
              <a:buClr>
                <a:schemeClr val="dk1"/>
              </a:buClr>
              <a:buSzPts val="3200"/>
              <a:buNone/>
            </a:pPr>
            <a:r>
              <a:t/>
            </a:r>
            <a:endParaRPr/>
          </a:p>
        </p:txBody>
      </p:sp>
      <p:sp>
        <p:nvSpPr>
          <p:cNvPr id="252" name="Google Shape;252;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53" name="Google Shape;253;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16/03/2019</a:t>
            </a:r>
            <a:endParaRPr/>
          </a:p>
        </p:txBody>
      </p:sp>
      <p:sp>
        <p:nvSpPr>
          <p:cNvPr id="254" name="Google Shape;254;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98" name="Google Shape;98;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002060"/>
              </a:buClr>
              <a:buSzPts val="3600"/>
              <a:buChar char="•"/>
            </a:pPr>
            <a:r>
              <a:rPr b="1" lang="en-US" sz="3600">
                <a:solidFill>
                  <a:srgbClr val="002060"/>
                </a:solidFill>
              </a:rPr>
              <a:t>Each society imparts its norms and values to its people, who pick up distinct notions about how the political system is supposed to work and about what the government may do to them and for them.</a:t>
            </a:r>
            <a:endParaRPr/>
          </a:p>
        </p:txBody>
      </p:sp>
      <p:sp>
        <p:nvSpPr>
          <p:cNvPr id="99" name="Google Shape;99;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0" name="Google Shape;100;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16/03/2019</a:t>
            </a:r>
            <a:endParaRPr/>
          </a:p>
        </p:txBody>
      </p:sp>
      <p:sp>
        <p:nvSpPr>
          <p:cNvPr id="101" name="Google Shape;101;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260" name="Google Shape;260;p3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b="1" lang="en-US"/>
              <a:t>It's important to understand that political culture differs from </a:t>
            </a:r>
            <a:r>
              <a:rPr b="1" lang="en-US">
                <a:solidFill>
                  <a:srgbClr val="FF0000"/>
                </a:solidFill>
              </a:rPr>
              <a:t>political ideology</a:t>
            </a:r>
            <a:r>
              <a:rPr b="1" lang="en-US"/>
              <a:t>. The term 'political ideology' refers to a code of beliefs or views about governments and politics that may influence the way  citizens vote or whether or not they support certain legislative actions. </a:t>
            </a:r>
            <a:endParaRPr b="1"/>
          </a:p>
        </p:txBody>
      </p:sp>
      <p:sp>
        <p:nvSpPr>
          <p:cNvPr id="261" name="Google Shape;261;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62" name="Google Shape;262;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16/03/2019</a:t>
            </a:r>
            <a:endParaRPr/>
          </a:p>
        </p:txBody>
      </p:sp>
      <p:sp>
        <p:nvSpPr>
          <p:cNvPr id="263" name="Google Shape;263;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269" name="Google Shape;269;p33"/>
          <p:cNvSpPr txBox="1"/>
          <p:nvPr>
            <p:ph idx="1" type="body"/>
          </p:nvPr>
        </p:nvSpPr>
        <p:spPr>
          <a:xfrm>
            <a:off x="457200" y="1600200"/>
            <a:ext cx="8534400" cy="4525963"/>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None/>
            </a:pPr>
            <a:r>
              <a:t/>
            </a:r>
            <a:endParaRPr b="1"/>
          </a:p>
          <a:p>
            <a:pPr indent="-342900" lvl="0" marL="342900" rtl="0" algn="l">
              <a:spcBef>
                <a:spcPts val="640"/>
              </a:spcBef>
              <a:spcAft>
                <a:spcPts val="0"/>
              </a:spcAft>
              <a:buClr>
                <a:schemeClr val="dk1"/>
              </a:buClr>
              <a:buSzPts val="3200"/>
              <a:buChar char="•"/>
            </a:pPr>
            <a:r>
              <a:rPr b="1" lang="en-US"/>
              <a:t>For example, </a:t>
            </a:r>
            <a:r>
              <a:rPr b="1" lang="en-US">
                <a:solidFill>
                  <a:srgbClr val="002060"/>
                </a:solidFill>
              </a:rPr>
              <a:t>two people can share a political culture, but have different political ideologies</a:t>
            </a:r>
            <a:r>
              <a:rPr b="1" lang="en-US"/>
              <a:t>. In other words, an </a:t>
            </a:r>
            <a:r>
              <a:rPr b="1" lang="en-US">
                <a:solidFill>
                  <a:srgbClr val="C00000"/>
                </a:solidFill>
              </a:rPr>
              <a:t>Awami Leaguer </a:t>
            </a:r>
            <a:r>
              <a:rPr b="1" lang="en-US"/>
              <a:t>and a </a:t>
            </a:r>
            <a:r>
              <a:rPr b="1" lang="en-US">
                <a:solidFill>
                  <a:srgbClr val="FF0000"/>
                </a:solidFill>
              </a:rPr>
              <a:t>BNP</a:t>
            </a:r>
            <a:r>
              <a:rPr b="1" lang="en-US"/>
              <a:t> supporter  are  from the same political culture.  </a:t>
            </a:r>
            <a:endParaRPr b="1"/>
          </a:p>
        </p:txBody>
      </p:sp>
      <p:sp>
        <p:nvSpPr>
          <p:cNvPr id="270" name="Google Shape;270;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71" name="Google Shape;271;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16/03/2019</a:t>
            </a:r>
            <a:endParaRPr/>
          </a:p>
        </p:txBody>
      </p:sp>
      <p:sp>
        <p:nvSpPr>
          <p:cNvPr id="272" name="Google Shape;272;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278" name="Google Shape;278;p3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b="1" lang="en-US"/>
              <a:t>In other words, political culture is something we share, while a </a:t>
            </a:r>
            <a:r>
              <a:rPr b="1" lang="en-US">
                <a:solidFill>
                  <a:srgbClr val="FF0000"/>
                </a:solidFill>
              </a:rPr>
              <a:t>political ideology </a:t>
            </a:r>
            <a:r>
              <a:rPr b="1" lang="en-US"/>
              <a:t>is something we use to define ourselves and make political decisions. </a:t>
            </a:r>
            <a:endParaRPr/>
          </a:p>
          <a:p>
            <a:pPr indent="-139700" lvl="0" marL="342900" rtl="0" algn="l">
              <a:spcBef>
                <a:spcPts val="640"/>
              </a:spcBef>
              <a:spcAft>
                <a:spcPts val="0"/>
              </a:spcAft>
              <a:buClr>
                <a:schemeClr val="dk1"/>
              </a:buClr>
              <a:buSzPts val="3200"/>
              <a:buNone/>
            </a:pPr>
            <a:r>
              <a:t/>
            </a:r>
            <a:endParaRPr/>
          </a:p>
        </p:txBody>
      </p:sp>
      <p:sp>
        <p:nvSpPr>
          <p:cNvPr id="279" name="Google Shape;279;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80" name="Google Shape;280;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16/03/2019</a:t>
            </a:r>
            <a:endParaRPr/>
          </a:p>
        </p:txBody>
      </p:sp>
      <p:sp>
        <p:nvSpPr>
          <p:cNvPr id="281" name="Google Shape;281;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287" name="Google Shape;287;p3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None/>
            </a:pPr>
            <a:r>
              <a:t/>
            </a:r>
            <a:endParaRPr b="1" u="sng">
              <a:solidFill>
                <a:schemeClr val="hlink"/>
              </a:solidFill>
              <a:hlinkClick r:id="rId3"/>
            </a:endParaRPr>
          </a:p>
          <a:p>
            <a:pPr indent="-342900" lvl="0" marL="342900" rtl="0" algn="l">
              <a:spcBef>
                <a:spcPts val="640"/>
              </a:spcBef>
              <a:spcAft>
                <a:spcPts val="0"/>
              </a:spcAft>
              <a:buClr>
                <a:schemeClr val="dk1"/>
              </a:buClr>
              <a:buSzPts val="3200"/>
              <a:buChar char="•"/>
            </a:pPr>
            <a:r>
              <a:rPr b="1" lang="en-US" u="sng">
                <a:solidFill>
                  <a:schemeClr val="hlink"/>
                </a:solidFill>
                <a:hlinkClick r:id="rId4"/>
              </a:rPr>
              <a:t>Gabriel Almond</a:t>
            </a:r>
            <a:r>
              <a:rPr b="1" lang="en-US"/>
              <a:t> and </a:t>
            </a:r>
            <a:r>
              <a:rPr b="1" lang="en-US" u="sng">
                <a:solidFill>
                  <a:schemeClr val="hlink"/>
                </a:solidFill>
                <a:hlinkClick r:id="rId5"/>
              </a:rPr>
              <a:t>Sidney Verba</a:t>
            </a:r>
            <a:r>
              <a:rPr b="1" lang="en-US"/>
              <a:t> in </a:t>
            </a:r>
            <a:r>
              <a:rPr b="1" i="1" lang="en-US" u="sng">
                <a:solidFill>
                  <a:schemeClr val="hlink"/>
                </a:solidFill>
                <a:hlinkClick r:id="rId6"/>
              </a:rPr>
              <a:t>The Civic Culture</a:t>
            </a:r>
            <a:r>
              <a:rPr b="1" lang="en-US"/>
              <a:t> outlined three pure types of political culture based on level and type of </a:t>
            </a:r>
            <a:r>
              <a:rPr b="1" lang="en-US" u="sng">
                <a:solidFill>
                  <a:schemeClr val="hlink"/>
                </a:solidFill>
                <a:hlinkClick r:id="rId7"/>
              </a:rPr>
              <a:t>political participation</a:t>
            </a:r>
            <a:r>
              <a:rPr b="1" lang="en-US"/>
              <a:t> and the nature of people's attitudes toward politics i.e. why people do or do not participate in political processes. </a:t>
            </a:r>
            <a:endParaRPr/>
          </a:p>
          <a:p>
            <a:pPr indent="-139700" lvl="0" marL="342900" rtl="0" algn="l">
              <a:spcBef>
                <a:spcPts val="640"/>
              </a:spcBef>
              <a:spcAft>
                <a:spcPts val="0"/>
              </a:spcAft>
              <a:buClr>
                <a:schemeClr val="dk1"/>
              </a:buClr>
              <a:buSzPts val="3200"/>
              <a:buNone/>
            </a:pPr>
            <a:r>
              <a:t/>
            </a:r>
            <a:endParaRPr b="1"/>
          </a:p>
          <a:p>
            <a:pPr indent="-139700" lvl="0" marL="342900" rtl="0" algn="l">
              <a:spcBef>
                <a:spcPts val="640"/>
              </a:spcBef>
              <a:spcAft>
                <a:spcPts val="0"/>
              </a:spcAft>
              <a:buClr>
                <a:schemeClr val="dk1"/>
              </a:buClr>
              <a:buSzPts val="3200"/>
              <a:buNone/>
            </a:pPr>
            <a:r>
              <a:t/>
            </a:r>
            <a:endParaRPr/>
          </a:p>
        </p:txBody>
      </p:sp>
      <p:sp>
        <p:nvSpPr>
          <p:cNvPr id="288" name="Google Shape;288;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89" name="Google Shape;289;p3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16/03/2019</a:t>
            </a:r>
            <a:endParaRPr/>
          </a:p>
        </p:txBody>
      </p:sp>
      <p:sp>
        <p:nvSpPr>
          <p:cNvPr id="290" name="Google Shape;290;p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296" name="Google Shape;296;p3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b="1" lang="en-US" u="sng">
                <a:solidFill>
                  <a:schemeClr val="hlink"/>
                </a:solidFill>
                <a:hlinkClick r:id="rId3"/>
              </a:rPr>
              <a:t>Parochial</a:t>
            </a:r>
            <a:r>
              <a:rPr b="1" lang="en-US"/>
              <a:t> – Where citizens are only remotely aware of the presence of central government, and live their lives near enough regardless of the decisions taken by the state, distant and unaware of political phenomena. They have neither knowledge nor interest in politics. This type of political culture is in general congruent with a traditional political structure.</a:t>
            </a:r>
            <a:endParaRPr/>
          </a:p>
        </p:txBody>
      </p:sp>
      <p:sp>
        <p:nvSpPr>
          <p:cNvPr id="297" name="Google Shape;297;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98" name="Google Shape;298;p3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16/03/2019</a:t>
            </a:r>
            <a:endParaRPr/>
          </a:p>
        </p:txBody>
      </p:sp>
      <p:sp>
        <p:nvSpPr>
          <p:cNvPr id="299" name="Google Shape;299;p3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305" name="Google Shape;305;p3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None/>
            </a:pPr>
            <a:r>
              <a:t/>
            </a:r>
            <a:endParaRPr b="1"/>
          </a:p>
          <a:p>
            <a:pPr indent="-342900" lvl="0" marL="342900" rtl="0" algn="l">
              <a:spcBef>
                <a:spcPts val="640"/>
              </a:spcBef>
              <a:spcAft>
                <a:spcPts val="0"/>
              </a:spcAft>
              <a:buClr>
                <a:schemeClr val="dk1"/>
              </a:buClr>
              <a:buSzPts val="3200"/>
              <a:buChar char="•"/>
            </a:pPr>
            <a:r>
              <a:rPr b="1" lang="en-US"/>
              <a:t>In a </a:t>
            </a:r>
            <a:r>
              <a:rPr b="1" lang="en-US" u="sng"/>
              <a:t>parochial political culture</a:t>
            </a:r>
            <a:r>
              <a:rPr b="1" lang="en-US"/>
              <a:t>, like </a:t>
            </a:r>
            <a:r>
              <a:rPr b="1" lang="en-US">
                <a:solidFill>
                  <a:srgbClr val="C00000"/>
                </a:solidFill>
              </a:rPr>
              <a:t>Mexico</a:t>
            </a:r>
            <a:r>
              <a:rPr b="1" lang="en-US"/>
              <a:t>, citizens are mostly uninformed and unaware of their government and take little interest in the political process. </a:t>
            </a:r>
            <a:endParaRPr/>
          </a:p>
          <a:p>
            <a:pPr indent="-139700" lvl="0" marL="342900" rtl="0" algn="l">
              <a:spcBef>
                <a:spcPts val="640"/>
              </a:spcBef>
              <a:spcAft>
                <a:spcPts val="0"/>
              </a:spcAft>
              <a:buClr>
                <a:schemeClr val="dk1"/>
              </a:buClr>
              <a:buSzPts val="3200"/>
              <a:buNone/>
            </a:pPr>
            <a:r>
              <a:t/>
            </a:r>
            <a:endParaRPr b="1"/>
          </a:p>
        </p:txBody>
      </p:sp>
      <p:sp>
        <p:nvSpPr>
          <p:cNvPr id="306" name="Google Shape;306;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07" name="Google Shape;307;p3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16/03/2019</a:t>
            </a:r>
            <a:endParaRPr/>
          </a:p>
        </p:txBody>
      </p:sp>
      <p:sp>
        <p:nvSpPr>
          <p:cNvPr id="308" name="Google Shape;308;p3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314" name="Google Shape;314;p3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C00000"/>
              </a:buClr>
              <a:buSzPts val="3200"/>
              <a:buChar char="•"/>
            </a:pPr>
            <a:r>
              <a:rPr b="1" lang="en-US">
                <a:solidFill>
                  <a:srgbClr val="C00000"/>
                </a:solidFill>
              </a:rPr>
              <a:t>Participant</a:t>
            </a:r>
            <a:r>
              <a:rPr b="1" lang="en-US"/>
              <a:t> – Citizens are able to influence the government in various ways and they are affected by it. The individual is oriented toward the system as a whole, to both the political and administrative structures and processes (to both the input and output aspects). </a:t>
            </a:r>
            <a:r>
              <a:rPr b="1" lang="en-US">
                <a:solidFill>
                  <a:srgbClr val="7030A0"/>
                </a:solidFill>
              </a:rPr>
              <a:t>In general congruent with a democratic political structure.</a:t>
            </a:r>
            <a:endParaRPr/>
          </a:p>
          <a:p>
            <a:pPr indent="0" lvl="0" marL="0" rtl="0" algn="l">
              <a:spcBef>
                <a:spcPts val="640"/>
              </a:spcBef>
              <a:spcAft>
                <a:spcPts val="0"/>
              </a:spcAft>
              <a:buClr>
                <a:schemeClr val="dk1"/>
              </a:buClr>
              <a:buSzPts val="3200"/>
              <a:buNone/>
            </a:pPr>
            <a:r>
              <a:t/>
            </a:r>
            <a:endParaRPr/>
          </a:p>
        </p:txBody>
      </p:sp>
      <p:sp>
        <p:nvSpPr>
          <p:cNvPr id="315" name="Google Shape;315;p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16" name="Google Shape;316;p3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16/03/2019</a:t>
            </a:r>
            <a:endParaRPr/>
          </a:p>
        </p:txBody>
      </p:sp>
      <p:sp>
        <p:nvSpPr>
          <p:cNvPr id="317" name="Google Shape;317;p3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323" name="Google Shape;323;p3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None/>
            </a:pPr>
            <a:r>
              <a:t/>
            </a:r>
            <a:endParaRPr b="1"/>
          </a:p>
          <a:p>
            <a:pPr indent="-342900" lvl="0" marL="342900" rtl="0" algn="l">
              <a:spcBef>
                <a:spcPts val="640"/>
              </a:spcBef>
              <a:spcAft>
                <a:spcPts val="0"/>
              </a:spcAft>
              <a:buClr>
                <a:schemeClr val="dk1"/>
              </a:buClr>
              <a:buSzPts val="3200"/>
              <a:buChar char="•"/>
            </a:pPr>
            <a:r>
              <a:rPr b="1" lang="en-US"/>
              <a:t>In a </a:t>
            </a:r>
            <a:r>
              <a:rPr b="1" lang="en-US" u="sng"/>
              <a:t>participant political culture</a:t>
            </a:r>
            <a:r>
              <a:rPr b="1" lang="en-US"/>
              <a:t>, like the United Kingdom and the United States, citizens are informed and actively participate in the political process. </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p:txBody>
      </p:sp>
      <p:sp>
        <p:nvSpPr>
          <p:cNvPr id="324" name="Google Shape;324;p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25" name="Google Shape;325;p3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16/03/2019</a:t>
            </a:r>
            <a:endParaRPr/>
          </a:p>
        </p:txBody>
      </p:sp>
      <p:sp>
        <p:nvSpPr>
          <p:cNvPr id="326" name="Google Shape;326;p3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332" name="Google Shape;332;p4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C00000"/>
              </a:buClr>
              <a:buSzPts val="3200"/>
              <a:buChar char="•"/>
            </a:pPr>
            <a:r>
              <a:rPr b="1" lang="en-US">
                <a:solidFill>
                  <a:srgbClr val="C00000"/>
                </a:solidFill>
              </a:rPr>
              <a:t>Subject</a:t>
            </a:r>
            <a:r>
              <a:rPr b="1" lang="en-US"/>
              <a:t> – Where citizens are aware of central government, and are heavily subjected to its decisions with little scope for dissent. The individual is aware of politics, its actors and institutions. It is affectively oriented towards politics, yet it is on the "downward flow" side of the politics. </a:t>
            </a:r>
            <a:r>
              <a:rPr b="1" lang="en-US">
                <a:solidFill>
                  <a:srgbClr val="7030A0"/>
                </a:solidFill>
              </a:rPr>
              <a:t>In general congruent with a centralized authoritarian structure</a:t>
            </a:r>
            <a:r>
              <a:rPr b="1" lang="en-US"/>
              <a:t>.</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p:txBody>
      </p:sp>
      <p:sp>
        <p:nvSpPr>
          <p:cNvPr id="333" name="Google Shape;333;p4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34" name="Google Shape;334;p4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16/03/2019</a:t>
            </a:r>
            <a:endParaRPr/>
          </a:p>
        </p:txBody>
      </p:sp>
      <p:sp>
        <p:nvSpPr>
          <p:cNvPr id="335" name="Google Shape;335;p4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341" name="Google Shape;341;p4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None/>
            </a:pPr>
            <a:r>
              <a:t/>
            </a:r>
            <a:endParaRPr b="1"/>
          </a:p>
          <a:p>
            <a:pPr indent="-342900" lvl="0" marL="342900" rtl="0" algn="l">
              <a:spcBef>
                <a:spcPts val="640"/>
              </a:spcBef>
              <a:spcAft>
                <a:spcPts val="0"/>
              </a:spcAft>
              <a:buClr>
                <a:schemeClr val="dk1"/>
              </a:buClr>
              <a:buSzPts val="3200"/>
              <a:buChar char="•"/>
            </a:pPr>
            <a:r>
              <a:rPr b="1" lang="en-US"/>
              <a:t>In a </a:t>
            </a:r>
            <a:r>
              <a:rPr b="1" lang="en-US" u="sng">
                <a:solidFill>
                  <a:srgbClr val="FF0000"/>
                </a:solidFill>
              </a:rPr>
              <a:t>subject political culture</a:t>
            </a:r>
            <a:r>
              <a:rPr b="1" lang="en-US"/>
              <a:t>, such as those found in </a:t>
            </a:r>
            <a:r>
              <a:rPr b="1" lang="en-US">
                <a:solidFill>
                  <a:srgbClr val="C00000"/>
                </a:solidFill>
              </a:rPr>
              <a:t>Germany and Italy</a:t>
            </a:r>
            <a:r>
              <a:rPr b="1" lang="en-US"/>
              <a:t>, citizens are somewhat informed and aware of their government and occasionally participate in the political process. </a:t>
            </a:r>
            <a:endParaRPr/>
          </a:p>
        </p:txBody>
      </p:sp>
      <p:sp>
        <p:nvSpPr>
          <p:cNvPr id="342" name="Google Shape;342;p4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43" name="Google Shape;343;p4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16/03/2019</a:t>
            </a:r>
            <a:endParaRPr/>
          </a:p>
        </p:txBody>
      </p:sp>
      <p:sp>
        <p:nvSpPr>
          <p:cNvPr id="344" name="Google Shape;344;p4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107" name="Google Shape;107;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C00000"/>
              </a:buClr>
              <a:buSzPts val="3200"/>
              <a:buChar char="•"/>
            </a:pPr>
            <a:r>
              <a:rPr b="1" lang="en-US">
                <a:solidFill>
                  <a:srgbClr val="C00000"/>
                </a:solidFill>
              </a:rPr>
              <a:t>Culture</a:t>
            </a:r>
            <a:r>
              <a:rPr b="1" lang="en-US"/>
              <a:t> refers to the customs, behaviour, historical linkages and general attitudes of a particular group of people.</a:t>
            </a:r>
            <a:endParaRPr/>
          </a:p>
          <a:p>
            <a:pPr indent="-139700" lvl="0" marL="342900" rtl="0" algn="l">
              <a:spcBef>
                <a:spcPts val="640"/>
              </a:spcBef>
              <a:spcAft>
                <a:spcPts val="0"/>
              </a:spcAft>
              <a:buClr>
                <a:schemeClr val="dk1"/>
              </a:buClr>
              <a:buSzPts val="3200"/>
              <a:buNone/>
            </a:pPr>
            <a:r>
              <a:t/>
            </a:r>
            <a:endParaRPr b="1"/>
          </a:p>
          <a:p>
            <a:pPr indent="-342900" lvl="0" marL="342900" rtl="0" algn="l">
              <a:spcBef>
                <a:spcPts val="640"/>
              </a:spcBef>
              <a:spcAft>
                <a:spcPts val="0"/>
              </a:spcAft>
              <a:buClr>
                <a:srgbClr val="C00000"/>
              </a:buClr>
              <a:buSzPts val="3200"/>
              <a:buChar char="•"/>
            </a:pPr>
            <a:r>
              <a:rPr b="1" lang="en-US">
                <a:solidFill>
                  <a:srgbClr val="C00000"/>
                </a:solidFill>
              </a:rPr>
              <a:t>Political culture </a:t>
            </a:r>
            <a:r>
              <a:rPr b="1" lang="en-US"/>
              <a:t>is the attitudes, beliefs and norms that people have specifically developed towards government and politics. </a:t>
            </a:r>
            <a:endParaRPr b="1"/>
          </a:p>
          <a:p>
            <a:pPr indent="0" lvl="0" marL="0" rtl="0" algn="l">
              <a:spcBef>
                <a:spcPts val="640"/>
              </a:spcBef>
              <a:spcAft>
                <a:spcPts val="0"/>
              </a:spcAft>
              <a:buClr>
                <a:schemeClr val="dk1"/>
              </a:buClr>
              <a:buSzPts val="3200"/>
              <a:buNone/>
            </a:pPr>
            <a:r>
              <a:t/>
            </a:r>
            <a:endParaRPr/>
          </a:p>
        </p:txBody>
      </p:sp>
      <p:sp>
        <p:nvSpPr>
          <p:cNvPr id="108" name="Google Shape;108;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9" name="Google Shape;109;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16/03/2019</a:t>
            </a:r>
            <a:endParaRPr/>
          </a:p>
        </p:txBody>
      </p:sp>
      <p:sp>
        <p:nvSpPr>
          <p:cNvPr id="110" name="Google Shape;110;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350" name="Google Shape;350;p4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b="1" lang="en-US"/>
              <a:t>Other theories of political culture address how political culture takes root and is transferred from generation to generation through </a:t>
            </a:r>
            <a:r>
              <a:rPr b="1" lang="en-US">
                <a:solidFill>
                  <a:srgbClr val="FF0000"/>
                </a:solidFill>
              </a:rPr>
              <a:t>political socialization </a:t>
            </a:r>
            <a:r>
              <a:rPr b="1" lang="en-US"/>
              <a:t>and include Seymour Martin Lipset's </a:t>
            </a:r>
            <a:r>
              <a:rPr b="1" lang="en-US" u="sng">
                <a:solidFill>
                  <a:srgbClr val="FF0000"/>
                </a:solidFill>
              </a:rPr>
              <a:t>formative events theory</a:t>
            </a:r>
            <a:r>
              <a:rPr b="1" lang="en-US"/>
              <a:t>, which describes the long-lasting effects of key events that took place when a country was founded; </a:t>
            </a:r>
            <a:endParaRPr/>
          </a:p>
        </p:txBody>
      </p:sp>
      <p:sp>
        <p:nvSpPr>
          <p:cNvPr id="351" name="Google Shape;351;p4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52" name="Google Shape;352;p4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16/03/2019</a:t>
            </a:r>
            <a:endParaRPr/>
          </a:p>
        </p:txBody>
      </p:sp>
      <p:sp>
        <p:nvSpPr>
          <p:cNvPr id="353" name="Google Shape;353;p4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4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359" name="Google Shape;359;p4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b="1" lang="en-US"/>
              <a:t>Louis Hartz's </a:t>
            </a:r>
            <a:r>
              <a:rPr b="1" lang="en-US">
                <a:solidFill>
                  <a:srgbClr val="FF0000"/>
                </a:solidFill>
              </a:rPr>
              <a:t>fragment theory</a:t>
            </a:r>
            <a:r>
              <a:rPr b="1" lang="en-US"/>
              <a:t>, which explains the long-lasting effects of European colonization on countries and societies; </a:t>
            </a:r>
            <a:r>
              <a:rPr b="1" lang="en-US">
                <a:solidFill>
                  <a:srgbClr val="C00000"/>
                </a:solidFill>
              </a:rPr>
              <a:t>Materialists</a:t>
            </a:r>
            <a:r>
              <a:rPr b="1" lang="en-US"/>
              <a:t> (people who are more concerned about  physical and economic security) grew up during times of socio -economic insecurity, </a:t>
            </a:r>
            <a:endParaRPr b="1"/>
          </a:p>
        </p:txBody>
      </p:sp>
      <p:sp>
        <p:nvSpPr>
          <p:cNvPr id="360" name="Google Shape;360;p4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61" name="Google Shape;361;p4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16/03/2019</a:t>
            </a:r>
            <a:endParaRPr/>
          </a:p>
        </p:txBody>
      </p:sp>
      <p:sp>
        <p:nvSpPr>
          <p:cNvPr id="362" name="Google Shape;362;p4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4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368" name="Google Shape;368;p4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b="1" lang="en-US"/>
              <a:t>And Roger Inglehart's </a:t>
            </a:r>
            <a:r>
              <a:rPr b="1" lang="en-US">
                <a:solidFill>
                  <a:srgbClr val="FF0000"/>
                </a:solidFill>
              </a:rPr>
              <a:t>post-materialism theory</a:t>
            </a:r>
            <a:r>
              <a:rPr b="1" lang="en-US"/>
              <a:t>, Post-materialists (people who are more concerned about self-fulfillment and self-expression) </a:t>
            </a:r>
            <a:r>
              <a:rPr b="1" lang="en-US">
                <a:solidFill>
                  <a:srgbClr val="0070C0"/>
                </a:solidFill>
              </a:rPr>
              <a:t>are people who grew up during times of socio-economic security and stability</a:t>
            </a:r>
            <a:r>
              <a:rPr b="1" lang="en-US"/>
              <a:t> which explains the long-lasting effects of childhood economic and social conditions. </a:t>
            </a:r>
            <a:endParaRPr/>
          </a:p>
          <a:p>
            <a:pPr indent="-139700" lvl="0" marL="342900" rtl="0" algn="l">
              <a:spcBef>
                <a:spcPts val="640"/>
              </a:spcBef>
              <a:spcAft>
                <a:spcPts val="0"/>
              </a:spcAft>
              <a:buClr>
                <a:schemeClr val="dk1"/>
              </a:buClr>
              <a:buSzPts val="3200"/>
              <a:buNone/>
            </a:pPr>
            <a:r>
              <a:t/>
            </a:r>
            <a:endParaRPr/>
          </a:p>
        </p:txBody>
      </p:sp>
      <p:sp>
        <p:nvSpPr>
          <p:cNvPr id="369" name="Google Shape;369;p4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70" name="Google Shape;370;p4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16/03/2019</a:t>
            </a:r>
            <a:endParaRPr/>
          </a:p>
        </p:txBody>
      </p:sp>
      <p:sp>
        <p:nvSpPr>
          <p:cNvPr id="371" name="Google Shape;371;p4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4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377" name="Google Shape;377;p4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b="1" lang="en-US"/>
              <a:t>Political culture is the manifestation of the psychological and subjective dimensions of politics. A political </a:t>
            </a:r>
            <a:r>
              <a:rPr b="1" i="1" lang="en-US"/>
              <a:t>culture</a:t>
            </a:r>
            <a:r>
              <a:rPr b="1" lang="en-US"/>
              <a:t> is the product of both the history of a political system and the histories of the members. Thus it is rooted equally in </a:t>
            </a:r>
            <a:r>
              <a:rPr b="1" lang="en-US">
                <a:solidFill>
                  <a:srgbClr val="FF0000"/>
                </a:solidFill>
              </a:rPr>
              <a:t>public events </a:t>
            </a:r>
            <a:r>
              <a:rPr b="1" lang="en-US"/>
              <a:t>and </a:t>
            </a:r>
            <a:r>
              <a:rPr b="1" lang="en-US">
                <a:solidFill>
                  <a:srgbClr val="FF0000"/>
                </a:solidFill>
              </a:rPr>
              <a:t>private experience</a:t>
            </a:r>
            <a:r>
              <a:rPr b="1" lang="en-US"/>
              <a:t>.</a:t>
            </a:r>
            <a:endParaRPr b="1"/>
          </a:p>
        </p:txBody>
      </p:sp>
      <p:sp>
        <p:nvSpPr>
          <p:cNvPr id="378" name="Google Shape;378;p4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79" name="Google Shape;379;p4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16/03/2019</a:t>
            </a:r>
            <a:endParaRPr/>
          </a:p>
        </p:txBody>
      </p:sp>
      <p:sp>
        <p:nvSpPr>
          <p:cNvPr id="380" name="Google Shape;380;p4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4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386" name="Google Shape;386;p4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b="1" lang="en-US"/>
              <a:t>According to political scientist </a:t>
            </a:r>
            <a:r>
              <a:rPr b="1" lang="en-US">
                <a:solidFill>
                  <a:srgbClr val="C00000"/>
                </a:solidFill>
              </a:rPr>
              <a:t>William S. Stewart</a:t>
            </a:r>
            <a:r>
              <a:rPr b="1" lang="en-US"/>
              <a:t>, all political behavior can be explained as participating in one or more of eight political cultures: </a:t>
            </a:r>
            <a:r>
              <a:rPr b="1" lang="en-US" u="sng">
                <a:solidFill>
                  <a:schemeClr val="hlink"/>
                </a:solidFill>
                <a:hlinkClick r:id="rId3"/>
              </a:rPr>
              <a:t>anarchism</a:t>
            </a:r>
            <a:r>
              <a:rPr b="1" lang="en-US"/>
              <a:t>, </a:t>
            </a:r>
            <a:r>
              <a:rPr b="1" lang="en-US" u="sng">
                <a:solidFill>
                  <a:schemeClr val="hlink"/>
                </a:solidFill>
                <a:hlinkClick r:id="rId4"/>
              </a:rPr>
              <a:t>oligarchy</a:t>
            </a:r>
            <a:r>
              <a:rPr b="1" lang="en-US"/>
              <a:t>, </a:t>
            </a:r>
            <a:r>
              <a:rPr b="1" lang="en-US" u="sng">
                <a:solidFill>
                  <a:schemeClr val="hlink"/>
                </a:solidFill>
                <a:hlinkClick r:id="rId5"/>
              </a:rPr>
              <a:t>Tory corporatism</a:t>
            </a:r>
            <a:r>
              <a:rPr b="1" lang="en-US"/>
              <a:t>, </a:t>
            </a:r>
            <a:r>
              <a:rPr b="1" lang="en-US" u="sng">
                <a:solidFill>
                  <a:schemeClr val="hlink"/>
                </a:solidFill>
                <a:hlinkClick r:id="rId6"/>
              </a:rPr>
              <a:t>fascism</a:t>
            </a:r>
            <a:r>
              <a:rPr b="1" lang="en-US"/>
              <a:t>, </a:t>
            </a:r>
            <a:r>
              <a:rPr b="1" lang="en-US" u="sng">
                <a:solidFill>
                  <a:schemeClr val="hlink"/>
                </a:solidFill>
                <a:hlinkClick r:id="rId7"/>
              </a:rPr>
              <a:t>classical liberalism</a:t>
            </a:r>
            <a:r>
              <a:rPr b="1" lang="en-US"/>
              <a:t>, </a:t>
            </a:r>
            <a:r>
              <a:rPr b="1" lang="en-US" u="sng">
                <a:solidFill>
                  <a:srgbClr val="7030A0"/>
                </a:solidFill>
              </a:rPr>
              <a:t>radical liberalism</a:t>
            </a:r>
            <a:r>
              <a:rPr b="1" lang="en-US"/>
              <a:t>, </a:t>
            </a:r>
            <a:r>
              <a:rPr b="1" lang="en-US" u="sng">
                <a:solidFill>
                  <a:schemeClr val="hlink"/>
                </a:solidFill>
                <a:hlinkClick r:id="rId8"/>
              </a:rPr>
              <a:t>democratic socialism</a:t>
            </a:r>
            <a:r>
              <a:rPr b="1" lang="en-US"/>
              <a:t>, and </a:t>
            </a:r>
            <a:r>
              <a:rPr b="1" lang="en-US" u="sng">
                <a:solidFill>
                  <a:schemeClr val="hlink"/>
                </a:solidFill>
                <a:hlinkClick r:id="rId9"/>
              </a:rPr>
              <a:t>Leninist socialism</a:t>
            </a:r>
            <a:r>
              <a:rPr b="1" lang="en-US"/>
              <a:t>. Societies that exemplify each of these cultures have existed historically.</a:t>
            </a:r>
            <a:endParaRPr b="1"/>
          </a:p>
        </p:txBody>
      </p:sp>
      <p:sp>
        <p:nvSpPr>
          <p:cNvPr id="387" name="Google Shape;387;p4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88" name="Google Shape;388;p4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16/03/2019</a:t>
            </a:r>
            <a:endParaRPr/>
          </a:p>
        </p:txBody>
      </p:sp>
      <p:sp>
        <p:nvSpPr>
          <p:cNvPr id="389" name="Google Shape;389;p4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4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395" name="Google Shape;395;p47"/>
          <p:cNvSpPr txBox="1"/>
          <p:nvPr>
            <p:ph idx="1" type="body"/>
          </p:nvPr>
        </p:nvSpPr>
        <p:spPr>
          <a:xfrm>
            <a:off x="152400" y="762000"/>
            <a:ext cx="8839200" cy="5364163"/>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3600"/>
              <a:buChar char="•"/>
            </a:pPr>
            <a:r>
              <a:rPr b="1" lang="en-US" sz="3600" u="sng">
                <a:solidFill>
                  <a:schemeClr val="hlink"/>
                </a:solidFill>
                <a:hlinkClick r:id="rId3"/>
              </a:rPr>
              <a:t>Arend Lijphart</a:t>
            </a:r>
            <a:r>
              <a:rPr b="1" lang="en-US" sz="3600"/>
              <a:t> wrote that there are different classifications of political culture:</a:t>
            </a:r>
            <a:endParaRPr/>
          </a:p>
          <a:p>
            <a:pPr indent="-342900" lvl="0" marL="342900" rtl="0" algn="l">
              <a:lnSpc>
                <a:spcPct val="90000"/>
              </a:lnSpc>
              <a:spcBef>
                <a:spcPts val="720"/>
              </a:spcBef>
              <a:spcAft>
                <a:spcPts val="0"/>
              </a:spcAft>
              <a:buClr>
                <a:schemeClr val="dk1"/>
              </a:buClr>
              <a:buSzPts val="3600"/>
              <a:buChar char="•"/>
            </a:pPr>
            <a:r>
              <a:rPr b="1" lang="en-US" sz="3600"/>
              <a:t>First classification: </a:t>
            </a:r>
            <a:endParaRPr/>
          </a:p>
          <a:p>
            <a:pPr indent="-285750" lvl="1" marL="742950" rtl="0" algn="l">
              <a:lnSpc>
                <a:spcPct val="90000"/>
              </a:lnSpc>
              <a:spcBef>
                <a:spcPts val="720"/>
              </a:spcBef>
              <a:spcAft>
                <a:spcPts val="0"/>
              </a:spcAft>
              <a:buClr>
                <a:srgbClr val="7030A0"/>
              </a:buClr>
              <a:buSzPts val="3600"/>
              <a:buChar char="–"/>
            </a:pPr>
            <a:r>
              <a:rPr b="1" lang="en-US" sz="3600" u="sng">
                <a:solidFill>
                  <a:srgbClr val="7030A0"/>
                </a:solidFill>
              </a:rPr>
              <a:t>Mass</a:t>
            </a:r>
            <a:r>
              <a:rPr b="1" lang="en-US" sz="3600"/>
              <a:t> political culture</a:t>
            </a:r>
            <a:endParaRPr/>
          </a:p>
          <a:p>
            <a:pPr indent="-285750" lvl="1" marL="742950" rtl="0" algn="l">
              <a:lnSpc>
                <a:spcPct val="90000"/>
              </a:lnSpc>
              <a:spcBef>
                <a:spcPts val="720"/>
              </a:spcBef>
              <a:spcAft>
                <a:spcPts val="0"/>
              </a:spcAft>
              <a:buClr>
                <a:schemeClr val="dk1"/>
              </a:buClr>
              <a:buSzPts val="3600"/>
              <a:buChar char="–"/>
            </a:pPr>
            <a:r>
              <a:rPr b="1" lang="en-US" sz="3600" u="sng">
                <a:solidFill>
                  <a:schemeClr val="hlink"/>
                </a:solidFill>
                <a:hlinkClick r:id="rId4"/>
              </a:rPr>
              <a:t>Elite</a:t>
            </a:r>
            <a:r>
              <a:rPr b="1" lang="en-US" sz="3600"/>
              <a:t> political culture</a:t>
            </a:r>
            <a:endParaRPr/>
          </a:p>
          <a:p>
            <a:pPr indent="-342900" lvl="0" marL="342900" rtl="0" algn="l">
              <a:lnSpc>
                <a:spcPct val="90000"/>
              </a:lnSpc>
              <a:spcBef>
                <a:spcPts val="720"/>
              </a:spcBef>
              <a:spcAft>
                <a:spcPts val="0"/>
              </a:spcAft>
              <a:buClr>
                <a:schemeClr val="dk1"/>
              </a:buClr>
              <a:buSzPts val="3600"/>
              <a:buChar char="•"/>
            </a:pPr>
            <a:r>
              <a:rPr b="1" lang="en-US" sz="3600"/>
              <a:t>Second classification (of elite political culture): </a:t>
            </a:r>
            <a:endParaRPr/>
          </a:p>
          <a:p>
            <a:pPr indent="-285750" lvl="1" marL="742950" rtl="0" algn="l">
              <a:lnSpc>
                <a:spcPct val="90000"/>
              </a:lnSpc>
              <a:spcBef>
                <a:spcPts val="720"/>
              </a:spcBef>
              <a:spcAft>
                <a:spcPts val="0"/>
              </a:spcAft>
              <a:buClr>
                <a:srgbClr val="FF0000"/>
              </a:buClr>
              <a:buSzPts val="3600"/>
              <a:buChar char="–"/>
            </a:pPr>
            <a:r>
              <a:rPr b="1" lang="en-US" sz="3600">
                <a:solidFill>
                  <a:srgbClr val="FF0000"/>
                </a:solidFill>
              </a:rPr>
              <a:t>coalitional</a:t>
            </a:r>
            <a:endParaRPr/>
          </a:p>
          <a:p>
            <a:pPr indent="-285750" lvl="1" marL="742950" rtl="0" algn="l">
              <a:lnSpc>
                <a:spcPct val="90000"/>
              </a:lnSpc>
              <a:spcBef>
                <a:spcPts val="720"/>
              </a:spcBef>
              <a:spcAft>
                <a:spcPts val="0"/>
              </a:spcAft>
              <a:buClr>
                <a:srgbClr val="FF0000"/>
              </a:buClr>
              <a:buSzPts val="3600"/>
              <a:buChar char="–"/>
            </a:pPr>
            <a:r>
              <a:rPr b="1" lang="en-US" sz="3600">
                <a:solidFill>
                  <a:srgbClr val="FF0000"/>
                </a:solidFill>
              </a:rPr>
              <a:t>contradictive</a:t>
            </a:r>
            <a:endParaRPr/>
          </a:p>
          <a:p>
            <a:pPr indent="-139700" lvl="0" marL="342900" rtl="0" algn="l">
              <a:lnSpc>
                <a:spcPct val="90000"/>
              </a:lnSpc>
              <a:spcBef>
                <a:spcPts val="640"/>
              </a:spcBef>
              <a:spcAft>
                <a:spcPts val="0"/>
              </a:spcAft>
              <a:buClr>
                <a:schemeClr val="dk1"/>
              </a:buClr>
              <a:buSzPts val="3200"/>
              <a:buNone/>
            </a:pPr>
            <a:r>
              <a:t/>
            </a:r>
            <a:endParaRPr/>
          </a:p>
        </p:txBody>
      </p:sp>
      <p:sp>
        <p:nvSpPr>
          <p:cNvPr id="396" name="Google Shape;396;p4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97" name="Google Shape;397;p4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16/03/2019</a:t>
            </a:r>
            <a:endParaRPr/>
          </a:p>
        </p:txBody>
      </p:sp>
      <p:sp>
        <p:nvSpPr>
          <p:cNvPr id="398" name="Google Shape;398;p4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4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404" name="Google Shape;404;p4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b="1" lang="en-US"/>
              <a:t>The political culture can be </a:t>
            </a:r>
            <a:r>
              <a:rPr b="1" lang="en-US">
                <a:solidFill>
                  <a:srgbClr val="FF0000"/>
                </a:solidFill>
              </a:rPr>
              <a:t>coalitional</a:t>
            </a:r>
            <a:r>
              <a:rPr b="1" lang="en-US"/>
              <a:t> or cotradictive (Lijphart, 1999). The coalitional political culture refers to an integrative democratic tradition, where decisions are taken on the basis of </a:t>
            </a:r>
            <a:r>
              <a:rPr b="1" lang="en-US">
                <a:solidFill>
                  <a:srgbClr val="FF0000"/>
                </a:solidFill>
              </a:rPr>
              <a:t>consensus</a:t>
            </a:r>
            <a:r>
              <a:rPr b="1" lang="en-US"/>
              <a:t> (non-majoritarian), while the exercise of power is </a:t>
            </a:r>
            <a:r>
              <a:rPr b="1" lang="en-US">
                <a:solidFill>
                  <a:srgbClr val="FF0000"/>
                </a:solidFill>
              </a:rPr>
              <a:t>open and inclusive </a:t>
            </a:r>
            <a:r>
              <a:rPr b="1" lang="en-US"/>
              <a:t>(Loughlin et al ,2011). </a:t>
            </a:r>
            <a:endParaRPr b="1"/>
          </a:p>
        </p:txBody>
      </p:sp>
      <p:sp>
        <p:nvSpPr>
          <p:cNvPr id="405" name="Google Shape;405;p4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06" name="Google Shape;406;p4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16/03/2019</a:t>
            </a:r>
            <a:endParaRPr/>
          </a:p>
        </p:txBody>
      </p:sp>
      <p:sp>
        <p:nvSpPr>
          <p:cNvPr id="407" name="Google Shape;407;p4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4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413" name="Google Shape;413;p4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b="1" lang="en-US"/>
              <a:t>The </a:t>
            </a:r>
            <a:r>
              <a:rPr b="1" lang="en-US">
                <a:solidFill>
                  <a:srgbClr val="FF0000"/>
                </a:solidFill>
              </a:rPr>
              <a:t>contradictive</a:t>
            </a:r>
            <a:r>
              <a:rPr b="1" lang="en-US"/>
              <a:t> or confrontational political culture refers to an aggregative democratic tradition, where decisions are taken on the basis of the majoritarian principle (“pendulum democracy”) (March and Olsen, 1989). In the second case, the exercise of power is mostly exclusive (“Westminster democracy”, “</a:t>
            </a:r>
            <a:r>
              <a:rPr b="1" lang="en-US">
                <a:solidFill>
                  <a:srgbClr val="C00000"/>
                </a:solidFill>
              </a:rPr>
              <a:t>winner takes it all</a:t>
            </a:r>
            <a:r>
              <a:rPr b="1" lang="en-US"/>
              <a:t>”).</a:t>
            </a:r>
            <a:endParaRPr/>
          </a:p>
        </p:txBody>
      </p:sp>
      <p:sp>
        <p:nvSpPr>
          <p:cNvPr id="414" name="Google Shape;414;p4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15" name="Google Shape;415;p4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16/03/2019</a:t>
            </a:r>
            <a:endParaRPr/>
          </a:p>
        </p:txBody>
      </p:sp>
      <p:sp>
        <p:nvSpPr>
          <p:cNvPr id="416" name="Google Shape;416;p4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5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422" name="Google Shape;422;p5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600"/>
              <a:buChar char="•"/>
            </a:pPr>
            <a:r>
              <a:rPr b="1" lang="en-US" sz="3600"/>
              <a:t>Lijphart also classified the structure of society:</a:t>
            </a:r>
            <a:endParaRPr/>
          </a:p>
          <a:p>
            <a:pPr indent="-342900" lvl="0" marL="342900" rtl="0" algn="l">
              <a:spcBef>
                <a:spcPts val="720"/>
              </a:spcBef>
              <a:spcAft>
                <a:spcPts val="0"/>
              </a:spcAft>
              <a:buClr>
                <a:schemeClr val="dk1"/>
              </a:buClr>
              <a:buSzPts val="3600"/>
              <a:buChar char="•"/>
            </a:pPr>
            <a:r>
              <a:rPr b="1" lang="en-US" sz="3600"/>
              <a:t>homogeneous</a:t>
            </a:r>
            <a:endParaRPr/>
          </a:p>
          <a:p>
            <a:pPr indent="-342900" lvl="0" marL="342900" rtl="0" algn="l">
              <a:spcBef>
                <a:spcPts val="720"/>
              </a:spcBef>
              <a:spcAft>
                <a:spcPts val="0"/>
              </a:spcAft>
              <a:buClr>
                <a:schemeClr val="dk1"/>
              </a:buClr>
              <a:buSzPts val="3600"/>
              <a:buChar char="•"/>
            </a:pPr>
            <a:r>
              <a:rPr b="1" lang="en-US" sz="3600"/>
              <a:t>heterogeneous</a:t>
            </a:r>
            <a:endParaRPr/>
          </a:p>
          <a:p>
            <a:pPr indent="-139700" lvl="0" marL="342900" rtl="0" algn="l">
              <a:spcBef>
                <a:spcPts val="640"/>
              </a:spcBef>
              <a:spcAft>
                <a:spcPts val="0"/>
              </a:spcAft>
              <a:buClr>
                <a:schemeClr val="dk1"/>
              </a:buClr>
              <a:buSzPts val="3200"/>
              <a:buNone/>
            </a:pPr>
            <a:r>
              <a:t/>
            </a:r>
            <a:endParaRPr/>
          </a:p>
        </p:txBody>
      </p:sp>
      <p:sp>
        <p:nvSpPr>
          <p:cNvPr id="423" name="Google Shape;423;p5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24" name="Google Shape;424;p5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16/03/2019</a:t>
            </a:r>
            <a:endParaRPr/>
          </a:p>
        </p:txBody>
      </p:sp>
      <p:sp>
        <p:nvSpPr>
          <p:cNvPr id="425" name="Google Shape;425;p5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5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431" name="Google Shape;431;p5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b="1" lang="en-US"/>
              <a:t>Political culture changes over time, but these changes often </a:t>
            </a:r>
            <a:r>
              <a:rPr b="1" lang="en-US">
                <a:solidFill>
                  <a:srgbClr val="C00000"/>
                </a:solidFill>
              </a:rPr>
              <a:t>happen slowly</a:t>
            </a:r>
            <a:r>
              <a:rPr b="1" lang="en-US"/>
              <a:t>. People frequently become set in their ways and refuse to alter their attitudes on significant issues. </a:t>
            </a:r>
            <a:endParaRPr b="1"/>
          </a:p>
          <a:p>
            <a:pPr indent="-342900" lvl="0" marL="342900" rtl="0" algn="l">
              <a:spcBef>
                <a:spcPts val="640"/>
              </a:spcBef>
              <a:spcAft>
                <a:spcPts val="0"/>
              </a:spcAft>
              <a:buClr>
                <a:schemeClr val="dk1"/>
              </a:buClr>
              <a:buSzPts val="3200"/>
              <a:buChar char="•"/>
            </a:pPr>
            <a:r>
              <a:rPr b="1" lang="en-US"/>
              <a:t>Sometimes it can take generations for major shifts to occur in a nation’s political culture. </a:t>
            </a:r>
            <a:endParaRPr/>
          </a:p>
          <a:p>
            <a:pPr indent="-139700" lvl="0" marL="342900" rtl="0" algn="l">
              <a:spcBef>
                <a:spcPts val="640"/>
              </a:spcBef>
              <a:spcAft>
                <a:spcPts val="0"/>
              </a:spcAft>
              <a:buClr>
                <a:schemeClr val="dk1"/>
              </a:buClr>
              <a:buSzPts val="3200"/>
              <a:buNone/>
            </a:pPr>
            <a:r>
              <a:t/>
            </a:r>
            <a:endParaRPr/>
          </a:p>
        </p:txBody>
      </p:sp>
      <p:sp>
        <p:nvSpPr>
          <p:cNvPr id="432" name="Google Shape;432;p5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33" name="Google Shape;433;p5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16/03/2019</a:t>
            </a:r>
            <a:endParaRPr/>
          </a:p>
        </p:txBody>
      </p:sp>
      <p:sp>
        <p:nvSpPr>
          <p:cNvPr id="434" name="Google Shape;434;p5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116" name="Google Shape;116;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None/>
            </a:pPr>
            <a:r>
              <a:t/>
            </a:r>
            <a:endParaRPr b="1"/>
          </a:p>
          <a:p>
            <a:pPr indent="-342900" lvl="0" marL="342900" rtl="0" algn="l">
              <a:spcBef>
                <a:spcPts val="640"/>
              </a:spcBef>
              <a:spcAft>
                <a:spcPts val="0"/>
              </a:spcAft>
              <a:buClr>
                <a:schemeClr val="dk1"/>
              </a:buClr>
              <a:buSzPts val="3200"/>
              <a:buChar char="•"/>
            </a:pPr>
            <a:r>
              <a:rPr b="1" lang="en-US"/>
              <a:t>A </a:t>
            </a:r>
            <a:r>
              <a:rPr b="1" lang="en-US">
                <a:solidFill>
                  <a:srgbClr val="FF0000"/>
                </a:solidFill>
              </a:rPr>
              <a:t>political culture </a:t>
            </a:r>
            <a:r>
              <a:rPr b="1" lang="en-US"/>
              <a:t>is a set of attitudes and practices held by a people that shapes their political behavior. It includes </a:t>
            </a:r>
            <a:r>
              <a:rPr b="1" lang="en-US">
                <a:solidFill>
                  <a:srgbClr val="FF0000"/>
                </a:solidFill>
              </a:rPr>
              <a:t>moral judgments, political myths, beliefs, and ideas </a:t>
            </a:r>
            <a:r>
              <a:rPr b="1" lang="en-US"/>
              <a:t>about what makes for a good society. </a:t>
            </a:r>
            <a:endParaRPr/>
          </a:p>
        </p:txBody>
      </p:sp>
      <p:sp>
        <p:nvSpPr>
          <p:cNvPr id="117" name="Google Shape;117;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8" name="Google Shape;118;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16/03/2019</a:t>
            </a:r>
            <a:endParaRPr/>
          </a:p>
        </p:txBody>
      </p:sp>
      <p:sp>
        <p:nvSpPr>
          <p:cNvPr id="119" name="Google Shape;119;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5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b="1" lang="en-US" sz="3959"/>
              <a:t>POLITICAL CULTURE</a:t>
            </a:r>
            <a:br>
              <a:rPr lang="en-US" sz="3959"/>
            </a:br>
            <a:endParaRPr sz="3959"/>
          </a:p>
        </p:txBody>
      </p:sp>
      <p:sp>
        <p:nvSpPr>
          <p:cNvPr id="440" name="Google Shape;440;p5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None/>
            </a:pPr>
            <a:r>
              <a:t/>
            </a:r>
            <a:endParaRPr/>
          </a:p>
          <a:p>
            <a:pPr indent="-342900" lvl="0" marL="342900" rtl="0" algn="l">
              <a:spcBef>
                <a:spcPts val="720"/>
              </a:spcBef>
              <a:spcAft>
                <a:spcPts val="0"/>
              </a:spcAft>
              <a:buClr>
                <a:srgbClr val="C00000"/>
              </a:buClr>
              <a:buSzPts val="3600"/>
              <a:buChar char="•"/>
            </a:pPr>
            <a:r>
              <a:rPr b="1" lang="en-US" sz="3600">
                <a:solidFill>
                  <a:srgbClr val="C00000"/>
                </a:solidFill>
              </a:rPr>
              <a:t>If politics poses the question of “</a:t>
            </a:r>
            <a:r>
              <a:rPr b="1" lang="en-US" sz="3600">
                <a:solidFill>
                  <a:srgbClr val="002060"/>
                </a:solidFill>
              </a:rPr>
              <a:t>who</a:t>
            </a:r>
            <a:r>
              <a:rPr b="1" lang="en-US" sz="3600">
                <a:solidFill>
                  <a:srgbClr val="C00000"/>
                </a:solidFill>
              </a:rPr>
              <a:t> gets </a:t>
            </a:r>
            <a:r>
              <a:rPr b="1" lang="en-US" sz="3600">
                <a:solidFill>
                  <a:srgbClr val="002060"/>
                </a:solidFill>
              </a:rPr>
              <a:t>what, when, where, and how</a:t>
            </a:r>
            <a:r>
              <a:rPr b="1" lang="en-US" sz="3600">
                <a:solidFill>
                  <a:srgbClr val="C00000"/>
                </a:solidFill>
              </a:rPr>
              <a:t>,” then political culture supplies a big part of the answer.</a:t>
            </a:r>
            <a:endParaRPr/>
          </a:p>
        </p:txBody>
      </p:sp>
      <p:sp>
        <p:nvSpPr>
          <p:cNvPr id="441" name="Google Shape;441;p5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42" name="Google Shape;442;p5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16/03/2019</a:t>
            </a:r>
            <a:endParaRPr/>
          </a:p>
        </p:txBody>
      </p:sp>
      <p:sp>
        <p:nvSpPr>
          <p:cNvPr id="443" name="Google Shape;443;p5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5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449" name="Google Shape;449;p5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600"/>
              <a:buChar char="•"/>
            </a:pPr>
            <a:r>
              <a:rPr b="1" lang="en-US" sz="3600"/>
              <a:t>If politics is the “</a:t>
            </a:r>
            <a:r>
              <a:rPr b="1" lang="en-US" sz="3600">
                <a:solidFill>
                  <a:srgbClr val="C00000"/>
                </a:solidFill>
              </a:rPr>
              <a:t>art of the possible</a:t>
            </a:r>
            <a:r>
              <a:rPr b="1" lang="en-US" sz="3600"/>
              <a:t>,” then political culture helps define the limits of that art, for culture defines what is generally permissible in a given society.</a:t>
            </a:r>
            <a:endParaRPr/>
          </a:p>
          <a:p>
            <a:pPr indent="-139700" lvl="0" marL="342900" rtl="0" algn="l">
              <a:spcBef>
                <a:spcPts val="640"/>
              </a:spcBef>
              <a:spcAft>
                <a:spcPts val="0"/>
              </a:spcAft>
              <a:buClr>
                <a:schemeClr val="dk1"/>
              </a:buClr>
              <a:buSzPts val="3200"/>
              <a:buNone/>
            </a:pPr>
            <a:r>
              <a:t/>
            </a:r>
            <a:endParaRPr/>
          </a:p>
        </p:txBody>
      </p:sp>
      <p:sp>
        <p:nvSpPr>
          <p:cNvPr id="450" name="Google Shape;450;p5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51" name="Google Shape;451;p5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16/03/2019</a:t>
            </a:r>
            <a:endParaRPr/>
          </a:p>
        </p:txBody>
      </p:sp>
      <p:sp>
        <p:nvSpPr>
          <p:cNvPr id="452" name="Google Shape;452;p5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5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458" name="Google Shape;458;p5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b="1" lang="en-US"/>
              <a:t>At its core, </a:t>
            </a:r>
            <a:r>
              <a:rPr b="1" lang="en-US">
                <a:solidFill>
                  <a:srgbClr val="C00000"/>
                </a:solidFill>
              </a:rPr>
              <a:t>political culture—the shared values and beliefs of a group</a:t>
            </a:r>
            <a:r>
              <a:rPr b="1" lang="en-US"/>
              <a:t> or society regarding political relationships and public policy—answers the question of how human beings are going to live together.</a:t>
            </a:r>
            <a:endParaRPr/>
          </a:p>
          <a:p>
            <a:pPr indent="-139700" lvl="0" marL="342900" rtl="0" algn="l">
              <a:spcBef>
                <a:spcPts val="640"/>
              </a:spcBef>
              <a:spcAft>
                <a:spcPts val="0"/>
              </a:spcAft>
              <a:buClr>
                <a:schemeClr val="dk1"/>
              </a:buClr>
              <a:buSzPts val="3200"/>
              <a:buNone/>
            </a:pPr>
            <a:r>
              <a:t/>
            </a:r>
            <a:endParaRPr b="1"/>
          </a:p>
        </p:txBody>
      </p:sp>
      <p:sp>
        <p:nvSpPr>
          <p:cNvPr id="459" name="Google Shape;459;p5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60" name="Google Shape;460;p5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16/03/2019</a:t>
            </a:r>
            <a:endParaRPr/>
          </a:p>
        </p:txBody>
      </p:sp>
      <p:sp>
        <p:nvSpPr>
          <p:cNvPr id="461" name="Google Shape;461;p5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5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467" name="Google Shape;467;p5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b="1" lang="en-US"/>
              <a:t>Political culture also answers the question of who decides, who has authority, and who has power in a group, organization, institution, or other social unit in society. </a:t>
            </a:r>
            <a:endParaRPr/>
          </a:p>
        </p:txBody>
      </p:sp>
      <p:sp>
        <p:nvSpPr>
          <p:cNvPr id="468" name="Google Shape;468;p5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69" name="Google Shape;469;p5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16/03/2019</a:t>
            </a:r>
            <a:endParaRPr/>
          </a:p>
        </p:txBody>
      </p:sp>
      <p:sp>
        <p:nvSpPr>
          <p:cNvPr id="470" name="Google Shape;470;p5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5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476" name="Google Shape;476;p5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b="1" lang="en-US"/>
              <a:t>Political culture has been and remains an important concept for many political scientists, and it will probably always be so. </a:t>
            </a:r>
            <a:r>
              <a:rPr b="1" lang="en-US">
                <a:solidFill>
                  <a:srgbClr val="C00000"/>
                </a:solidFill>
              </a:rPr>
              <a:t>Aristotle, Charles-Louis Montesquieu, Alexis de Tocqueville</a:t>
            </a:r>
            <a:r>
              <a:rPr b="1" lang="en-US"/>
              <a:t>, and other great students of politics sought to understand and explain political culture even when </a:t>
            </a:r>
            <a:r>
              <a:rPr b="1" lang="en-US">
                <a:solidFill>
                  <a:srgbClr val="C00000"/>
                </a:solidFill>
              </a:rPr>
              <a:t>they did not use the term.</a:t>
            </a:r>
            <a:endParaRPr/>
          </a:p>
        </p:txBody>
      </p:sp>
      <p:sp>
        <p:nvSpPr>
          <p:cNvPr id="477" name="Google Shape;477;p5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78" name="Google Shape;478;p5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16/03/2019</a:t>
            </a:r>
            <a:endParaRPr/>
          </a:p>
        </p:txBody>
      </p:sp>
      <p:sp>
        <p:nvSpPr>
          <p:cNvPr id="479" name="Google Shape;479;p5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5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485" name="Google Shape;485;p5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600"/>
              <a:buChar char="•"/>
            </a:pPr>
            <a:r>
              <a:rPr b="1" lang="en-US" sz="3600"/>
              <a:t>Daniel Elazar (1994) identifies </a:t>
            </a:r>
            <a:r>
              <a:rPr b="1" lang="en-US" sz="3600">
                <a:solidFill>
                  <a:srgbClr val="C00000"/>
                </a:solidFill>
              </a:rPr>
              <a:t>individualistic, moralistic, and traditionalistic </a:t>
            </a:r>
            <a:r>
              <a:rPr b="1" lang="en-US" sz="3600"/>
              <a:t>political  cultures; </a:t>
            </a:r>
            <a:endParaRPr b="1" sz="3600"/>
          </a:p>
          <a:p>
            <a:pPr indent="-342900" lvl="0" marL="342900" rtl="0" algn="l">
              <a:spcBef>
                <a:spcPts val="720"/>
              </a:spcBef>
              <a:spcAft>
                <a:spcPts val="0"/>
              </a:spcAft>
              <a:buClr>
                <a:schemeClr val="dk1"/>
              </a:buClr>
              <a:buSzPts val="3600"/>
              <a:buChar char="•"/>
            </a:pPr>
            <a:r>
              <a:rPr b="1" lang="en-US" sz="3600"/>
              <a:t>and Aaron Wildavsky analyzes </a:t>
            </a:r>
            <a:r>
              <a:rPr b="1" lang="en-US" sz="3600">
                <a:solidFill>
                  <a:srgbClr val="FF0000"/>
                </a:solidFill>
              </a:rPr>
              <a:t>individualistic, egalitarian, hierarchical, and fatalistic political cultures</a:t>
            </a:r>
            <a:r>
              <a:rPr b="1" lang="en-US" sz="3600"/>
              <a:t>.</a:t>
            </a:r>
            <a:endParaRPr/>
          </a:p>
          <a:p>
            <a:pPr indent="-114300" lvl="0" marL="342900" rtl="0" algn="l">
              <a:spcBef>
                <a:spcPts val="720"/>
              </a:spcBef>
              <a:spcAft>
                <a:spcPts val="0"/>
              </a:spcAft>
              <a:buClr>
                <a:schemeClr val="dk1"/>
              </a:buClr>
              <a:buSzPts val="3600"/>
              <a:buNone/>
            </a:pPr>
            <a:r>
              <a:t/>
            </a:r>
            <a:endParaRPr b="1" sz="3600"/>
          </a:p>
        </p:txBody>
      </p:sp>
      <p:sp>
        <p:nvSpPr>
          <p:cNvPr id="486" name="Google Shape;486;p5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87" name="Google Shape;487;p5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16/03/2019</a:t>
            </a:r>
            <a:endParaRPr/>
          </a:p>
        </p:txBody>
      </p:sp>
      <p:sp>
        <p:nvSpPr>
          <p:cNvPr id="488" name="Google Shape;488;p5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5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240"/>
              <a:buFont typeface="Calibri"/>
              <a:buNone/>
            </a:pPr>
            <a:r>
              <a:rPr b="1" lang="en-US" sz="3240" u="sng"/>
              <a:t>Classification of political culture</a:t>
            </a:r>
            <a:br>
              <a:rPr b="1" lang="en-US" sz="3240"/>
            </a:br>
            <a:endParaRPr sz="3240"/>
          </a:p>
        </p:txBody>
      </p:sp>
      <p:sp>
        <p:nvSpPr>
          <p:cNvPr id="494" name="Google Shape;494;p5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rgbClr val="C00000"/>
              </a:buClr>
              <a:buSzPts val="3500"/>
              <a:buChar char="•"/>
            </a:pPr>
            <a:r>
              <a:rPr b="1" lang="en-US" sz="3500">
                <a:solidFill>
                  <a:srgbClr val="C00000"/>
                </a:solidFill>
              </a:rPr>
              <a:t>According to S.E Finer, there are four kinds of political culture:</a:t>
            </a:r>
            <a:endParaRPr/>
          </a:p>
          <a:p>
            <a:pPr indent="-342900" lvl="0" marL="342900" rtl="0" algn="l">
              <a:lnSpc>
                <a:spcPct val="90000"/>
              </a:lnSpc>
              <a:spcBef>
                <a:spcPts val="640"/>
              </a:spcBef>
              <a:spcAft>
                <a:spcPts val="0"/>
              </a:spcAft>
              <a:buClr>
                <a:srgbClr val="C00000"/>
              </a:buClr>
              <a:buSzPts val="3200"/>
              <a:buChar char="•"/>
            </a:pPr>
            <a:r>
              <a:rPr b="1" lang="en-US">
                <a:solidFill>
                  <a:srgbClr val="C00000"/>
                </a:solidFill>
              </a:rPr>
              <a:t>Mature</a:t>
            </a:r>
            <a:r>
              <a:rPr b="1" lang="en-US"/>
              <a:t>: In this kind of political culture, there is consensus among the people over the political system. They are satisfied with transfer of powers, process, legitimacy of power never be challenged. Britain and American political culture is the best example of that kind.</a:t>
            </a:r>
            <a:endParaRPr b="1"/>
          </a:p>
        </p:txBody>
      </p:sp>
      <p:sp>
        <p:nvSpPr>
          <p:cNvPr id="495" name="Google Shape;495;p5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96" name="Google Shape;496;p5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16/03/2019</a:t>
            </a:r>
            <a:endParaRPr/>
          </a:p>
        </p:txBody>
      </p:sp>
      <p:sp>
        <p:nvSpPr>
          <p:cNvPr id="497" name="Google Shape;497;p5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5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503" name="Google Shape;503;p5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C00000"/>
              </a:buClr>
              <a:buSzPts val="3200"/>
              <a:buChar char="•"/>
            </a:pPr>
            <a:r>
              <a:rPr b="1" lang="en-US">
                <a:solidFill>
                  <a:srgbClr val="C00000"/>
                </a:solidFill>
              </a:rPr>
              <a:t>Developed</a:t>
            </a:r>
            <a:r>
              <a:rPr b="1" lang="en-US"/>
              <a:t>: Developed political culture is found in those political a system where commonly national consensus exists. There is little difference between </a:t>
            </a:r>
            <a:r>
              <a:rPr b="1" lang="en-US">
                <a:solidFill>
                  <a:srgbClr val="FF0000"/>
                </a:solidFill>
              </a:rPr>
              <a:t>mature and developed political cultures</a:t>
            </a:r>
            <a:r>
              <a:rPr b="1" lang="en-US"/>
              <a:t>. We can say that the French political culture is a developed political culture.</a:t>
            </a:r>
            <a:endParaRPr/>
          </a:p>
          <a:p>
            <a:pPr indent="-139700" lvl="0" marL="342900" rtl="0" algn="l">
              <a:spcBef>
                <a:spcPts val="640"/>
              </a:spcBef>
              <a:spcAft>
                <a:spcPts val="0"/>
              </a:spcAft>
              <a:buClr>
                <a:schemeClr val="dk1"/>
              </a:buClr>
              <a:buSzPts val="3200"/>
              <a:buNone/>
            </a:pPr>
            <a:r>
              <a:t/>
            </a:r>
            <a:endParaRPr/>
          </a:p>
        </p:txBody>
      </p:sp>
      <p:sp>
        <p:nvSpPr>
          <p:cNvPr id="504" name="Google Shape;504;p5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05" name="Google Shape;505;p5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16/03/2019</a:t>
            </a:r>
            <a:endParaRPr/>
          </a:p>
        </p:txBody>
      </p:sp>
      <p:sp>
        <p:nvSpPr>
          <p:cNvPr id="506" name="Google Shape;506;p5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6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512" name="Google Shape;512;p60"/>
          <p:cNvSpPr txBox="1"/>
          <p:nvPr>
            <p:ph idx="1" type="body"/>
          </p:nvPr>
        </p:nvSpPr>
        <p:spPr>
          <a:xfrm>
            <a:off x="457200" y="609600"/>
            <a:ext cx="8229600" cy="5516563"/>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None/>
            </a:pPr>
            <a:r>
              <a:t/>
            </a:r>
            <a:endParaRPr b="1"/>
          </a:p>
          <a:p>
            <a:pPr indent="-139700" lvl="0" marL="342900" rtl="0" algn="l">
              <a:spcBef>
                <a:spcPts val="640"/>
              </a:spcBef>
              <a:spcAft>
                <a:spcPts val="0"/>
              </a:spcAft>
              <a:buClr>
                <a:schemeClr val="dk1"/>
              </a:buClr>
              <a:buSzPts val="3200"/>
              <a:buNone/>
            </a:pPr>
            <a:r>
              <a:t/>
            </a:r>
            <a:endParaRPr b="1"/>
          </a:p>
          <a:p>
            <a:pPr indent="-342900" lvl="0" marL="342900" rtl="0" algn="l">
              <a:spcBef>
                <a:spcPts val="640"/>
              </a:spcBef>
              <a:spcAft>
                <a:spcPts val="0"/>
              </a:spcAft>
              <a:buClr>
                <a:srgbClr val="C00000"/>
              </a:buClr>
              <a:buSzPts val="3200"/>
              <a:buChar char="•"/>
            </a:pPr>
            <a:r>
              <a:rPr b="1" lang="en-US">
                <a:solidFill>
                  <a:srgbClr val="C00000"/>
                </a:solidFill>
              </a:rPr>
              <a:t>Low</a:t>
            </a:r>
            <a:r>
              <a:rPr b="1" lang="en-US"/>
              <a:t>: In this kind of culture, sometime problems emerge on the basic principles of separations of power and legitimacy. Often people do not have national consensus and military takes over power in the country. But people  demonstrate against the military regime. </a:t>
            </a:r>
            <a:r>
              <a:rPr b="1" lang="en-US">
                <a:solidFill>
                  <a:srgbClr val="FF0000"/>
                </a:solidFill>
              </a:rPr>
              <a:t>Example;</a:t>
            </a:r>
            <a:r>
              <a:rPr b="1" lang="en-US"/>
              <a:t> Pakistani political culture.</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p:txBody>
      </p:sp>
      <p:sp>
        <p:nvSpPr>
          <p:cNvPr id="513" name="Google Shape;513;p6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14" name="Google Shape;514;p6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16/03/2019</a:t>
            </a:r>
            <a:endParaRPr/>
          </a:p>
        </p:txBody>
      </p:sp>
      <p:sp>
        <p:nvSpPr>
          <p:cNvPr id="515" name="Google Shape;515;p6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6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521" name="Google Shape;521;p61"/>
          <p:cNvSpPr txBox="1"/>
          <p:nvPr>
            <p:ph idx="1" type="body"/>
          </p:nvPr>
        </p:nvSpPr>
        <p:spPr>
          <a:xfrm>
            <a:off x="457200" y="1600200"/>
            <a:ext cx="8534400" cy="4525963"/>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None/>
            </a:pPr>
            <a:r>
              <a:t/>
            </a:r>
            <a:endParaRPr b="1"/>
          </a:p>
          <a:p>
            <a:pPr indent="-342900" lvl="0" marL="342900" rtl="0" algn="l">
              <a:spcBef>
                <a:spcPts val="640"/>
              </a:spcBef>
              <a:spcAft>
                <a:spcPts val="0"/>
              </a:spcAft>
              <a:buClr>
                <a:srgbClr val="FF0000"/>
              </a:buClr>
              <a:buSzPts val="3200"/>
              <a:buChar char="•"/>
            </a:pPr>
            <a:r>
              <a:rPr b="1" lang="en-US">
                <a:solidFill>
                  <a:srgbClr val="FF0000"/>
                </a:solidFill>
              </a:rPr>
              <a:t>Minima</a:t>
            </a:r>
            <a:r>
              <a:rPr b="1" lang="en-US"/>
              <a:t>l:- There is no national consensus. The chance of military takeover always exists there. But even then there is no public demonstration against military regime in that political culture like Ghana and Congo.  </a:t>
            </a:r>
            <a:endParaRPr/>
          </a:p>
          <a:p>
            <a:pPr indent="-139700" lvl="0" marL="342900" rtl="0" algn="l">
              <a:spcBef>
                <a:spcPts val="640"/>
              </a:spcBef>
              <a:spcAft>
                <a:spcPts val="0"/>
              </a:spcAft>
              <a:buClr>
                <a:schemeClr val="dk1"/>
              </a:buClr>
              <a:buSzPts val="3200"/>
              <a:buNone/>
            </a:pPr>
            <a:r>
              <a:t/>
            </a:r>
            <a:endParaRPr/>
          </a:p>
        </p:txBody>
      </p:sp>
      <p:sp>
        <p:nvSpPr>
          <p:cNvPr id="522" name="Google Shape;522;p6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23" name="Google Shape;523;p6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16/03/2019</a:t>
            </a:r>
            <a:endParaRPr/>
          </a:p>
        </p:txBody>
      </p:sp>
      <p:sp>
        <p:nvSpPr>
          <p:cNvPr id="524" name="Google Shape;524;p6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125" name="Google Shape;125;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b="1" lang="en-US"/>
              <a:t>These beliefs, symbols and values about the political system are the political culture of a nation, </a:t>
            </a:r>
            <a:endParaRPr/>
          </a:p>
          <a:p>
            <a:pPr indent="-342900" lvl="0" marL="342900" rtl="0" algn="l">
              <a:spcBef>
                <a:spcPts val="640"/>
              </a:spcBef>
              <a:spcAft>
                <a:spcPts val="0"/>
              </a:spcAft>
              <a:buClr>
                <a:schemeClr val="dk1"/>
              </a:buClr>
              <a:buSzPts val="3200"/>
              <a:buChar char="•"/>
            </a:pPr>
            <a:r>
              <a:rPr b="1" lang="en-US"/>
              <a:t>and it </a:t>
            </a:r>
            <a:r>
              <a:rPr b="1" lang="en-US">
                <a:solidFill>
                  <a:srgbClr val="FF0000"/>
                </a:solidFill>
              </a:rPr>
              <a:t>varies considerably </a:t>
            </a:r>
            <a:r>
              <a:rPr b="1" lang="en-US"/>
              <a:t>from one nation to another</a:t>
            </a:r>
            <a:endParaRPr/>
          </a:p>
          <a:p>
            <a:pPr indent="-139700" lvl="0" marL="342900" rtl="0" algn="l">
              <a:spcBef>
                <a:spcPts val="640"/>
              </a:spcBef>
              <a:spcAft>
                <a:spcPts val="0"/>
              </a:spcAft>
              <a:buClr>
                <a:schemeClr val="dk1"/>
              </a:buClr>
              <a:buSzPts val="3200"/>
              <a:buNone/>
            </a:pPr>
            <a:r>
              <a:t/>
            </a:r>
            <a:endParaRPr/>
          </a:p>
        </p:txBody>
      </p:sp>
      <p:sp>
        <p:nvSpPr>
          <p:cNvPr id="126" name="Google Shape;126;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7" name="Google Shape;127;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16/03/2019</a:t>
            </a:r>
            <a:endParaRPr/>
          </a:p>
        </p:txBody>
      </p:sp>
      <p:sp>
        <p:nvSpPr>
          <p:cNvPr id="128" name="Google Shape;128;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6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530" name="Google Shape;530;p6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600"/>
              <a:buChar char="•"/>
            </a:pPr>
            <a:r>
              <a:rPr b="1" lang="en-US" sz="3600"/>
              <a:t>Political culture is an attractive concept to characterize the specific preferences regarding politics in different countries. </a:t>
            </a:r>
            <a:r>
              <a:rPr b="1" lang="en-US" sz="3600">
                <a:solidFill>
                  <a:srgbClr val="FF0000"/>
                </a:solidFill>
              </a:rPr>
              <a:t>Therefore political culture is a fascinating topic for geographers who try to understand how and why politics differ in different places. </a:t>
            </a:r>
            <a:endParaRPr b="1" sz="3600">
              <a:solidFill>
                <a:srgbClr val="FF0000"/>
              </a:solidFill>
            </a:endParaRPr>
          </a:p>
        </p:txBody>
      </p:sp>
      <p:sp>
        <p:nvSpPr>
          <p:cNvPr id="531" name="Google Shape;531;p6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600"/>
              <a:t>‹#›</a:t>
            </a:fld>
            <a:endParaRPr sz="1600"/>
          </a:p>
        </p:txBody>
      </p:sp>
      <p:sp>
        <p:nvSpPr>
          <p:cNvPr id="532" name="Google Shape;532;p6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16/03/2019</a:t>
            </a:r>
            <a:endParaRPr/>
          </a:p>
        </p:txBody>
      </p:sp>
      <p:sp>
        <p:nvSpPr>
          <p:cNvPr id="533" name="Google Shape;533;p6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6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539" name="Google Shape;539;p63"/>
          <p:cNvSpPr txBox="1"/>
          <p:nvPr>
            <p:ph idx="1" type="body"/>
          </p:nvPr>
        </p:nvSpPr>
        <p:spPr>
          <a:xfrm>
            <a:off x="457200" y="1600200"/>
            <a:ext cx="8534400" cy="4525963"/>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6600"/>
              <a:buNone/>
            </a:pPr>
            <a:r>
              <a:t/>
            </a:r>
            <a:endParaRPr b="1" sz="6600">
              <a:solidFill>
                <a:srgbClr val="E36C09"/>
              </a:solidFill>
              <a:latin typeface="Algerian"/>
              <a:ea typeface="Algerian"/>
              <a:cs typeface="Algerian"/>
              <a:sym typeface="Algerian"/>
            </a:endParaRPr>
          </a:p>
          <a:p>
            <a:pPr indent="0" lvl="0" marL="0" rtl="0" algn="ctr">
              <a:spcBef>
                <a:spcPts val="1320"/>
              </a:spcBef>
              <a:spcAft>
                <a:spcPts val="0"/>
              </a:spcAft>
              <a:buClr>
                <a:srgbClr val="E36C09"/>
              </a:buClr>
              <a:buSzPts val="6600"/>
              <a:buNone/>
            </a:pPr>
            <a:r>
              <a:rPr b="1" lang="en-US" sz="6600">
                <a:solidFill>
                  <a:srgbClr val="E36C09"/>
                </a:solidFill>
                <a:latin typeface="Algerian"/>
                <a:ea typeface="Algerian"/>
                <a:cs typeface="Algerian"/>
                <a:sym typeface="Algerian"/>
              </a:rPr>
              <a:t>End of Session</a:t>
            </a:r>
            <a:endParaRPr b="1" sz="6600">
              <a:solidFill>
                <a:srgbClr val="E36C09"/>
              </a:solidFill>
              <a:latin typeface="Algerian"/>
              <a:ea typeface="Algerian"/>
              <a:cs typeface="Algerian"/>
              <a:sym typeface="Algerian"/>
            </a:endParaRPr>
          </a:p>
        </p:txBody>
      </p:sp>
      <p:sp>
        <p:nvSpPr>
          <p:cNvPr id="540" name="Google Shape;540;p6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41" name="Google Shape;541;p6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16/03/2019</a:t>
            </a:r>
            <a:endParaRPr/>
          </a:p>
        </p:txBody>
      </p:sp>
      <p:sp>
        <p:nvSpPr>
          <p:cNvPr id="542" name="Google Shape;542;p6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134" name="Google Shape;134;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960"/>
              <a:buChar char="•"/>
            </a:pPr>
            <a:r>
              <a:rPr b="1" lang="en-US" sz="2960"/>
              <a:t>The political culture of a nation is determined by its history, economy, religion and folkways.</a:t>
            </a:r>
            <a:endParaRPr/>
          </a:p>
          <a:p>
            <a:pPr indent="-154940" lvl="0" marL="342900" rtl="0" algn="l">
              <a:spcBef>
                <a:spcPts val="592"/>
              </a:spcBef>
              <a:spcAft>
                <a:spcPts val="0"/>
              </a:spcAft>
              <a:buClr>
                <a:schemeClr val="dk1"/>
              </a:buClr>
              <a:buSzPts val="2960"/>
              <a:buNone/>
            </a:pPr>
            <a:r>
              <a:t/>
            </a:r>
            <a:endParaRPr b="1" sz="2960"/>
          </a:p>
          <a:p>
            <a:pPr indent="-342900" lvl="0" marL="342900" rtl="0" algn="l">
              <a:spcBef>
                <a:spcPts val="592"/>
              </a:spcBef>
              <a:spcAft>
                <a:spcPts val="0"/>
              </a:spcAft>
              <a:buClr>
                <a:schemeClr val="dk1"/>
              </a:buClr>
              <a:buSzPts val="2960"/>
              <a:buChar char="•"/>
            </a:pPr>
            <a:r>
              <a:rPr b="1" lang="en-US" sz="2960"/>
              <a:t>Political culture is a sort of collective political memory.</a:t>
            </a:r>
            <a:endParaRPr/>
          </a:p>
          <a:p>
            <a:pPr indent="-154940" lvl="0" marL="342900" rtl="0" algn="l">
              <a:spcBef>
                <a:spcPts val="592"/>
              </a:spcBef>
              <a:spcAft>
                <a:spcPts val="0"/>
              </a:spcAft>
              <a:buClr>
                <a:schemeClr val="dk1"/>
              </a:buClr>
              <a:buSzPts val="2960"/>
              <a:buNone/>
            </a:pPr>
            <a:r>
              <a:t/>
            </a:r>
            <a:endParaRPr b="1" sz="2960"/>
          </a:p>
          <a:p>
            <a:pPr indent="-342900" lvl="0" marL="342900" rtl="0" algn="l">
              <a:spcBef>
                <a:spcPts val="592"/>
              </a:spcBef>
              <a:spcAft>
                <a:spcPts val="0"/>
              </a:spcAft>
              <a:buClr>
                <a:srgbClr val="C00000"/>
              </a:buClr>
              <a:buSzPts val="2960"/>
              <a:buChar char="•"/>
            </a:pPr>
            <a:r>
              <a:rPr b="1" lang="en-US" sz="2960">
                <a:solidFill>
                  <a:srgbClr val="C00000"/>
                </a:solidFill>
              </a:rPr>
              <a:t>Examples</a:t>
            </a:r>
            <a:r>
              <a:rPr b="1" lang="en-US" sz="2960"/>
              <a:t>- American competitive individualism, </a:t>
            </a:r>
            <a:r>
              <a:rPr b="1" lang="en-US" sz="2960">
                <a:solidFill>
                  <a:srgbClr val="C00000"/>
                </a:solidFill>
              </a:rPr>
              <a:t>Hindu caste system</a:t>
            </a:r>
            <a:r>
              <a:rPr b="1" lang="en-US" sz="2960"/>
              <a:t>, Iraqi autocracy.</a:t>
            </a:r>
            <a:endParaRPr b="1" sz="2960"/>
          </a:p>
        </p:txBody>
      </p:sp>
      <p:sp>
        <p:nvSpPr>
          <p:cNvPr id="135" name="Google Shape;135;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6" name="Google Shape;136;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16/03/2019</a:t>
            </a:r>
            <a:endParaRPr/>
          </a:p>
        </p:txBody>
      </p:sp>
      <p:sp>
        <p:nvSpPr>
          <p:cNvPr id="137" name="Google Shape;137;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143" name="Google Shape;143;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b="1" lang="en-US"/>
              <a:t>According to Sidney Verba, political culture is “the system of empirical beliefs, expressive symbols, and values, which defines the situation in which political action takes place.</a:t>
            </a:r>
            <a:endParaRPr/>
          </a:p>
          <a:p>
            <a:pPr indent="-342900" lvl="0" marL="342900" rtl="0" algn="l">
              <a:spcBef>
                <a:spcPts val="640"/>
              </a:spcBef>
              <a:spcAft>
                <a:spcPts val="0"/>
              </a:spcAft>
              <a:buClr>
                <a:srgbClr val="C00000"/>
              </a:buClr>
              <a:buSzPts val="3200"/>
              <a:buChar char="•"/>
            </a:pPr>
            <a:r>
              <a:rPr b="1" lang="en-US">
                <a:solidFill>
                  <a:srgbClr val="C00000"/>
                </a:solidFill>
              </a:rPr>
              <a:t>Examples</a:t>
            </a:r>
            <a:r>
              <a:rPr b="1" lang="en-US"/>
              <a:t> – Japanese system of deference to superiors and officials. American liking of minimal government.(</a:t>
            </a:r>
            <a:r>
              <a:rPr b="1" lang="en-US">
                <a:solidFill>
                  <a:srgbClr val="FF0000"/>
                </a:solidFill>
              </a:rPr>
              <a:t>?</a:t>
            </a:r>
            <a:r>
              <a:rPr b="1" lang="en-US"/>
              <a:t>)</a:t>
            </a:r>
            <a:endParaRPr/>
          </a:p>
          <a:p>
            <a:pPr indent="-139700" lvl="0" marL="342900" rtl="0" algn="l">
              <a:spcBef>
                <a:spcPts val="640"/>
              </a:spcBef>
              <a:spcAft>
                <a:spcPts val="0"/>
              </a:spcAft>
              <a:buClr>
                <a:schemeClr val="dk1"/>
              </a:buClr>
              <a:buSzPts val="3200"/>
              <a:buNone/>
            </a:pPr>
            <a:r>
              <a:t/>
            </a:r>
            <a:endParaRPr b="1"/>
          </a:p>
        </p:txBody>
      </p:sp>
      <p:sp>
        <p:nvSpPr>
          <p:cNvPr id="144" name="Google Shape;144;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5" name="Google Shape;145;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16/03/2019</a:t>
            </a:r>
            <a:endParaRPr/>
          </a:p>
        </p:txBody>
      </p:sp>
      <p:sp>
        <p:nvSpPr>
          <p:cNvPr id="146" name="Google Shape;146;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Calibri"/>
              <a:buNone/>
            </a:pPr>
            <a:r>
              <a:rPr b="1" lang="en-US" sz="3600"/>
              <a:t>Political culture and public opinion</a:t>
            </a:r>
            <a:endParaRPr b="1" sz="3600"/>
          </a:p>
        </p:txBody>
      </p:sp>
      <p:sp>
        <p:nvSpPr>
          <p:cNvPr id="152" name="Google Shape;152;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None/>
            </a:pPr>
            <a:r>
              <a:t/>
            </a:r>
            <a:endParaRPr b="1"/>
          </a:p>
          <a:p>
            <a:pPr indent="-342900" lvl="0" marL="342900" rtl="0" algn="l">
              <a:spcBef>
                <a:spcPts val="640"/>
              </a:spcBef>
              <a:spcAft>
                <a:spcPts val="0"/>
              </a:spcAft>
              <a:buClr>
                <a:srgbClr val="0070C0"/>
              </a:buClr>
              <a:buSzPts val="3200"/>
              <a:buChar char="•"/>
            </a:pPr>
            <a:r>
              <a:rPr b="1" lang="en-US">
                <a:solidFill>
                  <a:srgbClr val="0070C0"/>
                </a:solidFill>
              </a:rPr>
              <a:t>Political culture </a:t>
            </a:r>
            <a:r>
              <a:rPr b="1" lang="en-US"/>
              <a:t>and public opinion overlap</a:t>
            </a:r>
            <a:endParaRPr/>
          </a:p>
          <a:p>
            <a:pPr indent="-342900" lvl="0" marL="342900" rtl="0" algn="l">
              <a:spcBef>
                <a:spcPts val="640"/>
              </a:spcBef>
              <a:spcAft>
                <a:spcPts val="0"/>
              </a:spcAft>
              <a:buClr>
                <a:schemeClr val="dk1"/>
              </a:buClr>
              <a:buSzPts val="3200"/>
              <a:buChar char="•"/>
            </a:pPr>
            <a:r>
              <a:rPr b="1" lang="en-US"/>
              <a:t>Both look at attitudes toward politics.</a:t>
            </a:r>
            <a:endParaRPr/>
          </a:p>
          <a:p>
            <a:pPr indent="-342900" lvl="0" marL="342900" rtl="0" algn="l">
              <a:spcBef>
                <a:spcPts val="640"/>
              </a:spcBef>
              <a:spcAft>
                <a:spcPts val="0"/>
              </a:spcAft>
              <a:buClr>
                <a:schemeClr val="dk1"/>
              </a:buClr>
              <a:buSzPts val="3200"/>
              <a:buChar char="•"/>
            </a:pPr>
            <a:r>
              <a:rPr b="1" lang="en-US"/>
              <a:t>Political culture looks for the underpinning of legitimacy, </a:t>
            </a:r>
            <a:r>
              <a:rPr b="1" lang="en-US">
                <a:solidFill>
                  <a:srgbClr val="FF0000"/>
                </a:solidFill>
              </a:rPr>
              <a:t>public opinion </a:t>
            </a:r>
            <a:r>
              <a:rPr b="1" lang="en-US"/>
              <a:t>seeks responses to current questions.</a:t>
            </a:r>
            <a:endParaRPr/>
          </a:p>
        </p:txBody>
      </p:sp>
      <p:sp>
        <p:nvSpPr>
          <p:cNvPr id="153" name="Google Shape;153;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4" name="Google Shape;154;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16/03/2019</a:t>
            </a:r>
            <a:endParaRPr/>
          </a:p>
        </p:txBody>
      </p:sp>
      <p:sp>
        <p:nvSpPr>
          <p:cNvPr id="155" name="Google Shape;155;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161" name="Google Shape;161;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b="1" lang="en-US"/>
              <a:t>Public opinion, if held long enough, often eventually turns into political culture.</a:t>
            </a:r>
            <a:endParaRPr/>
          </a:p>
          <a:p>
            <a:pPr indent="-342900" lvl="0" marL="342900" rtl="0" algn="l">
              <a:spcBef>
                <a:spcPts val="640"/>
              </a:spcBef>
              <a:spcAft>
                <a:spcPts val="0"/>
              </a:spcAft>
              <a:buClr>
                <a:schemeClr val="dk1"/>
              </a:buClr>
              <a:buSzPts val="3200"/>
              <a:buChar char="•"/>
            </a:pPr>
            <a:r>
              <a:rPr b="1" lang="en-US"/>
              <a:t> </a:t>
            </a:r>
            <a:r>
              <a:rPr b="1" lang="en-US">
                <a:solidFill>
                  <a:srgbClr val="C00000"/>
                </a:solidFill>
              </a:rPr>
              <a:t>Example</a:t>
            </a:r>
            <a:r>
              <a:rPr b="1" lang="en-US"/>
              <a:t> – opinion about Vietnam War.</a:t>
            </a:r>
            <a:endParaRPr/>
          </a:p>
          <a:p>
            <a:pPr indent="0" lvl="0" marL="0" rtl="0" algn="l">
              <a:spcBef>
                <a:spcPts val="640"/>
              </a:spcBef>
              <a:spcAft>
                <a:spcPts val="0"/>
              </a:spcAft>
              <a:buClr>
                <a:schemeClr val="dk1"/>
              </a:buClr>
              <a:buSzPts val="3200"/>
              <a:buNone/>
            </a:pPr>
            <a:r>
              <a:t/>
            </a:r>
            <a:endParaRPr b="1"/>
          </a:p>
          <a:p>
            <a:pPr indent="-342900" lvl="0" marL="342900" rtl="0" algn="l">
              <a:spcBef>
                <a:spcPts val="640"/>
              </a:spcBef>
              <a:spcAft>
                <a:spcPts val="0"/>
              </a:spcAft>
              <a:buClr>
                <a:schemeClr val="dk1"/>
              </a:buClr>
              <a:buSzPts val="3200"/>
              <a:buChar char="•"/>
            </a:pPr>
            <a:r>
              <a:rPr b="1" lang="en-US"/>
              <a:t>A country’s political culture </a:t>
            </a:r>
            <a:r>
              <a:rPr b="1" lang="en-US">
                <a:solidFill>
                  <a:srgbClr val="FF0000"/>
                </a:solidFill>
              </a:rPr>
              <a:t>changes more slowly</a:t>
            </a:r>
            <a:r>
              <a:rPr b="1" lang="en-US"/>
              <a:t> than its public opinions.</a:t>
            </a:r>
            <a:endParaRPr b="1"/>
          </a:p>
        </p:txBody>
      </p:sp>
      <p:sp>
        <p:nvSpPr>
          <p:cNvPr id="162" name="Google Shape;162;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3" name="Google Shape;163;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16/03/2019</a:t>
            </a:r>
            <a:endParaRPr/>
          </a:p>
        </p:txBody>
      </p:sp>
      <p:sp>
        <p:nvSpPr>
          <p:cNvPr id="164" name="Google Shape;164;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