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7620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US" sz="4000"/>
              <a:t>Welcome to the POL 101 session  on</a:t>
            </a:r>
            <a:endParaRPr b="1" sz="4000"/>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2060"/>
              </a:buClr>
              <a:buSzPts val="4800"/>
              <a:buNone/>
            </a:pPr>
            <a:r>
              <a:rPr b="1" lang="en-US" sz="4800">
                <a:solidFill>
                  <a:srgbClr val="002060"/>
                </a:solidFill>
              </a:rPr>
              <a:t>Political systems model </a:t>
            </a:r>
            <a:endParaRPr sz="480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Simplification of Easton’s Systems Model</a:t>
            </a:r>
            <a:endParaRPr b="1" sz="3600"/>
          </a:p>
        </p:txBody>
      </p:sp>
      <p:sp>
        <p:nvSpPr>
          <p:cNvPr id="167" name="Google Shape;16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Step 1. changes in the social or physical environment surrounding a political system produce "demands" and "supports" for action or the status quo directed as "inputs" towards the political system, through political behavior.</a:t>
            </a:r>
            <a:endParaRPr/>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a:p>
        </p:txBody>
      </p:sp>
      <p:sp>
        <p:nvSpPr>
          <p:cNvPr id="168" name="Google Shape;16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70" name="Google Shape;17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76" name="Google Shape;176;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Step 2, these demands and supporting groups stimulate competition in a political system, leading to decisions or "outputs" directed at some aspect of the surrounding social or physical environment.</a:t>
            </a:r>
            <a:endParaRPr/>
          </a:p>
        </p:txBody>
      </p:sp>
      <p:sp>
        <p:nvSpPr>
          <p:cNvPr id="177" name="Google Shape;17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79" name="Google Shape;17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85" name="Google Shape;18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Step 3, after a decision or output is made (e.g., a specific policy), it interacts with its environment, and if it produces change in the environment, there are "outcomes."</a:t>
            </a:r>
            <a:endParaRPr/>
          </a:p>
          <a:p>
            <a:pPr indent="-139700" lvl="0" marL="342900" rtl="0" algn="l">
              <a:spcBef>
                <a:spcPts val="640"/>
              </a:spcBef>
              <a:spcAft>
                <a:spcPts val="0"/>
              </a:spcAft>
              <a:buClr>
                <a:schemeClr val="dk1"/>
              </a:buClr>
              <a:buSzPts val="3200"/>
              <a:buNone/>
            </a:pPr>
            <a:r>
              <a:t/>
            </a:r>
            <a:endParaRPr/>
          </a:p>
        </p:txBody>
      </p:sp>
      <p:sp>
        <p:nvSpPr>
          <p:cNvPr id="186" name="Google Shape;18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88" name="Google Shape;18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4" name="Google Shape;19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Step 4, when a new policy interacts with its environment, outcomes may generate new demands or supports and groups in support or against the policy ("feedback") or a new policy on some related matter.</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95" name="Google Shape;19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97" name="Google Shape;19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03" name="Google Shape;20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Step 5, feedback, leads back to Step 1, forming a never-ending cycle.</a:t>
            </a:r>
            <a:endParaRPr/>
          </a:p>
          <a:p>
            <a:pPr indent="-342900" lvl="0" marL="342900" rtl="0" algn="l">
              <a:spcBef>
                <a:spcPts val="640"/>
              </a:spcBef>
              <a:spcAft>
                <a:spcPts val="0"/>
              </a:spcAft>
              <a:buClr>
                <a:schemeClr val="dk1"/>
              </a:buClr>
              <a:buSzPts val="3200"/>
              <a:buChar char="•"/>
            </a:pPr>
            <a:r>
              <a:rPr b="1" lang="en-US"/>
              <a:t>If the system functions as described, then we have a "stable political system". If the system breaks down, then we have a "dysfunctional political system".</a:t>
            </a:r>
            <a:endParaRPr/>
          </a:p>
          <a:p>
            <a:pPr indent="-139700" lvl="0" marL="342900" rtl="0" algn="l">
              <a:spcBef>
                <a:spcPts val="640"/>
              </a:spcBef>
              <a:spcAft>
                <a:spcPts val="0"/>
              </a:spcAft>
              <a:buClr>
                <a:schemeClr val="dk1"/>
              </a:buClr>
              <a:buSzPts val="3200"/>
              <a:buNone/>
            </a:pPr>
            <a:r>
              <a:t/>
            </a:r>
            <a:endParaRPr/>
          </a:p>
        </p:txBody>
      </p:sp>
      <p:sp>
        <p:nvSpPr>
          <p:cNvPr id="204" name="Google Shape;20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06" name="Google Shape;20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212" name="Google Shape;212;p27"/>
          <p:cNvPicPr preferRelativeResize="0"/>
          <p:nvPr>
            <p:ph idx="1" type="body"/>
          </p:nvPr>
        </p:nvPicPr>
        <p:blipFill rotWithShape="1">
          <a:blip r:embed="rId3">
            <a:alphaModFix/>
          </a:blip>
          <a:srcRect b="0" l="0" r="0" t="0"/>
          <a:stretch/>
        </p:blipFill>
        <p:spPr>
          <a:xfrm>
            <a:off x="1676400" y="1371600"/>
            <a:ext cx="5893480" cy="4446111"/>
          </a:xfrm>
          <a:prstGeom prst="rect">
            <a:avLst/>
          </a:prstGeom>
          <a:noFill/>
          <a:ln>
            <a:noFill/>
          </a:ln>
        </p:spPr>
      </p:pic>
      <p:sp>
        <p:nvSpPr>
          <p:cNvPr id="213" name="Google Shape;21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15" name="Google Shape;21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Introduction of David Easton</a:t>
            </a:r>
            <a:r>
              <a:rPr lang="en-US" sz="3959"/>
              <a:t> </a:t>
            </a:r>
            <a:br>
              <a:rPr lang="en-US" sz="3959"/>
            </a:br>
            <a:endParaRPr sz="3959"/>
          </a:p>
        </p:txBody>
      </p:sp>
      <p:sp>
        <p:nvSpPr>
          <p:cNvPr id="221" name="Google Shape;22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David Easton, a Canadian political scientist and a distinguished research professor in the department of political science at the university of California, provided the disciplines most widely used definition of politics and is renowned for his application of system theory to the study of political science</a:t>
            </a:r>
            <a:endParaRPr b="1"/>
          </a:p>
        </p:txBody>
      </p:sp>
      <p:sp>
        <p:nvSpPr>
          <p:cNvPr id="222" name="Google Shape;22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24" name="Google Shape;22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30" name="Google Shape;23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Easton wishes to construct an empirically oriented general theory of politics and to that end, he seeks to define the kinds of functions and characteristics of any political system through a systematic frame work for political analysis. </a:t>
            </a:r>
            <a:endParaRPr b="1"/>
          </a:p>
        </p:txBody>
      </p:sp>
      <p:sp>
        <p:nvSpPr>
          <p:cNvPr id="231" name="Google Shape;23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33" name="Google Shape;23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39" name="Google Shape;23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Char char="•"/>
            </a:pPr>
            <a:r>
              <a:rPr b="1" lang="en-US">
                <a:solidFill>
                  <a:srgbClr val="C00000"/>
                </a:solidFill>
              </a:rPr>
              <a:t>He examines “the </a:t>
            </a:r>
            <a:r>
              <a:rPr b="1" lang="en-US">
                <a:solidFill>
                  <a:srgbClr val="002060"/>
                </a:solidFill>
              </a:rPr>
              <a:t>basic processes </a:t>
            </a:r>
            <a:r>
              <a:rPr b="1" lang="en-US">
                <a:solidFill>
                  <a:srgbClr val="C00000"/>
                </a:solidFill>
              </a:rPr>
              <a:t>through which a political system, regardless of genetic and specific type, is able to persist as a system of behavior in a world either of </a:t>
            </a:r>
            <a:r>
              <a:rPr b="1" lang="en-US">
                <a:solidFill>
                  <a:srgbClr val="002060"/>
                </a:solidFill>
              </a:rPr>
              <a:t>stability </a:t>
            </a:r>
            <a:r>
              <a:rPr b="1" lang="en-US">
                <a:solidFill>
                  <a:srgbClr val="C00000"/>
                </a:solidFill>
              </a:rPr>
              <a:t>and </a:t>
            </a:r>
            <a:r>
              <a:rPr b="1" lang="en-US">
                <a:solidFill>
                  <a:srgbClr val="002060"/>
                </a:solidFill>
              </a:rPr>
              <a:t>change</a:t>
            </a:r>
            <a:r>
              <a:rPr b="1" lang="en-US">
                <a:solidFill>
                  <a:srgbClr val="C00000"/>
                </a:solidFill>
              </a:rPr>
              <a:t>.</a:t>
            </a:r>
            <a:endParaRPr/>
          </a:p>
          <a:p>
            <a:pPr indent="-139700" lvl="0" marL="342900" rtl="0" algn="l">
              <a:spcBef>
                <a:spcPts val="640"/>
              </a:spcBef>
              <a:spcAft>
                <a:spcPts val="0"/>
              </a:spcAft>
              <a:buClr>
                <a:schemeClr val="dk1"/>
              </a:buClr>
              <a:buSzPts val="3200"/>
              <a:buNone/>
            </a:pPr>
            <a:r>
              <a:t/>
            </a:r>
            <a:endParaRPr b="1">
              <a:solidFill>
                <a:srgbClr val="C00000"/>
              </a:solidFill>
            </a:endParaRPr>
          </a:p>
        </p:txBody>
      </p:sp>
      <p:sp>
        <p:nvSpPr>
          <p:cNvPr id="240" name="Google Shape;24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42" name="Google Shape;24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Definitions of David Easton</a:t>
            </a:r>
            <a:endParaRPr b="1" sz="3600"/>
          </a:p>
        </p:txBody>
      </p:sp>
      <p:sp>
        <p:nvSpPr>
          <p:cNvPr id="248" name="Google Shape;24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system of interaction in any society through which binding or authoritative allocations is made”. </a:t>
            </a:r>
            <a:endParaRPr/>
          </a:p>
          <a:p>
            <a:pPr indent="-342900" lvl="0" marL="342900" rtl="0" algn="l">
              <a:spcBef>
                <a:spcPts val="640"/>
              </a:spcBef>
              <a:spcAft>
                <a:spcPts val="0"/>
              </a:spcAft>
              <a:buClr>
                <a:schemeClr val="dk1"/>
              </a:buClr>
              <a:buSzPts val="3200"/>
              <a:buChar char="•"/>
            </a:pPr>
            <a:r>
              <a:rPr b="1" lang="en-US"/>
              <a:t>According to Easton, political life is “a system of behavior embedded in an environment to the influence of which the political system itself is exposed and in turn reacts.”</a:t>
            </a:r>
            <a:endParaRPr/>
          </a:p>
          <a:p>
            <a:pPr indent="-139700" lvl="0" marL="342900" rtl="0" algn="l">
              <a:spcBef>
                <a:spcPts val="640"/>
              </a:spcBef>
              <a:spcAft>
                <a:spcPts val="0"/>
              </a:spcAft>
              <a:buClr>
                <a:schemeClr val="dk1"/>
              </a:buClr>
              <a:buSzPts val="3200"/>
              <a:buNone/>
            </a:pPr>
            <a:r>
              <a:t/>
            </a:r>
            <a:endParaRPr b="1"/>
          </a:p>
        </p:txBody>
      </p:sp>
      <p:sp>
        <p:nvSpPr>
          <p:cNvPr id="249" name="Google Shape;24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51" name="Google Shape;25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95" name="Google Shape;9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96" name="Google Shape;9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
        <p:nvSpPr>
          <p:cNvPr id="97" name="Google Shape;9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 result for david easton" id="98" name="Google Shape;98;p14"/>
          <p:cNvPicPr preferRelativeResize="0"/>
          <p:nvPr>
            <p:ph idx="1" type="body"/>
          </p:nvPr>
        </p:nvPicPr>
        <p:blipFill rotWithShape="1">
          <a:blip r:embed="rId3">
            <a:alphaModFix/>
          </a:blip>
          <a:srcRect b="0" l="0" r="0" t="0"/>
          <a:stretch/>
        </p:blipFill>
        <p:spPr>
          <a:xfrm>
            <a:off x="1828799" y="914400"/>
            <a:ext cx="5323151" cy="5807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57" name="Google Shape;25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b="1" lang="en-US"/>
              <a:t>The term “political system” is being used increasingly in the study of comparative politics. Different political scientists have a variety of views upon the definition of political system. </a:t>
            </a:r>
            <a:endParaRPr/>
          </a:p>
        </p:txBody>
      </p:sp>
      <p:sp>
        <p:nvSpPr>
          <p:cNvPr id="258" name="Google Shape;25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60" name="Google Shape;26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66" name="Google Shape;266;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David Easton says that “Political system is authoritative allocation of values but before going into the elaborated definition of the political system, one must know about the terms ‘political’ and ‘system”.</a:t>
            </a:r>
            <a:endParaRPr/>
          </a:p>
          <a:p>
            <a:pPr indent="-139700" lvl="0" marL="342900" rtl="0" algn="l">
              <a:spcBef>
                <a:spcPts val="640"/>
              </a:spcBef>
              <a:spcAft>
                <a:spcPts val="0"/>
              </a:spcAft>
              <a:buClr>
                <a:schemeClr val="dk1"/>
              </a:buClr>
              <a:buSzPts val="3200"/>
              <a:buNone/>
            </a:pPr>
            <a:r>
              <a:t/>
            </a:r>
            <a:endParaRPr/>
          </a:p>
        </p:txBody>
      </p:sp>
      <p:sp>
        <p:nvSpPr>
          <p:cNvPr id="267" name="Google Shape;2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69" name="Google Shape;26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75" name="Google Shape;27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word `</a:t>
            </a:r>
            <a:r>
              <a:rPr b="1" lang="en-US">
                <a:solidFill>
                  <a:srgbClr val="C00000"/>
                </a:solidFill>
              </a:rPr>
              <a:t>political</a:t>
            </a:r>
            <a:r>
              <a:rPr b="1" lang="en-US"/>
              <a:t>’ in its literal meanings is that any phenomenon pertains to the study of politics. So politics in its simplest meaning is, ‘</a:t>
            </a:r>
            <a:r>
              <a:rPr b="1" lang="en-US">
                <a:solidFill>
                  <a:srgbClr val="FF0000"/>
                </a:solidFill>
              </a:rPr>
              <a:t>practice of government and managing of public affairs</a:t>
            </a:r>
            <a:r>
              <a:rPr b="1" lang="en-US"/>
              <a:t>.’</a:t>
            </a:r>
            <a:endParaRPr b="1"/>
          </a:p>
        </p:txBody>
      </p:sp>
      <p:sp>
        <p:nvSpPr>
          <p:cNvPr id="276" name="Google Shape;27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78" name="Google Shape;27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84" name="Google Shape;284;p35"/>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word </a:t>
            </a:r>
            <a:r>
              <a:rPr b="1" lang="en-US">
                <a:solidFill>
                  <a:srgbClr val="C00000"/>
                </a:solidFill>
              </a:rPr>
              <a:t>`system</a:t>
            </a:r>
            <a:r>
              <a:rPr b="1" lang="en-US"/>
              <a:t>’ implies the interdependence of parts and a boundary of some kind between it and its environment. </a:t>
            </a:r>
            <a:endParaRPr/>
          </a:p>
          <a:p>
            <a:pPr indent="-342900" lvl="0" marL="342900" rtl="0" algn="l">
              <a:spcBef>
                <a:spcPts val="640"/>
              </a:spcBef>
              <a:spcAft>
                <a:spcPts val="0"/>
              </a:spcAft>
              <a:buClr>
                <a:schemeClr val="dk1"/>
              </a:buClr>
              <a:buSzPts val="3200"/>
              <a:buChar char="•"/>
            </a:pPr>
            <a:r>
              <a:rPr b="1" lang="en-US"/>
              <a:t>Interdependence means that when the properties of one component in a system changes, all the other components and the system as a whole is affected.</a:t>
            </a:r>
            <a:endParaRPr/>
          </a:p>
          <a:p>
            <a:pPr indent="-139700" lvl="0" marL="342900" rtl="0" algn="l">
              <a:spcBef>
                <a:spcPts val="640"/>
              </a:spcBef>
              <a:spcAft>
                <a:spcPts val="0"/>
              </a:spcAft>
              <a:buClr>
                <a:schemeClr val="dk1"/>
              </a:buClr>
              <a:buSzPts val="3200"/>
              <a:buNone/>
            </a:pPr>
            <a:r>
              <a:t/>
            </a:r>
            <a:endParaRPr/>
          </a:p>
        </p:txBody>
      </p:sp>
      <p:sp>
        <p:nvSpPr>
          <p:cNvPr id="285" name="Google Shape;285;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87" name="Google Shape;28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93" name="Google Shape;29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a:t>
            </a:r>
            <a:r>
              <a:rPr b="1" lang="en-US">
                <a:solidFill>
                  <a:srgbClr val="C00000"/>
                </a:solidFill>
              </a:rPr>
              <a:t>boundary</a:t>
            </a:r>
            <a:r>
              <a:rPr b="1" lang="en-US"/>
              <a:t>’ of the political system means that every political system has its bounded frame work in which it performs. In this way it has become easier to understand the meaning of a political system.</a:t>
            </a:r>
            <a:endParaRPr/>
          </a:p>
          <a:p>
            <a:pPr indent="-139700" lvl="0" marL="342900" rtl="0" algn="l">
              <a:spcBef>
                <a:spcPts val="640"/>
              </a:spcBef>
              <a:spcAft>
                <a:spcPts val="0"/>
              </a:spcAft>
              <a:buClr>
                <a:schemeClr val="dk1"/>
              </a:buClr>
              <a:buSzPts val="3200"/>
              <a:buNone/>
            </a:pPr>
            <a:r>
              <a:t/>
            </a:r>
            <a:endParaRPr/>
          </a:p>
        </p:txBody>
      </p:sp>
      <p:sp>
        <p:nvSpPr>
          <p:cNvPr id="294" name="Google Shape;29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296" name="Google Shape;29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02" name="Google Shape;302;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b="1" lang="en-US"/>
              <a:t>Every political system has three fold functions.</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1.     Entertaining </a:t>
            </a:r>
            <a:r>
              <a:rPr b="1" lang="en-US"/>
              <a:t>demands </a:t>
            </a:r>
            <a:endParaRPr b="1"/>
          </a:p>
          <a:p>
            <a:pPr indent="0" lvl="0" marL="0" rtl="0" algn="l">
              <a:spcBef>
                <a:spcPts val="640"/>
              </a:spcBef>
              <a:spcAft>
                <a:spcPts val="0"/>
              </a:spcAft>
              <a:buClr>
                <a:schemeClr val="dk1"/>
              </a:buClr>
              <a:buSzPts val="3200"/>
              <a:buNone/>
            </a:pPr>
            <a:r>
              <a:rPr lang="en-US"/>
              <a:t>2.     Ensuring </a:t>
            </a:r>
            <a:r>
              <a:rPr b="1" lang="en-US"/>
              <a:t>efficacy</a:t>
            </a:r>
            <a:endParaRPr b="1"/>
          </a:p>
          <a:p>
            <a:pPr indent="0" lvl="0" marL="0" rtl="0" algn="l">
              <a:spcBef>
                <a:spcPts val="640"/>
              </a:spcBef>
              <a:spcAft>
                <a:spcPts val="0"/>
              </a:spcAft>
              <a:buClr>
                <a:schemeClr val="dk1"/>
              </a:buClr>
              <a:buSzPts val="3200"/>
              <a:buNone/>
            </a:pPr>
            <a:r>
              <a:rPr lang="en-US"/>
              <a:t>3.     </a:t>
            </a:r>
            <a:r>
              <a:rPr b="1" lang="en-US"/>
              <a:t>Change</a:t>
            </a:r>
            <a:r>
              <a:rPr lang="en-US"/>
              <a:t> or </a:t>
            </a:r>
            <a:r>
              <a:rPr b="1" lang="en-US"/>
              <a:t>development</a:t>
            </a:r>
            <a:endParaRPr b="1"/>
          </a:p>
          <a:p>
            <a:pPr indent="-139700" lvl="0" marL="342900" rtl="0" algn="l">
              <a:spcBef>
                <a:spcPts val="640"/>
              </a:spcBef>
              <a:spcAft>
                <a:spcPts val="0"/>
              </a:spcAft>
              <a:buClr>
                <a:schemeClr val="dk1"/>
              </a:buClr>
              <a:buSzPts val="3200"/>
              <a:buNone/>
            </a:pPr>
            <a:r>
              <a:t/>
            </a:r>
            <a:endParaRPr/>
          </a:p>
        </p:txBody>
      </p:sp>
      <p:sp>
        <p:nvSpPr>
          <p:cNvPr id="303" name="Google Shape;30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05" name="Google Shape;305;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u="sng"/>
              <a:t>Demands</a:t>
            </a:r>
            <a:br>
              <a:rPr lang="en-US" sz="3959"/>
            </a:br>
            <a:endParaRPr sz="3959"/>
          </a:p>
        </p:txBody>
      </p:sp>
      <p:sp>
        <p:nvSpPr>
          <p:cNvPr id="311" name="Google Shape;311;p38"/>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b="1" lang="en-US"/>
              <a:t>David Easton was the first political scientist who analyzed the political system in a unique way and presented a model in which he mentioned that in a political system there were two types of inputs: </a:t>
            </a:r>
            <a:r>
              <a:rPr b="1" lang="en-US">
                <a:solidFill>
                  <a:srgbClr val="FF0000"/>
                </a:solidFill>
              </a:rPr>
              <a:t>demand</a:t>
            </a:r>
            <a:r>
              <a:rPr b="1" lang="en-US"/>
              <a:t> and </a:t>
            </a:r>
            <a:r>
              <a:rPr b="1" lang="en-US">
                <a:solidFill>
                  <a:srgbClr val="FF0000"/>
                </a:solidFill>
              </a:rPr>
              <a:t>support</a:t>
            </a:r>
            <a:r>
              <a:rPr b="1" lang="en-US"/>
              <a:t>. </a:t>
            </a:r>
            <a:endParaRPr/>
          </a:p>
        </p:txBody>
      </p:sp>
      <p:sp>
        <p:nvSpPr>
          <p:cNvPr id="312" name="Google Shape;31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14" name="Google Shape;314;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20" name="Google Shape;320;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b="1" lang="en-US"/>
              <a:t>Demands always arise from the very nature of human personality and society. Demands are aspirations of the people. They want to satisfy their demands. So the political system is asked to cater the demands of the people.</a:t>
            </a:r>
            <a:endParaRPr/>
          </a:p>
          <a:p>
            <a:pPr indent="-139700" lvl="0" marL="342900" rtl="0" algn="l">
              <a:spcBef>
                <a:spcPts val="640"/>
              </a:spcBef>
              <a:spcAft>
                <a:spcPts val="0"/>
              </a:spcAft>
              <a:buClr>
                <a:schemeClr val="dk1"/>
              </a:buClr>
              <a:buSzPts val="3200"/>
              <a:buNone/>
            </a:pPr>
            <a:r>
              <a:t/>
            </a:r>
            <a:endParaRPr/>
          </a:p>
        </p:txBody>
      </p:sp>
      <p:sp>
        <p:nvSpPr>
          <p:cNvPr id="321" name="Google Shape;32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23" name="Google Shape;32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br>
              <a:rPr lang="en-US" sz="3600"/>
            </a:br>
            <a:r>
              <a:rPr lang="en-US" sz="3240"/>
              <a:t>There are generally </a:t>
            </a:r>
            <a:r>
              <a:rPr b="1" lang="en-US" sz="3240"/>
              <a:t>three sources </a:t>
            </a:r>
            <a:r>
              <a:rPr lang="en-US" sz="3240"/>
              <a:t>from where demands originate.</a:t>
            </a:r>
            <a:br>
              <a:rPr lang="en-US" sz="3959"/>
            </a:br>
            <a:endParaRPr sz="3959"/>
          </a:p>
        </p:txBody>
      </p:sp>
      <p:sp>
        <p:nvSpPr>
          <p:cNvPr id="329" name="Google Shape;329;p40"/>
          <p:cNvSpPr txBox="1"/>
          <p:nvPr>
            <p:ph idx="1" type="body"/>
          </p:nvPr>
        </p:nvSpPr>
        <p:spPr>
          <a:xfrm>
            <a:off x="457200" y="1219200"/>
            <a:ext cx="8534400" cy="4906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b="1"/>
          </a:p>
          <a:p>
            <a:pPr indent="0" lvl="0" marL="0" rtl="0" algn="l">
              <a:spcBef>
                <a:spcPts val="640"/>
              </a:spcBef>
              <a:spcAft>
                <a:spcPts val="0"/>
              </a:spcAft>
              <a:buClr>
                <a:schemeClr val="dk1"/>
              </a:buClr>
              <a:buSzPts val="3200"/>
              <a:buNone/>
            </a:pPr>
            <a:r>
              <a:rPr b="1" lang="en-US"/>
              <a:t>(a)   Society    </a:t>
            </a:r>
            <a:endParaRPr/>
          </a:p>
          <a:p>
            <a:pPr indent="0" lvl="0" marL="0" rtl="0" algn="l">
              <a:spcBef>
                <a:spcPts val="640"/>
              </a:spcBef>
              <a:spcAft>
                <a:spcPts val="0"/>
              </a:spcAft>
              <a:buClr>
                <a:schemeClr val="dk1"/>
              </a:buClr>
              <a:buSzPts val="3200"/>
              <a:buNone/>
            </a:pPr>
            <a:r>
              <a:rPr b="1" lang="en-US"/>
              <a:t>(b)   Political elite   </a:t>
            </a:r>
            <a:endParaRPr/>
          </a:p>
          <a:p>
            <a:pPr indent="0" lvl="0" marL="0" rtl="0" algn="l">
              <a:spcBef>
                <a:spcPts val="640"/>
              </a:spcBef>
              <a:spcAft>
                <a:spcPts val="0"/>
              </a:spcAft>
              <a:buClr>
                <a:schemeClr val="dk1"/>
              </a:buClr>
              <a:buSzPts val="3200"/>
              <a:buNone/>
            </a:pPr>
            <a:r>
              <a:rPr b="1" lang="en-US"/>
              <a:t>(c)   International environment </a:t>
            </a:r>
            <a:endParaRPr b="1"/>
          </a:p>
          <a:p>
            <a:pPr indent="0" lvl="0" marL="0" rtl="0" algn="l">
              <a:spcBef>
                <a:spcPts val="640"/>
              </a:spcBef>
              <a:spcAft>
                <a:spcPts val="0"/>
              </a:spcAft>
              <a:buClr>
                <a:schemeClr val="dk1"/>
              </a:buClr>
              <a:buSzPts val="3200"/>
              <a:buNone/>
            </a:pPr>
            <a:r>
              <a:rPr lang="en-US"/>
              <a:t>The sources denote that inputs are not only originated at domestic level but also at international level. The political system is supposed to cater to the demands successfully either inwardly or outwardly.</a:t>
            </a:r>
            <a:endParaRPr/>
          </a:p>
          <a:p>
            <a:pPr indent="-139700" lvl="0" marL="342900" rtl="0" algn="l">
              <a:spcBef>
                <a:spcPts val="640"/>
              </a:spcBef>
              <a:spcAft>
                <a:spcPts val="0"/>
              </a:spcAft>
              <a:buClr>
                <a:schemeClr val="dk1"/>
              </a:buClr>
              <a:buSzPts val="3200"/>
              <a:buNone/>
            </a:pPr>
            <a:r>
              <a:t/>
            </a:r>
            <a:endParaRPr/>
          </a:p>
        </p:txBody>
      </p:sp>
      <p:sp>
        <p:nvSpPr>
          <p:cNvPr id="330" name="Google Shape;33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32" name="Google Shape;33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There are four types of demands as shown David Easton.</a:t>
            </a:r>
            <a:br>
              <a:rPr b="1" lang="en-US" sz="3200"/>
            </a:br>
            <a:endParaRPr b="1" sz="3200"/>
          </a:p>
        </p:txBody>
      </p:sp>
      <p:sp>
        <p:nvSpPr>
          <p:cNvPr id="338" name="Google Shape;338;p41"/>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154940" lvl="0" marL="342900" rtl="0" algn="l">
              <a:spcBef>
                <a:spcPts val="0"/>
              </a:spcBef>
              <a:spcAft>
                <a:spcPts val="0"/>
              </a:spcAft>
              <a:buClr>
                <a:schemeClr val="dk1"/>
              </a:buClr>
              <a:buSzPts val="2960"/>
              <a:buNone/>
            </a:pPr>
            <a:r>
              <a:t/>
            </a:r>
            <a:endParaRPr b="1" sz="2960"/>
          </a:p>
          <a:p>
            <a:pPr indent="-342900" lvl="0" marL="342900" rtl="0" algn="l">
              <a:spcBef>
                <a:spcPts val="592"/>
              </a:spcBef>
              <a:spcAft>
                <a:spcPts val="0"/>
              </a:spcAft>
              <a:buClr>
                <a:schemeClr val="dk1"/>
              </a:buClr>
              <a:buSzPts val="2960"/>
              <a:buChar char="•"/>
            </a:pPr>
            <a:r>
              <a:rPr b="1" lang="en-US" sz="2960"/>
              <a:t>Demands for goods and services</a:t>
            </a:r>
            <a:endParaRPr sz="2960"/>
          </a:p>
          <a:p>
            <a:pPr indent="0" lvl="0" marL="0" rtl="0" algn="l">
              <a:spcBef>
                <a:spcPts val="592"/>
              </a:spcBef>
              <a:spcAft>
                <a:spcPts val="0"/>
              </a:spcAft>
              <a:buClr>
                <a:schemeClr val="dk1"/>
              </a:buClr>
              <a:buSzPts val="2960"/>
              <a:buNone/>
            </a:pPr>
            <a:r>
              <a:rPr lang="en-US" sz="2960"/>
              <a:t>- These demands focus on wages and hour laws, educational opportunities, recreational facilities, roads and transportation.</a:t>
            </a:r>
            <a:endParaRPr/>
          </a:p>
          <a:p>
            <a:pPr indent="-342900" lvl="0" marL="342900" rtl="0" algn="l">
              <a:spcBef>
                <a:spcPts val="592"/>
              </a:spcBef>
              <a:spcAft>
                <a:spcPts val="0"/>
              </a:spcAft>
              <a:buClr>
                <a:schemeClr val="dk1"/>
              </a:buClr>
              <a:buSzPts val="2960"/>
              <a:buChar char="•"/>
            </a:pPr>
            <a:r>
              <a:rPr b="1" lang="en-US" sz="2960"/>
              <a:t>Demands for the regulation of behavior</a:t>
            </a:r>
            <a:endParaRPr sz="2960"/>
          </a:p>
          <a:p>
            <a:pPr indent="0" lvl="0" marL="0" rtl="0" algn="l">
              <a:spcBef>
                <a:spcPts val="592"/>
              </a:spcBef>
              <a:spcAft>
                <a:spcPts val="0"/>
              </a:spcAft>
              <a:buClr>
                <a:schemeClr val="dk1"/>
              </a:buClr>
              <a:buSzPts val="2960"/>
              <a:buNone/>
            </a:pPr>
            <a:r>
              <a:rPr lang="en-US" sz="2960"/>
              <a:t>- The demands intend to regulate the behavior of the people such as the provision of public safety, control over markets and labor relations and behaviors pertaining to marriages and family laws.</a:t>
            </a:r>
            <a:endParaRPr/>
          </a:p>
          <a:p>
            <a:pPr indent="-154940" lvl="0" marL="342900" rtl="0" algn="l">
              <a:spcBef>
                <a:spcPts val="592"/>
              </a:spcBef>
              <a:spcAft>
                <a:spcPts val="0"/>
              </a:spcAft>
              <a:buClr>
                <a:schemeClr val="dk1"/>
              </a:buClr>
              <a:buSzPts val="2960"/>
              <a:buNone/>
            </a:pPr>
            <a:r>
              <a:t/>
            </a:r>
            <a:endParaRPr sz="2960"/>
          </a:p>
        </p:txBody>
      </p:sp>
      <p:sp>
        <p:nvSpPr>
          <p:cNvPr id="339" name="Google Shape;33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41" name="Google Shape;34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04" name="Google Shape;104;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Char char="•"/>
            </a:pPr>
            <a:r>
              <a:rPr b="1" lang="en-US"/>
              <a:t>A political system is a human community that successfully claims the monopoly of the legitimate use of physical force within a given territory</a:t>
            </a:r>
            <a:endParaRPr/>
          </a:p>
          <a:p>
            <a:pPr indent="-139700" lvl="0" marL="342900" rtl="0" algn="ctr">
              <a:spcBef>
                <a:spcPts val="640"/>
              </a:spcBef>
              <a:spcAft>
                <a:spcPts val="0"/>
              </a:spcAft>
              <a:buClr>
                <a:schemeClr val="dk1"/>
              </a:buClr>
              <a:buSzPts val="3200"/>
              <a:buNone/>
            </a:pPr>
            <a:r>
              <a:t/>
            </a:r>
            <a:endParaRPr b="1"/>
          </a:p>
          <a:p>
            <a:pPr indent="0" lvl="0" marL="0" rtl="0" algn="ctr">
              <a:spcBef>
                <a:spcPts val="640"/>
              </a:spcBef>
              <a:spcAft>
                <a:spcPts val="0"/>
              </a:spcAft>
              <a:buClr>
                <a:schemeClr val="dk1"/>
              </a:buClr>
              <a:buSzPts val="3200"/>
              <a:buNone/>
            </a:pPr>
            <a:r>
              <a:rPr b="1" lang="en-US"/>
              <a:t>-Max Weber-</a:t>
            </a:r>
            <a:endParaRPr b="1"/>
          </a:p>
        </p:txBody>
      </p:sp>
      <p:sp>
        <p:nvSpPr>
          <p:cNvPr id="105" name="Google Shape;10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07" name="Google Shape;10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47" name="Google Shape;347;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b="1" lang="en-US" sz="2960"/>
              <a:t>Demands for participation in the political system</a:t>
            </a:r>
            <a:endParaRPr sz="2960"/>
          </a:p>
          <a:p>
            <a:pPr indent="0" lvl="0" marL="0" rtl="0" algn="l">
              <a:lnSpc>
                <a:spcPct val="90000"/>
              </a:lnSpc>
              <a:spcBef>
                <a:spcPts val="592"/>
              </a:spcBef>
              <a:spcAft>
                <a:spcPts val="0"/>
              </a:spcAft>
              <a:buClr>
                <a:schemeClr val="dk1"/>
              </a:buClr>
              <a:buSzPts val="2960"/>
              <a:buNone/>
            </a:pPr>
            <a:r>
              <a:rPr lang="en-US" sz="2960"/>
              <a:t>- Such demands focus on right to vote, to hold office in the legislative assemblies, right to have freedom of association and organizing a political party etc.</a:t>
            </a:r>
            <a:endParaRPr/>
          </a:p>
          <a:p>
            <a:pPr indent="-342900" lvl="0" marL="342900" rtl="0" algn="l">
              <a:lnSpc>
                <a:spcPct val="90000"/>
              </a:lnSpc>
              <a:spcBef>
                <a:spcPts val="592"/>
              </a:spcBef>
              <a:spcAft>
                <a:spcPts val="0"/>
              </a:spcAft>
              <a:buClr>
                <a:schemeClr val="dk1"/>
              </a:buClr>
              <a:buSzPts val="2960"/>
              <a:buChar char="•"/>
            </a:pPr>
            <a:r>
              <a:rPr b="1" lang="en-US" sz="2960"/>
              <a:t>Demands for communication and information</a:t>
            </a:r>
            <a:endParaRPr sz="2960"/>
          </a:p>
          <a:p>
            <a:pPr indent="0" lvl="0" marL="0" rtl="0" algn="l">
              <a:lnSpc>
                <a:spcPct val="90000"/>
              </a:lnSpc>
              <a:spcBef>
                <a:spcPts val="592"/>
              </a:spcBef>
              <a:spcAft>
                <a:spcPts val="0"/>
              </a:spcAft>
              <a:buClr>
                <a:schemeClr val="dk1"/>
              </a:buClr>
              <a:buSzPts val="2960"/>
              <a:buNone/>
            </a:pPr>
            <a:r>
              <a:rPr lang="en-US" sz="2960"/>
              <a:t>- Those types of demands remade for the display of majority and power of the political system in the period of chaos or stability. Such inputs demands for affirmation of norms. </a:t>
            </a:r>
            <a:endParaRPr sz="2960"/>
          </a:p>
        </p:txBody>
      </p:sp>
      <p:sp>
        <p:nvSpPr>
          <p:cNvPr id="348" name="Google Shape;34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50" name="Google Shape;35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u="sng"/>
              <a:t>Support</a:t>
            </a:r>
            <a:br>
              <a:rPr lang="en-US" sz="3959"/>
            </a:br>
            <a:endParaRPr sz="3959"/>
          </a:p>
        </p:txBody>
      </p:sp>
      <p:sp>
        <p:nvSpPr>
          <p:cNvPr id="356" name="Google Shape;356;p43"/>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Inputs have also further sub divisions and undoubtedly, without support inputs demands are never fulfilled by a political system. It means supports inputs are a coercive force behind the demands input. </a:t>
            </a:r>
            <a:endParaRPr/>
          </a:p>
        </p:txBody>
      </p:sp>
      <p:sp>
        <p:nvSpPr>
          <p:cNvPr id="357" name="Google Shape;35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8" name="Google Shape;35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59" name="Google Shape;35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u="sng"/>
              <a:t>Kinds of supports</a:t>
            </a:r>
            <a:br>
              <a:rPr lang="en-US" sz="3959"/>
            </a:br>
            <a:endParaRPr sz="3959"/>
          </a:p>
        </p:txBody>
      </p:sp>
      <p:sp>
        <p:nvSpPr>
          <p:cNvPr id="365" name="Google Shape;365;p44"/>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720"/>
              <a:buChar char="•"/>
            </a:pPr>
            <a:r>
              <a:rPr b="1" lang="en-US" sz="2720"/>
              <a:t>1</a:t>
            </a:r>
            <a:r>
              <a:rPr lang="en-US" sz="2720"/>
              <a:t>       </a:t>
            </a:r>
            <a:r>
              <a:rPr b="1" lang="en-US" sz="2720"/>
              <a:t>Material supports</a:t>
            </a:r>
            <a:endParaRPr sz="2720"/>
          </a:p>
          <a:p>
            <a:pPr indent="-342900" lvl="0" marL="342900" rtl="0" algn="l">
              <a:lnSpc>
                <a:spcPct val="80000"/>
              </a:lnSpc>
              <a:spcBef>
                <a:spcPts val="544"/>
              </a:spcBef>
              <a:spcAft>
                <a:spcPts val="0"/>
              </a:spcAft>
              <a:buClr>
                <a:schemeClr val="dk1"/>
              </a:buClr>
              <a:buSzPts val="2720"/>
              <a:buChar char="•"/>
            </a:pPr>
            <a:r>
              <a:rPr lang="en-US" sz="2720"/>
              <a:t>Material support relates with the payment of taxes, levying the duties, the provisions of services.</a:t>
            </a:r>
            <a:endParaRPr/>
          </a:p>
          <a:p>
            <a:pPr indent="-342900" lvl="0" marL="342900" rtl="0" algn="l">
              <a:lnSpc>
                <a:spcPct val="80000"/>
              </a:lnSpc>
              <a:spcBef>
                <a:spcPts val="544"/>
              </a:spcBef>
              <a:spcAft>
                <a:spcPts val="0"/>
              </a:spcAft>
              <a:buClr>
                <a:schemeClr val="dk1"/>
              </a:buClr>
              <a:buSzPts val="2720"/>
              <a:buChar char="•"/>
            </a:pPr>
            <a:r>
              <a:rPr b="1" lang="en-US" sz="2720"/>
              <a:t>2</a:t>
            </a:r>
            <a:r>
              <a:rPr lang="en-US" sz="2720"/>
              <a:t>       </a:t>
            </a:r>
            <a:r>
              <a:rPr b="1" lang="en-US" sz="2720"/>
              <a:t>Obedience to laws and regulations</a:t>
            </a:r>
            <a:endParaRPr sz="2720"/>
          </a:p>
          <a:p>
            <a:pPr indent="-342900" lvl="0" marL="342900" rtl="0" algn="l">
              <a:lnSpc>
                <a:spcPct val="80000"/>
              </a:lnSpc>
              <a:spcBef>
                <a:spcPts val="544"/>
              </a:spcBef>
              <a:spcAft>
                <a:spcPts val="0"/>
              </a:spcAft>
              <a:buClr>
                <a:schemeClr val="dk1"/>
              </a:buClr>
              <a:buSzPts val="2720"/>
              <a:buChar char="•"/>
            </a:pPr>
            <a:r>
              <a:rPr lang="en-US" sz="2720"/>
              <a:t>Such support intends to obey laws and regulations of the state and assure cooperation with the political elite</a:t>
            </a:r>
            <a:endParaRPr/>
          </a:p>
          <a:p>
            <a:pPr indent="-342900" lvl="0" marL="342900" rtl="0" algn="l">
              <a:lnSpc>
                <a:spcPct val="80000"/>
              </a:lnSpc>
              <a:spcBef>
                <a:spcPts val="544"/>
              </a:spcBef>
              <a:spcAft>
                <a:spcPts val="0"/>
              </a:spcAft>
              <a:buClr>
                <a:schemeClr val="dk1"/>
              </a:buClr>
              <a:buSzPts val="2720"/>
              <a:buChar char="•"/>
            </a:pPr>
            <a:r>
              <a:rPr b="1" lang="en-US" sz="2720"/>
              <a:t>3</a:t>
            </a:r>
            <a:r>
              <a:rPr lang="en-US" sz="2720"/>
              <a:t>       </a:t>
            </a:r>
            <a:r>
              <a:rPr b="1" lang="en-US" sz="2720"/>
              <a:t>Participatory support</a:t>
            </a:r>
            <a:endParaRPr sz="2720"/>
          </a:p>
          <a:p>
            <a:pPr indent="-342900" lvl="0" marL="342900" rtl="0" algn="l">
              <a:lnSpc>
                <a:spcPct val="80000"/>
              </a:lnSpc>
              <a:spcBef>
                <a:spcPts val="544"/>
              </a:spcBef>
              <a:spcAft>
                <a:spcPts val="0"/>
              </a:spcAft>
              <a:buClr>
                <a:schemeClr val="dk1"/>
              </a:buClr>
              <a:buSzPts val="2720"/>
              <a:buChar char="•"/>
            </a:pPr>
            <a:r>
              <a:rPr lang="en-US" sz="2720"/>
              <a:t>These supports focus on voting, political decisions and other forms of activity</a:t>
            </a:r>
            <a:endParaRPr/>
          </a:p>
          <a:p>
            <a:pPr indent="-342900" lvl="0" marL="342900" rtl="0" algn="l">
              <a:lnSpc>
                <a:spcPct val="80000"/>
              </a:lnSpc>
              <a:spcBef>
                <a:spcPts val="544"/>
              </a:spcBef>
              <a:spcAft>
                <a:spcPts val="0"/>
              </a:spcAft>
              <a:buClr>
                <a:schemeClr val="dk1"/>
              </a:buClr>
              <a:buSzPts val="2720"/>
              <a:buChar char="•"/>
            </a:pPr>
            <a:r>
              <a:rPr b="1" lang="en-US" sz="2720"/>
              <a:t>4</a:t>
            </a:r>
            <a:r>
              <a:rPr lang="en-US" sz="2720"/>
              <a:t>       </a:t>
            </a:r>
            <a:r>
              <a:rPr b="1" lang="en-US" sz="2720"/>
              <a:t>Manifestation of deference </a:t>
            </a:r>
            <a:endParaRPr sz="2720"/>
          </a:p>
          <a:p>
            <a:pPr indent="-342900" lvl="0" marL="342900" rtl="0" algn="l">
              <a:lnSpc>
                <a:spcPct val="80000"/>
              </a:lnSpc>
              <a:spcBef>
                <a:spcPts val="544"/>
              </a:spcBef>
              <a:spcAft>
                <a:spcPts val="0"/>
              </a:spcAft>
              <a:buClr>
                <a:schemeClr val="dk1"/>
              </a:buClr>
              <a:buSzPts val="2720"/>
              <a:buChar char="•"/>
            </a:pPr>
            <a:r>
              <a:rPr lang="en-US" sz="2720"/>
              <a:t>Such supports manifest deference to public authority, symbols and ceremonials. </a:t>
            </a:r>
            <a:endParaRPr/>
          </a:p>
          <a:p>
            <a:pPr indent="-170180" lvl="0" marL="342900" rtl="0" algn="l">
              <a:lnSpc>
                <a:spcPct val="80000"/>
              </a:lnSpc>
              <a:spcBef>
                <a:spcPts val="544"/>
              </a:spcBef>
              <a:spcAft>
                <a:spcPts val="0"/>
              </a:spcAft>
              <a:buClr>
                <a:schemeClr val="dk1"/>
              </a:buClr>
              <a:buSzPts val="2720"/>
              <a:buNone/>
            </a:pPr>
            <a:r>
              <a:t/>
            </a:r>
            <a:endParaRPr sz="2720"/>
          </a:p>
        </p:txBody>
      </p:sp>
      <p:sp>
        <p:nvSpPr>
          <p:cNvPr id="366" name="Google Shape;36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7" name="Google Shape;36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68" name="Google Shape;36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74" name="Google Shape;374;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Epitomizing the whole phenomenon of inputs, it is seen that demands and supports have a stress upon the political system and these two kinds of input pass through a </a:t>
            </a:r>
            <a:r>
              <a:rPr b="1" lang="en-US"/>
              <a:t>conversion box</a:t>
            </a:r>
            <a:r>
              <a:rPr lang="en-US"/>
              <a:t>. </a:t>
            </a:r>
            <a:endParaRPr/>
          </a:p>
        </p:txBody>
      </p:sp>
      <p:sp>
        <p:nvSpPr>
          <p:cNvPr id="375" name="Google Shape;375;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6" name="Google Shape;376;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77" name="Google Shape;377;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83" name="Google Shape;38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the conversation box political elite and other different structures discuss those inputs and make decisions and make/ formulate policies for running the political machinery successfully.</a:t>
            </a:r>
            <a:endParaRPr/>
          </a:p>
          <a:p>
            <a:pPr indent="-139700" lvl="0" marL="342900" rtl="0" algn="l">
              <a:spcBef>
                <a:spcPts val="640"/>
              </a:spcBef>
              <a:spcAft>
                <a:spcPts val="0"/>
              </a:spcAft>
              <a:buClr>
                <a:schemeClr val="dk1"/>
              </a:buClr>
              <a:buSzPts val="3200"/>
              <a:buNone/>
            </a:pPr>
            <a:r>
              <a:t/>
            </a:r>
            <a:endParaRPr/>
          </a:p>
        </p:txBody>
      </p:sp>
      <p:sp>
        <p:nvSpPr>
          <p:cNvPr id="384" name="Google Shape;38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5" name="Google Shape;38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86" name="Google Shape;38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u="sng"/>
              <a:t>OUTPUTS</a:t>
            </a:r>
            <a:r>
              <a:rPr lang="en-US" sz="3959"/>
              <a:t> </a:t>
            </a:r>
            <a:br>
              <a:rPr lang="en-US" sz="3959"/>
            </a:br>
            <a:endParaRPr sz="3959"/>
          </a:p>
        </p:txBody>
      </p:sp>
      <p:sp>
        <p:nvSpPr>
          <p:cNvPr id="392" name="Google Shape;392;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960"/>
              <a:buNone/>
            </a:pPr>
            <a:r>
              <a:rPr b="1" lang="en-US" sz="2960" u="sng"/>
              <a:t>Decisions</a:t>
            </a:r>
            <a:endParaRPr sz="2960"/>
          </a:p>
          <a:p>
            <a:pPr indent="0" lvl="0" marL="0" rtl="0" algn="l">
              <a:lnSpc>
                <a:spcPct val="80000"/>
              </a:lnSpc>
              <a:spcBef>
                <a:spcPts val="592"/>
              </a:spcBef>
              <a:spcAft>
                <a:spcPts val="0"/>
              </a:spcAft>
              <a:buClr>
                <a:schemeClr val="dk1"/>
              </a:buClr>
              <a:buSzPts val="2960"/>
              <a:buNone/>
            </a:pPr>
            <a:r>
              <a:t/>
            </a:r>
            <a:endParaRPr sz="2960"/>
          </a:p>
          <a:p>
            <a:pPr indent="-342900" lvl="0" marL="342900" rtl="0" algn="l">
              <a:lnSpc>
                <a:spcPct val="80000"/>
              </a:lnSpc>
              <a:spcBef>
                <a:spcPts val="592"/>
              </a:spcBef>
              <a:spcAft>
                <a:spcPts val="0"/>
              </a:spcAft>
              <a:buClr>
                <a:schemeClr val="dk1"/>
              </a:buClr>
              <a:buSzPts val="2960"/>
              <a:buChar char="•"/>
            </a:pPr>
            <a:r>
              <a:rPr lang="en-US" sz="2960"/>
              <a:t>Decisions are output, which come out of the conversion box in the form of general policies. The decisions may be authoritative or democratic. The political elite, army and bureaucracy are main channels to generate input in to the conversion box and after profound pondering and thoughtfulness decisions are issued in the political system in the form of political policies. </a:t>
            </a:r>
            <a:endParaRPr/>
          </a:p>
        </p:txBody>
      </p:sp>
      <p:sp>
        <p:nvSpPr>
          <p:cNvPr id="393" name="Google Shape;39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4" name="Google Shape;394;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395" name="Google Shape;39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01" name="Google Shape;401;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All input do not transform into issues. Only </a:t>
            </a:r>
            <a:r>
              <a:rPr b="1" lang="en-US"/>
              <a:t>selected and combined demands</a:t>
            </a:r>
            <a:r>
              <a:rPr lang="en-US"/>
              <a:t>, which have strong supports, are transformed into issues. </a:t>
            </a:r>
            <a:endParaRPr/>
          </a:p>
          <a:p>
            <a:pPr indent="-342900" lvl="0" marL="342900" rtl="0" algn="l">
              <a:spcBef>
                <a:spcPts val="640"/>
              </a:spcBef>
              <a:spcAft>
                <a:spcPts val="0"/>
              </a:spcAft>
              <a:buClr>
                <a:schemeClr val="dk1"/>
              </a:buClr>
              <a:buSzPts val="3200"/>
              <a:buChar char="•"/>
            </a:pPr>
            <a:r>
              <a:rPr lang="en-US"/>
              <a:t>On such issues general policies are made and the decision making process thereof has deep effects on the political system. </a:t>
            </a:r>
            <a:endParaRPr/>
          </a:p>
        </p:txBody>
      </p:sp>
      <p:sp>
        <p:nvSpPr>
          <p:cNvPr id="402" name="Google Shape;40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04" name="Google Shape;404;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10" name="Google Shape;410;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According to the forms of government, decisions are made. </a:t>
            </a:r>
            <a:endParaRPr/>
          </a:p>
          <a:p>
            <a:pPr indent="-342900" lvl="0" marL="342900" rtl="0" algn="l">
              <a:spcBef>
                <a:spcPts val="640"/>
              </a:spcBef>
              <a:spcAft>
                <a:spcPts val="0"/>
              </a:spcAft>
              <a:buClr>
                <a:schemeClr val="dk1"/>
              </a:buClr>
              <a:buSzPts val="3200"/>
              <a:buChar char="•"/>
            </a:pPr>
            <a:r>
              <a:rPr lang="en-US"/>
              <a:t>In the authoritative form of government decisions are imposed on the people while in the democratic form of government decisions are taken with the consultation of masses.</a:t>
            </a:r>
            <a:endParaRPr/>
          </a:p>
          <a:p>
            <a:pPr indent="-139700" lvl="0" marL="342900" rtl="0" algn="l">
              <a:spcBef>
                <a:spcPts val="640"/>
              </a:spcBef>
              <a:spcAft>
                <a:spcPts val="0"/>
              </a:spcAft>
              <a:buClr>
                <a:schemeClr val="dk1"/>
              </a:buClr>
              <a:buSzPts val="3200"/>
              <a:buNone/>
            </a:pPr>
            <a:r>
              <a:t/>
            </a:r>
            <a:endParaRPr/>
          </a:p>
        </p:txBody>
      </p:sp>
      <p:sp>
        <p:nvSpPr>
          <p:cNvPr id="411" name="Google Shape;41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2" name="Google Shape;412;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13" name="Google Shape;413;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u="sng"/>
              <a:t>Environment</a:t>
            </a:r>
            <a:br>
              <a:rPr lang="en-US" sz="3959"/>
            </a:br>
            <a:endParaRPr sz="3959"/>
          </a:p>
        </p:txBody>
      </p:sp>
      <p:sp>
        <p:nvSpPr>
          <p:cNvPr id="419" name="Google Shape;41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 system is distinguishable from the environment in which it exists and opens to influences from it. </a:t>
            </a:r>
            <a:endParaRPr/>
          </a:p>
          <a:p>
            <a:pPr indent="-342900" lvl="0" marL="342900" rtl="0" algn="l">
              <a:spcBef>
                <a:spcPts val="640"/>
              </a:spcBef>
              <a:spcAft>
                <a:spcPts val="0"/>
              </a:spcAft>
              <a:buClr>
                <a:schemeClr val="dk1"/>
              </a:buClr>
              <a:buSzPts val="3200"/>
              <a:buChar char="•"/>
            </a:pPr>
            <a:r>
              <a:rPr lang="en-US"/>
              <a:t>According to Easton, political life is “a system of behavior embedded in an environment to the influence of which the political system itself is exposed and in turn reacts”. </a:t>
            </a:r>
            <a:endParaRPr/>
          </a:p>
        </p:txBody>
      </p:sp>
      <p:sp>
        <p:nvSpPr>
          <p:cNvPr id="420" name="Google Shape;42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1" name="Google Shape;42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22" name="Google Shape;42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28" name="Google Shape;42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 environment, within which the political system exists, comprises all the social, economic, cultural, religious, ideological and other conditions without which a political system cannot exist. In more concrete terms, it means the natural and human resources of the economy, ecological conditions, and all the other material and non-material variables.</a:t>
            </a:r>
            <a:endParaRPr/>
          </a:p>
          <a:p>
            <a:pPr indent="-139700" lvl="0" marL="342900" rtl="0" algn="l">
              <a:spcBef>
                <a:spcPts val="640"/>
              </a:spcBef>
              <a:spcAft>
                <a:spcPts val="0"/>
              </a:spcAft>
              <a:buClr>
                <a:schemeClr val="dk1"/>
              </a:buClr>
              <a:buSzPts val="3200"/>
              <a:buNone/>
            </a:pPr>
            <a:r>
              <a:t/>
            </a:r>
            <a:endParaRPr/>
          </a:p>
        </p:txBody>
      </p:sp>
      <p:sp>
        <p:nvSpPr>
          <p:cNvPr id="429" name="Google Shape;42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0" name="Google Shape;430;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31" name="Google Shape;431;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13" name="Google Shape;11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600"/>
              <a:buChar char="•"/>
            </a:pPr>
            <a:r>
              <a:rPr b="1" lang="en-US" sz="3600"/>
              <a:t>A system is a set of elements standing in interaction.</a:t>
            </a:r>
            <a:endParaRPr/>
          </a:p>
          <a:p>
            <a:pPr indent="-114300" lvl="0" marL="342900" rtl="0" algn="ctr">
              <a:spcBef>
                <a:spcPts val="720"/>
              </a:spcBef>
              <a:spcAft>
                <a:spcPts val="0"/>
              </a:spcAft>
              <a:buClr>
                <a:schemeClr val="dk1"/>
              </a:buClr>
              <a:buSzPts val="3600"/>
              <a:buNone/>
            </a:pPr>
            <a:r>
              <a:t/>
            </a:r>
            <a:endParaRPr b="1" sz="3600"/>
          </a:p>
          <a:p>
            <a:pPr indent="-342900" lvl="0" marL="342900" rtl="0" algn="ctr">
              <a:spcBef>
                <a:spcPts val="720"/>
              </a:spcBef>
              <a:spcAft>
                <a:spcPts val="0"/>
              </a:spcAft>
              <a:buClr>
                <a:schemeClr val="dk1"/>
              </a:buClr>
              <a:buSzPts val="3600"/>
              <a:buChar char="•"/>
            </a:pPr>
            <a:r>
              <a:rPr b="1" lang="en-US" sz="3600"/>
              <a:t>-Ludwig von Bertallanfy-</a:t>
            </a:r>
            <a:endParaRPr b="1" sz="3600"/>
          </a:p>
        </p:txBody>
      </p:sp>
      <p:sp>
        <p:nvSpPr>
          <p:cNvPr id="114" name="Google Shape;1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16" name="Google Shape;11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u="sng"/>
              <a:t>Feed Back:</a:t>
            </a:r>
            <a:br>
              <a:rPr lang="en-US" sz="3959"/>
            </a:br>
            <a:endParaRPr sz="3959"/>
          </a:p>
        </p:txBody>
      </p:sp>
      <p:sp>
        <p:nvSpPr>
          <p:cNvPr id="437" name="Google Shape;437;p52"/>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capacity of a system to persist in the face of stress is a function of the presence and nature of the information and other influences that return to its actors and decision makers.</a:t>
            </a:r>
            <a:endParaRPr/>
          </a:p>
          <a:p>
            <a:pPr indent="-139700" lvl="0" marL="342900" rtl="0" algn="l">
              <a:spcBef>
                <a:spcPts val="640"/>
              </a:spcBef>
              <a:spcAft>
                <a:spcPts val="0"/>
              </a:spcAft>
              <a:buClr>
                <a:schemeClr val="dk1"/>
              </a:buClr>
              <a:buSzPts val="3200"/>
              <a:buNone/>
            </a:pPr>
            <a:r>
              <a:t/>
            </a:r>
            <a:endParaRPr/>
          </a:p>
        </p:txBody>
      </p:sp>
      <p:sp>
        <p:nvSpPr>
          <p:cNvPr id="438" name="Google Shape;438;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40" name="Google Shape;440;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46" name="Google Shape;446;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According to Easton political system have certain properties because they are systems. The decisions, which are converted into demands again in a </a:t>
            </a:r>
            <a:r>
              <a:rPr b="1" lang="en-US"/>
              <a:t>feedback mechanism.</a:t>
            </a:r>
            <a:endParaRPr b="1"/>
          </a:p>
        </p:txBody>
      </p:sp>
      <p:sp>
        <p:nvSpPr>
          <p:cNvPr id="447" name="Google Shape;447;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49" name="Google Shape;449;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55" name="Google Shape;455;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Feedback</a:t>
            </a:r>
            <a:r>
              <a:rPr lang="en-US"/>
              <a:t> is a process in which demands are converted into decisions after passing through a conversion box where political elite, military and bureaucracy contemplate over the demands and then issue the policies. </a:t>
            </a:r>
            <a:endParaRPr/>
          </a:p>
          <a:p>
            <a:pPr indent="-342900" lvl="0" marL="342900" rtl="0" algn="l">
              <a:spcBef>
                <a:spcPts val="640"/>
              </a:spcBef>
              <a:spcAft>
                <a:spcPts val="0"/>
              </a:spcAft>
              <a:buClr>
                <a:schemeClr val="dk1"/>
              </a:buClr>
              <a:buSzPts val="3200"/>
              <a:buChar char="•"/>
            </a:pPr>
            <a:r>
              <a:rPr lang="en-US"/>
              <a:t>These policies may transform into demands again. This whole process is called feedback mechanism.</a:t>
            </a:r>
            <a:endParaRPr/>
          </a:p>
          <a:p>
            <a:pPr indent="-139700" lvl="0" marL="342900" rtl="0" algn="l">
              <a:spcBef>
                <a:spcPts val="640"/>
              </a:spcBef>
              <a:spcAft>
                <a:spcPts val="0"/>
              </a:spcAft>
              <a:buClr>
                <a:schemeClr val="dk1"/>
              </a:buClr>
              <a:buSzPts val="3200"/>
              <a:buNone/>
            </a:pPr>
            <a:r>
              <a:t/>
            </a:r>
            <a:endParaRPr/>
          </a:p>
        </p:txBody>
      </p:sp>
      <p:sp>
        <p:nvSpPr>
          <p:cNvPr id="456" name="Google Shape;45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58" name="Google Shape;45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br>
              <a:rPr b="1" lang="en-US" sz="3200"/>
            </a:br>
            <a:r>
              <a:rPr b="1" lang="en-US" sz="3200"/>
              <a:t>So There are four major premises or broader concepts of his flow-model or input-output analysis: </a:t>
            </a:r>
            <a:endParaRPr sz="3200"/>
          </a:p>
        </p:txBody>
      </p:sp>
      <p:sp>
        <p:nvSpPr>
          <p:cNvPr id="464" name="Google Shape;464;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System;</a:t>
            </a:r>
            <a:endParaRPr/>
          </a:p>
          <a:p>
            <a:pPr indent="0" lvl="0" marL="0" rtl="0" algn="l">
              <a:spcBef>
                <a:spcPts val="640"/>
              </a:spcBef>
              <a:spcAft>
                <a:spcPts val="0"/>
              </a:spcAft>
              <a:buClr>
                <a:schemeClr val="dk1"/>
              </a:buClr>
              <a:buSzPts val="3200"/>
              <a:buNone/>
            </a:pPr>
            <a:r>
              <a:rPr lang="en-US"/>
              <a:t>Environment; </a:t>
            </a:r>
            <a:endParaRPr/>
          </a:p>
          <a:p>
            <a:pPr indent="0" lvl="0" marL="0" rtl="0" algn="l">
              <a:spcBef>
                <a:spcPts val="640"/>
              </a:spcBef>
              <a:spcAft>
                <a:spcPts val="0"/>
              </a:spcAft>
              <a:buClr>
                <a:schemeClr val="dk1"/>
              </a:buClr>
              <a:buSzPts val="3200"/>
              <a:buNone/>
            </a:pPr>
            <a:r>
              <a:rPr lang="en-US"/>
              <a:t>Response; and</a:t>
            </a:r>
            <a:endParaRPr/>
          </a:p>
          <a:p>
            <a:pPr indent="0" lvl="0" marL="0" rtl="0" algn="l">
              <a:spcBef>
                <a:spcPts val="640"/>
              </a:spcBef>
              <a:spcAft>
                <a:spcPts val="0"/>
              </a:spcAft>
              <a:buClr>
                <a:schemeClr val="dk1"/>
              </a:buClr>
              <a:buSzPts val="3200"/>
              <a:buNone/>
            </a:pPr>
            <a:r>
              <a:rPr lang="en-US"/>
              <a:t>Feedback.</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465" name="Google Shape;465;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67" name="Google Shape;467;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Evaluation:</a:t>
            </a:r>
            <a:br>
              <a:rPr lang="en-US" sz="3959"/>
            </a:br>
            <a:endParaRPr sz="3959"/>
          </a:p>
        </p:txBody>
      </p:sp>
      <p:sp>
        <p:nvSpPr>
          <p:cNvPr id="473" name="Google Shape;47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1. Easton’s systems analysis has been evaluated from a number of angles. In the first place, Easton’s model is treated </a:t>
            </a:r>
            <a:r>
              <a:rPr b="1" lang="en-US"/>
              <a:t>as a technique of social change and introduces dynamism into the political system. </a:t>
            </a:r>
            <a:r>
              <a:rPr lang="en-US"/>
              <a:t>The elements or forces come from other systems or from environment and all these profoundly influence the political system which the system cannot overlook or fight away.</a:t>
            </a:r>
            <a:endParaRPr/>
          </a:p>
          <a:p>
            <a:pPr indent="-139700" lvl="0" marL="342900" rtl="0" algn="l">
              <a:spcBef>
                <a:spcPts val="640"/>
              </a:spcBef>
              <a:spcAft>
                <a:spcPts val="0"/>
              </a:spcAft>
              <a:buClr>
                <a:schemeClr val="dk1"/>
              </a:buClr>
              <a:buSzPts val="3200"/>
              <a:buNone/>
            </a:pPr>
            <a:r>
              <a:t/>
            </a:r>
            <a:endParaRPr/>
          </a:p>
        </p:txBody>
      </p:sp>
      <p:sp>
        <p:nvSpPr>
          <p:cNvPr id="474" name="Google Shape;47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76" name="Google Shape;476;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82" name="Google Shape;482;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If so, the demands or stresses force the system to act accordingly and this finally uproot the traditional structure or existing set up and a new one is introduced. In this way </a:t>
            </a:r>
            <a:r>
              <a:rPr b="1" lang="en-US"/>
              <a:t>social change takes place</a:t>
            </a:r>
            <a:r>
              <a:rPr lang="en-US"/>
              <a:t>. Dynamism also finds a convenient position in the political system. </a:t>
            </a:r>
            <a:endParaRPr/>
          </a:p>
          <a:p>
            <a:pPr indent="-139700" lvl="0" marL="342900" rtl="0" algn="l">
              <a:spcBef>
                <a:spcPts val="640"/>
              </a:spcBef>
              <a:spcAft>
                <a:spcPts val="0"/>
              </a:spcAft>
              <a:buClr>
                <a:schemeClr val="dk1"/>
              </a:buClr>
              <a:buSzPts val="3200"/>
              <a:buNone/>
            </a:pPr>
            <a:r>
              <a:t/>
            </a:r>
            <a:endParaRPr/>
          </a:p>
        </p:txBody>
      </p:sp>
      <p:sp>
        <p:nvSpPr>
          <p:cNvPr id="483" name="Google Shape;483;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85" name="Google Shape;485;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91" name="Google Shape;491;p58"/>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139700" lvl="0" marL="342900" rtl="0" algn="l">
              <a:lnSpc>
                <a:spcPct val="90000"/>
              </a:lnSpc>
              <a:spcBef>
                <a:spcPts val="0"/>
              </a:spcBef>
              <a:spcAft>
                <a:spcPts val="0"/>
              </a:spcAft>
              <a:buClr>
                <a:schemeClr val="dk1"/>
              </a:buClr>
              <a:buSzPts val="3200"/>
              <a:buNone/>
            </a:pPr>
            <a:r>
              <a:t/>
            </a:r>
            <a:endParaRPr/>
          </a:p>
          <a:p>
            <a:pPr indent="-342900" lvl="0" marL="342900" rtl="0" algn="l">
              <a:lnSpc>
                <a:spcPct val="90000"/>
              </a:lnSpc>
              <a:spcBef>
                <a:spcPts val="640"/>
              </a:spcBef>
              <a:spcAft>
                <a:spcPts val="0"/>
              </a:spcAft>
              <a:buClr>
                <a:schemeClr val="dk1"/>
              </a:buClr>
              <a:buSzPts val="3200"/>
              <a:buChar char="•"/>
            </a:pPr>
            <a:r>
              <a:rPr lang="en-US"/>
              <a:t>2. Easton’s model helps us to understand how a </a:t>
            </a:r>
            <a:r>
              <a:rPr b="1" lang="en-US"/>
              <a:t>political system persists or maintains itself in the face of stresses that originate in other systems or environment as a whole</a:t>
            </a:r>
            <a:r>
              <a:rPr lang="en-US"/>
              <a:t>. </a:t>
            </a:r>
            <a:endParaRPr/>
          </a:p>
          <a:p>
            <a:pPr indent="-342900" lvl="0" marL="342900" rtl="0" algn="l">
              <a:lnSpc>
                <a:spcPct val="90000"/>
              </a:lnSpc>
              <a:spcBef>
                <a:spcPts val="640"/>
              </a:spcBef>
              <a:spcAft>
                <a:spcPts val="0"/>
              </a:spcAft>
              <a:buClr>
                <a:schemeClr val="dk1"/>
              </a:buClr>
              <a:buSzPts val="3200"/>
              <a:buChar char="•"/>
            </a:pPr>
            <a:r>
              <a:rPr lang="en-US"/>
              <a:t>He says that every political system has self-regulatory mechanism and adaptive capacity. The forces may threaten a political system and the self-regulatory mechanism can combat those anti-system forces or unreasonable demands.</a:t>
            </a:r>
            <a:endParaRPr/>
          </a:p>
          <a:p>
            <a:pPr indent="-139700" lvl="0" marL="342900" rtl="0" algn="l">
              <a:lnSpc>
                <a:spcPct val="90000"/>
              </a:lnSpc>
              <a:spcBef>
                <a:spcPts val="640"/>
              </a:spcBef>
              <a:spcAft>
                <a:spcPts val="0"/>
              </a:spcAft>
              <a:buClr>
                <a:schemeClr val="dk1"/>
              </a:buClr>
              <a:buSzPts val="3200"/>
              <a:buNone/>
            </a:pPr>
            <a:r>
              <a:t/>
            </a:r>
            <a:endParaRPr/>
          </a:p>
        </p:txBody>
      </p:sp>
      <p:sp>
        <p:nvSpPr>
          <p:cNvPr id="492" name="Google Shape;492;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3" name="Google Shape;49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494" name="Google Shape;49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00" name="Google Shape;500;p59"/>
          <p:cNvSpPr txBox="1"/>
          <p:nvPr>
            <p:ph idx="1" type="body"/>
          </p:nvPr>
        </p:nvSpPr>
        <p:spPr>
          <a:xfrm>
            <a:off x="152400" y="1600200"/>
            <a:ext cx="85344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t>3. </a:t>
            </a:r>
            <a:r>
              <a:rPr b="1" lang="en-US"/>
              <a:t>Gabriel Almond</a:t>
            </a:r>
            <a:r>
              <a:rPr lang="en-US"/>
              <a:t>’s structural functionalism is also indebted to Easton’s systems analysis. He has unequivocally expressed his indebtedness in the following words: “The dynamic, interactive, input output model presented by Easton in 1957 enabled me to explicate the functional categories that have played such an important part in my work and to impute meaning to them by arranging them according to the systemic scheme”.</a:t>
            </a:r>
            <a:endParaRPr/>
          </a:p>
          <a:p>
            <a:pPr indent="-139700" lvl="0" marL="342900" rtl="0" algn="l">
              <a:lnSpc>
                <a:spcPct val="90000"/>
              </a:lnSpc>
              <a:spcBef>
                <a:spcPts val="640"/>
              </a:spcBef>
              <a:spcAft>
                <a:spcPts val="0"/>
              </a:spcAft>
              <a:buClr>
                <a:schemeClr val="dk1"/>
              </a:buClr>
              <a:buSzPts val="3200"/>
              <a:buNone/>
            </a:pPr>
            <a:r>
              <a:t/>
            </a:r>
            <a:endParaRPr/>
          </a:p>
        </p:txBody>
      </p:sp>
      <p:sp>
        <p:nvSpPr>
          <p:cNvPr id="501" name="Google Shape;501;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2" name="Google Shape;50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03" name="Google Shape;50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09" name="Google Shape;509;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4. Easton’s systems analysis is a landmark contribution to the comparative politics and Gabriel Almond has acknowledged it. Almond is a pioneer in the </a:t>
            </a:r>
            <a:r>
              <a:rPr b="1" lang="en-US"/>
              <a:t>comparative political analysis</a:t>
            </a:r>
            <a:r>
              <a:rPr lang="en-US"/>
              <a:t>. Easton’s conceptual framework has greatly facilitated the comparative politics.</a:t>
            </a:r>
            <a:endParaRPr/>
          </a:p>
          <a:p>
            <a:pPr indent="0" lvl="0" marL="0" rtl="0" algn="l">
              <a:spcBef>
                <a:spcPts val="640"/>
              </a:spcBef>
              <a:spcAft>
                <a:spcPts val="0"/>
              </a:spcAft>
              <a:buClr>
                <a:schemeClr val="dk1"/>
              </a:buClr>
              <a:buSzPts val="3200"/>
              <a:buNone/>
            </a:pPr>
            <a:r>
              <a:rPr lang="en-US"/>
              <a:t> </a:t>
            </a:r>
            <a:endParaRPr/>
          </a:p>
          <a:p>
            <a:pPr indent="-139700" lvl="0" marL="342900" rtl="0" algn="l">
              <a:spcBef>
                <a:spcPts val="640"/>
              </a:spcBef>
              <a:spcAft>
                <a:spcPts val="0"/>
              </a:spcAft>
              <a:buClr>
                <a:schemeClr val="dk1"/>
              </a:buClr>
              <a:buSzPts val="3200"/>
              <a:buNone/>
            </a:pPr>
            <a:r>
              <a:t/>
            </a:r>
            <a:endParaRPr/>
          </a:p>
        </p:txBody>
      </p:sp>
      <p:sp>
        <p:nvSpPr>
          <p:cNvPr id="510" name="Google Shape;51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1" name="Google Shape;51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12" name="Google Shape;51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18" name="Google Shape;518;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With the help of concepts devised by Easton it becomes now easy to go through the </a:t>
            </a:r>
            <a:r>
              <a:rPr b="1" lang="en-US"/>
              <a:t>political system of developed, developing and underdeveloped political systems</a:t>
            </a:r>
            <a:r>
              <a:rPr lang="en-US"/>
              <a:t>. In fact, before Easton, political scientists did not think it prudent to shed light on the comparative aspects of political systems.</a:t>
            </a:r>
            <a:endParaRPr/>
          </a:p>
          <a:p>
            <a:pPr indent="-139700" lvl="0" marL="342900" rtl="0" algn="l">
              <a:spcBef>
                <a:spcPts val="640"/>
              </a:spcBef>
              <a:spcAft>
                <a:spcPts val="0"/>
              </a:spcAft>
              <a:buClr>
                <a:schemeClr val="dk1"/>
              </a:buClr>
              <a:buSzPts val="3200"/>
              <a:buNone/>
            </a:pPr>
            <a:r>
              <a:t/>
            </a:r>
            <a:endParaRPr/>
          </a:p>
        </p:txBody>
      </p:sp>
      <p:sp>
        <p:nvSpPr>
          <p:cNvPr id="519" name="Google Shape;51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0" name="Google Shape;520;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21" name="Google Shape;521;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22" name="Google Shape;12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Char char="•"/>
            </a:pPr>
            <a:r>
              <a:rPr b="1" lang="en-US"/>
              <a:t>Political systems may be designated as those institutions through which values are authoritatively allocated for society.</a:t>
            </a:r>
            <a:endParaRPr/>
          </a:p>
          <a:p>
            <a:pPr indent="-139700" lvl="0" marL="342900" rtl="0" algn="ctr">
              <a:spcBef>
                <a:spcPts val="640"/>
              </a:spcBef>
              <a:spcAft>
                <a:spcPts val="0"/>
              </a:spcAft>
              <a:buClr>
                <a:schemeClr val="dk1"/>
              </a:buClr>
              <a:buSzPts val="3200"/>
              <a:buNone/>
            </a:pPr>
            <a:r>
              <a:t/>
            </a:r>
            <a:endParaRPr b="1"/>
          </a:p>
          <a:p>
            <a:pPr indent="0" lvl="0" marL="0" rtl="0" algn="ctr">
              <a:spcBef>
                <a:spcPts val="640"/>
              </a:spcBef>
              <a:spcAft>
                <a:spcPts val="0"/>
              </a:spcAft>
              <a:buClr>
                <a:schemeClr val="dk1"/>
              </a:buClr>
              <a:buSzPts val="3200"/>
              <a:buNone/>
            </a:pPr>
            <a:r>
              <a:rPr b="1" lang="en-US"/>
              <a:t>- David Easton -</a:t>
            </a:r>
            <a:endParaRPr b="1"/>
          </a:p>
        </p:txBody>
      </p:sp>
      <p:sp>
        <p:nvSpPr>
          <p:cNvPr id="123" name="Google Shape;12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25" name="Google Shape;1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27" name="Google Shape;527;p62"/>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Autofit/>
          </a:bodyPr>
          <a:lstStyle/>
          <a:p>
            <a:pPr indent="-154940" lvl="0" marL="342900" rtl="0" algn="l">
              <a:lnSpc>
                <a:spcPct val="80000"/>
              </a:lnSpc>
              <a:spcBef>
                <a:spcPts val="0"/>
              </a:spcBef>
              <a:spcAft>
                <a:spcPts val="0"/>
              </a:spcAft>
              <a:buClr>
                <a:schemeClr val="dk1"/>
              </a:buClr>
              <a:buSzPts val="2960"/>
              <a:buNone/>
            </a:pPr>
            <a:r>
              <a:t/>
            </a:r>
            <a:endParaRPr sz="2960"/>
          </a:p>
          <a:p>
            <a:pPr indent="-342900" lvl="0" marL="342900" rtl="0" algn="l">
              <a:lnSpc>
                <a:spcPct val="80000"/>
              </a:lnSpc>
              <a:spcBef>
                <a:spcPts val="592"/>
              </a:spcBef>
              <a:spcAft>
                <a:spcPts val="0"/>
              </a:spcAft>
              <a:buClr>
                <a:schemeClr val="dk1"/>
              </a:buClr>
              <a:buSzPts val="2960"/>
              <a:buChar char="•"/>
            </a:pPr>
            <a:r>
              <a:rPr lang="en-US" sz="2960"/>
              <a:t>5. </a:t>
            </a:r>
            <a:r>
              <a:rPr b="1" lang="en-US" sz="2960"/>
              <a:t>Eugene Meehan </a:t>
            </a:r>
            <a:r>
              <a:rPr lang="en-US" sz="2960"/>
              <a:t>(Contemporary Political Thought: A Critical Survey) says; “Like Parsons, Easton does not think of a theory in term of the creation of conceptual framework. </a:t>
            </a:r>
            <a:r>
              <a:rPr b="1" lang="en-US" sz="2960"/>
              <a:t>The result is a highly abstract structure that is logically suspect, conceptually fuzzy and empirically almost useless. </a:t>
            </a:r>
            <a:endParaRPr b="1" sz="2960"/>
          </a:p>
          <a:p>
            <a:pPr indent="-154940" lvl="0" marL="342900" rtl="0" algn="l">
              <a:lnSpc>
                <a:spcPct val="80000"/>
              </a:lnSpc>
              <a:spcBef>
                <a:spcPts val="592"/>
              </a:spcBef>
              <a:spcAft>
                <a:spcPts val="0"/>
              </a:spcAft>
              <a:buClr>
                <a:schemeClr val="dk1"/>
              </a:buClr>
              <a:buSzPts val="2960"/>
              <a:buNone/>
            </a:pPr>
            <a:r>
              <a:t/>
            </a:r>
            <a:endParaRPr b="1" sz="2960"/>
          </a:p>
          <a:p>
            <a:pPr indent="-342900" lvl="0" marL="342900" rtl="0" algn="l">
              <a:lnSpc>
                <a:spcPct val="80000"/>
              </a:lnSpc>
              <a:spcBef>
                <a:spcPts val="592"/>
              </a:spcBef>
              <a:spcAft>
                <a:spcPts val="0"/>
              </a:spcAft>
              <a:buClr>
                <a:schemeClr val="dk1"/>
              </a:buClr>
              <a:buSzPts val="2960"/>
              <a:buChar char="•"/>
            </a:pPr>
            <a:r>
              <a:rPr lang="en-US" sz="2960"/>
              <a:t>Easton’s political system turns out to be an abstraction whose relation to empirical politics is virtually impossible to establish.</a:t>
            </a:r>
            <a:endParaRPr sz="2960"/>
          </a:p>
          <a:p>
            <a:pPr indent="0" lvl="0" marL="0" rtl="0" algn="l">
              <a:lnSpc>
                <a:spcPct val="80000"/>
              </a:lnSpc>
              <a:spcBef>
                <a:spcPts val="592"/>
              </a:spcBef>
              <a:spcAft>
                <a:spcPts val="0"/>
              </a:spcAft>
              <a:buClr>
                <a:schemeClr val="dk1"/>
              </a:buClr>
              <a:buSzPts val="2960"/>
              <a:buNone/>
            </a:pPr>
            <a:r>
              <a:t/>
            </a:r>
            <a:endParaRPr sz="2960"/>
          </a:p>
        </p:txBody>
      </p:sp>
      <p:sp>
        <p:nvSpPr>
          <p:cNvPr id="528" name="Google Shape;528;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9" name="Google Shape;529;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30" name="Google Shape;530;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36" name="Google Shape;536;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US" sz="2960"/>
              <a:t>6. Some critics are of opinion that Easton has not given proper importance to individuals who, in reality, constitute the political system. He has proposed that only the behaviour in relation to politics is to be judged and analysed. </a:t>
            </a:r>
            <a:endParaRPr sz="2960"/>
          </a:p>
          <a:p>
            <a:pPr indent="-342900" lvl="0" marL="342900" rtl="0" algn="l">
              <a:lnSpc>
                <a:spcPct val="90000"/>
              </a:lnSpc>
              <a:spcBef>
                <a:spcPts val="592"/>
              </a:spcBef>
              <a:spcAft>
                <a:spcPts val="0"/>
              </a:spcAft>
              <a:buClr>
                <a:schemeClr val="dk1"/>
              </a:buClr>
              <a:buSzPts val="2960"/>
              <a:buChar char="•"/>
            </a:pPr>
            <a:r>
              <a:rPr lang="en-US" sz="2960"/>
              <a:t>But the opinion or judgment of the individual is influenced by many factors and it is unfortunate that he has not brought them under active consideration.</a:t>
            </a:r>
            <a:endParaRPr/>
          </a:p>
          <a:p>
            <a:pPr indent="-342900" lvl="0" marL="342900" rtl="0" algn="l">
              <a:lnSpc>
                <a:spcPct val="90000"/>
              </a:lnSpc>
              <a:spcBef>
                <a:spcPts val="592"/>
              </a:spcBef>
              <a:spcAft>
                <a:spcPts val="0"/>
              </a:spcAft>
              <a:buClr>
                <a:schemeClr val="dk1"/>
              </a:buClr>
              <a:buSzPts val="2960"/>
              <a:buChar char="•"/>
            </a:pPr>
            <a:r>
              <a:rPr lang="en-US" sz="2960"/>
              <a:t> </a:t>
            </a:r>
            <a:endParaRPr/>
          </a:p>
          <a:p>
            <a:pPr indent="-154940" lvl="0" marL="342900" rtl="0" algn="l">
              <a:lnSpc>
                <a:spcPct val="90000"/>
              </a:lnSpc>
              <a:spcBef>
                <a:spcPts val="592"/>
              </a:spcBef>
              <a:spcAft>
                <a:spcPts val="0"/>
              </a:spcAft>
              <a:buClr>
                <a:schemeClr val="dk1"/>
              </a:buClr>
              <a:buSzPts val="2960"/>
              <a:buNone/>
            </a:pPr>
            <a:r>
              <a:t/>
            </a:r>
            <a:endParaRPr sz="2960"/>
          </a:p>
        </p:txBody>
      </p:sp>
      <p:sp>
        <p:nvSpPr>
          <p:cNvPr id="537" name="Google Shape;537;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8" name="Google Shape;538;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39" name="Google Shape;539;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4"/>
          <p:cNvSpPr txBox="1"/>
          <p:nvPr>
            <p:ph type="title"/>
          </p:nvPr>
        </p:nvSpPr>
        <p:spPr>
          <a:xfrm>
            <a:off x="5334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45" name="Google Shape;545;p64"/>
          <p:cNvSpPr txBox="1"/>
          <p:nvPr>
            <p:ph idx="1" type="body"/>
          </p:nvPr>
        </p:nvSpPr>
        <p:spPr>
          <a:xfrm>
            <a:off x="457200" y="914400"/>
            <a:ext cx="8229600" cy="5715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7. Though there are several criticisms against Easton’s systems analysis and though the validity of these criticisms cannot be denied, it is a fact Easton’s model is </a:t>
            </a:r>
            <a:r>
              <a:rPr b="1" lang="en-US"/>
              <a:t>an eye opener to an approach to study political science in the perspective of whole environment, various systems and interactions among them.</a:t>
            </a:r>
            <a:endParaRPr/>
          </a:p>
          <a:p>
            <a:pPr indent="0" lvl="0" marL="0" rtl="0" algn="l">
              <a:spcBef>
                <a:spcPts val="640"/>
              </a:spcBef>
              <a:spcAft>
                <a:spcPts val="0"/>
              </a:spcAft>
              <a:buClr>
                <a:schemeClr val="dk1"/>
              </a:buClr>
              <a:buSzPts val="3200"/>
              <a:buNone/>
            </a:pPr>
            <a:r>
              <a:t/>
            </a:r>
            <a:endParaRPr/>
          </a:p>
        </p:txBody>
      </p:sp>
      <p:sp>
        <p:nvSpPr>
          <p:cNvPr id="546" name="Google Shape;546;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7" name="Google Shape;547;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48" name="Google Shape;548;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54" name="Google Shape;554;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Easton is the first man to treat political system as an open system. “The political system idea serves to keep us attuned to the broad implications of political acts and institutions, and to the inter-relatedness of events rather than to their idiosyncratic or particularistic aspects. </a:t>
            </a:r>
            <a:endParaRPr/>
          </a:p>
        </p:txBody>
      </p:sp>
      <p:sp>
        <p:nvSpPr>
          <p:cNvPr id="555" name="Google Shape;555;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6" name="Google Shape;556;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57" name="Google Shape;557;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63" name="Google Shape;563;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Until the system approach was developed political scientists studying one area of politics or government had no way in which </a:t>
            </a:r>
            <a:r>
              <a:rPr b="1" lang="en-US"/>
              <a:t>to place in context the phenomena they were studying </a:t>
            </a:r>
            <a:r>
              <a:rPr lang="en-US"/>
              <a:t>or to relate institutions to each other systematically.</a:t>
            </a:r>
            <a:endParaRPr/>
          </a:p>
        </p:txBody>
      </p:sp>
      <p:sp>
        <p:nvSpPr>
          <p:cNvPr id="564" name="Google Shape;564;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5" name="Google Shape;565;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66" name="Google Shape;566;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72" name="Google Shape;572;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7200"/>
              <a:buNone/>
            </a:pPr>
            <a:r>
              <a:rPr b="1" lang="en-US" sz="7200"/>
              <a:t>END OF SESSION</a:t>
            </a:r>
            <a:endParaRPr b="1" sz="7200"/>
          </a:p>
        </p:txBody>
      </p:sp>
      <p:sp>
        <p:nvSpPr>
          <p:cNvPr id="573" name="Google Shape;573;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4" name="Google Shape;574;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575" name="Google Shape;575;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31" name="Google Shape;13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Easton is renowned for his application of systems theory to political science, and for his definition of politics as the "authoritative allocation of value" in </a:t>
            </a:r>
            <a:r>
              <a:rPr b="1" lang="en-US">
                <a:solidFill>
                  <a:srgbClr val="FF0000"/>
                </a:solidFill>
              </a:rPr>
              <a:t>‘A Framework for Political Analysis’ </a:t>
            </a:r>
            <a:r>
              <a:rPr b="1" lang="en-US"/>
              <a:t>and</a:t>
            </a:r>
            <a:r>
              <a:rPr b="1" lang="en-US">
                <a:solidFill>
                  <a:srgbClr val="FF0000"/>
                </a:solidFill>
              </a:rPr>
              <a:t> ‘A Systems Analysis of Political Life’,</a:t>
            </a:r>
            <a:r>
              <a:rPr b="1" lang="en-US"/>
              <a:t> both published in 1965.</a:t>
            </a:r>
            <a:endParaRPr b="1"/>
          </a:p>
        </p:txBody>
      </p:sp>
      <p:sp>
        <p:nvSpPr>
          <p:cNvPr id="132" name="Google Shape;1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34" name="Google Shape;13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40" name="Google Shape;140;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Char char="•"/>
            </a:pPr>
            <a:r>
              <a:rPr b="1" lang="en-US">
                <a:solidFill>
                  <a:srgbClr val="C00000"/>
                </a:solidFill>
              </a:rPr>
              <a:t>Systems theory </a:t>
            </a:r>
            <a:r>
              <a:rPr b="1" lang="en-US"/>
              <a:t>in political science is a highly abstract, partly holistic view of politics, influenced by cybernetics. The adaptation of system theory to political science was first conceived by David Easton in 1953.</a:t>
            </a:r>
            <a:endParaRPr b="1"/>
          </a:p>
        </p:txBody>
      </p:sp>
      <p:sp>
        <p:nvSpPr>
          <p:cNvPr id="141" name="Google Shape;14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43" name="Google Shape;1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49" name="Google Shape;14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Political system refers to a phenomena of interaction between formal and informal socio-political and legal institutions in a given society having its impact not only in the domestic sphere but also on internal environments</a:t>
            </a:r>
            <a:endParaRPr b="1"/>
          </a:p>
        </p:txBody>
      </p:sp>
      <p:sp>
        <p:nvSpPr>
          <p:cNvPr id="150" name="Google Shape;15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52" name="Google Shape;1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58" name="Google Shape;158;p21"/>
          <p:cNvSpPr txBox="1"/>
          <p:nvPr>
            <p:ph idx="1" type="body"/>
          </p:nvPr>
        </p:nvSpPr>
        <p:spPr>
          <a:xfrm>
            <a:off x="457200" y="914400"/>
            <a:ext cx="8229600" cy="5715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b="1" lang="en-US"/>
              <a:t>In simple terms, Easton's behavioural approach to politics, proposed that a political system could be seen as a delimited (i.e. all political systems have precise boundaries) and fluid (changing) system of steps in decision making.</a:t>
            </a:r>
            <a:endParaRPr/>
          </a:p>
        </p:txBody>
      </p:sp>
      <p:sp>
        <p:nvSpPr>
          <p:cNvPr id="159" name="Google Shape;15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7/18/2019</a:t>
            </a:r>
            <a:endParaRPr/>
          </a:p>
        </p:txBody>
      </p:sp>
      <p:sp>
        <p:nvSpPr>
          <p:cNvPr id="161" name="Google Shape;16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