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2"/>
  </p:notesMasterIdLst>
  <p:sldIdLst>
    <p:sldId id="258" r:id="rId6"/>
    <p:sldId id="267" r:id="rId7"/>
    <p:sldId id="364" r:id="rId8"/>
    <p:sldId id="266" r:id="rId9"/>
    <p:sldId id="273" r:id="rId10"/>
    <p:sldId id="365" r:id="rId11"/>
    <p:sldId id="362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54" r:id="rId20"/>
    <p:sldId id="355" r:id="rId21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HIR" initials="T" lastIdx="1" clrIdx="0">
    <p:extLst>
      <p:ext uri="{19B8F6BF-5375-455C-9EA6-DF929625EA0E}">
        <p15:presenceInfo xmlns:p15="http://schemas.microsoft.com/office/powerpoint/2012/main" userId="TAH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291" autoAdjust="0"/>
  </p:normalViewPr>
  <p:slideViewPr>
    <p:cSldViewPr snapToGrid="0" showGuides="1">
      <p:cViewPr varScale="1">
        <p:scale>
          <a:sx n="47" d="100"/>
          <a:sy n="47" d="100"/>
        </p:scale>
        <p:origin x="666" y="36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  <p:bldP spid="37" grpId="0" animBg="1"/>
      <p:bldP spid="40" grpId="0" animBg="1"/>
      <p:bldP spid="31" grpId="0" animBg="1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240859" cy="5190503"/>
            <a:chOff x="3326919" y="1476686"/>
            <a:chExt cx="5240859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427722" y="3234655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220383" cy="5190503"/>
            <a:chOff x="6811422" y="2903055"/>
            <a:chExt cx="5220383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0891749" y="462149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232500" cy="5190503"/>
            <a:chOff x="10295924" y="4329423"/>
            <a:chExt cx="5232500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388368" y="608481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04605" cy="4128938"/>
            <a:chOff x="3326919" y="1476686"/>
            <a:chExt cx="5159914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06715" cy="1044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solidFill>
                    <a:schemeClr val="bg1"/>
                  </a:solidFill>
                </a:rPr>
                <a:t>01</a:t>
              </a:r>
              <a:endParaRPr kumimoji="1" lang="ja-JP" altLang="en-US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104606" cy="4128938"/>
            <a:chOff x="3326919" y="1476686"/>
            <a:chExt cx="5159915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106715" cy="1044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solidFill>
                    <a:schemeClr val="bg1"/>
                  </a:solidFill>
                </a:rPr>
                <a:t>02</a:t>
              </a:r>
              <a:endParaRPr kumimoji="1" lang="ja-JP" altLang="en-US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104605" cy="4128938"/>
            <a:chOff x="3326919" y="1476686"/>
            <a:chExt cx="5159914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106715" cy="1044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solidFill>
                    <a:schemeClr val="bg1"/>
                  </a:solidFill>
                </a:rPr>
                <a:t>03</a:t>
              </a:r>
              <a:endParaRPr kumimoji="1" lang="ja-JP" altLang="en-US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210359" cy="6827572"/>
            <a:chOff x="1612770" y="221114"/>
            <a:chExt cx="7210359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683073" y="2822662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469352" cy="6230468"/>
            <a:chOff x="5088923" y="1637232"/>
            <a:chExt cx="64693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418219" y="3938527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5883386" cy="5736188"/>
            <a:chOff x="8440954" y="3001937"/>
            <a:chExt cx="5883386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184284" y="5026879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224589" cy="5190503"/>
            <a:chOff x="11855133" y="4392308"/>
            <a:chExt cx="5224589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5939666" y="6190908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492882"/>
            <a:ext cx="3867394" cy="648000"/>
          </a:xfrm>
          <a:solidFill>
            <a:schemeClr val="tx1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decel="10000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600"/>
                            </p:stCondLst>
                            <p:childTnLst>
                              <p:par>
                                <p:cTn id="12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6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4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 animBg="1">
        <p:tmplLst>
          <p:tmpl lvl="1">
            <p:tnLst>
              <p:par>
                <p:cTn presetID="2" presetClass="entr" presetSubtype="1" decel="10000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1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 smtClean="0"/>
              <a:t>Parse Tree Generation</a:t>
            </a:r>
            <a:endParaRPr kumimoji="1" lang="ja-JP" altLang="en-US" sz="80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3600" dirty="0" smtClean="0"/>
              <a:t>Using </a:t>
            </a:r>
            <a:r>
              <a:rPr kumimoji="1" lang="en-US" altLang="ja-JP" sz="3600" dirty="0" err="1" smtClean="0"/>
              <a:t>Antlr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Continues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3233" y="1628382"/>
            <a:ext cx="17336022" cy="881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2"/>
                </a:solidFill>
                <a:latin typeface="High Tower Text" panose="02040502050506030303" pitchFamily="18" charset="0"/>
              </a:rPr>
              <a:t>inc_or_dec</a:t>
            </a:r>
            <a:r>
              <a:rPr lang="en-US" dirty="0">
                <a:solidFill>
                  <a:schemeClr val="accent2"/>
                </a:solidFill>
                <a:latin typeface="High Tower Text" panose="02040502050506030303" pitchFamily="18" charset="0"/>
              </a:rPr>
              <a:t>: '++'|'--';</a:t>
            </a:r>
          </a:p>
          <a:p>
            <a:endParaRPr lang="en-US" dirty="0">
              <a:solidFill>
                <a:schemeClr val="accent2"/>
              </a:solidFill>
              <a:latin typeface="High Tower Text" panose="02040502050506030303" pitchFamily="18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High Tower Text" panose="02040502050506030303" pitchFamily="18" charset="0"/>
              </a:rPr>
              <a:t>operator</a:t>
            </a:r>
            <a:r>
              <a:rPr lang="en-US" dirty="0">
                <a:solidFill>
                  <a:schemeClr val="accent2"/>
                </a:solidFill>
                <a:latin typeface="High Tower Text" panose="02040502050506030303" pitchFamily="18" charset="0"/>
              </a:rPr>
              <a:t>: '&gt;'|'&lt;'|'*'|'/'|'+'|'-'|'&gt;='|'&lt;=';</a:t>
            </a:r>
          </a:p>
          <a:p>
            <a:endParaRPr lang="en-US" dirty="0" smtClean="0">
              <a:solidFill>
                <a:schemeClr val="accent2"/>
              </a:solidFill>
              <a:latin typeface="High Tower Text" panose="02040502050506030303" pitchFamily="18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High Tower Text" panose="02040502050506030303" pitchFamily="18" charset="0"/>
              </a:rPr>
              <a:t>ID</a:t>
            </a:r>
            <a:r>
              <a:rPr lang="en-US" dirty="0">
                <a:solidFill>
                  <a:schemeClr val="accent2"/>
                </a:solidFill>
                <a:latin typeface="High Tower Text" panose="02040502050506030303" pitchFamily="18" charset="0"/>
              </a:rPr>
              <a:t>: [a-</a:t>
            </a:r>
            <a:r>
              <a:rPr lang="en-US" dirty="0" err="1">
                <a:solidFill>
                  <a:schemeClr val="accent2"/>
                </a:solidFill>
                <a:latin typeface="High Tower Text" panose="02040502050506030303" pitchFamily="18" charset="0"/>
              </a:rPr>
              <a:t>zA</a:t>
            </a:r>
            <a:r>
              <a:rPr lang="en-US" dirty="0">
                <a:solidFill>
                  <a:schemeClr val="accent2"/>
                </a:solidFill>
                <a:latin typeface="High Tower Text" panose="02040502050506030303" pitchFamily="18" charset="0"/>
              </a:rPr>
              <a:t>-Z]+ </a:t>
            </a:r>
            <a:r>
              <a:rPr lang="en-US" dirty="0" smtClean="0">
                <a:solidFill>
                  <a:schemeClr val="accent2"/>
                </a:solidFill>
                <a:latin typeface="High Tower Text" panose="02040502050506030303" pitchFamily="18" charset="0"/>
              </a:rPr>
              <a:t>;</a:t>
            </a:r>
          </a:p>
          <a:p>
            <a:endParaRPr lang="en-US" dirty="0" smtClean="0">
              <a:solidFill>
                <a:schemeClr val="accent2"/>
              </a:solidFill>
              <a:latin typeface="High Tower Text" panose="02040502050506030303" pitchFamily="18" charset="0"/>
            </a:endParaRPr>
          </a:p>
          <a:p>
            <a:r>
              <a:rPr lang="pt-BR" dirty="0">
                <a:solidFill>
                  <a:schemeClr val="accent2"/>
                </a:solidFill>
                <a:latin typeface="High Tower Text" panose="02040502050506030303" pitchFamily="18" charset="0"/>
              </a:rPr>
              <a:t>INT: [0-9]+ ;</a:t>
            </a:r>
          </a:p>
          <a:p>
            <a:endParaRPr lang="pt-BR" dirty="0">
              <a:solidFill>
                <a:schemeClr val="accent2"/>
              </a:solidFill>
              <a:latin typeface="High Tower Text" panose="02040502050506030303" pitchFamily="18" charset="0"/>
            </a:endParaRPr>
          </a:p>
          <a:p>
            <a:r>
              <a:rPr lang="pt-BR" dirty="0">
                <a:solidFill>
                  <a:schemeClr val="accent2"/>
                </a:solidFill>
                <a:latin typeface="High Tower Text" panose="02040502050506030303" pitchFamily="18" charset="0"/>
              </a:rPr>
              <a:t>WS : [ \r\n\t]+ -&gt; skip ;</a:t>
            </a:r>
            <a:endParaRPr lang="en-US" dirty="0">
              <a:solidFill>
                <a:schemeClr val="accent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361440"/>
            <a:ext cx="7518400" cy="872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igh Tower Text" panose="02040502050506030303" pitchFamily="18" charset="0"/>
              </a:rPr>
              <a:t>$ Easy2r8</a:t>
            </a:r>
          </a:p>
          <a:p>
            <a:r>
              <a:rPr lang="en-US" sz="4400" dirty="0" err="1" smtClean="0">
                <a:latin typeface="High Tower Text" panose="02040502050506030303" pitchFamily="18" charset="0"/>
              </a:rPr>
              <a:t>package_main</a:t>
            </a:r>
            <a:endParaRPr lang="en-US" sz="4400" dirty="0" smtClean="0">
              <a:latin typeface="High Tower Text" panose="02040502050506030303" pitchFamily="18" charset="0"/>
            </a:endParaRPr>
          </a:p>
          <a:p>
            <a:r>
              <a:rPr lang="en-US" sz="4400" dirty="0" smtClean="0">
                <a:latin typeface="High Tower Text" panose="02040502050506030303" pitchFamily="18" charset="0"/>
              </a:rPr>
              <a:t>[</a:t>
            </a:r>
            <a:endParaRPr lang="en-US" sz="4400" dirty="0">
              <a:latin typeface="High Tower Text" panose="02040502050506030303" pitchFamily="18" charset="0"/>
            </a:endParaRPr>
          </a:p>
          <a:p>
            <a:r>
              <a:rPr lang="en-US" sz="4400" dirty="0">
                <a:latin typeface="High Tower Text" panose="02040502050506030303" pitchFamily="18" charset="0"/>
              </a:rPr>
              <a:t>	a=(7+8)-</a:t>
            </a:r>
            <a:r>
              <a:rPr lang="en-US" sz="4400" dirty="0" smtClean="0">
                <a:latin typeface="High Tower Text" panose="02040502050506030303" pitchFamily="18" charset="0"/>
              </a:rPr>
              <a:t>9</a:t>
            </a:r>
            <a:endParaRPr lang="en-US" sz="4400" dirty="0">
              <a:latin typeface="High Tower Text" panose="02040502050506030303" pitchFamily="18" charset="0"/>
            </a:endParaRPr>
          </a:p>
          <a:p>
            <a:r>
              <a:rPr lang="en-US" sz="4400" dirty="0">
                <a:latin typeface="High Tower Text" panose="02040502050506030303" pitchFamily="18" charset="0"/>
              </a:rPr>
              <a:t>	</a:t>
            </a:r>
            <a:r>
              <a:rPr lang="en-US" sz="4400" dirty="0" err="1">
                <a:latin typeface="High Tower Text" panose="02040502050506030303" pitchFamily="18" charset="0"/>
              </a:rPr>
              <a:t>only_if</a:t>
            </a:r>
            <a:r>
              <a:rPr lang="en-US" sz="4400" dirty="0">
                <a:latin typeface="High Tower Text" panose="02040502050506030303" pitchFamily="18" charset="0"/>
              </a:rPr>
              <a:t>(a&gt;0</a:t>
            </a:r>
            <a:r>
              <a:rPr lang="en-US" sz="4400" dirty="0" smtClean="0">
                <a:latin typeface="High Tower Text" panose="02040502050506030303" pitchFamily="18" charset="0"/>
              </a:rPr>
              <a:t>)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[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</a:t>
            </a:r>
            <a:r>
              <a:rPr lang="en-US" sz="4400" dirty="0" smtClean="0">
                <a:latin typeface="High Tower Text" panose="02040502050506030303" pitchFamily="18" charset="0"/>
              </a:rPr>
              <a:t>lest(a&lt;=10)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[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		a++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]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	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]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1224" y="1457055"/>
            <a:ext cx="7518400" cy="872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High Tower Text" panose="02040502050506030303" pitchFamily="18" charset="0"/>
              </a:rPr>
              <a:t>otherwise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	[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	a=0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	]</a:t>
            </a:r>
          </a:p>
          <a:p>
            <a:r>
              <a:rPr lang="en-US" sz="4400" dirty="0" smtClean="0">
                <a:latin typeface="High Tower Text" panose="02040502050506030303" pitchFamily="18" charset="0"/>
              </a:rPr>
              <a:t>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7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Abstract Syntax Tree (AST)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384"/>
            <a:ext cx="18288000" cy="86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Input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361440"/>
            <a:ext cx="7518400" cy="872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igh Tower Text" panose="02040502050506030303" pitchFamily="18" charset="0"/>
              </a:rPr>
              <a:t>$ Easy2r8</a:t>
            </a:r>
          </a:p>
          <a:p>
            <a:endParaRPr lang="en-US" sz="4400" dirty="0">
              <a:latin typeface="High Tower Text" panose="02040502050506030303" pitchFamily="18" charset="0"/>
            </a:endParaRPr>
          </a:p>
          <a:p>
            <a:r>
              <a:rPr lang="en-US" sz="4400" dirty="0" err="1">
                <a:latin typeface="High Tower Text" panose="02040502050506030303" pitchFamily="18" charset="0"/>
              </a:rPr>
              <a:t>package_main</a:t>
            </a:r>
            <a:endParaRPr lang="en-US" sz="4400" dirty="0">
              <a:latin typeface="High Tower Text" panose="02040502050506030303" pitchFamily="18" charset="0"/>
            </a:endParaRPr>
          </a:p>
          <a:p>
            <a:endParaRPr lang="en-US" sz="4400" dirty="0">
              <a:latin typeface="High Tower Text" panose="02040502050506030303" pitchFamily="18" charset="0"/>
            </a:endParaRPr>
          </a:p>
          <a:p>
            <a:r>
              <a:rPr lang="en-US" sz="4400" dirty="0">
                <a:latin typeface="High Tower Text" panose="02040502050506030303" pitchFamily="18" charset="0"/>
              </a:rPr>
              <a:t>[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a=(7+8}-9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</a:t>
            </a:r>
            <a:r>
              <a:rPr lang="en-US" sz="4400" dirty="0" err="1">
                <a:latin typeface="High Tower Text" panose="02040502050506030303" pitchFamily="18" charset="0"/>
              </a:rPr>
              <a:t>only_if</a:t>
            </a:r>
            <a:r>
              <a:rPr lang="en-US" sz="4400" dirty="0">
                <a:latin typeface="High Tower Text" panose="02040502050506030303" pitchFamily="18" charset="0"/>
              </a:rPr>
              <a:t>(a&gt;0)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[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lest(a&lt;+10)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[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	a++;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]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]</a:t>
            </a:r>
            <a:endParaRPr lang="en-US" sz="4400" dirty="0" smtClean="0">
              <a:latin typeface="High Tower Text" panose="02040502050506030303" pitchFamily="18" charset="0"/>
            </a:endParaRP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45862" y="1221305"/>
            <a:ext cx="7518400" cy="872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igh Tower Text" panose="02040502050506030303" pitchFamily="18" charset="0"/>
              </a:rPr>
              <a:t>otherwise also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[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	a=0;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	]</a:t>
            </a:r>
          </a:p>
          <a:p>
            <a:r>
              <a:rPr lang="en-US" sz="4400" dirty="0">
                <a:latin typeface="High Tower Text" panose="02040502050506030303" pitchFamily="18" charset="0"/>
              </a:rPr>
              <a:t>]</a:t>
            </a:r>
            <a:endParaRPr lang="en-US" sz="4400" dirty="0" smtClean="0">
              <a:latin typeface="High Tower Text" panose="02040502050506030303" pitchFamily="18" charset="0"/>
            </a:endParaRPr>
          </a:p>
          <a:p>
            <a:endParaRPr lang="en-US" dirty="0" smtClean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851BE-E884-47BC-B274-A5DEA797861E}"/>
              </a:ext>
            </a:extLst>
          </p:cNvPr>
          <p:cNvSpPr txBox="1"/>
          <p:nvPr/>
        </p:nvSpPr>
        <p:spPr>
          <a:xfrm>
            <a:off x="6861690" y="2107286"/>
            <a:ext cx="182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error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851BE-E884-47BC-B274-A5DEA797861E}"/>
              </a:ext>
            </a:extLst>
          </p:cNvPr>
          <p:cNvSpPr txBox="1"/>
          <p:nvPr/>
        </p:nvSpPr>
        <p:spPr>
          <a:xfrm>
            <a:off x="6821050" y="4366828"/>
            <a:ext cx="182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error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851BE-E884-47BC-B274-A5DEA797861E}"/>
              </a:ext>
            </a:extLst>
          </p:cNvPr>
          <p:cNvSpPr txBox="1"/>
          <p:nvPr/>
        </p:nvSpPr>
        <p:spPr>
          <a:xfrm>
            <a:off x="6959580" y="6164705"/>
            <a:ext cx="182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error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D851BE-E884-47BC-B274-A5DEA797861E}"/>
              </a:ext>
            </a:extLst>
          </p:cNvPr>
          <p:cNvSpPr txBox="1"/>
          <p:nvPr/>
        </p:nvSpPr>
        <p:spPr>
          <a:xfrm>
            <a:off x="16020755" y="2790524"/>
            <a:ext cx="182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error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39360" y="3030616"/>
            <a:ext cx="1822330" cy="137882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908977" y="5247545"/>
            <a:ext cx="1993822" cy="11648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628640" y="6868160"/>
            <a:ext cx="1330940" cy="8331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975840" y="3713854"/>
            <a:ext cx="1503680" cy="13458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D851BE-E884-47BC-B274-A5DEA797861E}"/>
              </a:ext>
            </a:extLst>
          </p:cNvPr>
          <p:cNvSpPr txBox="1"/>
          <p:nvPr/>
        </p:nvSpPr>
        <p:spPr>
          <a:xfrm>
            <a:off x="14246372" y="1962134"/>
            <a:ext cx="182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error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4380091" y="2790524"/>
            <a:ext cx="211007" cy="113457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9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2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showed in Command Line Interface(CLI)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0" y="1930400"/>
            <a:ext cx="14244320" cy="79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At the End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E77A2-8FA7-4309-A665-9E292BC39E06}"/>
              </a:ext>
            </a:extLst>
          </p:cNvPr>
          <p:cNvSpPr txBox="1"/>
          <p:nvPr/>
        </p:nvSpPr>
        <p:spPr>
          <a:xfrm>
            <a:off x="2261660" y="2659564"/>
            <a:ext cx="137991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Correctness by construction.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understanding of Lexical Analyzer and Regular expression.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understanding of Left Recursive Algorithm.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Capable of building a simple compiler.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26">
        <p15:prstTrans prst="pageCurlSingle"/>
      </p:transition>
    </mc:Choice>
    <mc:Fallback xmlns="">
      <p:transition spd="slow" advTm="40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11500" dirty="0"/>
              <a:t>Thank you!</a:t>
            </a:r>
            <a:endParaRPr kumimoji="1" lang="ja-JP" altLang="en-US" sz="115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5400" dirty="0"/>
              <a:t>Any questions?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44">
        <p15:prstTrans prst="pageCurlSingle"/>
      </p:transition>
    </mc:Choice>
    <mc:Fallback xmlns="">
      <p:transition spd="slow" advTm="135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kumimoji="1" lang="en-US" altLang="ja-JP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2017-1-60-085</a:t>
            </a:r>
            <a:endParaRPr kumimoji="1" lang="ja-JP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>
          <a:xfrm>
            <a:off x="3631670" y="2807029"/>
            <a:ext cx="6893658" cy="747032"/>
          </a:xfrm>
        </p:spPr>
        <p:txBody>
          <a:bodyPr/>
          <a:lstStyle/>
          <a:p>
            <a:r>
              <a:rPr kumimoji="1" lang="en-US" altLang="ja-JP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kumimoji="1" lang="en-US" altLang="ja-JP" sz="4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Mehedi</a:t>
            </a:r>
            <a:r>
              <a:rPr kumimoji="1" lang="en-US" altLang="ja-JP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Hasan</a:t>
            </a:r>
            <a:endParaRPr kumimoji="1" lang="ja-JP" alt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kumimoji="1" lang="en-US" altLang="ja-JP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2017-1-60-038</a:t>
            </a:r>
            <a:endParaRPr kumimoji="1" lang="ja-JP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5"/>
          </p:nvPr>
        </p:nvSpPr>
        <p:spPr>
          <a:xfrm>
            <a:off x="3670581" y="4829516"/>
            <a:ext cx="6582372" cy="747032"/>
          </a:xfrm>
        </p:spPr>
        <p:txBody>
          <a:bodyPr/>
          <a:lstStyle/>
          <a:p>
            <a:r>
              <a:rPr kumimoji="1" lang="en-US" altLang="ja-JP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Priyanka </a:t>
            </a:r>
            <a:r>
              <a:rPr kumimoji="1" lang="en-US" altLang="ja-JP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Mondal</a:t>
            </a:r>
            <a:r>
              <a:rPr kumimoji="1" lang="en-US" altLang="ja-JP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Piya</a:t>
            </a:r>
            <a:endParaRPr kumimoji="1" lang="ja-JP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kumimoji="1" lang="en-US" altLang="ja-JP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2017-1-60-084</a:t>
            </a:r>
            <a:endParaRPr kumimoji="1" lang="ja-JP" alt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7"/>
          </p:nvPr>
        </p:nvSpPr>
        <p:spPr>
          <a:xfrm>
            <a:off x="3670580" y="6852003"/>
            <a:ext cx="6143979" cy="747032"/>
          </a:xfrm>
        </p:spPr>
        <p:txBody>
          <a:bodyPr/>
          <a:lstStyle/>
          <a:p>
            <a:r>
              <a:rPr kumimoji="1" lang="en-US" altLang="ja-JP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kumimoji="1" lang="en-US" altLang="ja-JP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Jubayer</a:t>
            </a:r>
            <a:r>
              <a:rPr kumimoji="1" lang="en-US" altLang="ja-JP" sz="4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Hossain </a:t>
            </a:r>
            <a:r>
              <a:rPr kumimoji="1" lang="en-US" altLang="ja-JP" sz="4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Abir</a:t>
            </a:r>
            <a:endParaRPr kumimoji="1" lang="ja-JP" alt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272">
        <p15:prstTrans prst="pageCurlSingle"/>
      </p:transition>
    </mc:Choice>
    <mc:Fallback xmlns="">
      <p:transition spd="slow" advTm="122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Parse Tree Generator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Parsing Tree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Wrong Input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Error Showed in CLI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Achievments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>
          <a:xfrm>
            <a:off x="1248229" y="0"/>
            <a:ext cx="6400801" cy="10285413"/>
          </a:xfr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4294967295"/>
          </p:nvPr>
        </p:nvSpPr>
        <p:spPr>
          <a:xfrm>
            <a:off x="1728638" y="1670588"/>
            <a:ext cx="5686928" cy="6200616"/>
          </a:xfrm>
        </p:spPr>
        <p:txBody>
          <a:bodyPr/>
          <a:lstStyle/>
          <a:p>
            <a:r>
              <a:rPr kumimoji="1" lang="en-US" altLang="ja-JP" sz="9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Tree</a:t>
            </a:r>
            <a:endParaRPr kumimoji="1" lang="en-US" altLang="ja-JP" sz="9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CC42BA-BBA9-4A1E-9CD6-1114916598A5}"/>
              </a:ext>
            </a:extLst>
          </p:cNvPr>
          <p:cNvSpPr/>
          <p:nvPr/>
        </p:nvSpPr>
        <p:spPr>
          <a:xfrm>
            <a:off x="8297030" y="2197841"/>
            <a:ext cx="9144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 </a:t>
            </a:r>
            <a:r>
              <a:rPr lang="en-US" sz="4000" dirty="0">
                <a:solidFill>
                  <a:schemeClr val="accent2"/>
                </a:solidFill>
                <a:latin typeface="High Tower Text" panose="02040502050506030303" pitchFamily="18" charset="0"/>
              </a:rPr>
              <a:t>A parse tree or parsing tree or derivation tree or concrete syntax tree is an ordered, rooted </a:t>
            </a:r>
            <a:r>
              <a:rPr lang="en-US" sz="4000" dirty="0" smtClean="0">
                <a:solidFill>
                  <a:schemeClr val="accent2"/>
                </a:solidFill>
                <a:latin typeface="High Tower Text" panose="02040502050506030303" pitchFamily="18" charset="0"/>
              </a:rPr>
              <a:t>tree</a:t>
            </a:r>
            <a:r>
              <a:rPr lang="en-US" sz="4000" dirty="0">
                <a:solidFill>
                  <a:schemeClr val="accent2"/>
                </a:solidFill>
                <a:latin typeface="High Tower Text" panose="02040502050506030303" pitchFamily="18" charset="0"/>
              </a:rPr>
              <a:t> that represents the syntactic structure of a </a:t>
            </a:r>
            <a:r>
              <a:rPr lang="en-US" sz="4000" dirty="0" smtClean="0">
                <a:solidFill>
                  <a:schemeClr val="accent2"/>
                </a:solidFill>
                <a:latin typeface="High Tower Text" panose="02040502050506030303" pitchFamily="18" charset="0"/>
              </a:rPr>
              <a:t>string</a:t>
            </a:r>
            <a:r>
              <a:rPr lang="en-US" sz="4000" dirty="0">
                <a:solidFill>
                  <a:schemeClr val="accent2"/>
                </a:solidFill>
                <a:latin typeface="High Tower Text" panose="02040502050506030303" pitchFamily="18" charset="0"/>
              </a:rPr>
              <a:t> according to some context-free </a:t>
            </a:r>
            <a:r>
              <a:rPr lang="en-US" sz="4000" dirty="0" smtClean="0">
                <a:solidFill>
                  <a:schemeClr val="accent2"/>
                </a:solidFill>
                <a:latin typeface="High Tower Text" panose="02040502050506030303" pitchFamily="18" charset="0"/>
              </a:rPr>
              <a:t>grammar</a:t>
            </a:r>
            <a:endParaRPr lang="en-US" sz="4000" dirty="0">
              <a:solidFill>
                <a:schemeClr val="accent2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4">
        <p14:flip dir="r"/>
      </p:transition>
    </mc:Choice>
    <mc:Fallback xmlns="">
      <p:transition spd="slow" advTm="33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6669212" y="5250456"/>
            <a:ext cx="10750108" cy="4122144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ANTLR is a parser generator, a tool that helps us to create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parsers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 parser takes a piece of text and transforms it in an organized structure, such as an Abstract Syntax Tree (AST). </a:t>
            </a:r>
            <a:endParaRPr kumimoji="1" lang="en-US" altLang="ja-JP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ja-JP" sz="490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2233749" y="2732842"/>
            <a:ext cx="7984671" cy="2144700"/>
          </a:xfrm>
        </p:spPr>
        <p:txBody>
          <a:bodyPr/>
          <a:lstStyle/>
          <a:p>
            <a:r>
              <a:rPr kumimoji="1" lang="en-US" altLang="ja-JP" sz="11500" dirty="0" smtClean="0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endParaRPr kumimoji="1" lang="ja-JP" altLang="en-US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19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290">
        <p15:prstTrans prst="prestige"/>
      </p:transition>
    </mc:Choice>
    <mc:Fallback xmlns="">
      <p:transition spd="slow" advTm="32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69212" y="5250457"/>
            <a:ext cx="8545863" cy="503495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5800" dirty="0" smtClean="0">
                <a:latin typeface="Arial" panose="020B0604020202020204" pitchFamily="34" charset="0"/>
                <a:cs typeface="Arial" panose="020B0604020202020204" pitchFamily="34" charset="0"/>
              </a:rPr>
              <a:t> Declaration</a:t>
            </a:r>
            <a:endParaRPr lang="en-US" altLang="en-US"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5800" dirty="0" smtClean="0">
                <a:latin typeface="Arial" panose="020B0604020202020204" pitchFamily="34" charset="0"/>
                <a:cs typeface="Arial" panose="020B0604020202020204" pitchFamily="34" charset="0"/>
              </a:rPr>
              <a:t> Assignment </a:t>
            </a:r>
            <a:r>
              <a:rPr lang="en-US" altLang="en-US" sz="5800" dirty="0">
                <a:latin typeface="Arial" panose="020B0604020202020204" pitchFamily="34" charset="0"/>
                <a:cs typeface="Arial" panose="020B0604020202020204" pitchFamily="34" charset="0"/>
              </a:rPr>
              <a:t>and arithmetic </a:t>
            </a:r>
            <a:r>
              <a:rPr lang="en-US" altLang="en-US" sz="5800" dirty="0" smtClean="0">
                <a:latin typeface="Arial" panose="020B0604020202020204" pitchFamily="34" charset="0"/>
                <a:cs typeface="Arial" panose="020B0604020202020204" pitchFamily="34" charset="0"/>
              </a:rPr>
              <a:t> operation</a:t>
            </a:r>
            <a:endParaRPr lang="en-US" altLang="en-US"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5800" dirty="0" smtClean="0">
                <a:latin typeface="Arial" panose="020B0604020202020204" pitchFamily="34" charset="0"/>
                <a:cs typeface="Arial" panose="020B0604020202020204" pitchFamily="34" charset="0"/>
              </a:rPr>
              <a:t> If-else </a:t>
            </a:r>
            <a:r>
              <a:rPr lang="en-US" altLang="en-US" sz="5800" dirty="0">
                <a:latin typeface="Arial" panose="020B0604020202020204" pitchFamily="34" charset="0"/>
                <a:cs typeface="Arial" panose="020B0604020202020204" pitchFamily="34" charset="0"/>
              </a:rPr>
              <a:t>and nested if-else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5800" dirty="0" smtClean="0">
                <a:latin typeface="Arial" panose="020B0604020202020204" pitchFamily="34" charset="0"/>
                <a:cs typeface="Arial" panose="020B0604020202020204" pitchFamily="34" charset="0"/>
              </a:rPr>
              <a:t> Loop </a:t>
            </a:r>
            <a:r>
              <a:rPr lang="en-US" altLang="en-US" sz="5800" dirty="0">
                <a:latin typeface="Arial" panose="020B0604020202020204" pitchFamily="34" charset="0"/>
                <a:cs typeface="Arial" panose="020B0604020202020204" pitchFamily="34" charset="0"/>
              </a:rPr>
              <a:t>and nested loop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9600" dirty="0" smtClean="0">
                <a:latin typeface="High Tower Text" panose="02040502050506030303" pitchFamily="18" charset="0"/>
              </a:rPr>
              <a:t>    Features</a:t>
            </a:r>
            <a:endParaRPr lang="en-US" sz="96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563C9-300C-4FAC-A7DD-0E94E6201571}"/>
              </a:ext>
            </a:extLst>
          </p:cNvPr>
          <p:cNvSpPr txBox="1"/>
          <p:nvPr/>
        </p:nvSpPr>
        <p:spPr>
          <a:xfrm>
            <a:off x="2343398" y="2641375"/>
            <a:ext cx="14050488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grammar </a:t>
            </a:r>
            <a:r>
              <a:rPr kumimoji="1" lang="en-US" altLang="ja-JP" sz="4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comp_project</a:t>
            </a:r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kumimoji="1" lang="en-US" altLang="ja-JP" sz="44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root: </a:t>
            </a:r>
            <a:r>
              <a:rPr kumimoji="1" lang="en-US" altLang="ja-JP" sz="4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header_file</a:t>
            </a:r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4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main_function</a:t>
            </a:r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kumimoji="1" lang="en-US" altLang="ja-JP" sz="44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4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header_file</a:t>
            </a:r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'$'  declaration ;</a:t>
            </a:r>
          </a:p>
          <a:p>
            <a:endParaRPr kumimoji="1" lang="en-US" altLang="ja-JP" sz="44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declaration: 'Easy2r8'  ;</a:t>
            </a:r>
          </a:p>
          <a:p>
            <a:endParaRPr kumimoji="1" lang="en-US" altLang="ja-JP" sz="44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4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main_function</a:t>
            </a:r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kumimoji="1" lang="en-US" altLang="ja-JP" sz="4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package_main</a:t>
            </a:r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 program;</a:t>
            </a:r>
          </a:p>
          <a:p>
            <a:endParaRPr kumimoji="1" lang="en-US" altLang="ja-JP" sz="44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: '[' code ']' ;</a:t>
            </a:r>
            <a:endParaRPr kumimoji="1" lang="ja-JP" alt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06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26">
        <p15:prstTrans prst="pageCurlSingle"/>
      </p:transition>
    </mc:Choice>
    <mc:Fallback xmlns="">
      <p:transition spd="slow" advTm="40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Continues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563C9-300C-4FAC-A7DD-0E94E6201571}"/>
              </a:ext>
            </a:extLst>
          </p:cNvPr>
          <p:cNvSpPr txBox="1"/>
          <p:nvPr/>
        </p:nvSpPr>
        <p:spPr>
          <a:xfrm>
            <a:off x="2438603" y="1889536"/>
            <a:ext cx="12171477" cy="814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code:	(</a:t>
            </a:r>
          </a:p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statement</a:t>
            </a:r>
          </a:p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)+;</a:t>
            </a:r>
            <a:endParaRPr kumimoji="1" lang="en-US" altLang="ja-JP" sz="4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statement: express </a:t>
            </a:r>
          </a:p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|ID '=' express </a:t>
            </a:r>
          </a:p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|</a:t>
            </a:r>
            <a:r>
              <a:rPr kumimoji="1" lang="en-US" altLang="ja-JP" sz="4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real_op</a:t>
            </a:r>
            <a:endParaRPr kumimoji="1" lang="en-US" altLang="ja-JP" sz="4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|ID </a:t>
            </a:r>
            <a:r>
              <a:rPr kumimoji="1" lang="en-US" altLang="ja-JP" sz="4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inc_or_dec</a:t>
            </a:r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|condition</a:t>
            </a:r>
          </a:p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|loop </a:t>
            </a:r>
          </a:p>
          <a:p>
            <a:r>
              <a:rPr kumimoji="1" lang="en-US" altLang="ja-JP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kumimoji="1" lang="en-US" altLang="ja-JP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1" lang="ja-JP" altLang="en-US" sz="4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Continues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4960" y="1564010"/>
            <a:ext cx="14325600" cy="878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express: express op=operator express</a:t>
            </a:r>
          </a:p>
          <a:p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	    |INT</a:t>
            </a:r>
          </a:p>
          <a:p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	    |ID</a:t>
            </a:r>
          </a:p>
          <a:p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	    | '(' express ')'</a:t>
            </a:r>
          </a:p>
          <a:p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	    </a:t>
            </a:r>
            <a:r>
              <a:rPr lang="en-US" sz="4400" dirty="0" smtClean="0">
                <a:solidFill>
                  <a:schemeClr val="accent3"/>
                </a:solidFill>
                <a:latin typeface="High Tower Text" panose="02040502050506030303" pitchFamily="18" charset="0"/>
              </a:rPr>
              <a:t>;</a:t>
            </a:r>
          </a:p>
          <a:p>
            <a:endParaRPr lang="en-US" sz="4400" dirty="0">
              <a:solidFill>
                <a:schemeClr val="accent3"/>
              </a:solidFill>
              <a:latin typeface="High Tower Text" panose="02040502050506030303" pitchFamily="18" charset="0"/>
            </a:endParaRPr>
          </a:p>
          <a:p>
            <a:r>
              <a:rPr lang="en-US" sz="4400" dirty="0" err="1" smtClean="0">
                <a:solidFill>
                  <a:schemeClr val="accent3"/>
                </a:solidFill>
                <a:latin typeface="High Tower Text" panose="02040502050506030303" pitchFamily="18" charset="0"/>
              </a:rPr>
              <a:t>real_op</a:t>
            </a:r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: express op=operator express</a:t>
            </a:r>
            <a:r>
              <a:rPr lang="en-US" sz="4400" dirty="0" smtClean="0">
                <a:solidFill>
                  <a:schemeClr val="accent3"/>
                </a:solidFill>
                <a:latin typeface="High Tower Text" panose="02040502050506030303" pitchFamily="18" charset="0"/>
              </a:rPr>
              <a:t>;</a:t>
            </a:r>
          </a:p>
          <a:p>
            <a:endParaRPr lang="en-US" sz="4400" dirty="0">
              <a:solidFill>
                <a:schemeClr val="accent3"/>
              </a:solidFill>
              <a:latin typeface="High Tower Text" panose="02040502050506030303" pitchFamily="18" charset="0"/>
            </a:endParaRPr>
          </a:p>
          <a:p>
            <a:r>
              <a:rPr lang="en-US" sz="4400" dirty="0" smtClean="0">
                <a:solidFill>
                  <a:schemeClr val="accent3"/>
                </a:solidFill>
                <a:latin typeface="High Tower Text" panose="02040502050506030303" pitchFamily="18" charset="0"/>
              </a:rPr>
              <a:t>loop</a:t>
            </a:r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: 'lest' '('</a:t>
            </a:r>
            <a:r>
              <a:rPr lang="en-US" sz="4400" dirty="0" err="1">
                <a:solidFill>
                  <a:schemeClr val="accent3"/>
                </a:solidFill>
                <a:latin typeface="High Tower Text" panose="02040502050506030303" pitchFamily="18" charset="0"/>
              </a:rPr>
              <a:t>real_op</a:t>
            </a:r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')'  '['statement*']' </a:t>
            </a:r>
            <a:r>
              <a:rPr lang="en-US" sz="4400" dirty="0" smtClean="0">
                <a:solidFill>
                  <a:schemeClr val="accent3"/>
                </a:solidFill>
                <a:latin typeface="High Tower Text" panose="02040502050506030303" pitchFamily="18" charset="0"/>
              </a:rPr>
              <a:t>;</a:t>
            </a:r>
            <a:r>
              <a:rPr lang="en-US" dirty="0" smtClean="0">
                <a:latin typeface="High Tower Text" panose="02040502050506030303" pitchFamily="18" charset="0"/>
              </a:rPr>
              <a:t> </a:t>
            </a:r>
          </a:p>
          <a:p>
            <a:endParaRPr lang="en-US" dirty="0" smtClean="0">
              <a:latin typeface="High Tower Text" panose="02040502050506030303" pitchFamily="18" charset="0"/>
            </a:endParaRPr>
          </a:p>
          <a:p>
            <a:r>
              <a:rPr lang="en-US" sz="4400" dirty="0" smtClean="0">
                <a:solidFill>
                  <a:schemeClr val="accent3"/>
                </a:solidFill>
                <a:latin typeface="High Tower Text" panose="02040502050506030303" pitchFamily="18" charset="0"/>
              </a:rPr>
              <a:t>condition</a:t>
            </a:r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: '</a:t>
            </a:r>
            <a:r>
              <a:rPr lang="en-US" sz="4400" dirty="0" err="1">
                <a:solidFill>
                  <a:schemeClr val="accent3"/>
                </a:solidFill>
                <a:latin typeface="High Tower Text" panose="02040502050506030303" pitchFamily="18" charset="0"/>
              </a:rPr>
              <a:t>only_if</a:t>
            </a:r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'</a:t>
            </a:r>
            <a:r>
              <a:rPr lang="en-US" dirty="0">
                <a:latin typeface="High Tower Text" panose="02040502050506030303" pitchFamily="18" charset="0"/>
              </a:rPr>
              <a:t> </a:t>
            </a:r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'('</a:t>
            </a:r>
            <a:r>
              <a:rPr lang="en-US" sz="4400" dirty="0" err="1">
                <a:solidFill>
                  <a:schemeClr val="accent3"/>
                </a:solidFill>
                <a:latin typeface="High Tower Text" panose="02040502050506030303" pitchFamily="18" charset="0"/>
              </a:rPr>
              <a:t>real_op</a:t>
            </a:r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')' '['statement?']' </a:t>
            </a:r>
          </a:p>
          <a:p>
            <a:r>
              <a:rPr lang="en-US" sz="4400" dirty="0">
                <a:solidFill>
                  <a:schemeClr val="accent3"/>
                </a:solidFill>
                <a:latin typeface="High Tower Text" panose="02040502050506030303" pitchFamily="18" charset="0"/>
              </a:rPr>
              <a:t>| 'otherwise'  '['statement?']';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 Dark">
      <a:dk1>
        <a:srgbClr val="556272"/>
      </a:dk1>
      <a:lt1>
        <a:sysClr val="window" lastClr="FFFFFF"/>
      </a:lt1>
      <a:dk2>
        <a:srgbClr val="FFFFFF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 Dark">
      <a:dk1>
        <a:srgbClr val="556272"/>
      </a:dk1>
      <a:lt1>
        <a:sysClr val="window" lastClr="FFFFFF"/>
      </a:lt1>
      <a:dk2>
        <a:srgbClr val="FFFFFF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 Dark">
      <a:dk1>
        <a:srgbClr val="556272"/>
      </a:dk1>
      <a:lt1>
        <a:sysClr val="window" lastClr="FFFFFF"/>
      </a:lt1>
      <a:dk2>
        <a:srgbClr val="FFFFFF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 Dark">
      <a:dk1>
        <a:srgbClr val="556272"/>
      </a:dk1>
      <a:lt1>
        <a:sysClr val="window" lastClr="FFFFFF"/>
      </a:lt1>
      <a:dk2>
        <a:srgbClr val="FFFFFF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 Dark">
      <a:dk1>
        <a:srgbClr val="556272"/>
      </a:dk1>
      <a:lt1>
        <a:sysClr val="window" lastClr="FFFFFF"/>
      </a:lt1>
      <a:dk2>
        <a:srgbClr val="FFFFFF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5919</TotalTime>
  <Words>237</Words>
  <Application>Microsoft Office PowerPoint</Application>
  <PresentationFormat>Custom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Georgia</vt:lpstr>
      <vt:lpstr>High Tower Text</vt:lpstr>
      <vt:lpstr>Spica Neue P</vt:lpstr>
      <vt:lpstr>Spica Neue P Light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Parse Tree Generation</vt:lpstr>
      <vt:lpstr>Presented By</vt:lpstr>
      <vt:lpstr>Overview</vt:lpstr>
      <vt:lpstr>PowerPoint Presentation</vt:lpstr>
      <vt:lpstr>PowerPoint Presentation</vt:lpstr>
      <vt:lpstr>PowerPoint Presentation</vt:lpstr>
      <vt:lpstr>Grammar</vt:lpstr>
      <vt:lpstr>Grammar Continues</vt:lpstr>
      <vt:lpstr>Grammar Continues</vt:lpstr>
      <vt:lpstr>Grammar Continues</vt:lpstr>
      <vt:lpstr>Input</vt:lpstr>
      <vt:lpstr>Abstract Syntax Tree (AST)</vt:lpstr>
      <vt:lpstr>Wrong Input</vt:lpstr>
      <vt:lpstr>Errors showed in Command Line Interface(CLI)</vt:lpstr>
      <vt:lpstr>At the End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Windows User</cp:lastModifiedBy>
  <cp:revision>417</cp:revision>
  <dcterms:created xsi:type="dcterms:W3CDTF">2015-08-02T15:43:04Z</dcterms:created>
  <dcterms:modified xsi:type="dcterms:W3CDTF">2019-08-26T01:56:15Z</dcterms:modified>
</cp:coreProperties>
</file>