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586B75A-687E-405C-8A0B-8D00578BA2C3}" type="datetimeFigureOut">
              <a:rPr lang="en-US" smtClean="0"/>
              <a:pPr/>
              <a:t>12/16/2024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305579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0981520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1165358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22531463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50794819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412087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586B75A-687E-405C-8A0B-8D00578BA2C3}" type="datetimeFigureOut">
              <a:rPr lang="en-US" smtClean="0"/>
              <a:pPr/>
              <a:t>12/16/2024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14833654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F4E5243-F52A-4D37-9694-EB26C6C31910}" type="datetimeFigureOut">
              <a:rPr lang="en-US" smtClean="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942995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3A77B6E1-634A-48DC-9E8B-D894023267EF}" type="datetimeFigureOut">
              <a:rPr lang="en-US" smtClean="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059044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60352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12/16/2024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6155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27014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12/16/2024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2229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12/16/2024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289019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12/16/2024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1042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58515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pPr/>
              <a:t>12/16/2024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664615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586B75A-687E-405C-8A0B-8D00578BA2C3}" type="datetimeFigureOut">
              <a:rPr lang="en-US" smtClean="0"/>
              <a:pPr/>
              <a:t>12/16/2024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27027433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3504" y="770467"/>
            <a:ext cx="10782300" cy="1627676"/>
          </a:xfrm>
        </p:spPr>
        <p:txBody>
          <a:bodyPr/>
          <a:lstStyle/>
          <a:p>
            <a:r>
              <a:rPr lang="en-GB" sz="1600" b="1" i="1" dirty="0"/>
              <a:t>       Report On</a:t>
            </a:r>
            <a:br>
              <a:rPr lang="en-GB" sz="1600" b="1" i="1" dirty="0"/>
            </a:br>
            <a:br>
              <a:rPr lang="en-GB" sz="1600" dirty="0"/>
            </a:br>
            <a:r>
              <a:rPr lang="en-GB" sz="1600" b="1" dirty="0"/>
              <a:t>       Determination of The Contents of Cold Drinks</a:t>
            </a:r>
            <a:endParaRPr lang="en-GB" sz="1600" dirty="0"/>
          </a:p>
        </p:txBody>
      </p:sp>
      <p:sp>
        <p:nvSpPr>
          <p:cNvPr id="3" name="Subtitle 2"/>
          <p:cNvSpPr>
            <a:spLocks noGrp="1"/>
          </p:cNvSpPr>
          <p:nvPr>
            <p:ph type="subTitle" idx="1"/>
          </p:nvPr>
        </p:nvSpPr>
        <p:spPr>
          <a:xfrm>
            <a:off x="3174521" y="3413245"/>
            <a:ext cx="7057623" cy="1645920"/>
          </a:xfrm>
        </p:spPr>
        <p:txBody>
          <a:bodyPr>
            <a:normAutofit/>
          </a:bodyPr>
          <a:lstStyle/>
          <a:p>
            <a:r>
              <a:rPr lang="en-GB" b="1" dirty="0">
                <a:solidFill>
                  <a:schemeClr val="accent3">
                    <a:lumMod val="60000"/>
                    <a:lumOff val="40000"/>
                  </a:schemeClr>
                </a:solidFill>
              </a:rPr>
              <a:t>                                                            PRESENTED By:</a:t>
            </a:r>
            <a:endParaRPr lang="en-GB" dirty="0">
              <a:solidFill>
                <a:schemeClr val="accent3">
                  <a:lumMod val="60000"/>
                  <a:lumOff val="40000"/>
                </a:schemeClr>
              </a:solidFill>
            </a:endParaRPr>
          </a:p>
          <a:p>
            <a:r>
              <a:rPr lang="en-GB" b="1" dirty="0">
                <a:solidFill>
                  <a:schemeClr val="accent3">
                    <a:lumMod val="60000"/>
                    <a:lumOff val="40000"/>
                  </a:schemeClr>
                </a:solidFill>
              </a:rPr>
              <a:t>                                                           Jubayer Hosen</a:t>
            </a:r>
            <a:endParaRPr lang="en-GB" dirty="0">
              <a:solidFill>
                <a:schemeClr val="accent3">
                  <a:lumMod val="60000"/>
                  <a:lumOff val="40000"/>
                </a:schemeClr>
              </a:solidFill>
            </a:endParaRPr>
          </a:p>
          <a:p>
            <a:r>
              <a:rPr lang="en-GB" b="1" dirty="0">
                <a:solidFill>
                  <a:schemeClr val="accent3">
                    <a:lumMod val="60000"/>
                    <a:lumOff val="40000"/>
                  </a:schemeClr>
                </a:solidFill>
              </a:rPr>
              <a:t>                                                           Id: 13</a:t>
            </a:r>
            <a:r>
              <a:rPr lang="en-GB" b="1">
                <a:solidFill>
                  <a:schemeClr val="accent3">
                    <a:lumMod val="60000"/>
                    <a:lumOff val="40000"/>
                  </a:schemeClr>
                </a:solidFill>
              </a:rPr>
              <a:t>, </a:t>
            </a:r>
            <a:r>
              <a:rPr lang="en-GB" b="1" cap="none">
                <a:solidFill>
                  <a:schemeClr val="accent3">
                    <a:lumMod val="60000"/>
                    <a:lumOff val="40000"/>
                  </a:schemeClr>
                </a:solidFill>
              </a:rPr>
              <a:t>Batch: 53</a:t>
            </a:r>
            <a:endParaRPr lang="en-GB" cap="none" dirty="0">
              <a:solidFill>
                <a:schemeClr val="accent3">
                  <a:lumMod val="60000"/>
                  <a:lumOff val="40000"/>
                </a:schemeClr>
              </a:solidFill>
            </a:endParaRPr>
          </a:p>
          <a:p>
            <a:endParaRPr lang="en-GB" dirty="0"/>
          </a:p>
        </p:txBody>
      </p:sp>
    </p:spTree>
    <p:extLst>
      <p:ext uri="{BB962C8B-B14F-4D97-AF65-F5344CB8AC3E}">
        <p14:creationId xmlns:p14="http://schemas.microsoft.com/office/powerpoint/2010/main" val="2800342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8091" y="973667"/>
            <a:ext cx="5874588" cy="5694551"/>
          </a:xfrm>
        </p:spPr>
      </p:pic>
    </p:spTree>
    <p:extLst>
      <p:ext uri="{BB962C8B-B14F-4D97-AF65-F5344CB8AC3E}">
        <p14:creationId xmlns:p14="http://schemas.microsoft.com/office/powerpoint/2010/main" val="563318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29464" y="973667"/>
            <a:ext cx="5788325" cy="5522024"/>
          </a:xfrm>
        </p:spPr>
      </p:pic>
    </p:spTree>
    <p:extLst>
      <p:ext uri="{BB962C8B-B14F-4D97-AF65-F5344CB8AC3E}">
        <p14:creationId xmlns:p14="http://schemas.microsoft.com/office/powerpoint/2010/main" val="3667457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9027" y="1680632"/>
            <a:ext cx="4701396" cy="4978960"/>
          </a:xfrm>
        </p:spPr>
      </p:pic>
    </p:spTree>
    <p:extLst>
      <p:ext uri="{BB962C8B-B14F-4D97-AF65-F5344CB8AC3E}">
        <p14:creationId xmlns:p14="http://schemas.microsoft.com/office/powerpoint/2010/main" val="2022637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1775" y="1680631"/>
            <a:ext cx="4925682" cy="4866817"/>
          </a:xfrm>
        </p:spPr>
      </p:pic>
    </p:spTree>
    <p:extLst>
      <p:ext uri="{BB962C8B-B14F-4D97-AF65-F5344CB8AC3E}">
        <p14:creationId xmlns:p14="http://schemas.microsoft.com/office/powerpoint/2010/main" val="299990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3037" y="1059530"/>
            <a:ext cx="5305245" cy="5289511"/>
          </a:xfrm>
        </p:spPr>
      </p:pic>
    </p:spTree>
    <p:extLst>
      <p:ext uri="{BB962C8B-B14F-4D97-AF65-F5344CB8AC3E}">
        <p14:creationId xmlns:p14="http://schemas.microsoft.com/office/powerpoint/2010/main" val="2961185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4740" y="1680632"/>
            <a:ext cx="5331124" cy="4884070"/>
          </a:xfrm>
        </p:spPr>
      </p:pic>
    </p:spTree>
    <p:extLst>
      <p:ext uri="{BB962C8B-B14F-4D97-AF65-F5344CB8AC3E}">
        <p14:creationId xmlns:p14="http://schemas.microsoft.com/office/powerpoint/2010/main" val="110684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1826" y="973667"/>
            <a:ext cx="5408763" cy="5487517"/>
          </a:xfrm>
        </p:spPr>
      </p:pic>
    </p:spTree>
    <p:extLst>
      <p:ext uri="{BB962C8B-B14F-4D97-AF65-F5344CB8AC3E}">
        <p14:creationId xmlns:p14="http://schemas.microsoft.com/office/powerpoint/2010/main" val="157655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86332" y="973668"/>
            <a:ext cx="5503653" cy="5677298"/>
          </a:xfrm>
        </p:spPr>
      </p:pic>
    </p:spTree>
    <p:extLst>
      <p:ext uri="{BB962C8B-B14F-4D97-AF65-F5344CB8AC3E}">
        <p14:creationId xmlns:p14="http://schemas.microsoft.com/office/powerpoint/2010/main" val="2182101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3366" y="1595887"/>
            <a:ext cx="5089585" cy="4908430"/>
          </a:xfrm>
        </p:spPr>
      </p:pic>
    </p:spTree>
    <p:extLst>
      <p:ext uri="{BB962C8B-B14F-4D97-AF65-F5344CB8AC3E}">
        <p14:creationId xmlns:p14="http://schemas.microsoft.com/office/powerpoint/2010/main" val="3896495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0069" y="897147"/>
            <a:ext cx="5382882" cy="5486400"/>
          </a:xfrm>
        </p:spPr>
      </p:pic>
    </p:spTree>
    <p:extLst>
      <p:ext uri="{BB962C8B-B14F-4D97-AF65-F5344CB8AC3E}">
        <p14:creationId xmlns:p14="http://schemas.microsoft.com/office/powerpoint/2010/main" val="62673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latin typeface="Times New Roman" panose="02020603050405020304" pitchFamily="18" charset="0"/>
                <a:cs typeface="Times New Roman" panose="02020603050405020304" pitchFamily="18" charset="0"/>
              </a:rPr>
              <a:t>Table of Contents</a:t>
            </a:r>
            <a:br>
              <a:rPr lang="en-GB" dirty="0"/>
            </a:br>
            <a:endParaRPr lang="en-GB" dirty="0"/>
          </a:p>
        </p:txBody>
      </p:sp>
      <p:sp>
        <p:nvSpPr>
          <p:cNvPr id="3" name="Content Placeholder 2"/>
          <p:cNvSpPr>
            <a:spLocks noGrp="1"/>
          </p:cNvSpPr>
          <p:nvPr>
            <p:ph idx="1"/>
          </p:nvPr>
        </p:nvSpPr>
        <p:spPr/>
        <p:txBody>
          <a:bodyPr>
            <a:normAutofit fontScale="70000" lnSpcReduction="20000"/>
          </a:bodyPr>
          <a:lstStyle/>
          <a:p>
            <a:pPr lvl="0"/>
            <a:r>
              <a:rPr lang="en-GB" dirty="0">
                <a:solidFill>
                  <a:schemeClr val="bg2">
                    <a:lumMod val="50000"/>
                  </a:schemeClr>
                </a:solidFill>
              </a:rPr>
              <a:t>Introduction</a:t>
            </a:r>
          </a:p>
          <a:p>
            <a:pPr lvl="0"/>
            <a:r>
              <a:rPr lang="en-GB" dirty="0">
                <a:solidFill>
                  <a:schemeClr val="bg2">
                    <a:lumMod val="50000"/>
                  </a:schemeClr>
                </a:solidFill>
              </a:rPr>
              <a:t>Theory</a:t>
            </a:r>
          </a:p>
          <a:p>
            <a:pPr lvl="0"/>
            <a:r>
              <a:rPr lang="en-GB" dirty="0">
                <a:solidFill>
                  <a:schemeClr val="bg2">
                    <a:lumMod val="50000"/>
                  </a:schemeClr>
                </a:solidFill>
              </a:rPr>
              <a:t>Apparatus</a:t>
            </a:r>
          </a:p>
          <a:p>
            <a:pPr lvl="0"/>
            <a:r>
              <a:rPr lang="en-GB" dirty="0">
                <a:solidFill>
                  <a:schemeClr val="bg2">
                    <a:lumMod val="50000"/>
                  </a:schemeClr>
                </a:solidFill>
              </a:rPr>
              <a:t>Chemicals Required</a:t>
            </a:r>
          </a:p>
          <a:p>
            <a:pPr lvl="0"/>
            <a:r>
              <a:rPr lang="en-GB" dirty="0">
                <a:solidFill>
                  <a:schemeClr val="bg2">
                    <a:lumMod val="50000"/>
                  </a:schemeClr>
                </a:solidFill>
              </a:rPr>
              <a:t>Detection of pH</a:t>
            </a:r>
          </a:p>
          <a:p>
            <a:pPr lvl="0"/>
            <a:r>
              <a:rPr lang="en-GB" dirty="0">
                <a:solidFill>
                  <a:schemeClr val="bg2">
                    <a:lumMod val="50000"/>
                  </a:schemeClr>
                </a:solidFill>
              </a:rPr>
              <a:t>Test for Carbon Dioxide</a:t>
            </a:r>
          </a:p>
          <a:p>
            <a:pPr lvl="0"/>
            <a:r>
              <a:rPr lang="en-GB" dirty="0">
                <a:solidFill>
                  <a:schemeClr val="bg2">
                    <a:lumMod val="50000"/>
                  </a:schemeClr>
                </a:solidFill>
              </a:rPr>
              <a:t>Test for Glucose</a:t>
            </a:r>
          </a:p>
          <a:p>
            <a:pPr lvl="0"/>
            <a:r>
              <a:rPr lang="en-GB" dirty="0">
                <a:solidFill>
                  <a:schemeClr val="bg2">
                    <a:lumMod val="50000"/>
                  </a:schemeClr>
                </a:solidFill>
              </a:rPr>
              <a:t>Test for Phosphate</a:t>
            </a:r>
          </a:p>
          <a:p>
            <a:pPr lvl="0"/>
            <a:r>
              <a:rPr lang="en-GB" dirty="0">
                <a:solidFill>
                  <a:schemeClr val="bg2">
                    <a:lumMod val="50000"/>
                  </a:schemeClr>
                </a:solidFill>
              </a:rPr>
              <a:t>Test for Alcohol</a:t>
            </a:r>
          </a:p>
          <a:p>
            <a:pPr lvl="0"/>
            <a:r>
              <a:rPr lang="en-GB" dirty="0">
                <a:solidFill>
                  <a:schemeClr val="bg2">
                    <a:lumMod val="50000"/>
                  </a:schemeClr>
                </a:solidFill>
              </a:rPr>
              <a:t>Test for Sucrose</a:t>
            </a:r>
          </a:p>
          <a:p>
            <a:pPr lvl="0"/>
            <a:r>
              <a:rPr lang="en-GB" dirty="0">
                <a:solidFill>
                  <a:schemeClr val="bg2">
                    <a:lumMod val="50000"/>
                  </a:schemeClr>
                </a:solidFill>
              </a:rPr>
              <a:t>Result</a:t>
            </a:r>
          </a:p>
          <a:p>
            <a:pPr lvl="0"/>
            <a:r>
              <a:rPr lang="en-GB" dirty="0">
                <a:solidFill>
                  <a:schemeClr val="bg2">
                    <a:lumMod val="50000"/>
                  </a:schemeClr>
                </a:solidFill>
              </a:rPr>
              <a:t>Conclusion</a:t>
            </a:r>
          </a:p>
          <a:p>
            <a:endParaRPr lang="en-GB" dirty="0"/>
          </a:p>
        </p:txBody>
      </p:sp>
    </p:spTree>
    <p:extLst>
      <p:ext uri="{BB962C8B-B14F-4D97-AF65-F5344CB8AC3E}">
        <p14:creationId xmlns:p14="http://schemas.microsoft.com/office/powerpoint/2010/main" val="14511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3971" y="973668"/>
            <a:ext cx="5848708" cy="5884332"/>
          </a:xfrm>
        </p:spPr>
      </p:pic>
    </p:spTree>
    <p:extLst>
      <p:ext uri="{BB962C8B-B14F-4D97-AF65-F5344CB8AC3E}">
        <p14:creationId xmlns:p14="http://schemas.microsoft.com/office/powerpoint/2010/main" val="260447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815" y="973668"/>
            <a:ext cx="6081623" cy="5513396"/>
          </a:xfrm>
        </p:spPr>
      </p:pic>
    </p:spTree>
    <p:extLst>
      <p:ext uri="{BB962C8B-B14F-4D97-AF65-F5344CB8AC3E}">
        <p14:creationId xmlns:p14="http://schemas.microsoft.com/office/powerpoint/2010/main" val="110089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br>
              <a:rPr lang="en-GB" dirty="0"/>
            </a:br>
            <a:endParaRPr lang="en-GB" dirty="0"/>
          </a:p>
        </p:txBody>
      </p:sp>
      <p:sp>
        <p:nvSpPr>
          <p:cNvPr id="3" name="Content Placeholder 2"/>
          <p:cNvSpPr>
            <a:spLocks noGrp="1"/>
          </p:cNvSpPr>
          <p:nvPr>
            <p:ph idx="1"/>
          </p:nvPr>
        </p:nvSpPr>
        <p:spPr/>
        <p:txBody>
          <a:bodyPr/>
          <a:lstStyle/>
          <a:p>
            <a:r>
              <a:rPr lang="en-GB" sz="1600" dirty="0">
                <a:latin typeface="Times New Roman" panose="02020603050405020304" pitchFamily="18" charset="0"/>
                <a:cs typeface="Times New Roman" panose="02020603050405020304" pitchFamily="18" charset="0"/>
              </a:rPr>
              <a:t>The era of cold drinks began in 1952 but the industrialization in India marked its beginning with launching of </a:t>
            </a:r>
            <a:r>
              <a:rPr lang="en-GB" sz="1600" dirty="0" err="1">
                <a:latin typeface="Times New Roman" panose="02020603050405020304" pitchFamily="18" charset="0"/>
                <a:cs typeface="Times New Roman" panose="02020603050405020304" pitchFamily="18" charset="0"/>
              </a:rPr>
              <a:t>Limca</a:t>
            </a:r>
            <a:r>
              <a:rPr lang="en-GB" sz="1600" dirty="0">
                <a:latin typeface="Times New Roman" panose="02020603050405020304" pitchFamily="18" charset="0"/>
                <a:cs typeface="Times New Roman" panose="02020603050405020304" pitchFamily="18" charset="0"/>
              </a:rPr>
              <a:t> and </a:t>
            </a:r>
            <a:r>
              <a:rPr lang="en-GB" sz="1600" dirty="0" err="1">
                <a:latin typeface="Times New Roman" panose="02020603050405020304" pitchFamily="18" charset="0"/>
                <a:cs typeface="Times New Roman" panose="02020603050405020304" pitchFamily="18" charset="0"/>
              </a:rPr>
              <a:t>Goldspot</a:t>
            </a:r>
            <a:r>
              <a:rPr lang="en-GB" sz="1600" dirty="0">
                <a:latin typeface="Times New Roman" panose="02020603050405020304" pitchFamily="18" charset="0"/>
                <a:cs typeface="Times New Roman" panose="02020603050405020304" pitchFamily="18" charset="0"/>
              </a:rPr>
              <a:t> by parley group of companies. Since, the beginning of cold drinks was highly profitable and luring, many multinational companies launched their brands in India like Pepsi and Coke.</a:t>
            </a:r>
          </a:p>
          <a:p>
            <a:pPr marL="0" indent="0">
              <a:buNone/>
            </a:pPr>
            <a:r>
              <a:rPr lang="en-US" sz="1600" dirty="0">
                <a:latin typeface="Times New Roman" panose="02020603050405020304" pitchFamily="18" charset="0"/>
                <a:cs typeface="Times New Roman" panose="02020603050405020304" pitchFamily="18" charset="0"/>
              </a:rPr>
              <a:t> </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Now days, it is observed in general that majority of people viewed Sprite, Miranda, and </a:t>
            </a:r>
            <a:r>
              <a:rPr lang="en-GB" sz="1600" dirty="0" err="1">
                <a:latin typeface="Times New Roman" panose="02020603050405020304" pitchFamily="18" charset="0"/>
                <a:cs typeface="Times New Roman" panose="02020603050405020304" pitchFamily="18" charset="0"/>
              </a:rPr>
              <a:t>Limca</a:t>
            </a:r>
            <a:r>
              <a:rPr lang="en-GB" sz="1600" dirty="0">
                <a:latin typeface="Times New Roman" panose="02020603050405020304" pitchFamily="18" charset="0"/>
                <a:cs typeface="Times New Roman" panose="02020603050405020304" pitchFamily="18" charset="0"/>
              </a:rPr>
              <a:t> to give feeling of lightness, while Pepsi and Thumps Up to activate pulse and brain.</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5947" y="4802486"/>
            <a:ext cx="5693434" cy="1843993"/>
          </a:xfrm>
          <a:prstGeom prst="rect">
            <a:avLst/>
          </a:prstGeom>
        </p:spPr>
      </p:pic>
    </p:spTree>
    <p:extLst>
      <p:ext uri="{BB962C8B-B14F-4D97-AF65-F5344CB8AC3E}">
        <p14:creationId xmlns:p14="http://schemas.microsoft.com/office/powerpoint/2010/main" val="1193098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Theory</a:t>
            </a:r>
            <a:br>
              <a:rPr lang="en-GB" dirty="0"/>
            </a:br>
            <a:endParaRPr lang="en-GB" dirty="0"/>
          </a:p>
        </p:txBody>
      </p:sp>
      <p:sp>
        <p:nvSpPr>
          <p:cNvPr id="3" name="Content Placeholder 2"/>
          <p:cNvSpPr>
            <a:spLocks noGrp="1"/>
          </p:cNvSpPr>
          <p:nvPr>
            <p:ph idx="1"/>
          </p:nvPr>
        </p:nvSpPr>
        <p:spPr>
          <a:xfrm>
            <a:off x="1249844" y="2206685"/>
            <a:ext cx="8825659" cy="3416300"/>
          </a:xfrm>
        </p:spPr>
        <p:txBody>
          <a:bodyPr>
            <a:noAutofit/>
          </a:bodyPr>
          <a:lstStyle/>
          <a:p>
            <a:r>
              <a:rPr lang="en-GB" sz="1200" dirty="0">
                <a:latin typeface="Times New Roman" panose="02020603050405020304" pitchFamily="18" charset="0"/>
                <a:cs typeface="Times New Roman" panose="02020603050405020304" pitchFamily="18" charset="0"/>
              </a:rPr>
              <a:t>Cold drinks of different brands are composed of alcohol, carbohydrates, carbon dioxide, phosphate ions etc. These soft drinks give feeling of warmth, lightness and have a tangy taste which is liked by everyone. Carbon dioxide is responsible for the formation of froth on shaking the bottle.</a:t>
            </a:r>
          </a:p>
          <a:p>
            <a:r>
              <a:rPr lang="en-US" sz="1200" dirty="0">
                <a:latin typeface="Times New Roman" panose="02020603050405020304" pitchFamily="18" charset="0"/>
                <a:cs typeface="Times New Roman" panose="02020603050405020304" pitchFamily="18" charset="0"/>
              </a:rPr>
              <a:t> </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The carbon dioxide gas is dissolved in water to form carbonic acid which is also responsible for the tangy taste. Carbohydrates are the naturally occurring organic compounds and are major source of energy to our body. General formula of carbohydrates is</a:t>
            </a:r>
          </a:p>
          <a:p>
            <a:r>
              <a:rPr lang="en-GB" sz="1200" dirty="0">
                <a:latin typeface="Times New Roman" panose="02020603050405020304" pitchFamily="18" charset="0"/>
                <a:cs typeface="Times New Roman" panose="02020603050405020304" pitchFamily="18" charset="0"/>
              </a:rPr>
              <a:t>C</a:t>
            </a:r>
            <a:r>
              <a:rPr lang="en-GB" sz="1200" baseline="-25000" dirty="0">
                <a:latin typeface="Times New Roman" panose="02020603050405020304" pitchFamily="18" charset="0"/>
                <a:cs typeface="Times New Roman" panose="02020603050405020304" pitchFamily="18" charset="0"/>
              </a:rPr>
              <a:t>X </a:t>
            </a:r>
            <a:r>
              <a:rPr lang="en-GB" sz="1200" dirty="0">
                <a:latin typeface="Times New Roman" panose="02020603050405020304" pitchFamily="18" charset="0"/>
                <a:cs typeface="Times New Roman" panose="02020603050405020304" pitchFamily="18" charset="0"/>
              </a:rPr>
              <a:t>(H</a:t>
            </a:r>
            <a:r>
              <a:rPr lang="en-GB" sz="1200" baseline="-25000" dirty="0">
                <a:latin typeface="Times New Roman" panose="02020603050405020304" pitchFamily="18" charset="0"/>
                <a:cs typeface="Times New Roman" panose="02020603050405020304" pitchFamily="18" charset="0"/>
              </a:rPr>
              <a:t>2</a:t>
            </a:r>
            <a:r>
              <a:rPr lang="en-GB" sz="1200" dirty="0">
                <a:latin typeface="Times New Roman" panose="02020603050405020304" pitchFamily="18" charset="0"/>
                <a:cs typeface="Times New Roman" panose="02020603050405020304" pitchFamily="18" charset="0"/>
              </a:rPr>
              <a:t>O)</a:t>
            </a:r>
            <a:r>
              <a:rPr lang="en-GB" sz="1200" baseline="-25000" dirty="0">
                <a:latin typeface="Times New Roman" panose="02020603050405020304" pitchFamily="18" charset="0"/>
                <a:cs typeface="Times New Roman" panose="02020603050405020304" pitchFamily="18" charset="0"/>
              </a:rPr>
              <a:t>Y</a:t>
            </a:r>
            <a:endParaRPr lang="en-GB"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 </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On the basis of their molecule size carbohydrates are classified as:-</a:t>
            </a:r>
          </a:p>
          <a:p>
            <a:r>
              <a:rPr lang="en-US" sz="1200" dirty="0">
                <a:latin typeface="Times New Roman" panose="02020603050405020304" pitchFamily="18" charset="0"/>
                <a:cs typeface="Times New Roman" panose="02020603050405020304" pitchFamily="18" charset="0"/>
              </a:rPr>
              <a:t> </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Monosaccharide, Disaccharides and Polysaccharides. Glucose is a monosaccharide with formula C</a:t>
            </a:r>
            <a:r>
              <a:rPr lang="en-GB" sz="1200" baseline="-25000" dirty="0">
                <a:latin typeface="Times New Roman" panose="02020603050405020304" pitchFamily="18" charset="0"/>
                <a:cs typeface="Times New Roman" panose="02020603050405020304" pitchFamily="18" charset="0"/>
              </a:rPr>
              <a:t>6</a:t>
            </a:r>
            <a:r>
              <a:rPr lang="en-GB" sz="1200" dirty="0">
                <a:latin typeface="Times New Roman" panose="02020603050405020304" pitchFamily="18" charset="0"/>
                <a:cs typeface="Times New Roman" panose="02020603050405020304" pitchFamily="18" charset="0"/>
              </a:rPr>
              <a:t>H</a:t>
            </a:r>
            <a:r>
              <a:rPr lang="en-GB" sz="1200" baseline="-25000" dirty="0">
                <a:latin typeface="Times New Roman" panose="02020603050405020304" pitchFamily="18" charset="0"/>
                <a:cs typeface="Times New Roman" panose="02020603050405020304" pitchFamily="18" charset="0"/>
              </a:rPr>
              <a:t>12</a:t>
            </a:r>
            <a:r>
              <a:rPr lang="en-GB" sz="1200" dirty="0">
                <a:latin typeface="Times New Roman" panose="02020603050405020304" pitchFamily="18" charset="0"/>
                <a:cs typeface="Times New Roman" panose="02020603050405020304" pitchFamily="18" charset="0"/>
              </a:rPr>
              <a:t>O</a:t>
            </a:r>
            <a:r>
              <a:rPr lang="en-GB" sz="1200" baseline="-25000" dirty="0">
                <a:latin typeface="Times New Roman" panose="02020603050405020304" pitchFamily="18" charset="0"/>
                <a:cs typeface="Times New Roman" panose="02020603050405020304" pitchFamily="18" charset="0"/>
              </a:rPr>
              <a:t>6</a:t>
            </a:r>
            <a:r>
              <a:rPr lang="en-GB" sz="1200" dirty="0">
                <a:latin typeface="Times New Roman" panose="02020603050405020304" pitchFamily="18" charset="0"/>
                <a:cs typeface="Times New Roman" panose="02020603050405020304" pitchFamily="18" charset="0"/>
              </a:rPr>
              <a:t>   .It occurs in Free State in the ripen grapes in bones and also in many sweet fruits. It is also present in human blood to the extent of about 0.1%. Sucrose is one of the most useful disaccharides  in our daily life. It is widely distributed in nature in juices, seeds and also in flowers of many plants. The main source of sucrose is sugar cane juice which contain 15-20 % sucrose and sugar beet which has about 10-17 % sucrose. The molecular formula of sucrose is C</a:t>
            </a:r>
            <a:r>
              <a:rPr lang="en-GB" sz="1200" baseline="-25000" dirty="0">
                <a:latin typeface="Times New Roman" panose="02020603050405020304" pitchFamily="18" charset="0"/>
                <a:cs typeface="Times New Roman" panose="02020603050405020304" pitchFamily="18" charset="0"/>
              </a:rPr>
              <a:t>12</a:t>
            </a:r>
            <a:r>
              <a:rPr lang="en-GB" sz="1200" dirty="0">
                <a:latin typeface="Times New Roman" panose="02020603050405020304" pitchFamily="18" charset="0"/>
                <a:cs typeface="Times New Roman" panose="02020603050405020304" pitchFamily="18" charset="0"/>
              </a:rPr>
              <a:t>H</a:t>
            </a:r>
            <a:r>
              <a:rPr lang="en-GB" sz="1200" baseline="-25000" dirty="0">
                <a:latin typeface="Times New Roman" panose="02020603050405020304" pitchFamily="18" charset="0"/>
                <a:cs typeface="Times New Roman" panose="02020603050405020304" pitchFamily="18" charset="0"/>
              </a:rPr>
              <a:t>22</a:t>
            </a:r>
            <a:r>
              <a:rPr lang="en-GB" sz="1200" dirty="0">
                <a:latin typeface="Times New Roman" panose="02020603050405020304" pitchFamily="18" charset="0"/>
                <a:cs typeface="Times New Roman" panose="02020603050405020304" pitchFamily="18" charset="0"/>
              </a:rPr>
              <a:t>O</a:t>
            </a:r>
            <a:r>
              <a:rPr lang="en-GB" sz="1200" baseline="-25000" dirty="0">
                <a:latin typeface="Times New Roman" panose="02020603050405020304" pitchFamily="18" charset="0"/>
                <a:cs typeface="Times New Roman" panose="02020603050405020304" pitchFamily="18" charset="0"/>
              </a:rPr>
              <a:t>11</a:t>
            </a:r>
            <a:r>
              <a:rPr lang="en-GB" sz="1200" dirty="0">
                <a:latin typeface="Times New Roman" panose="02020603050405020304" pitchFamily="18" charset="0"/>
                <a:cs typeface="Times New Roman" panose="02020603050405020304" pitchFamily="18" charset="0"/>
              </a:rPr>
              <a:t>. It is produced by a mixture of glucose and fructose. It is non-reducing in nature whereas glucose is reducing. Cold drinks are a bit acidic in nature and their acidity can be measured by finding their pH value. The pH values also depend upon the acidic contents such as citric acid and phosphoric acid.</a:t>
            </a:r>
          </a:p>
          <a:p>
            <a:r>
              <a:rPr lang="en-GB" sz="1200" dirty="0">
                <a:latin typeface="Times New Roman" panose="02020603050405020304" pitchFamily="18" charset="0"/>
                <a:cs typeface="Times New Roman" panose="02020603050405020304" pitchFamily="18" charset="0"/>
              </a:rPr>
              <a:t> </a:t>
            </a:r>
          </a:p>
          <a:p>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3662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Apparatus</a:t>
            </a:r>
            <a:br>
              <a:rPr lang="en-GB" dirty="0"/>
            </a:br>
            <a:endParaRPr lang="en-GB" dirty="0"/>
          </a:p>
        </p:txBody>
      </p:sp>
      <p:sp>
        <p:nvSpPr>
          <p:cNvPr id="3" name="Content Placeholder 2"/>
          <p:cNvSpPr>
            <a:spLocks noGrp="1"/>
          </p:cNvSpPr>
          <p:nvPr>
            <p:ph idx="1"/>
          </p:nvPr>
        </p:nvSpPr>
        <p:spPr/>
        <p:txBody>
          <a:bodyPr>
            <a:normAutofit fontScale="85000" lnSpcReduction="20000"/>
          </a:bodyPr>
          <a:lstStyle/>
          <a:p>
            <a:pPr lvl="0"/>
            <a:r>
              <a:rPr lang="en-US" dirty="0"/>
              <a:t>Test Tube</a:t>
            </a:r>
            <a:endParaRPr lang="en-GB" dirty="0"/>
          </a:p>
          <a:p>
            <a:pPr lvl="0"/>
            <a:r>
              <a:rPr lang="en-US" dirty="0"/>
              <a:t>Test Tube Holder</a:t>
            </a:r>
            <a:endParaRPr lang="en-GB" dirty="0"/>
          </a:p>
          <a:p>
            <a:pPr lvl="0"/>
            <a:r>
              <a:rPr lang="en-US" dirty="0"/>
              <a:t>Test Tube Stand</a:t>
            </a:r>
            <a:endParaRPr lang="en-GB" dirty="0"/>
          </a:p>
          <a:p>
            <a:pPr lvl="0"/>
            <a:r>
              <a:rPr lang="en-US" dirty="0"/>
              <a:t>Stop Watch</a:t>
            </a:r>
            <a:endParaRPr lang="en-GB" dirty="0"/>
          </a:p>
          <a:p>
            <a:pPr lvl="0"/>
            <a:r>
              <a:rPr lang="en-US" dirty="0"/>
              <a:t>Beaker</a:t>
            </a:r>
            <a:endParaRPr lang="en-GB" dirty="0"/>
          </a:p>
          <a:p>
            <a:pPr lvl="0"/>
            <a:r>
              <a:rPr lang="en-US" dirty="0"/>
              <a:t>Burner</a:t>
            </a:r>
            <a:endParaRPr lang="en-GB" dirty="0"/>
          </a:p>
          <a:p>
            <a:pPr lvl="0"/>
            <a:r>
              <a:rPr lang="en-US" dirty="0"/>
              <a:t>pH Paper</a:t>
            </a:r>
            <a:endParaRPr lang="en-GB" dirty="0"/>
          </a:p>
          <a:p>
            <a:pPr lvl="0"/>
            <a:r>
              <a:rPr lang="en-US" dirty="0"/>
              <a:t>Tripod Stand</a:t>
            </a:r>
            <a:endParaRPr lang="en-GB" dirty="0"/>
          </a:p>
          <a:p>
            <a:pPr lvl="0"/>
            <a:r>
              <a:rPr lang="en-US" dirty="0"/>
              <a:t>China Dish</a:t>
            </a:r>
            <a:endParaRPr lang="en-GB" dirty="0"/>
          </a:p>
          <a:p>
            <a:pPr lvl="0"/>
            <a:r>
              <a:rPr lang="en-US" dirty="0"/>
              <a:t>Wire Gauge</a:t>
            </a:r>
            <a:endParaRPr lang="en-GB" dirty="0"/>
          </a:p>
          <a:p>
            <a:r>
              <a:rPr lang="en-US" dirty="0"/>
              <a:t>Water Bath</a:t>
            </a:r>
            <a:endParaRPr lang="en-GB" dirty="0"/>
          </a:p>
        </p:txBody>
      </p:sp>
    </p:spTree>
    <p:extLst>
      <p:ext uri="{BB962C8B-B14F-4D97-AF65-F5344CB8AC3E}">
        <p14:creationId xmlns:p14="http://schemas.microsoft.com/office/powerpoint/2010/main" val="929812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Chemicals Required</a:t>
            </a:r>
            <a:br>
              <a:rPr lang="en-GB" dirty="0"/>
            </a:br>
            <a:endParaRPr lang="en-GB" dirty="0"/>
          </a:p>
        </p:txBody>
      </p:sp>
      <p:sp>
        <p:nvSpPr>
          <p:cNvPr id="3" name="Content Placeholder 2"/>
          <p:cNvSpPr>
            <a:spLocks noGrp="1"/>
          </p:cNvSpPr>
          <p:nvPr>
            <p:ph idx="1"/>
          </p:nvPr>
        </p:nvSpPr>
        <p:spPr/>
        <p:txBody>
          <a:bodyPr/>
          <a:lstStyle/>
          <a:p>
            <a:pPr lvl="0"/>
            <a:r>
              <a:rPr lang="en-GB" dirty="0"/>
              <a:t>Iodine Solution</a:t>
            </a:r>
          </a:p>
          <a:p>
            <a:pPr lvl="0"/>
            <a:r>
              <a:rPr lang="en-GB" dirty="0"/>
              <a:t>Potassium Iodine</a:t>
            </a:r>
          </a:p>
          <a:p>
            <a:pPr lvl="0"/>
            <a:r>
              <a:rPr lang="en-GB" dirty="0"/>
              <a:t>Sodium Hydroxide</a:t>
            </a:r>
          </a:p>
          <a:p>
            <a:pPr lvl="0"/>
            <a:r>
              <a:rPr lang="en-GB" dirty="0"/>
              <a:t>Fehling’s A &amp; B Solution</a:t>
            </a:r>
          </a:p>
          <a:p>
            <a:pPr lvl="0"/>
            <a:r>
              <a:rPr lang="en-GB" dirty="0"/>
              <a:t>Lime Water</a:t>
            </a:r>
          </a:p>
          <a:p>
            <a:pPr lvl="0"/>
            <a:r>
              <a:rPr lang="en-GB" dirty="0"/>
              <a:t>Concentrated HNO3</a:t>
            </a:r>
          </a:p>
          <a:p>
            <a:pPr lvl="0"/>
            <a:r>
              <a:rPr lang="en-GB" dirty="0"/>
              <a:t>Benedict Solution</a:t>
            </a:r>
          </a:p>
          <a:p>
            <a:pPr lvl="0"/>
            <a:r>
              <a:rPr lang="en-GB" dirty="0"/>
              <a:t>Ammonium </a:t>
            </a:r>
            <a:r>
              <a:rPr lang="en-GB" dirty="0" err="1"/>
              <a:t>Molybdate</a:t>
            </a:r>
            <a:endParaRPr lang="en-GB" dirty="0"/>
          </a:p>
          <a:p>
            <a:endParaRPr lang="en-GB" dirty="0"/>
          </a:p>
        </p:txBody>
      </p:sp>
    </p:spTree>
    <p:extLst>
      <p:ext uri="{BB962C8B-B14F-4D97-AF65-F5344CB8AC3E}">
        <p14:creationId xmlns:p14="http://schemas.microsoft.com/office/powerpoint/2010/main" val="1837491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GB" b="1" dirty="0"/>
              <a:t>Soft Drink Industry Market</a:t>
            </a:r>
            <a:endParaRPr lang="en-GB" dirty="0"/>
          </a:p>
        </p:txBody>
      </p:sp>
      <p:sp>
        <p:nvSpPr>
          <p:cNvPr id="3" name="Content Placeholder 2"/>
          <p:cNvSpPr>
            <a:spLocks noGrp="1"/>
          </p:cNvSpPr>
          <p:nvPr>
            <p:ph idx="1"/>
          </p:nvPr>
        </p:nvSpPr>
        <p:spPr>
          <a:xfrm>
            <a:off x="1154954" y="2120421"/>
            <a:ext cx="8825659" cy="3416300"/>
          </a:xfrm>
        </p:spPr>
        <p:txBody>
          <a:bodyPr>
            <a:noAutofit/>
          </a:bodyPr>
          <a:lstStyle/>
          <a:p>
            <a:r>
              <a:rPr lang="en-GB" sz="1600" b="1" dirty="0">
                <a:latin typeface="Times New Roman" panose="02020603050405020304" pitchFamily="18" charset="0"/>
                <a:cs typeface="Times New Roman" panose="02020603050405020304" pitchFamily="18" charset="0"/>
              </a:rPr>
              <a:t> Global Scenario</a:t>
            </a:r>
            <a:endParaRPr lang="en-GB" sz="1600" dirty="0">
              <a:latin typeface="Times New Roman" panose="02020603050405020304" pitchFamily="18" charset="0"/>
              <a:cs typeface="Times New Roman" panose="02020603050405020304" pitchFamily="18" charset="0"/>
            </a:endParaRP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Globally, carbonated soft drinks are third most consumed beverages.</a:t>
            </a: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Per capita annual consumption of carbonated.</a:t>
            </a: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Soft drinks is nearly four times the per capita consumption of fruit beverages .</a:t>
            </a: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Soft drink consumption is growing by around 5% a year, </a:t>
            </a:r>
            <a:r>
              <a:rPr lang="en-GB" sz="1600" dirty="0" err="1">
                <a:latin typeface="Times New Roman" panose="02020603050405020304" pitchFamily="18" charset="0"/>
                <a:cs typeface="Times New Roman" panose="02020603050405020304" pitchFamily="18" charset="0"/>
              </a:rPr>
              <a:t>accordingto</a:t>
            </a:r>
            <a:r>
              <a:rPr lang="en-GB" sz="1600" dirty="0">
                <a:latin typeface="Times New Roman" panose="02020603050405020304" pitchFamily="18" charset="0"/>
                <a:cs typeface="Times New Roman" panose="02020603050405020304" pitchFamily="18" charset="0"/>
              </a:rPr>
              <a:t> the publication Global Soft drinks 2002.</a:t>
            </a:r>
          </a:p>
          <a:p>
            <a:r>
              <a:rPr lang="en-GB" sz="1600" dirty="0">
                <a:latin typeface="Times New Roman" panose="02020603050405020304" pitchFamily="18" charset="0"/>
                <a:cs typeface="Times New Roman" panose="02020603050405020304" pitchFamily="18" charset="0"/>
              </a:rPr>
              <a:t> </a:t>
            </a:r>
          </a:p>
          <a:p>
            <a:pPr lvl="0"/>
            <a:r>
              <a:rPr lang="en-GB" sz="1600" dirty="0">
                <a:latin typeface="Times New Roman" panose="02020603050405020304" pitchFamily="18" charset="0"/>
                <a:cs typeface="Times New Roman" panose="02020603050405020304" pitchFamily="18" charset="0"/>
              </a:rPr>
              <a:t>Total volume reached 412,000 million litres in 2001, giving </a:t>
            </a:r>
            <a:r>
              <a:rPr lang="en-GB" sz="1600" dirty="0" err="1">
                <a:latin typeface="Times New Roman" panose="02020603050405020304" pitchFamily="18" charset="0"/>
                <a:cs typeface="Times New Roman" panose="02020603050405020304" pitchFamily="18" charset="0"/>
              </a:rPr>
              <a:t>aglobal</a:t>
            </a:r>
            <a:r>
              <a:rPr lang="en-GB" sz="1600" dirty="0">
                <a:latin typeface="Times New Roman" panose="02020603050405020304" pitchFamily="18" charset="0"/>
                <a:cs typeface="Times New Roman" panose="02020603050405020304" pitchFamily="18" charset="0"/>
              </a:rPr>
              <a:t> per capita consumption of around 67.5 litres per year.</a:t>
            </a:r>
          </a:p>
          <a:p>
            <a:r>
              <a:rPr lang="en-GB" sz="1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5151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345" y="973668"/>
            <a:ext cx="7101560" cy="256316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5781" y="3666225"/>
            <a:ext cx="6918385" cy="2846717"/>
          </a:xfrm>
          <a:prstGeom prst="rect">
            <a:avLst/>
          </a:prstGeom>
        </p:spPr>
      </p:pic>
    </p:spTree>
    <p:extLst>
      <p:ext uri="{BB962C8B-B14F-4D97-AF65-F5344CB8AC3E}">
        <p14:creationId xmlns:p14="http://schemas.microsoft.com/office/powerpoint/2010/main" val="40688758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41275" y="973667"/>
            <a:ext cx="6737231" cy="5884333"/>
          </a:xfrm>
        </p:spPr>
      </p:pic>
    </p:spTree>
    <p:extLst>
      <p:ext uri="{BB962C8B-B14F-4D97-AF65-F5344CB8AC3E}">
        <p14:creationId xmlns:p14="http://schemas.microsoft.com/office/powerpoint/2010/main" val="16451712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34</TotalTime>
  <Words>208</Words>
  <Application>Microsoft Office PowerPoint</Application>
  <PresentationFormat>Widescreen</PresentationFormat>
  <Paragraphs>65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Century Gothic</vt:lpstr>
      <vt:lpstr>Times New Roman</vt:lpstr>
      <vt:lpstr>Wingdings 3</vt:lpstr>
      <vt:lpstr>Ion Boardroom</vt:lpstr>
      <vt:lpstr>       Report On         Determination of The Contents of Cold Drinks</vt:lpstr>
      <vt:lpstr>Table of Contents </vt:lpstr>
      <vt:lpstr>INTRODUCTION </vt:lpstr>
      <vt:lpstr>Theory </vt:lpstr>
      <vt:lpstr>Apparatus </vt:lpstr>
      <vt:lpstr>Chemicals Required </vt:lpstr>
      <vt:lpstr> Soft Drink Industry Market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Report On         Determination of The Contents of Cold Drinks</dc:title>
  <dc:creator>CLIX123</dc:creator>
  <cp:lastModifiedBy>Jubayer Hosen</cp:lastModifiedBy>
  <cp:revision>5</cp:revision>
  <dcterms:created xsi:type="dcterms:W3CDTF">2024-10-05T04:39:44Z</dcterms:created>
  <dcterms:modified xsi:type="dcterms:W3CDTF">2024-12-16T08:39:49Z</dcterms:modified>
</cp:coreProperties>
</file>