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60" r:id="rId7"/>
    <p:sldId id="303" r:id="rId8"/>
    <p:sldId id="258" r:id="rId9"/>
    <p:sldId id="284" r:id="rId10"/>
    <p:sldId id="285" r:id="rId11"/>
    <p:sldId id="286" r:id="rId12"/>
    <p:sldId id="287" r:id="rId13"/>
    <p:sldId id="288" r:id="rId14"/>
    <p:sldId id="290" r:id="rId15"/>
    <p:sldId id="291" r:id="rId16"/>
    <p:sldId id="292" r:id="rId17"/>
    <p:sldId id="293" r:id="rId18"/>
    <p:sldId id="295" r:id="rId19"/>
    <p:sldId id="294" r:id="rId20"/>
    <p:sldId id="296" r:id="rId21"/>
    <p:sldId id="297" r:id="rId22"/>
    <p:sldId id="304"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1C2D46-6A37-4CD4-94DD-0684957D9F96}" v="4" dt="2024-10-14T04:52:21.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bi Marva" userId="1605780e993c30dc" providerId="LiveId" clId="{F41C2D46-6A37-4CD4-94DD-0684957D9F96}"/>
    <pc:docChg chg="undo redo custSel modSld">
      <pc:chgData name="Jubi Marva" userId="1605780e993c30dc" providerId="LiveId" clId="{F41C2D46-6A37-4CD4-94DD-0684957D9F96}" dt="2024-10-14T05:01:32.427" v="148" actId="403"/>
      <pc:docMkLst>
        <pc:docMk/>
      </pc:docMkLst>
      <pc:sldChg chg="modSp mod">
        <pc:chgData name="Jubi Marva" userId="1605780e993c30dc" providerId="LiveId" clId="{F41C2D46-6A37-4CD4-94DD-0684957D9F96}" dt="2024-10-14T04:30:58.034" v="2" actId="13926"/>
        <pc:sldMkLst>
          <pc:docMk/>
          <pc:sldMk cId="429771863" sldId="269"/>
        </pc:sldMkLst>
        <pc:spChg chg="mod">
          <ac:chgData name="Jubi Marva" userId="1605780e993c30dc" providerId="LiveId" clId="{F41C2D46-6A37-4CD4-94DD-0684957D9F96}" dt="2024-10-14T04:30:58.034" v="2" actId="13926"/>
          <ac:spMkLst>
            <pc:docMk/>
            <pc:sldMk cId="429771863" sldId="269"/>
            <ac:spMk id="3" creationId="{A313BD12-AB04-20C9-4D42-6020219B96A3}"/>
          </ac:spMkLst>
        </pc:spChg>
      </pc:sldChg>
      <pc:sldChg chg="modSp mod">
        <pc:chgData name="Jubi Marva" userId="1605780e993c30dc" providerId="LiveId" clId="{F41C2D46-6A37-4CD4-94DD-0684957D9F96}" dt="2024-10-14T04:35:16.833" v="10" actId="14100"/>
        <pc:sldMkLst>
          <pc:docMk/>
          <pc:sldMk cId="2875109668" sldId="287"/>
        </pc:sldMkLst>
        <pc:spChg chg="mod">
          <ac:chgData name="Jubi Marva" userId="1605780e993c30dc" providerId="LiveId" clId="{F41C2D46-6A37-4CD4-94DD-0684957D9F96}" dt="2024-10-14T04:35:16.833" v="10" actId="14100"/>
          <ac:spMkLst>
            <pc:docMk/>
            <pc:sldMk cId="2875109668" sldId="287"/>
            <ac:spMk id="10" creationId="{EF2BC084-E6DB-4DE7-B309-042A85EBA700}"/>
          </ac:spMkLst>
        </pc:spChg>
      </pc:sldChg>
      <pc:sldChg chg="modSp mod">
        <pc:chgData name="Jubi Marva" userId="1605780e993c30dc" providerId="LiveId" clId="{F41C2D46-6A37-4CD4-94DD-0684957D9F96}" dt="2024-10-14T04:40:27.154" v="38" actId="207"/>
        <pc:sldMkLst>
          <pc:docMk/>
          <pc:sldMk cId="3438257637" sldId="290"/>
        </pc:sldMkLst>
        <pc:spChg chg="mod">
          <ac:chgData name="Jubi Marva" userId="1605780e993c30dc" providerId="LiveId" clId="{F41C2D46-6A37-4CD4-94DD-0684957D9F96}" dt="2024-10-14T04:40:27.154" v="38" actId="207"/>
          <ac:spMkLst>
            <pc:docMk/>
            <pc:sldMk cId="3438257637" sldId="290"/>
            <ac:spMk id="10" creationId="{EF2BC084-E6DB-4DE7-B309-042A85EBA700}"/>
          </ac:spMkLst>
        </pc:spChg>
      </pc:sldChg>
      <pc:sldChg chg="modSp mod">
        <pc:chgData name="Jubi Marva" userId="1605780e993c30dc" providerId="LiveId" clId="{F41C2D46-6A37-4CD4-94DD-0684957D9F96}" dt="2024-10-14T04:44:01.094" v="50" actId="21"/>
        <pc:sldMkLst>
          <pc:docMk/>
          <pc:sldMk cId="1740806842" sldId="291"/>
        </pc:sldMkLst>
        <pc:spChg chg="mod">
          <ac:chgData name="Jubi Marva" userId="1605780e993c30dc" providerId="LiveId" clId="{F41C2D46-6A37-4CD4-94DD-0684957D9F96}" dt="2024-10-14T04:44:01.094" v="50" actId="21"/>
          <ac:spMkLst>
            <pc:docMk/>
            <pc:sldMk cId="1740806842" sldId="291"/>
            <ac:spMk id="10" creationId="{EF2BC084-E6DB-4DE7-B309-042A85EBA700}"/>
          </ac:spMkLst>
        </pc:spChg>
      </pc:sldChg>
      <pc:sldChg chg="modSp mod">
        <pc:chgData name="Jubi Marva" userId="1605780e993c30dc" providerId="LiveId" clId="{F41C2D46-6A37-4CD4-94DD-0684957D9F96}" dt="2024-10-14T04:44:07.947" v="52" actId="14100"/>
        <pc:sldMkLst>
          <pc:docMk/>
          <pc:sldMk cId="3734849139" sldId="292"/>
        </pc:sldMkLst>
        <pc:spChg chg="mod">
          <ac:chgData name="Jubi Marva" userId="1605780e993c30dc" providerId="LiveId" clId="{F41C2D46-6A37-4CD4-94DD-0684957D9F96}" dt="2024-10-14T04:44:07.947" v="52" actId="14100"/>
          <ac:spMkLst>
            <pc:docMk/>
            <pc:sldMk cId="3734849139" sldId="292"/>
            <ac:spMk id="10" creationId="{EF2BC084-E6DB-4DE7-B309-042A85EBA700}"/>
          </ac:spMkLst>
        </pc:spChg>
      </pc:sldChg>
      <pc:sldChg chg="modSp mod">
        <pc:chgData name="Jubi Marva" userId="1605780e993c30dc" providerId="LiveId" clId="{F41C2D46-6A37-4CD4-94DD-0684957D9F96}" dt="2024-10-14T04:46:36.327" v="68" actId="20577"/>
        <pc:sldMkLst>
          <pc:docMk/>
          <pc:sldMk cId="3029937059" sldId="293"/>
        </pc:sldMkLst>
        <pc:spChg chg="mod">
          <ac:chgData name="Jubi Marva" userId="1605780e993c30dc" providerId="LiveId" clId="{F41C2D46-6A37-4CD4-94DD-0684957D9F96}" dt="2024-10-14T04:46:36.327" v="68" actId="20577"/>
          <ac:spMkLst>
            <pc:docMk/>
            <pc:sldMk cId="3029937059" sldId="293"/>
            <ac:spMk id="10" creationId="{EF2BC084-E6DB-4DE7-B309-042A85EBA700}"/>
          </ac:spMkLst>
        </pc:spChg>
      </pc:sldChg>
      <pc:sldChg chg="modSp mod">
        <pc:chgData name="Jubi Marva" userId="1605780e993c30dc" providerId="LiveId" clId="{F41C2D46-6A37-4CD4-94DD-0684957D9F96}" dt="2024-10-14T04:47:28.047" v="73" actId="403"/>
        <pc:sldMkLst>
          <pc:docMk/>
          <pc:sldMk cId="4141000758" sldId="294"/>
        </pc:sldMkLst>
        <pc:spChg chg="mod">
          <ac:chgData name="Jubi Marva" userId="1605780e993c30dc" providerId="LiveId" clId="{F41C2D46-6A37-4CD4-94DD-0684957D9F96}" dt="2024-10-14T04:47:28.047" v="73" actId="403"/>
          <ac:spMkLst>
            <pc:docMk/>
            <pc:sldMk cId="4141000758" sldId="294"/>
            <ac:spMk id="10" creationId="{EF2BC084-E6DB-4DE7-B309-042A85EBA700}"/>
          </ac:spMkLst>
        </pc:spChg>
      </pc:sldChg>
      <pc:sldChg chg="modSp mod">
        <pc:chgData name="Jubi Marva" userId="1605780e993c30dc" providerId="LiveId" clId="{F41C2D46-6A37-4CD4-94DD-0684957D9F96}" dt="2024-10-14T05:01:32.427" v="148" actId="403"/>
        <pc:sldMkLst>
          <pc:docMk/>
          <pc:sldMk cId="2510116374" sldId="295"/>
        </pc:sldMkLst>
        <pc:spChg chg="mod">
          <ac:chgData name="Jubi Marva" userId="1605780e993c30dc" providerId="LiveId" clId="{F41C2D46-6A37-4CD4-94DD-0684957D9F96}" dt="2024-10-14T05:01:32.427" v="148" actId="403"/>
          <ac:spMkLst>
            <pc:docMk/>
            <pc:sldMk cId="2510116374" sldId="295"/>
            <ac:spMk id="10" creationId="{EF2BC084-E6DB-4DE7-B309-042A85EBA700}"/>
          </ac:spMkLst>
        </pc:spChg>
      </pc:sldChg>
      <pc:sldChg chg="addSp modSp mod">
        <pc:chgData name="Jubi Marva" userId="1605780e993c30dc" providerId="LiveId" clId="{F41C2D46-6A37-4CD4-94DD-0684957D9F96}" dt="2024-10-14T04:53:46.502" v="147" actId="12"/>
        <pc:sldMkLst>
          <pc:docMk/>
          <pc:sldMk cId="105218832" sldId="296"/>
        </pc:sldMkLst>
        <pc:spChg chg="add">
          <ac:chgData name="Jubi Marva" userId="1605780e993c30dc" providerId="LiveId" clId="{F41C2D46-6A37-4CD4-94DD-0684957D9F96}" dt="2024-10-14T04:51:13.374" v="128"/>
          <ac:spMkLst>
            <pc:docMk/>
            <pc:sldMk cId="105218832" sldId="296"/>
            <ac:spMk id="3" creationId="{251A87B1-5F92-F9BF-64AB-D649380F9170}"/>
          </ac:spMkLst>
        </pc:spChg>
        <pc:spChg chg="mod">
          <ac:chgData name="Jubi Marva" userId="1605780e993c30dc" providerId="LiveId" clId="{F41C2D46-6A37-4CD4-94DD-0684957D9F96}" dt="2024-10-14T04:53:46.502" v="147" actId="12"/>
          <ac:spMkLst>
            <pc:docMk/>
            <pc:sldMk cId="105218832" sldId="296"/>
            <ac:spMk id="10" creationId="{EF2BC084-E6DB-4DE7-B309-042A85EBA700}"/>
          </ac:spMkLst>
        </pc:spChg>
      </pc:sldChg>
      <pc:sldChg chg="addSp delSp modSp mod">
        <pc:chgData name="Jubi Marva" userId="1605780e993c30dc" providerId="LiveId" clId="{F41C2D46-6A37-4CD4-94DD-0684957D9F96}" dt="2024-10-14T04:53:32.754" v="145" actId="12"/>
        <pc:sldMkLst>
          <pc:docMk/>
          <pc:sldMk cId="578843352" sldId="297"/>
        </pc:sldMkLst>
        <pc:spChg chg="add mod">
          <ac:chgData name="Jubi Marva" userId="1605780e993c30dc" providerId="LiveId" clId="{F41C2D46-6A37-4CD4-94DD-0684957D9F96}" dt="2024-10-14T04:52:21.863" v="137"/>
          <ac:spMkLst>
            <pc:docMk/>
            <pc:sldMk cId="578843352" sldId="297"/>
            <ac:spMk id="3" creationId="{F0683470-087C-F7B0-724C-C9CEFB26411D}"/>
          </ac:spMkLst>
        </pc:spChg>
        <pc:spChg chg="add del mod">
          <ac:chgData name="Jubi Marva" userId="1605780e993c30dc" providerId="LiveId" clId="{F41C2D46-6A37-4CD4-94DD-0684957D9F96}" dt="2024-10-14T04:53:32.754" v="145" actId="12"/>
          <ac:spMkLst>
            <pc:docMk/>
            <pc:sldMk cId="578843352" sldId="297"/>
            <ac:spMk id="10" creationId="{EF2BC084-E6DB-4DE7-B309-042A85EBA7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5E0D24-32D8-457A-8E79-FEAEACE2DA37}" type="doc">
      <dgm:prSet loTypeId="urn:microsoft.com/office/officeart/2018/2/layout/IconVerticalSolidList" loCatId="icon" qsTypeId="urn:microsoft.com/office/officeart/2005/8/quickstyle/simple3" qsCatId="simple" csTypeId="urn:microsoft.com/office/officeart/2005/8/colors/accent2_2" csCatId="accent2" phldr="1"/>
      <dgm:spPr/>
      <dgm:t>
        <a:bodyPr/>
        <a:lstStyle/>
        <a:p>
          <a:endParaRPr lang="en-US"/>
        </a:p>
      </dgm:t>
    </dgm:pt>
    <dgm:pt modelId="{008F022A-9D91-4739-84A0-07B4B763F42A}">
      <dgm:prSet custT="1"/>
      <dgm:spPr/>
      <dgm:t>
        <a:bodyPr/>
        <a:lstStyle/>
        <a:p>
          <a:pPr>
            <a:lnSpc>
              <a:spcPct val="100000"/>
            </a:lnSpc>
          </a:pPr>
          <a:r>
            <a:rPr lang="en-US" sz="2000" b="0" i="0" dirty="0"/>
            <a:t>Class is the blueprint of objects and class is the collection of data members and data function means which include these </a:t>
          </a:r>
          <a:r>
            <a:rPr lang="en-US" sz="2000" b="1" i="1" u="sng" dirty="0"/>
            <a:t>fields, getter and setter, and constructor and functions.</a:t>
          </a:r>
        </a:p>
      </dgm:t>
    </dgm:pt>
    <dgm:pt modelId="{985EB2A8-5DE9-4CAC-9CFD-CFE4EFBC82EA}" type="parTrans" cxnId="{42D22DD7-FD46-45AD-ACD5-C892D129D5FB}">
      <dgm:prSet/>
      <dgm:spPr/>
      <dgm:t>
        <a:bodyPr/>
        <a:lstStyle/>
        <a:p>
          <a:endParaRPr lang="en-US"/>
        </a:p>
      </dgm:t>
    </dgm:pt>
    <dgm:pt modelId="{1347661B-784F-416B-B980-44B16ABE8E6B}" type="sibTrans" cxnId="{42D22DD7-FD46-45AD-ACD5-C892D129D5FB}">
      <dgm:prSet/>
      <dgm:spPr/>
      <dgm:t>
        <a:bodyPr/>
        <a:lstStyle/>
        <a:p>
          <a:endParaRPr lang="en-US"/>
        </a:p>
      </dgm:t>
    </dgm:pt>
    <dgm:pt modelId="{FF931B72-0B38-4FF0-B5BA-0E427A6AB789}">
      <dgm:prSet custT="1"/>
      <dgm:spPr/>
      <dgm:t>
        <a:bodyPr/>
        <a:lstStyle/>
        <a:p>
          <a:pPr>
            <a:lnSpc>
              <a:spcPct val="100000"/>
            </a:lnSpc>
          </a:pPr>
          <a:r>
            <a:rPr lang="en-US" sz="1800" dirty="0"/>
            <a:t>class </a:t>
          </a:r>
          <a:r>
            <a:rPr lang="en-US" sz="1800" dirty="0" err="1"/>
            <a:t>class_name</a:t>
          </a:r>
          <a:r>
            <a:rPr lang="en-US" sz="1800" dirty="0"/>
            <a:t> {</a:t>
          </a:r>
          <a:br>
            <a:rPr lang="en-US" sz="1800" dirty="0"/>
          </a:br>
          <a:r>
            <a:rPr lang="en-US" sz="1800" dirty="0"/>
            <a:t>// Body of class</a:t>
          </a:r>
          <a:br>
            <a:rPr lang="en-US" sz="1800" dirty="0"/>
          </a:br>
          <a:r>
            <a:rPr lang="en-US" sz="1800" dirty="0"/>
            <a:t>}</a:t>
          </a:r>
        </a:p>
        <a:p>
          <a:pPr>
            <a:lnSpc>
              <a:spcPct val="100000"/>
            </a:lnSpc>
          </a:pPr>
          <a:r>
            <a:rPr lang="en-US" sz="1800" b="1" i="0" dirty="0"/>
            <a:t>Class</a:t>
          </a:r>
          <a:r>
            <a:rPr lang="en-US" sz="1800" b="0" i="0" dirty="0"/>
            <a:t> is the keyword used to initialize the class.</a:t>
          </a:r>
        </a:p>
        <a:p>
          <a:pPr>
            <a:lnSpc>
              <a:spcPct val="100000"/>
            </a:lnSpc>
            <a:buFont typeface="Arial" panose="020B0604020202020204" pitchFamily="34" charset="0"/>
            <a:buChar char="•"/>
          </a:pPr>
          <a:r>
            <a:rPr lang="en-US" sz="1800" b="1" i="0" dirty="0" err="1"/>
            <a:t>class_name</a:t>
          </a:r>
          <a:r>
            <a:rPr lang="en-US" sz="1800" b="0" i="0" dirty="0"/>
            <a:t> is the name of the class.</a:t>
          </a:r>
          <a:endParaRPr lang="en-US" sz="1800" dirty="0"/>
        </a:p>
      </dgm:t>
    </dgm:pt>
    <dgm:pt modelId="{D582E53F-F2C4-4309-AE6F-92848DB6DABD}" type="parTrans" cxnId="{0B193836-7D9B-45C3-BCD5-8FF0EED88AA0}">
      <dgm:prSet/>
      <dgm:spPr/>
      <dgm:t>
        <a:bodyPr/>
        <a:lstStyle/>
        <a:p>
          <a:endParaRPr lang="en-US"/>
        </a:p>
      </dgm:t>
    </dgm:pt>
    <dgm:pt modelId="{C2DE101F-85F0-4E7A-BD5F-A64917B21C05}" type="sibTrans" cxnId="{0B193836-7D9B-45C3-BCD5-8FF0EED88AA0}">
      <dgm:prSet/>
      <dgm:spPr/>
      <dgm:t>
        <a:bodyPr/>
        <a:lstStyle/>
        <a:p>
          <a:endParaRPr lang="en-US"/>
        </a:p>
      </dgm:t>
    </dgm:pt>
    <dgm:pt modelId="{DC1DA3BE-590D-44FB-811F-AA90D89EF719}">
      <dgm:prSet/>
      <dgm:spPr/>
      <dgm:t>
        <a:bodyPr/>
        <a:lstStyle/>
        <a:p>
          <a:pPr>
            <a:lnSpc>
              <a:spcPct val="100000"/>
            </a:lnSpc>
            <a:buFont typeface="Arial" panose="020B0604020202020204" pitchFamily="34" charset="0"/>
            <a:buChar char="•"/>
          </a:pPr>
          <a:r>
            <a:rPr lang="en-US" b="0" i="0" dirty="0"/>
            <a:t>The body of the class consists of fields, constructors, getter and setter methods, etc.</a:t>
          </a:r>
        </a:p>
      </dgm:t>
    </dgm:pt>
    <dgm:pt modelId="{75D04C63-513D-40CF-BEE1-3C7D2F2A3C80}" type="parTrans" cxnId="{5E6CDDA7-F044-4E5B-AF16-CD3D4B84F7EA}">
      <dgm:prSet/>
      <dgm:spPr/>
      <dgm:t>
        <a:bodyPr/>
        <a:lstStyle/>
        <a:p>
          <a:endParaRPr lang="en-US"/>
        </a:p>
      </dgm:t>
    </dgm:pt>
    <dgm:pt modelId="{E48E6EAF-F8A6-4282-9EE6-6EB88B64DD65}" type="sibTrans" cxnId="{5E6CDDA7-F044-4E5B-AF16-CD3D4B84F7EA}">
      <dgm:prSet/>
      <dgm:spPr/>
      <dgm:t>
        <a:bodyPr/>
        <a:lstStyle/>
        <a:p>
          <a:endParaRPr lang="en-US"/>
        </a:p>
      </dgm:t>
    </dgm:pt>
    <dgm:pt modelId="{246CD41A-9C5F-405F-B746-61F83C33C27E}" type="pres">
      <dgm:prSet presAssocID="{255E0D24-32D8-457A-8E79-FEAEACE2DA37}" presName="root" presStyleCnt="0">
        <dgm:presLayoutVars>
          <dgm:dir/>
          <dgm:resizeHandles val="exact"/>
        </dgm:presLayoutVars>
      </dgm:prSet>
      <dgm:spPr/>
    </dgm:pt>
    <dgm:pt modelId="{3EC30394-E2E3-46DF-976F-C1DABE71B348}" type="pres">
      <dgm:prSet presAssocID="{008F022A-9D91-4739-84A0-07B4B763F42A}" presName="compNode" presStyleCnt="0"/>
      <dgm:spPr/>
    </dgm:pt>
    <dgm:pt modelId="{396B120E-BE20-4C83-8497-8FB616BAE8D6}" type="pres">
      <dgm:prSet presAssocID="{008F022A-9D91-4739-84A0-07B4B763F42A}" presName="bgRect" presStyleLbl="bgShp" presStyleIdx="0" presStyleCnt="3"/>
      <dgm:spPr/>
    </dgm:pt>
    <dgm:pt modelId="{786F62C1-5013-4202-BC8B-E8CD4606790A}" type="pres">
      <dgm:prSet presAssocID="{008F022A-9D91-4739-84A0-07B4B763F42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gaphone"/>
        </a:ext>
      </dgm:extLst>
    </dgm:pt>
    <dgm:pt modelId="{A717EAEC-7316-491C-95C3-1C3EAEBDC9C9}" type="pres">
      <dgm:prSet presAssocID="{008F022A-9D91-4739-84A0-07B4B763F42A}" presName="spaceRect" presStyleCnt="0"/>
      <dgm:spPr/>
    </dgm:pt>
    <dgm:pt modelId="{0C78AE46-9676-4BBF-A511-80A35707D250}" type="pres">
      <dgm:prSet presAssocID="{008F022A-9D91-4739-84A0-07B4B763F42A}" presName="parTx" presStyleLbl="revTx" presStyleIdx="0" presStyleCnt="3">
        <dgm:presLayoutVars>
          <dgm:chMax val="0"/>
          <dgm:chPref val="0"/>
        </dgm:presLayoutVars>
      </dgm:prSet>
      <dgm:spPr/>
    </dgm:pt>
    <dgm:pt modelId="{F206C1BA-6CB0-438E-B2AD-5FE0C7BE5B3E}" type="pres">
      <dgm:prSet presAssocID="{1347661B-784F-416B-B980-44B16ABE8E6B}" presName="sibTrans" presStyleCnt="0"/>
      <dgm:spPr/>
    </dgm:pt>
    <dgm:pt modelId="{5DEC75C3-AB39-49CB-8ADD-2A5E7684674D}" type="pres">
      <dgm:prSet presAssocID="{FF931B72-0B38-4FF0-B5BA-0E427A6AB789}" presName="compNode" presStyleCnt="0"/>
      <dgm:spPr/>
    </dgm:pt>
    <dgm:pt modelId="{801043A3-343E-45EF-8E16-6F1DE37CF075}" type="pres">
      <dgm:prSet presAssocID="{FF931B72-0B38-4FF0-B5BA-0E427A6AB789}" presName="bgRect" presStyleLbl="bgShp" presStyleIdx="1" presStyleCnt="3"/>
      <dgm:spPr/>
    </dgm:pt>
    <dgm:pt modelId="{C82FE625-95E5-4724-84A7-EADC0FEED93C}" type="pres">
      <dgm:prSet presAssocID="{FF931B72-0B38-4FF0-B5BA-0E427A6AB7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f"/>
        </a:ext>
      </dgm:extLst>
    </dgm:pt>
    <dgm:pt modelId="{D7E3CC17-9A1E-4F63-A97C-54ACA21BB224}" type="pres">
      <dgm:prSet presAssocID="{FF931B72-0B38-4FF0-B5BA-0E427A6AB789}" presName="spaceRect" presStyleCnt="0"/>
      <dgm:spPr/>
    </dgm:pt>
    <dgm:pt modelId="{D14284A2-6BA6-4C8C-AE82-E7A7D3360F01}" type="pres">
      <dgm:prSet presAssocID="{FF931B72-0B38-4FF0-B5BA-0E427A6AB789}" presName="parTx" presStyleLbl="revTx" presStyleIdx="1" presStyleCnt="3">
        <dgm:presLayoutVars>
          <dgm:chMax val="0"/>
          <dgm:chPref val="0"/>
        </dgm:presLayoutVars>
      </dgm:prSet>
      <dgm:spPr/>
    </dgm:pt>
    <dgm:pt modelId="{8FC318A7-4776-4EE5-B9A8-F61F7C6E0057}" type="pres">
      <dgm:prSet presAssocID="{C2DE101F-85F0-4E7A-BD5F-A64917B21C05}" presName="sibTrans" presStyleCnt="0"/>
      <dgm:spPr/>
    </dgm:pt>
    <dgm:pt modelId="{B0681428-C8EE-478F-9A4E-C92FDFDE22BB}" type="pres">
      <dgm:prSet presAssocID="{DC1DA3BE-590D-44FB-811F-AA90D89EF719}" presName="compNode" presStyleCnt="0"/>
      <dgm:spPr/>
    </dgm:pt>
    <dgm:pt modelId="{2313C281-9ED7-48EA-841B-91F09937167D}" type="pres">
      <dgm:prSet presAssocID="{DC1DA3BE-590D-44FB-811F-AA90D89EF719}" presName="bgRect" presStyleLbl="bgShp" presStyleIdx="2" presStyleCnt="3"/>
      <dgm:spPr/>
    </dgm:pt>
    <dgm:pt modelId="{C05697F9-DBE3-4665-86BE-00B6D608839C}" type="pres">
      <dgm:prSet presAssocID="{DC1DA3BE-590D-44FB-811F-AA90D89EF71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psicle"/>
        </a:ext>
      </dgm:extLst>
    </dgm:pt>
    <dgm:pt modelId="{DFF56F60-7382-48B4-B1CC-1B301445F31F}" type="pres">
      <dgm:prSet presAssocID="{DC1DA3BE-590D-44FB-811F-AA90D89EF719}" presName="spaceRect" presStyleCnt="0"/>
      <dgm:spPr/>
    </dgm:pt>
    <dgm:pt modelId="{51A26A6C-945E-4E8D-8B38-6F881AAE07E9}" type="pres">
      <dgm:prSet presAssocID="{DC1DA3BE-590D-44FB-811F-AA90D89EF719}" presName="parTx" presStyleLbl="revTx" presStyleIdx="2" presStyleCnt="3">
        <dgm:presLayoutVars>
          <dgm:chMax val="0"/>
          <dgm:chPref val="0"/>
        </dgm:presLayoutVars>
      </dgm:prSet>
      <dgm:spPr/>
    </dgm:pt>
  </dgm:ptLst>
  <dgm:cxnLst>
    <dgm:cxn modelId="{D048CE0A-8F7C-41C8-AF18-CE86CC798A17}" type="presOf" srcId="{FF931B72-0B38-4FF0-B5BA-0E427A6AB789}" destId="{D14284A2-6BA6-4C8C-AE82-E7A7D3360F01}" srcOrd="0" destOrd="0" presId="urn:microsoft.com/office/officeart/2018/2/layout/IconVerticalSolidList"/>
    <dgm:cxn modelId="{0B193836-7D9B-45C3-BCD5-8FF0EED88AA0}" srcId="{255E0D24-32D8-457A-8E79-FEAEACE2DA37}" destId="{FF931B72-0B38-4FF0-B5BA-0E427A6AB789}" srcOrd="1" destOrd="0" parTransId="{D582E53F-F2C4-4309-AE6F-92848DB6DABD}" sibTransId="{C2DE101F-85F0-4E7A-BD5F-A64917B21C05}"/>
    <dgm:cxn modelId="{D0FE9D48-78AA-49DD-B16F-D529C1EC3760}" type="presOf" srcId="{255E0D24-32D8-457A-8E79-FEAEACE2DA37}" destId="{246CD41A-9C5F-405F-B746-61F83C33C27E}" srcOrd="0" destOrd="0" presId="urn:microsoft.com/office/officeart/2018/2/layout/IconVerticalSolidList"/>
    <dgm:cxn modelId="{722A4958-D129-4BEB-9EDF-1A95F2B6FDE5}" type="presOf" srcId="{008F022A-9D91-4739-84A0-07B4B763F42A}" destId="{0C78AE46-9676-4BBF-A511-80A35707D250}" srcOrd="0" destOrd="0" presId="urn:microsoft.com/office/officeart/2018/2/layout/IconVerticalSolidList"/>
    <dgm:cxn modelId="{5725DA79-305B-43A8-8ED0-CF6A28CF83D1}" type="presOf" srcId="{DC1DA3BE-590D-44FB-811F-AA90D89EF719}" destId="{51A26A6C-945E-4E8D-8B38-6F881AAE07E9}" srcOrd="0" destOrd="0" presId="urn:microsoft.com/office/officeart/2018/2/layout/IconVerticalSolidList"/>
    <dgm:cxn modelId="{5E6CDDA7-F044-4E5B-AF16-CD3D4B84F7EA}" srcId="{255E0D24-32D8-457A-8E79-FEAEACE2DA37}" destId="{DC1DA3BE-590D-44FB-811F-AA90D89EF719}" srcOrd="2" destOrd="0" parTransId="{75D04C63-513D-40CF-BEE1-3C7D2F2A3C80}" sibTransId="{E48E6EAF-F8A6-4282-9EE6-6EB88B64DD65}"/>
    <dgm:cxn modelId="{42D22DD7-FD46-45AD-ACD5-C892D129D5FB}" srcId="{255E0D24-32D8-457A-8E79-FEAEACE2DA37}" destId="{008F022A-9D91-4739-84A0-07B4B763F42A}" srcOrd="0" destOrd="0" parTransId="{985EB2A8-5DE9-4CAC-9CFD-CFE4EFBC82EA}" sibTransId="{1347661B-784F-416B-B980-44B16ABE8E6B}"/>
    <dgm:cxn modelId="{25C4C6C0-53EB-41AB-8F68-F0C70B08FF54}" type="presParOf" srcId="{246CD41A-9C5F-405F-B746-61F83C33C27E}" destId="{3EC30394-E2E3-46DF-976F-C1DABE71B348}" srcOrd="0" destOrd="0" presId="urn:microsoft.com/office/officeart/2018/2/layout/IconVerticalSolidList"/>
    <dgm:cxn modelId="{3CAC77D5-713B-4D8C-B869-55220B650C87}" type="presParOf" srcId="{3EC30394-E2E3-46DF-976F-C1DABE71B348}" destId="{396B120E-BE20-4C83-8497-8FB616BAE8D6}" srcOrd="0" destOrd="0" presId="urn:microsoft.com/office/officeart/2018/2/layout/IconVerticalSolidList"/>
    <dgm:cxn modelId="{6FE1F1BA-748D-4475-9E27-6F1BD337193A}" type="presParOf" srcId="{3EC30394-E2E3-46DF-976F-C1DABE71B348}" destId="{786F62C1-5013-4202-BC8B-E8CD4606790A}" srcOrd="1" destOrd="0" presId="urn:microsoft.com/office/officeart/2018/2/layout/IconVerticalSolidList"/>
    <dgm:cxn modelId="{CE2B531D-8998-481D-AAB2-E7E5EF658391}" type="presParOf" srcId="{3EC30394-E2E3-46DF-976F-C1DABE71B348}" destId="{A717EAEC-7316-491C-95C3-1C3EAEBDC9C9}" srcOrd="2" destOrd="0" presId="urn:microsoft.com/office/officeart/2018/2/layout/IconVerticalSolidList"/>
    <dgm:cxn modelId="{E2E21701-7C4D-4182-8FD9-E7D35A9B724B}" type="presParOf" srcId="{3EC30394-E2E3-46DF-976F-C1DABE71B348}" destId="{0C78AE46-9676-4BBF-A511-80A35707D250}" srcOrd="3" destOrd="0" presId="urn:microsoft.com/office/officeart/2018/2/layout/IconVerticalSolidList"/>
    <dgm:cxn modelId="{02FF7569-DF98-4FE1-AB26-28FFFCD94413}" type="presParOf" srcId="{246CD41A-9C5F-405F-B746-61F83C33C27E}" destId="{F206C1BA-6CB0-438E-B2AD-5FE0C7BE5B3E}" srcOrd="1" destOrd="0" presId="urn:microsoft.com/office/officeart/2018/2/layout/IconVerticalSolidList"/>
    <dgm:cxn modelId="{228DDB73-2BD5-405D-A57C-D0F60B087322}" type="presParOf" srcId="{246CD41A-9C5F-405F-B746-61F83C33C27E}" destId="{5DEC75C3-AB39-49CB-8ADD-2A5E7684674D}" srcOrd="2" destOrd="0" presId="urn:microsoft.com/office/officeart/2018/2/layout/IconVerticalSolidList"/>
    <dgm:cxn modelId="{47DAB2E4-5007-4325-95B4-AD0A4B59B6B0}" type="presParOf" srcId="{5DEC75C3-AB39-49CB-8ADD-2A5E7684674D}" destId="{801043A3-343E-45EF-8E16-6F1DE37CF075}" srcOrd="0" destOrd="0" presId="urn:microsoft.com/office/officeart/2018/2/layout/IconVerticalSolidList"/>
    <dgm:cxn modelId="{EE5C7C38-832C-4C71-81F6-A31E6C55BB5F}" type="presParOf" srcId="{5DEC75C3-AB39-49CB-8ADD-2A5E7684674D}" destId="{C82FE625-95E5-4724-84A7-EADC0FEED93C}" srcOrd="1" destOrd="0" presId="urn:microsoft.com/office/officeart/2018/2/layout/IconVerticalSolidList"/>
    <dgm:cxn modelId="{8A0E91CD-5405-4746-A74B-696D4A469163}" type="presParOf" srcId="{5DEC75C3-AB39-49CB-8ADD-2A5E7684674D}" destId="{D7E3CC17-9A1E-4F63-A97C-54ACA21BB224}" srcOrd="2" destOrd="0" presId="urn:microsoft.com/office/officeart/2018/2/layout/IconVerticalSolidList"/>
    <dgm:cxn modelId="{B0D04B1F-0A07-4B42-BDCE-6C3AB673547A}" type="presParOf" srcId="{5DEC75C3-AB39-49CB-8ADD-2A5E7684674D}" destId="{D14284A2-6BA6-4C8C-AE82-E7A7D3360F01}" srcOrd="3" destOrd="0" presId="urn:microsoft.com/office/officeart/2018/2/layout/IconVerticalSolidList"/>
    <dgm:cxn modelId="{3147B02A-0F97-4AE6-A03B-9B05DC94E28F}" type="presParOf" srcId="{246CD41A-9C5F-405F-B746-61F83C33C27E}" destId="{8FC318A7-4776-4EE5-B9A8-F61F7C6E0057}" srcOrd="3" destOrd="0" presId="urn:microsoft.com/office/officeart/2018/2/layout/IconVerticalSolidList"/>
    <dgm:cxn modelId="{7DBDEE3B-FBEC-4F80-AF08-6322EC152E10}" type="presParOf" srcId="{246CD41A-9C5F-405F-B746-61F83C33C27E}" destId="{B0681428-C8EE-478F-9A4E-C92FDFDE22BB}" srcOrd="4" destOrd="0" presId="urn:microsoft.com/office/officeart/2018/2/layout/IconVerticalSolidList"/>
    <dgm:cxn modelId="{081F29CB-05C2-417D-9339-D442B48A04F0}" type="presParOf" srcId="{B0681428-C8EE-478F-9A4E-C92FDFDE22BB}" destId="{2313C281-9ED7-48EA-841B-91F09937167D}" srcOrd="0" destOrd="0" presId="urn:microsoft.com/office/officeart/2018/2/layout/IconVerticalSolidList"/>
    <dgm:cxn modelId="{68CBBBAF-0A8D-4411-A6CF-7AC346BC9BDB}" type="presParOf" srcId="{B0681428-C8EE-478F-9A4E-C92FDFDE22BB}" destId="{C05697F9-DBE3-4665-86BE-00B6D608839C}" srcOrd="1" destOrd="0" presId="urn:microsoft.com/office/officeart/2018/2/layout/IconVerticalSolidList"/>
    <dgm:cxn modelId="{39184624-F787-4011-B040-DF333F79DABB}" type="presParOf" srcId="{B0681428-C8EE-478F-9A4E-C92FDFDE22BB}" destId="{DFF56F60-7382-48B4-B1CC-1B301445F31F}" srcOrd="2" destOrd="0" presId="urn:microsoft.com/office/officeart/2018/2/layout/IconVerticalSolidList"/>
    <dgm:cxn modelId="{7A7E70AF-165C-4AAA-9BBB-D85EDC744FE2}" type="presParOf" srcId="{B0681428-C8EE-478F-9A4E-C92FDFDE22BB}" destId="{51A26A6C-945E-4E8D-8B38-6F881AAE07E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6B120E-BE20-4C83-8497-8FB616BAE8D6}">
      <dsp:nvSpPr>
        <dsp:cNvPr id="0" name=""/>
        <dsp:cNvSpPr/>
      </dsp:nvSpPr>
      <dsp:spPr>
        <a:xfrm>
          <a:off x="0" y="2906"/>
          <a:ext cx="11215234" cy="16287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786F62C1-5013-4202-BC8B-E8CD4606790A}">
      <dsp:nvSpPr>
        <dsp:cNvPr id="0" name=""/>
        <dsp:cNvSpPr/>
      </dsp:nvSpPr>
      <dsp:spPr>
        <a:xfrm>
          <a:off x="492687" y="369367"/>
          <a:ext cx="896670" cy="8957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C78AE46-9676-4BBF-A511-80A35707D250}">
      <dsp:nvSpPr>
        <dsp:cNvPr id="0" name=""/>
        <dsp:cNvSpPr/>
      </dsp:nvSpPr>
      <dsp:spPr>
        <a:xfrm>
          <a:off x="1882045" y="2906"/>
          <a:ext cx="9159225" cy="163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541" tIns="172541" rIns="172541" bIns="172541" numCol="1" spcCol="1270" anchor="ctr" anchorCtr="0">
          <a:noAutofit/>
        </a:bodyPr>
        <a:lstStyle/>
        <a:p>
          <a:pPr marL="0" lvl="0" indent="0" algn="l" defTabSz="889000">
            <a:lnSpc>
              <a:spcPct val="100000"/>
            </a:lnSpc>
            <a:spcBef>
              <a:spcPct val="0"/>
            </a:spcBef>
            <a:spcAft>
              <a:spcPct val="35000"/>
            </a:spcAft>
            <a:buNone/>
          </a:pPr>
          <a:r>
            <a:rPr lang="en-US" sz="2000" b="0" i="0" kern="1200" dirty="0"/>
            <a:t>Class is the blueprint of objects and class is the collection of data members and data function means which include these </a:t>
          </a:r>
          <a:r>
            <a:rPr lang="en-US" sz="2000" b="1" i="1" u="sng" kern="1200" dirty="0"/>
            <a:t>fields, getter and setter, and constructor and functions.</a:t>
          </a:r>
        </a:p>
      </dsp:txBody>
      <dsp:txXfrm>
        <a:off x="1882045" y="2906"/>
        <a:ext cx="9159225" cy="1630310"/>
      </dsp:txXfrm>
    </dsp:sp>
    <dsp:sp modelId="{801043A3-343E-45EF-8E16-6F1DE37CF075}">
      <dsp:nvSpPr>
        <dsp:cNvPr id="0" name=""/>
        <dsp:cNvSpPr/>
      </dsp:nvSpPr>
      <dsp:spPr>
        <a:xfrm>
          <a:off x="0" y="1985716"/>
          <a:ext cx="11215234" cy="16287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82FE625-95E5-4724-84A7-EADC0FEED93C}">
      <dsp:nvSpPr>
        <dsp:cNvPr id="0" name=""/>
        <dsp:cNvSpPr/>
      </dsp:nvSpPr>
      <dsp:spPr>
        <a:xfrm>
          <a:off x="492687" y="2352177"/>
          <a:ext cx="896670" cy="8957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14284A2-6BA6-4C8C-AE82-E7A7D3360F01}">
      <dsp:nvSpPr>
        <dsp:cNvPr id="0" name=""/>
        <dsp:cNvSpPr/>
      </dsp:nvSpPr>
      <dsp:spPr>
        <a:xfrm>
          <a:off x="1882045" y="1985716"/>
          <a:ext cx="9159225" cy="163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541" tIns="172541" rIns="172541" bIns="172541" numCol="1" spcCol="1270" anchor="ctr" anchorCtr="0">
          <a:noAutofit/>
        </a:bodyPr>
        <a:lstStyle/>
        <a:p>
          <a:pPr marL="0" lvl="0" indent="0" algn="l" defTabSz="800100">
            <a:lnSpc>
              <a:spcPct val="100000"/>
            </a:lnSpc>
            <a:spcBef>
              <a:spcPct val="0"/>
            </a:spcBef>
            <a:spcAft>
              <a:spcPct val="35000"/>
            </a:spcAft>
            <a:buNone/>
          </a:pPr>
          <a:r>
            <a:rPr lang="en-US" sz="1800" kern="1200" dirty="0"/>
            <a:t>class </a:t>
          </a:r>
          <a:r>
            <a:rPr lang="en-US" sz="1800" kern="1200" dirty="0" err="1"/>
            <a:t>class_name</a:t>
          </a:r>
          <a:r>
            <a:rPr lang="en-US" sz="1800" kern="1200" dirty="0"/>
            <a:t> {</a:t>
          </a:r>
          <a:br>
            <a:rPr lang="en-US" sz="1800" kern="1200" dirty="0"/>
          </a:br>
          <a:r>
            <a:rPr lang="en-US" sz="1800" kern="1200" dirty="0"/>
            <a:t>// Body of class</a:t>
          </a:r>
          <a:br>
            <a:rPr lang="en-US" sz="1800" kern="1200" dirty="0"/>
          </a:br>
          <a:r>
            <a:rPr lang="en-US" sz="1800" kern="1200" dirty="0"/>
            <a:t>}</a:t>
          </a:r>
        </a:p>
        <a:p>
          <a:pPr marL="0" lvl="0" indent="0" algn="l" defTabSz="800100">
            <a:lnSpc>
              <a:spcPct val="100000"/>
            </a:lnSpc>
            <a:spcBef>
              <a:spcPct val="0"/>
            </a:spcBef>
            <a:spcAft>
              <a:spcPct val="35000"/>
            </a:spcAft>
            <a:buNone/>
          </a:pPr>
          <a:r>
            <a:rPr lang="en-US" sz="1800" b="1" i="0" kern="1200" dirty="0"/>
            <a:t>Class</a:t>
          </a:r>
          <a:r>
            <a:rPr lang="en-US" sz="1800" b="0" i="0" kern="1200" dirty="0"/>
            <a:t> is the keyword used to initialize the class.</a:t>
          </a:r>
        </a:p>
        <a:p>
          <a:pPr marL="0" lvl="0" indent="0" algn="l" defTabSz="800100">
            <a:lnSpc>
              <a:spcPct val="100000"/>
            </a:lnSpc>
            <a:spcBef>
              <a:spcPct val="0"/>
            </a:spcBef>
            <a:spcAft>
              <a:spcPct val="35000"/>
            </a:spcAft>
            <a:buFont typeface="Arial" panose="020B0604020202020204" pitchFamily="34" charset="0"/>
            <a:buNone/>
          </a:pPr>
          <a:r>
            <a:rPr lang="en-US" sz="1800" b="1" i="0" kern="1200" dirty="0" err="1"/>
            <a:t>class_name</a:t>
          </a:r>
          <a:r>
            <a:rPr lang="en-US" sz="1800" b="0" i="0" kern="1200" dirty="0"/>
            <a:t> is the name of the class.</a:t>
          </a:r>
          <a:endParaRPr lang="en-US" sz="1800" kern="1200" dirty="0"/>
        </a:p>
      </dsp:txBody>
      <dsp:txXfrm>
        <a:off x="1882045" y="1985716"/>
        <a:ext cx="9159225" cy="1630310"/>
      </dsp:txXfrm>
    </dsp:sp>
    <dsp:sp modelId="{2313C281-9ED7-48EA-841B-91F09937167D}">
      <dsp:nvSpPr>
        <dsp:cNvPr id="0" name=""/>
        <dsp:cNvSpPr/>
      </dsp:nvSpPr>
      <dsp:spPr>
        <a:xfrm>
          <a:off x="0" y="3968526"/>
          <a:ext cx="11215234" cy="162871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05697F9-DBE3-4665-86BE-00B6D608839C}">
      <dsp:nvSpPr>
        <dsp:cNvPr id="0" name=""/>
        <dsp:cNvSpPr/>
      </dsp:nvSpPr>
      <dsp:spPr>
        <a:xfrm>
          <a:off x="492687" y="4334988"/>
          <a:ext cx="896670" cy="8957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1A26A6C-945E-4E8D-8B38-6F881AAE07E9}">
      <dsp:nvSpPr>
        <dsp:cNvPr id="0" name=""/>
        <dsp:cNvSpPr/>
      </dsp:nvSpPr>
      <dsp:spPr>
        <a:xfrm>
          <a:off x="1882045" y="3968526"/>
          <a:ext cx="9159225" cy="1630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541" tIns="172541" rIns="172541" bIns="172541" numCol="1" spcCol="1270" anchor="ctr" anchorCtr="0">
          <a:noAutofit/>
        </a:bodyPr>
        <a:lstStyle/>
        <a:p>
          <a:pPr marL="0" lvl="0" indent="0" algn="l" defTabSz="1111250">
            <a:lnSpc>
              <a:spcPct val="100000"/>
            </a:lnSpc>
            <a:spcBef>
              <a:spcPct val="0"/>
            </a:spcBef>
            <a:spcAft>
              <a:spcPct val="35000"/>
            </a:spcAft>
            <a:buFont typeface="Arial" panose="020B0604020202020204" pitchFamily="34" charset="0"/>
            <a:buNone/>
          </a:pPr>
          <a:r>
            <a:rPr lang="en-US" sz="2500" b="0" i="0" kern="1200" dirty="0"/>
            <a:t>The body of the class consists of fields, constructors, getter and setter methods, etc.</a:t>
          </a:r>
        </a:p>
      </dsp:txBody>
      <dsp:txXfrm>
        <a:off x="1882045" y="3968526"/>
        <a:ext cx="9159225" cy="1630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mailto:jubimarva12@gmail.com"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444500" y="542925"/>
            <a:ext cx="11214100" cy="535531"/>
          </a:xfrm>
        </p:spPr>
        <p:txBody>
          <a:bodyPr wrap="square" anchor="t">
            <a:normAutofit/>
          </a:bodyPr>
          <a:lstStyle/>
          <a:p>
            <a:r>
              <a:rPr lang="en-US" dirty="0"/>
              <a:t>Object Oriented Programming in Dart</a:t>
            </a:r>
          </a:p>
        </p:txBody>
      </p:sp>
      <p:sp>
        <p:nvSpPr>
          <p:cNvPr id="16" name="Slide Number Placeholder 2">
            <a:extLst>
              <a:ext uri="{FF2B5EF4-FFF2-40B4-BE49-F238E27FC236}">
                <a16:creationId xmlns:a16="http://schemas.microsoft.com/office/drawing/2014/main" id="{FC61B268-7ECC-230B-76A5-E5F8627BC68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a:t>
            </a:fld>
            <a:endParaRPr lang="en-US" noProof="0"/>
          </a:p>
        </p:txBody>
      </p:sp>
      <p:pic>
        <p:nvPicPr>
          <p:cNvPr id="5" name="Picture 4" descr="A computer screen with text on it&#10;&#10;Description automatically generated">
            <a:extLst>
              <a:ext uri="{FF2B5EF4-FFF2-40B4-BE49-F238E27FC236}">
                <a16:creationId xmlns:a16="http://schemas.microsoft.com/office/drawing/2014/main" id="{FE533391-EC91-4B5B-2269-5DFD0C59284D}"/>
              </a:ext>
            </a:extLst>
          </p:cNvPr>
          <p:cNvPicPr>
            <a:picLocks noChangeAspect="1"/>
          </p:cNvPicPr>
          <p:nvPr/>
        </p:nvPicPr>
        <p:blipFill>
          <a:blip r:embed="rId2"/>
          <a:srcRect t="6859"/>
          <a:stretch/>
        </p:blipFill>
        <p:spPr>
          <a:xfrm>
            <a:off x="443364" y="1679510"/>
            <a:ext cx="6509209" cy="4208105"/>
          </a:xfrm>
          <a:prstGeom prst="rect">
            <a:avLst/>
          </a:prstGeom>
          <a:noFill/>
        </p:spPr>
      </p:pic>
      <p:sp>
        <p:nvSpPr>
          <p:cNvPr id="3" name="Subtitle 2">
            <a:extLst>
              <a:ext uri="{FF2B5EF4-FFF2-40B4-BE49-F238E27FC236}">
                <a16:creationId xmlns:a16="http://schemas.microsoft.com/office/drawing/2014/main" id="{0D537F64-4C96-4AA8-BB21-E8053A3186DD}"/>
              </a:ext>
            </a:extLst>
          </p:cNvPr>
          <p:cNvSpPr>
            <a:spLocks noGrp="1"/>
          </p:cNvSpPr>
          <p:nvPr>
            <p:ph sz="half" idx="2"/>
          </p:nvPr>
        </p:nvSpPr>
        <p:spPr>
          <a:xfrm>
            <a:off x="7733795" y="5715756"/>
            <a:ext cx="5184437" cy="599319"/>
          </a:xfrm>
        </p:spPr>
        <p:txBody>
          <a:bodyPr>
            <a:normAutofit/>
          </a:bodyPr>
          <a:lstStyle/>
          <a:p>
            <a:pPr marL="0" indent="0">
              <a:buNone/>
            </a:pPr>
            <a:r>
              <a:rPr lang="en-US" b="1" dirty="0"/>
              <a:t>Prepared by : Jubi Marva</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Parameter Function Types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10</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119515" y="1517715"/>
            <a:ext cx="6873501" cy="4659248"/>
          </a:xfrm>
        </p:spPr>
        <p:txBody>
          <a:bodyPr>
            <a:normAutofit/>
          </a:bodyPr>
          <a:lstStyle/>
          <a:p>
            <a:r>
              <a:rPr lang="en-US" sz="1600" dirty="0"/>
              <a:t>In Dart, function parameters can be categorized into three main types:</a:t>
            </a:r>
            <a:endParaRPr lang="en-US" sz="1600" b="1" dirty="0">
              <a:highlight>
                <a:srgbClr val="C0C0C0"/>
              </a:highlight>
            </a:endParaRPr>
          </a:p>
          <a:p>
            <a:r>
              <a:rPr lang="en-US" sz="1600" b="1" dirty="0"/>
              <a:t>1. Optional Positional Parameter - </a:t>
            </a:r>
            <a:r>
              <a:rPr lang="en-US" sz="1600" dirty="0"/>
              <a:t>These parameters are enclosed in square brackets []. They can be omitted when calling the function, and if not provided, they default to null.</a:t>
            </a:r>
          </a:p>
          <a:p>
            <a:endParaRPr lang="en-US" sz="1600" b="1" dirty="0"/>
          </a:p>
          <a:p>
            <a:r>
              <a:rPr lang="en-US" sz="1600" b="1" dirty="0"/>
              <a:t>2. Optional Named Parameter – </a:t>
            </a:r>
            <a:r>
              <a:rPr lang="en-US" sz="1600" dirty="0"/>
              <a:t>These parameters are enclosed in curly braces {} and can be provided in any order when calling the function. They can also have default values.</a:t>
            </a:r>
          </a:p>
          <a:p>
            <a:pPr marL="0" indent="0">
              <a:buNone/>
            </a:pPr>
            <a:endParaRPr lang="en-US" sz="1600" b="1" dirty="0"/>
          </a:p>
          <a:p>
            <a:r>
              <a:rPr lang="en-US" sz="1600" b="1" dirty="0"/>
              <a:t>3. Optional Parameter with Default value - </a:t>
            </a:r>
            <a:r>
              <a:rPr lang="en-US" sz="1600" dirty="0">
                <a:latin typeface="Arial"/>
                <a:ea typeface="Arial"/>
                <a:cs typeface="Arial"/>
                <a:sym typeface="Arial"/>
              </a:rPr>
              <a:t>Function parameters can also be assigned values by default. </a:t>
            </a:r>
            <a:endParaRPr lang="en-US" sz="1600" b="1" dirty="0"/>
          </a:p>
          <a:p>
            <a:pPr marL="0" indent="0">
              <a:buNone/>
            </a:pPr>
            <a:endParaRPr lang="en-US" sz="1700" b="1" dirty="0"/>
          </a:p>
        </p:txBody>
      </p:sp>
      <p:pic>
        <p:nvPicPr>
          <p:cNvPr id="4" name="Picture 3">
            <a:extLst>
              <a:ext uri="{FF2B5EF4-FFF2-40B4-BE49-F238E27FC236}">
                <a16:creationId xmlns:a16="http://schemas.microsoft.com/office/drawing/2014/main" id="{F19394BF-6978-14EE-FFB3-540A0B57B832}"/>
              </a:ext>
            </a:extLst>
          </p:cNvPr>
          <p:cNvPicPr>
            <a:picLocks noChangeAspect="1"/>
          </p:cNvPicPr>
          <p:nvPr/>
        </p:nvPicPr>
        <p:blipFill>
          <a:blip r:embed="rId2"/>
          <a:stretch>
            <a:fillRect/>
          </a:stretch>
        </p:blipFill>
        <p:spPr>
          <a:xfrm>
            <a:off x="7110707" y="254000"/>
            <a:ext cx="4636793" cy="4830241"/>
          </a:xfrm>
          <a:prstGeom prst="rect">
            <a:avLst/>
          </a:prstGeom>
          <a:noFill/>
        </p:spPr>
      </p:pic>
      <p:pic>
        <p:nvPicPr>
          <p:cNvPr id="6" name="Picture 5">
            <a:extLst>
              <a:ext uri="{FF2B5EF4-FFF2-40B4-BE49-F238E27FC236}">
                <a16:creationId xmlns:a16="http://schemas.microsoft.com/office/drawing/2014/main" id="{469A6E1A-41EA-CC98-5166-1100CC342753}"/>
              </a:ext>
            </a:extLst>
          </p:cNvPr>
          <p:cNvPicPr>
            <a:picLocks noChangeAspect="1"/>
          </p:cNvPicPr>
          <p:nvPr/>
        </p:nvPicPr>
        <p:blipFill>
          <a:blip r:embed="rId3"/>
          <a:stretch>
            <a:fillRect/>
          </a:stretch>
        </p:blipFill>
        <p:spPr>
          <a:xfrm>
            <a:off x="9492163" y="4843527"/>
            <a:ext cx="2699837" cy="2014473"/>
          </a:xfrm>
          <a:prstGeom prst="rect">
            <a:avLst/>
          </a:prstGeom>
        </p:spPr>
      </p:pic>
    </p:spTree>
    <p:extLst>
      <p:ext uri="{BB962C8B-B14F-4D97-AF65-F5344CB8AC3E}">
        <p14:creationId xmlns:p14="http://schemas.microsoft.com/office/powerpoint/2010/main" val="192880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Constructors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11</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228600" y="1328057"/>
            <a:ext cx="7388151" cy="4848906"/>
          </a:xfrm>
        </p:spPr>
        <p:txBody>
          <a:bodyPr>
            <a:normAutofit fontScale="92500"/>
          </a:bodyPr>
          <a:lstStyle/>
          <a:p>
            <a:pPr>
              <a:lnSpc>
                <a:spcPct val="150000"/>
              </a:lnSpc>
            </a:pPr>
            <a:r>
              <a:rPr lang="en-US" sz="1900" dirty="0"/>
              <a:t>Constructors are special functions that create instances of classes.</a:t>
            </a:r>
          </a:p>
          <a:p>
            <a:pPr>
              <a:lnSpc>
                <a:spcPct val="150000"/>
              </a:lnSpc>
            </a:pPr>
            <a:r>
              <a:rPr lang="en-US" sz="1900" dirty="0"/>
              <a:t>Dart implements many types of constructors. Except for default constructors, these functions use the same name as their class.</a:t>
            </a:r>
          </a:p>
          <a:p>
            <a:pPr>
              <a:lnSpc>
                <a:spcPct val="150000"/>
              </a:lnSpc>
            </a:pPr>
            <a:r>
              <a:rPr lang="en-US" sz="1900" dirty="0"/>
              <a:t>There are named constructors in dart, which will allow us to create and call by the default name we create. This constructor will only execute only if its called by that name. A class can have as many named parameters.</a:t>
            </a:r>
          </a:p>
          <a:p>
            <a:pPr>
              <a:lnSpc>
                <a:spcPct val="150000"/>
              </a:lnSpc>
            </a:pPr>
            <a:r>
              <a:rPr lang="en-US" sz="1900" dirty="0"/>
              <a:t>Named Constructor - Use a named constructor to implement multiple constructors for a class or to provide extra clarity:</a:t>
            </a:r>
          </a:p>
          <a:p>
            <a:endParaRPr lang="en-US" sz="1900" dirty="0"/>
          </a:p>
        </p:txBody>
      </p:sp>
      <p:pic>
        <p:nvPicPr>
          <p:cNvPr id="4" name="Picture 3">
            <a:extLst>
              <a:ext uri="{FF2B5EF4-FFF2-40B4-BE49-F238E27FC236}">
                <a16:creationId xmlns:a16="http://schemas.microsoft.com/office/drawing/2014/main" id="{B238440D-EF6E-029D-54C4-18876C72303D}"/>
              </a:ext>
            </a:extLst>
          </p:cNvPr>
          <p:cNvPicPr>
            <a:picLocks noChangeAspect="1"/>
          </p:cNvPicPr>
          <p:nvPr/>
        </p:nvPicPr>
        <p:blipFill>
          <a:blip r:embed="rId2"/>
          <a:stretch>
            <a:fillRect/>
          </a:stretch>
        </p:blipFill>
        <p:spPr>
          <a:xfrm>
            <a:off x="7616751" y="1517715"/>
            <a:ext cx="4445029" cy="4659248"/>
          </a:xfrm>
          <a:prstGeom prst="rect">
            <a:avLst/>
          </a:prstGeom>
          <a:noFill/>
        </p:spPr>
      </p:pic>
    </p:spTree>
    <p:extLst>
      <p:ext uri="{BB962C8B-B14F-4D97-AF65-F5344CB8AC3E}">
        <p14:creationId xmlns:p14="http://schemas.microsoft.com/office/powerpoint/2010/main" val="343825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t</a:t>
            </a:r>
            <a:r>
              <a:rPr lang="en-US"/>
              <a:t>his </a:t>
            </a:r>
            <a:r>
              <a:rPr lang="en-US" dirty="0"/>
              <a:t>keyword</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12</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7187521" cy="4659248"/>
          </a:xfrm>
        </p:spPr>
        <p:txBody>
          <a:bodyPr>
            <a:normAutofit/>
          </a:bodyPr>
          <a:lstStyle/>
          <a:p>
            <a:pPr>
              <a:lnSpc>
                <a:spcPct val="150000"/>
              </a:lnSpc>
            </a:pPr>
            <a:r>
              <a:rPr lang="en-US" b="1" dirty="0"/>
              <a:t>this</a:t>
            </a:r>
            <a:r>
              <a:rPr lang="en-US" dirty="0"/>
              <a:t> keyword represents an implicit object pointing to the current class object. It refers to the current instance of the class in a method or constructor. </a:t>
            </a:r>
            <a:r>
              <a:rPr lang="en-US" b="1" dirty="0"/>
              <a:t>this</a:t>
            </a:r>
            <a:r>
              <a:rPr lang="en-US" dirty="0"/>
              <a:t> keyword is mainly used to eliminate the ambiguity between class attributes and parameters with the same name.</a:t>
            </a:r>
          </a:p>
          <a:p>
            <a:endParaRPr lang="en-US" dirty="0"/>
          </a:p>
          <a:p>
            <a:endParaRPr lang="en-US" dirty="0"/>
          </a:p>
        </p:txBody>
      </p:sp>
      <p:pic>
        <p:nvPicPr>
          <p:cNvPr id="4" name="Picture 3">
            <a:extLst>
              <a:ext uri="{FF2B5EF4-FFF2-40B4-BE49-F238E27FC236}">
                <a16:creationId xmlns:a16="http://schemas.microsoft.com/office/drawing/2014/main" id="{2E8E63D0-A871-6C1B-09E7-08857DB1474A}"/>
              </a:ext>
            </a:extLst>
          </p:cNvPr>
          <p:cNvPicPr>
            <a:picLocks noChangeAspect="1"/>
          </p:cNvPicPr>
          <p:nvPr/>
        </p:nvPicPr>
        <p:blipFill>
          <a:blip r:embed="rId2"/>
          <a:stretch>
            <a:fillRect/>
          </a:stretch>
        </p:blipFill>
        <p:spPr>
          <a:xfrm>
            <a:off x="8124340" y="1517715"/>
            <a:ext cx="3744038" cy="4659248"/>
          </a:xfrm>
          <a:prstGeom prst="rect">
            <a:avLst/>
          </a:prstGeom>
          <a:noFill/>
        </p:spPr>
      </p:pic>
    </p:spTree>
    <p:extLst>
      <p:ext uri="{BB962C8B-B14F-4D97-AF65-F5344CB8AC3E}">
        <p14:creationId xmlns:p14="http://schemas.microsoft.com/office/powerpoint/2010/main" val="174080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Setters / Getters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13</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8134578" cy="4659248"/>
          </a:xfrm>
        </p:spPr>
        <p:txBody>
          <a:bodyPr>
            <a:normAutofit/>
          </a:bodyPr>
          <a:lstStyle/>
          <a:p>
            <a:pPr>
              <a:lnSpc>
                <a:spcPct val="150000"/>
              </a:lnSpc>
            </a:pPr>
            <a:r>
              <a:rPr lang="en-US" dirty="0"/>
              <a:t>Getter and setter methods are the class methods used to manipulate the data of the class fields. Getter is used to read or get the data of the class field whereas setter is used to set the data of the class field to some variable.</a:t>
            </a:r>
          </a:p>
          <a:p>
            <a:endParaRPr lang="en-US" dirty="0"/>
          </a:p>
        </p:txBody>
      </p:sp>
      <p:pic>
        <p:nvPicPr>
          <p:cNvPr id="4" name="Picture 3">
            <a:extLst>
              <a:ext uri="{FF2B5EF4-FFF2-40B4-BE49-F238E27FC236}">
                <a16:creationId xmlns:a16="http://schemas.microsoft.com/office/drawing/2014/main" id="{94B42AFE-1B26-8B8E-2BA8-DB96DAE6A973}"/>
              </a:ext>
            </a:extLst>
          </p:cNvPr>
          <p:cNvPicPr>
            <a:picLocks noChangeAspect="1"/>
          </p:cNvPicPr>
          <p:nvPr/>
        </p:nvPicPr>
        <p:blipFill>
          <a:blip r:embed="rId2"/>
          <a:srcRect b="12758"/>
          <a:stretch/>
        </p:blipFill>
        <p:spPr>
          <a:xfrm>
            <a:off x="8784771" y="1367141"/>
            <a:ext cx="3200400" cy="4809822"/>
          </a:xfrm>
          <a:prstGeom prst="rect">
            <a:avLst/>
          </a:prstGeom>
          <a:noFill/>
        </p:spPr>
      </p:pic>
    </p:spTree>
    <p:extLst>
      <p:ext uri="{BB962C8B-B14F-4D97-AF65-F5344CB8AC3E}">
        <p14:creationId xmlns:p14="http://schemas.microsoft.com/office/powerpoint/2010/main" val="373484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401411"/>
            <a:ext cx="11214100" cy="535531"/>
          </a:xfrm>
        </p:spPr>
        <p:txBody>
          <a:bodyPr/>
          <a:lstStyle/>
          <a:p>
            <a:r>
              <a:rPr lang="en-US" dirty="0"/>
              <a:t>Class Inheritance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078831"/>
            <a:ext cx="11584214" cy="4700337"/>
          </a:xfrm>
        </p:spPr>
        <p:txBody>
          <a:bodyPr/>
          <a:lstStyle/>
          <a:p>
            <a:pPr algn="just" fontAlgn="base"/>
            <a:r>
              <a:rPr lang="en-US" sz="1900" b="0" i="0" dirty="0">
                <a:effectLst/>
                <a:latin typeface="Nunito" pitchFamily="2" charset="0"/>
              </a:rPr>
              <a:t>In Dart, one class can inherit another class </a:t>
            </a:r>
            <a:r>
              <a:rPr lang="en-US" sz="1900" b="0" i="0" dirty="0" err="1">
                <a:effectLst/>
                <a:latin typeface="Nunito" pitchFamily="2" charset="0"/>
              </a:rPr>
              <a:t>i.e</a:t>
            </a:r>
            <a:r>
              <a:rPr lang="en-US" sz="1900" b="0" i="0" dirty="0">
                <a:effectLst/>
                <a:latin typeface="Nunito" pitchFamily="2" charset="0"/>
              </a:rPr>
              <a:t> dart can create a new class from an existing class. We make use of </a:t>
            </a:r>
            <a:r>
              <a:rPr lang="en-US" sz="1900" b="1" i="0" dirty="0">
                <a:effectLst/>
                <a:latin typeface="Nunito" pitchFamily="2" charset="0"/>
              </a:rPr>
              <a:t>extend</a:t>
            </a:r>
            <a:r>
              <a:rPr lang="en-US" sz="1900" b="0" i="0" dirty="0">
                <a:effectLst/>
                <a:latin typeface="Nunito" pitchFamily="2" charset="0"/>
              </a:rPr>
              <a:t> keyword to do so.</a:t>
            </a:r>
          </a:p>
          <a:p>
            <a:pPr algn="just" fontAlgn="base"/>
            <a:r>
              <a:rPr lang="en-US" sz="1900" b="1" i="0" dirty="0">
                <a:effectLst/>
                <a:latin typeface="Nunito" pitchFamily="2" charset="0"/>
              </a:rPr>
              <a:t>Terminology:</a:t>
            </a:r>
            <a:r>
              <a:rPr lang="en-US" sz="1900" b="0" i="0" dirty="0">
                <a:effectLst/>
                <a:latin typeface="Nunito" pitchFamily="2" charset="0"/>
              </a:rPr>
              <a:t>  </a:t>
            </a:r>
          </a:p>
          <a:p>
            <a:pPr algn="just" fontAlgn="base">
              <a:buFont typeface="Arial" panose="020B0604020202020204" pitchFamily="34" charset="0"/>
              <a:buChar char="•"/>
            </a:pPr>
            <a:r>
              <a:rPr lang="en-US" sz="1900" b="1" i="0" dirty="0">
                <a:effectLst/>
                <a:latin typeface="Nunito" pitchFamily="2" charset="0"/>
              </a:rPr>
              <a:t>Parent Class:</a:t>
            </a:r>
            <a:r>
              <a:rPr lang="en-US" sz="1900" b="0" i="0" dirty="0">
                <a:effectLst/>
                <a:latin typeface="Nunito" pitchFamily="2" charset="0"/>
              </a:rPr>
              <a:t> It is the class whose properties are inherited by the child class. It is also known as a </a:t>
            </a:r>
            <a:r>
              <a:rPr lang="en-US" sz="1900" b="1" i="0" dirty="0">
                <a:effectLst/>
                <a:latin typeface="Nunito" pitchFamily="2" charset="0"/>
              </a:rPr>
              <a:t>base class</a:t>
            </a:r>
            <a:r>
              <a:rPr lang="en-US" sz="1900" b="0" i="0" dirty="0">
                <a:effectLst/>
                <a:latin typeface="Nunito" pitchFamily="2" charset="0"/>
              </a:rPr>
              <a:t> or superclass.</a:t>
            </a:r>
          </a:p>
          <a:p>
            <a:pPr algn="just" fontAlgn="base">
              <a:buFont typeface="Arial" panose="020B0604020202020204" pitchFamily="34" charset="0"/>
              <a:buChar char="•"/>
            </a:pPr>
            <a:r>
              <a:rPr lang="en-US" sz="1900" b="1" i="0" dirty="0">
                <a:effectLst/>
                <a:latin typeface="Nunito" pitchFamily="2" charset="0"/>
              </a:rPr>
              <a:t>Child Class:</a:t>
            </a:r>
            <a:r>
              <a:rPr lang="en-US" sz="1900" b="0" i="0" dirty="0">
                <a:effectLst/>
                <a:latin typeface="Nunito" pitchFamily="2" charset="0"/>
              </a:rPr>
              <a:t> It is the class that inherits the properties of the other classes. It is also known as a </a:t>
            </a:r>
            <a:r>
              <a:rPr lang="en-US" sz="1900" b="1" i="0" dirty="0">
                <a:effectLst/>
                <a:latin typeface="Nunito" pitchFamily="2" charset="0"/>
              </a:rPr>
              <a:t>deprived class</a:t>
            </a:r>
            <a:r>
              <a:rPr lang="en-US" sz="1900" b="0" i="0" dirty="0">
                <a:effectLst/>
                <a:latin typeface="Nunito" pitchFamily="2" charset="0"/>
              </a:rPr>
              <a:t> or subclass</a:t>
            </a:r>
          </a:p>
          <a:p>
            <a:pPr algn="just" fontAlgn="base"/>
            <a:r>
              <a:rPr lang="en-US" sz="1900" b="1" i="0" dirty="0">
                <a:effectLst/>
                <a:latin typeface="Nunito" pitchFamily="2" charset="0"/>
              </a:rPr>
              <a:t>Types of Inheritance:</a:t>
            </a:r>
            <a:r>
              <a:rPr lang="en-US" sz="1900" b="0" i="0" dirty="0">
                <a:effectLst/>
                <a:latin typeface="Nunito" pitchFamily="2" charset="0"/>
              </a:rPr>
              <a:t> </a:t>
            </a:r>
          </a:p>
          <a:p>
            <a:pPr algn="just" fontAlgn="base">
              <a:buFont typeface="+mj-lt"/>
              <a:buAutoNum type="arabicPeriod"/>
            </a:pPr>
            <a:r>
              <a:rPr lang="en-US" sz="1900" b="1" i="0" dirty="0">
                <a:effectLst/>
                <a:latin typeface="Nunito" pitchFamily="2" charset="0"/>
              </a:rPr>
              <a:t>Single Inheritance:</a:t>
            </a:r>
            <a:r>
              <a:rPr lang="en-US" sz="1900" b="0" i="0" dirty="0">
                <a:effectLst/>
                <a:latin typeface="Nunito" pitchFamily="2" charset="0"/>
              </a:rPr>
              <a:t> This inheritance occurs when a class inherits a single-parent class.</a:t>
            </a:r>
          </a:p>
          <a:p>
            <a:pPr algn="just" fontAlgn="base">
              <a:buFont typeface="+mj-lt"/>
              <a:buAutoNum type="arabicPeriod"/>
            </a:pPr>
            <a:r>
              <a:rPr lang="en-US" sz="1900" b="1" i="0" dirty="0">
                <a:effectLst/>
                <a:latin typeface="Nunito" pitchFamily="2" charset="0"/>
              </a:rPr>
              <a:t>Multiple Inheritance:</a:t>
            </a:r>
            <a:r>
              <a:rPr lang="en-US" sz="1900" b="0" i="0" dirty="0">
                <a:effectLst/>
                <a:latin typeface="Nunito" pitchFamily="2" charset="0"/>
              </a:rPr>
              <a:t> This inheritance occurs when a class inherits more than one parent class. </a:t>
            </a:r>
            <a:r>
              <a:rPr lang="en-US" sz="1900" b="1" i="0" dirty="0">
                <a:effectLst/>
                <a:latin typeface="Nunito" pitchFamily="2" charset="0"/>
              </a:rPr>
              <a:t>Dart doesn’t support this.</a:t>
            </a:r>
            <a:endParaRPr lang="en-US" sz="1900" b="0" i="0" dirty="0">
              <a:effectLst/>
              <a:latin typeface="Nunito" pitchFamily="2" charset="0"/>
            </a:endParaRPr>
          </a:p>
          <a:p>
            <a:pPr algn="just" fontAlgn="base">
              <a:buFont typeface="+mj-lt"/>
              <a:buAutoNum type="arabicPeriod"/>
            </a:pPr>
            <a:r>
              <a:rPr lang="en-US" sz="1900" b="1" i="0" dirty="0">
                <a:effectLst/>
                <a:latin typeface="Nunito" pitchFamily="2" charset="0"/>
              </a:rPr>
              <a:t>Multi-Level Inheritance:</a:t>
            </a:r>
            <a:r>
              <a:rPr lang="en-US" sz="1900" b="0" i="0" dirty="0">
                <a:effectLst/>
                <a:latin typeface="Nunito" pitchFamily="2" charset="0"/>
              </a:rPr>
              <a:t> This inheritance occurs when a class inherits another child class.</a:t>
            </a:r>
          </a:p>
          <a:p>
            <a:pPr algn="just" fontAlgn="base">
              <a:buFont typeface="+mj-lt"/>
              <a:buAutoNum type="arabicPeriod"/>
            </a:pPr>
            <a:r>
              <a:rPr lang="en-US" sz="1900" b="1" i="0" dirty="0">
                <a:effectLst/>
                <a:latin typeface="Nunito" pitchFamily="2" charset="0"/>
              </a:rPr>
              <a:t> Hierarchical Inheritance:</a:t>
            </a:r>
            <a:r>
              <a:rPr lang="en-US" sz="1900" b="0" i="0" dirty="0">
                <a:effectLst/>
                <a:latin typeface="Nunito" pitchFamily="2" charset="0"/>
              </a:rPr>
              <a:t> More than one classes have the same parent class.</a:t>
            </a:r>
          </a:p>
          <a:p>
            <a:pPr algn="just" fontAlgn="base">
              <a:buFont typeface="Arial" panose="020B0604020202020204" pitchFamily="34" charset="0"/>
              <a:buChar char="•"/>
            </a:pPr>
            <a:endParaRPr lang="en-US" sz="1900" b="0" i="0" dirty="0">
              <a:effectLst/>
              <a:latin typeface="Nunito" pitchFamily="2" charset="0"/>
            </a:endParaRPr>
          </a:p>
          <a:p>
            <a:endParaRPr lang="en-US" sz="19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02993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Polymorphism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443365" y="1517715"/>
            <a:ext cx="7749901" cy="4659248"/>
          </a:xfrm>
        </p:spPr>
        <p:txBody>
          <a:bodyPr>
            <a:normAutofit/>
          </a:bodyPr>
          <a:lstStyle/>
          <a:p>
            <a:pPr>
              <a:lnSpc>
                <a:spcPct val="150000"/>
              </a:lnSpc>
            </a:pPr>
            <a:r>
              <a:rPr lang="en-US" b="0" i="0" dirty="0">
                <a:effectLst/>
              </a:rPr>
              <a:t>Polymorphism is exemplified in Dart by the </a:t>
            </a:r>
            <a:r>
              <a:rPr lang="en-US" dirty="0">
                <a:solidFill>
                  <a:srgbClr val="FF0000"/>
                </a:solidFill>
                <a:highlight>
                  <a:srgbClr val="C0C0C0"/>
                </a:highlight>
              </a:rPr>
              <a:t>@o</a:t>
            </a:r>
            <a:r>
              <a:rPr lang="en-US" b="0" i="0" dirty="0">
                <a:solidFill>
                  <a:srgbClr val="FF0000"/>
                </a:solidFill>
                <a:effectLst/>
                <a:highlight>
                  <a:srgbClr val="C0C0C0"/>
                </a:highlight>
              </a:rPr>
              <a:t>verride</a:t>
            </a:r>
            <a:r>
              <a:rPr lang="en-US" b="0" i="0" dirty="0">
                <a:effectLst/>
                <a:highlight>
                  <a:srgbClr val="C0C0C0"/>
                </a:highlight>
              </a:rPr>
              <a:t> </a:t>
            </a:r>
            <a:r>
              <a:rPr lang="en-US" b="0" i="0" dirty="0">
                <a:effectLst/>
              </a:rPr>
              <a:t>metatag. With it, a subclass's implementation of an inherited behavior can be specialized to be appropriate to its more specific subtype. When a class has properties that are themselves instances of other classes, it's using composition to add to its abilities.</a:t>
            </a:r>
          </a:p>
          <a:p>
            <a:endParaRPr lang="en-US" dirty="0"/>
          </a:p>
        </p:txBody>
      </p:sp>
      <p:pic>
        <p:nvPicPr>
          <p:cNvPr id="4" name="Picture 3">
            <a:extLst>
              <a:ext uri="{FF2B5EF4-FFF2-40B4-BE49-F238E27FC236}">
                <a16:creationId xmlns:a16="http://schemas.microsoft.com/office/drawing/2014/main" id="{CC8DBDF8-5AFF-274F-3210-11E41B7F4424}"/>
              </a:ext>
            </a:extLst>
          </p:cNvPr>
          <p:cNvPicPr>
            <a:picLocks noChangeAspect="1"/>
          </p:cNvPicPr>
          <p:nvPr/>
        </p:nvPicPr>
        <p:blipFill>
          <a:blip r:embed="rId2"/>
          <a:srcRect t="6621" b="5630"/>
          <a:stretch/>
        </p:blipFill>
        <p:spPr>
          <a:xfrm>
            <a:off x="8789028" y="958713"/>
            <a:ext cx="3058934" cy="4088468"/>
          </a:xfrm>
          <a:prstGeom prst="rect">
            <a:avLst/>
          </a:prstGeom>
          <a:noFill/>
        </p:spPr>
      </p:pic>
      <p:pic>
        <p:nvPicPr>
          <p:cNvPr id="6" name="Picture 5">
            <a:extLst>
              <a:ext uri="{FF2B5EF4-FFF2-40B4-BE49-F238E27FC236}">
                <a16:creationId xmlns:a16="http://schemas.microsoft.com/office/drawing/2014/main" id="{FAAB0CDF-CECA-5564-850B-CE34145C5100}"/>
              </a:ext>
            </a:extLst>
          </p:cNvPr>
          <p:cNvPicPr>
            <a:picLocks noChangeAspect="1"/>
          </p:cNvPicPr>
          <p:nvPr/>
        </p:nvPicPr>
        <p:blipFill>
          <a:blip r:embed="rId3"/>
          <a:srcRect t="11033" b="15808"/>
          <a:stretch/>
        </p:blipFill>
        <p:spPr>
          <a:xfrm>
            <a:off x="8789028" y="5183446"/>
            <a:ext cx="3054629" cy="1115106"/>
          </a:xfrm>
          <a:prstGeom prst="rect">
            <a:avLst/>
          </a:prstGeom>
        </p:spPr>
      </p:pic>
    </p:spTree>
    <p:extLst>
      <p:ext uri="{BB962C8B-B14F-4D97-AF65-F5344CB8AC3E}">
        <p14:creationId xmlns:p14="http://schemas.microsoft.com/office/powerpoint/2010/main" val="2510116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Super keyword</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19201"/>
            <a:ext cx="11089774" cy="4499428"/>
          </a:xfrm>
        </p:spPr>
        <p:txBody>
          <a:bodyPr/>
          <a:lstStyle/>
          <a:p>
            <a:pPr algn="l" fontAlgn="base">
              <a:lnSpc>
                <a:spcPct val="150000"/>
              </a:lnSpc>
            </a:pPr>
            <a:r>
              <a:rPr lang="en-US" sz="1800" b="0" i="0" dirty="0">
                <a:effectLst/>
                <a:latin typeface="Nunito" pitchFamily="2" charset="0"/>
              </a:rPr>
              <a:t>In Dart, </a:t>
            </a:r>
            <a:r>
              <a:rPr lang="en-US" sz="1800" b="1" i="0" dirty="0">
                <a:effectLst/>
                <a:latin typeface="Nunito" pitchFamily="2" charset="0"/>
              </a:rPr>
              <a:t>super</a:t>
            </a:r>
            <a:r>
              <a:rPr lang="en-US" sz="1800" b="0" i="0" dirty="0">
                <a:effectLst/>
                <a:latin typeface="Nunito" pitchFamily="2" charset="0"/>
              </a:rPr>
              <a:t> keyword is used to refer immediate parent class object. It is used to call properties and methods of the superclass. It does not call the method, whereas when we create an instance of subclass than that of the parent class is created implicitly so super keyword calls that instance.</a:t>
            </a:r>
          </a:p>
          <a:p>
            <a:pPr algn="l" fontAlgn="base">
              <a:lnSpc>
                <a:spcPct val="150000"/>
              </a:lnSpc>
            </a:pPr>
            <a:r>
              <a:rPr lang="en-US" sz="1800" b="1" i="0" dirty="0">
                <a:effectLst/>
                <a:latin typeface="Nunito" pitchFamily="2" charset="0"/>
              </a:rPr>
              <a:t>Advantages of super keyword:</a:t>
            </a:r>
            <a:endParaRPr lang="en-US" sz="1800" b="0" i="0" dirty="0">
              <a:effectLst/>
              <a:latin typeface="Nunito" pitchFamily="2" charset="0"/>
            </a:endParaRPr>
          </a:p>
          <a:p>
            <a:pPr algn="l" fontAlgn="base">
              <a:lnSpc>
                <a:spcPct val="150000"/>
              </a:lnSpc>
              <a:buFont typeface="Arial" panose="020B0604020202020204" pitchFamily="34" charset="0"/>
              <a:buChar char="•"/>
            </a:pPr>
            <a:r>
              <a:rPr lang="en-US" sz="1800" b="0" i="0" dirty="0">
                <a:effectLst/>
                <a:latin typeface="Nunito" pitchFamily="2" charset="0"/>
              </a:rPr>
              <a:t>It can be used to access the data members of parent class when both parent and child have member with same name.</a:t>
            </a:r>
          </a:p>
          <a:p>
            <a:pPr algn="l" fontAlgn="base">
              <a:lnSpc>
                <a:spcPct val="150000"/>
              </a:lnSpc>
              <a:buFont typeface="Arial" panose="020B0604020202020204" pitchFamily="34" charset="0"/>
              <a:buChar char="•"/>
            </a:pPr>
            <a:r>
              <a:rPr lang="en-US" sz="1800" b="0" i="0" dirty="0">
                <a:effectLst/>
                <a:latin typeface="Nunito" pitchFamily="2" charset="0"/>
              </a:rPr>
              <a:t>It is used to prevent overriding the parent method.</a:t>
            </a:r>
          </a:p>
          <a:p>
            <a:pPr algn="l" fontAlgn="base">
              <a:lnSpc>
                <a:spcPct val="150000"/>
              </a:lnSpc>
              <a:buFont typeface="Arial" panose="020B0604020202020204" pitchFamily="34" charset="0"/>
              <a:buChar char="•"/>
            </a:pPr>
            <a:r>
              <a:rPr lang="en-US" sz="1800" b="0" i="0" dirty="0">
                <a:effectLst/>
                <a:latin typeface="Nunito" pitchFamily="2" charset="0"/>
              </a:rPr>
              <a:t>It can be used to call parameterized constructor of parent class.</a:t>
            </a:r>
          </a:p>
          <a:p>
            <a:endParaRPr lang="en-US" sz="1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414100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Abstract Class &amp; Methods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17</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256753" y="1212980"/>
            <a:ext cx="8692580" cy="5467220"/>
          </a:xfrm>
        </p:spPr>
        <p:txBody>
          <a:bodyPr>
            <a:normAutofit fontScale="92500"/>
          </a:bodyPr>
          <a:lstStyle/>
          <a:p>
            <a:pPr rtl="0" fontAlgn="base">
              <a:lnSpc>
                <a:spcPct val="120000"/>
              </a:lnSpc>
            </a:pPr>
            <a:r>
              <a:rPr lang="en-US" sz="1600" b="0" i="0" dirty="0">
                <a:effectLst/>
              </a:rPr>
              <a:t>An </a:t>
            </a:r>
            <a:r>
              <a:rPr lang="en-US" sz="1600" b="1" i="1" dirty="0">
                <a:effectLst/>
              </a:rPr>
              <a:t>abstract class</a:t>
            </a:r>
            <a:r>
              <a:rPr lang="en-US" sz="1600" b="0" i="0" dirty="0">
                <a:effectLst/>
              </a:rPr>
              <a:t> in Dart is defined as a class that contains one or more abstract methods (methods without implementation). To declare an abstract class, we use the </a:t>
            </a:r>
            <a:r>
              <a:rPr lang="en-US" sz="1600" b="1" i="0" dirty="0">
                <a:effectLst/>
              </a:rPr>
              <a:t>abstract </a:t>
            </a:r>
            <a:r>
              <a:rPr lang="en-US" sz="1600" b="0" i="0" dirty="0">
                <a:effectLst/>
              </a:rPr>
              <a:t>keyword. It’s important to note that a class declared as abstract may or may not include abstract methods. However, if a class includes an abstract method, it must be declared as abstract.</a:t>
            </a:r>
          </a:p>
          <a:p>
            <a:pPr rtl="0" fontAlgn="base">
              <a:lnSpc>
                <a:spcPct val="120000"/>
              </a:lnSpc>
            </a:pPr>
            <a:r>
              <a:rPr lang="en-US" sz="1600" b="0" i="0" dirty="0">
                <a:effectLst/>
              </a:rPr>
              <a:t>Features of Abstract Class:  </a:t>
            </a:r>
          </a:p>
          <a:p>
            <a:pPr fontAlgn="base">
              <a:lnSpc>
                <a:spcPct val="120000"/>
              </a:lnSpc>
              <a:buFont typeface="Arial" panose="020B0604020202020204" pitchFamily="34" charset="0"/>
              <a:buChar char="•"/>
            </a:pPr>
            <a:r>
              <a:rPr lang="en-US" sz="1600" b="1" i="0" dirty="0">
                <a:effectLst/>
              </a:rPr>
              <a:t>Abstract Methods</a:t>
            </a:r>
            <a:r>
              <a:rPr lang="en-US" sz="1600" b="0" i="0" dirty="0">
                <a:effectLst/>
              </a:rPr>
              <a:t>: A class containing an abstract method must be declared abstract. An abstract class may contain both abstract and concrete methods.</a:t>
            </a:r>
          </a:p>
          <a:p>
            <a:pPr fontAlgn="base">
              <a:lnSpc>
                <a:spcPct val="120000"/>
              </a:lnSpc>
              <a:buFont typeface="Arial" panose="020B0604020202020204" pitchFamily="34" charset="0"/>
              <a:buChar char="•"/>
            </a:pPr>
            <a:r>
              <a:rPr lang="en-US" sz="1600" b="1" i="0" dirty="0">
                <a:effectLst/>
              </a:rPr>
              <a:t>Declaration</a:t>
            </a:r>
            <a:r>
              <a:rPr lang="en-US" sz="1600" b="0" i="0" dirty="0">
                <a:effectLst/>
              </a:rPr>
              <a:t>: A class can be declared abstract by using the abstract keyword.</a:t>
            </a:r>
          </a:p>
          <a:p>
            <a:pPr fontAlgn="base">
              <a:lnSpc>
                <a:spcPct val="120000"/>
              </a:lnSpc>
              <a:buFont typeface="Arial" panose="020B0604020202020204" pitchFamily="34" charset="0"/>
              <a:buChar char="•"/>
            </a:pPr>
            <a:r>
              <a:rPr lang="en-US" sz="1600" b="1" i="0" dirty="0">
                <a:effectLst/>
              </a:rPr>
              <a:t>Initialization</a:t>
            </a:r>
            <a:r>
              <a:rPr lang="en-US" sz="1600" b="0" i="0" dirty="0">
                <a:effectLst/>
              </a:rPr>
              <a:t>: An abstract class cannot be instantiated.</a:t>
            </a:r>
          </a:p>
          <a:p>
            <a:pPr fontAlgn="base">
              <a:lnSpc>
                <a:spcPct val="120000"/>
              </a:lnSpc>
              <a:buFont typeface="Arial" panose="020B0604020202020204" pitchFamily="34" charset="0"/>
              <a:buChar char="•"/>
            </a:pPr>
            <a:r>
              <a:rPr lang="en-US" sz="1600" b="1" i="0" dirty="0">
                <a:effectLst/>
              </a:rPr>
              <a:t>Inheritance</a:t>
            </a:r>
            <a:r>
              <a:rPr lang="en-US" sz="1600" b="0" i="0" dirty="0">
                <a:effectLst/>
              </a:rPr>
              <a:t>: An abstract class can be extended, but any subclass must implement all abstract methods.</a:t>
            </a:r>
          </a:p>
          <a:p>
            <a:pPr>
              <a:lnSpc>
                <a:spcPct val="120000"/>
              </a:lnSpc>
            </a:pPr>
            <a:r>
              <a:rPr lang="en-US" sz="1600" b="1" dirty="0">
                <a:solidFill>
                  <a:schemeClr val="tx1"/>
                </a:solidFill>
                <a:highlight>
                  <a:srgbClr val="C0C0C0"/>
                </a:highlight>
              </a:rPr>
              <a:t>Syntax</a:t>
            </a:r>
            <a:r>
              <a:rPr lang="en-US" sz="1600" b="1" dirty="0">
                <a:highlight>
                  <a:srgbClr val="C0C0C0"/>
                </a:highlight>
              </a:rPr>
              <a:t> : </a:t>
            </a:r>
            <a:r>
              <a:rPr lang="en-US" sz="1600" b="1" dirty="0">
                <a:solidFill>
                  <a:srgbClr val="FF0000"/>
                </a:solidFill>
                <a:highlight>
                  <a:srgbClr val="C0C0C0"/>
                </a:highlight>
              </a:rPr>
              <a:t>abstract class </a:t>
            </a:r>
            <a:r>
              <a:rPr lang="en-US" sz="1600" b="1" dirty="0" err="1">
                <a:solidFill>
                  <a:srgbClr val="FF0000"/>
                </a:solidFill>
                <a:highlight>
                  <a:srgbClr val="C0C0C0"/>
                </a:highlight>
              </a:rPr>
              <a:t>ClassName</a:t>
            </a:r>
            <a:r>
              <a:rPr lang="en-US" sz="1600" b="1" dirty="0">
                <a:solidFill>
                  <a:srgbClr val="FF0000"/>
                </a:solidFill>
                <a:highlight>
                  <a:srgbClr val="C0C0C0"/>
                </a:highlight>
              </a:rPr>
              <a:t> </a:t>
            </a:r>
          </a:p>
          <a:p>
            <a:pPr marL="0" indent="0">
              <a:lnSpc>
                <a:spcPct val="120000"/>
              </a:lnSpc>
              <a:buNone/>
            </a:pPr>
            <a:r>
              <a:rPr lang="en-US" sz="1600" b="1" dirty="0">
                <a:solidFill>
                  <a:srgbClr val="FF0000"/>
                </a:solidFill>
                <a:highlight>
                  <a:srgbClr val="C0C0C0"/>
                </a:highlight>
              </a:rPr>
              <a:t>{  </a:t>
            </a:r>
          </a:p>
          <a:p>
            <a:pPr marL="0" indent="0">
              <a:lnSpc>
                <a:spcPct val="120000"/>
              </a:lnSpc>
              <a:buNone/>
            </a:pPr>
            <a:r>
              <a:rPr lang="en-US" sz="1600" b="1" dirty="0">
                <a:solidFill>
                  <a:srgbClr val="FF0000"/>
                </a:solidFill>
                <a:highlight>
                  <a:srgbClr val="C0C0C0"/>
                </a:highlight>
              </a:rPr>
              <a:t> // Body of the abstract class</a:t>
            </a:r>
          </a:p>
          <a:p>
            <a:pPr marL="0" indent="0">
              <a:lnSpc>
                <a:spcPct val="120000"/>
              </a:lnSpc>
              <a:buNone/>
            </a:pPr>
            <a:r>
              <a:rPr lang="en-US" sz="1600" b="1" dirty="0">
                <a:solidFill>
                  <a:srgbClr val="FF0000"/>
                </a:solidFill>
                <a:highlight>
                  <a:srgbClr val="C0C0C0"/>
                </a:highlight>
              </a:rPr>
              <a:t>}</a:t>
            </a:r>
          </a:p>
        </p:txBody>
      </p:sp>
      <p:pic>
        <p:nvPicPr>
          <p:cNvPr id="4" name="Picture 3">
            <a:extLst>
              <a:ext uri="{FF2B5EF4-FFF2-40B4-BE49-F238E27FC236}">
                <a16:creationId xmlns:a16="http://schemas.microsoft.com/office/drawing/2014/main" id="{16F9F35F-6C95-B3BF-41D0-CB1DF34180A7}"/>
              </a:ext>
            </a:extLst>
          </p:cNvPr>
          <p:cNvPicPr>
            <a:picLocks noChangeAspect="1"/>
          </p:cNvPicPr>
          <p:nvPr/>
        </p:nvPicPr>
        <p:blipFill>
          <a:blip r:embed="rId2"/>
          <a:stretch>
            <a:fillRect/>
          </a:stretch>
        </p:blipFill>
        <p:spPr>
          <a:xfrm>
            <a:off x="9135945" y="1367141"/>
            <a:ext cx="2946973" cy="4659248"/>
          </a:xfrm>
          <a:prstGeom prst="rect">
            <a:avLst/>
          </a:prstGeom>
          <a:noFill/>
        </p:spPr>
      </p:pic>
    </p:spTree>
    <p:extLst>
      <p:ext uri="{BB962C8B-B14F-4D97-AF65-F5344CB8AC3E}">
        <p14:creationId xmlns:p14="http://schemas.microsoft.com/office/powerpoint/2010/main" val="10521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Interface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18</a:t>
            </a:fld>
            <a:endParaRPr lang="en-US"/>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a:xfrm>
            <a:off x="216845" y="1360714"/>
            <a:ext cx="6146633" cy="4816249"/>
          </a:xfrm>
        </p:spPr>
        <p:txBody>
          <a:bodyPr>
            <a:normAutofit/>
          </a:bodyPr>
          <a:lstStyle/>
          <a:p>
            <a:pPr>
              <a:lnSpc>
                <a:spcPct val="150000"/>
              </a:lnSpc>
            </a:pPr>
            <a:r>
              <a:rPr lang="en-US" sz="1900" dirty="0"/>
              <a:t>The interface in the dart provides the user with the blueprint of the class, that any class should follow if it interfaces that class </a:t>
            </a:r>
          </a:p>
          <a:p>
            <a:pPr>
              <a:lnSpc>
                <a:spcPct val="150000"/>
              </a:lnSpc>
            </a:pPr>
            <a:r>
              <a:rPr lang="en-US" sz="1900" dirty="0"/>
              <a:t>i.e. if a class inherits another it should redefine each function present inside an interfaced class in its way. They are nothing but a set of methods defined for an object. </a:t>
            </a:r>
          </a:p>
          <a:p>
            <a:pPr>
              <a:lnSpc>
                <a:spcPct val="150000"/>
              </a:lnSpc>
            </a:pPr>
            <a:r>
              <a:rPr lang="en-US" sz="1900" dirty="0"/>
              <a:t>Dart doesn’t have any direct way to create inherited class, we have to make use of implements keyword to do so.</a:t>
            </a:r>
          </a:p>
        </p:txBody>
      </p:sp>
      <p:pic>
        <p:nvPicPr>
          <p:cNvPr id="4" name="Picture 3">
            <a:extLst>
              <a:ext uri="{FF2B5EF4-FFF2-40B4-BE49-F238E27FC236}">
                <a16:creationId xmlns:a16="http://schemas.microsoft.com/office/drawing/2014/main" id="{C5B4F375-5506-C312-8E20-F2AC7E34AF58}"/>
              </a:ext>
            </a:extLst>
          </p:cNvPr>
          <p:cNvPicPr>
            <a:picLocks noChangeAspect="1"/>
          </p:cNvPicPr>
          <p:nvPr/>
        </p:nvPicPr>
        <p:blipFill>
          <a:blip r:embed="rId2"/>
          <a:stretch>
            <a:fillRect/>
          </a:stretch>
        </p:blipFill>
        <p:spPr>
          <a:xfrm>
            <a:off x="6802016" y="1252713"/>
            <a:ext cx="5173139" cy="4659248"/>
          </a:xfrm>
          <a:prstGeom prst="rect">
            <a:avLst/>
          </a:prstGeom>
          <a:noFill/>
        </p:spPr>
      </p:pic>
      <p:pic>
        <p:nvPicPr>
          <p:cNvPr id="6" name="Picture 5">
            <a:extLst>
              <a:ext uri="{FF2B5EF4-FFF2-40B4-BE49-F238E27FC236}">
                <a16:creationId xmlns:a16="http://schemas.microsoft.com/office/drawing/2014/main" id="{EF8C6CE4-11AF-11D3-D05A-DB9676B5D585}"/>
              </a:ext>
            </a:extLst>
          </p:cNvPr>
          <p:cNvPicPr>
            <a:picLocks noChangeAspect="1"/>
          </p:cNvPicPr>
          <p:nvPr/>
        </p:nvPicPr>
        <p:blipFill>
          <a:blip r:embed="rId3"/>
          <a:srcRect l="3223" r="6115"/>
          <a:stretch/>
        </p:blipFill>
        <p:spPr>
          <a:xfrm>
            <a:off x="6802016" y="6086218"/>
            <a:ext cx="5173140" cy="681037"/>
          </a:xfrm>
          <a:prstGeom prst="rect">
            <a:avLst/>
          </a:prstGeom>
        </p:spPr>
      </p:pic>
    </p:spTree>
    <p:extLst>
      <p:ext uri="{BB962C8B-B14F-4D97-AF65-F5344CB8AC3E}">
        <p14:creationId xmlns:p14="http://schemas.microsoft.com/office/powerpoint/2010/main" val="578843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1AE5-A6AC-EFC3-FB91-E7C20CFF8C15}"/>
              </a:ext>
            </a:extLst>
          </p:cNvPr>
          <p:cNvSpPr>
            <a:spLocks noGrp="1"/>
          </p:cNvSpPr>
          <p:nvPr>
            <p:ph type="title"/>
          </p:nvPr>
        </p:nvSpPr>
        <p:spPr/>
        <p:txBody>
          <a:bodyPr/>
          <a:lstStyle/>
          <a:p>
            <a:r>
              <a:rPr lang="en-US" dirty="0"/>
              <a:t>Exercise: </a:t>
            </a:r>
          </a:p>
        </p:txBody>
      </p:sp>
      <p:sp>
        <p:nvSpPr>
          <p:cNvPr id="3" name="Slide Number Placeholder 2">
            <a:extLst>
              <a:ext uri="{FF2B5EF4-FFF2-40B4-BE49-F238E27FC236}">
                <a16:creationId xmlns:a16="http://schemas.microsoft.com/office/drawing/2014/main" id="{B1840E38-6F8A-E733-AC3A-0734EB970E2A}"/>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 Placeholder 3">
            <a:extLst>
              <a:ext uri="{FF2B5EF4-FFF2-40B4-BE49-F238E27FC236}">
                <a16:creationId xmlns:a16="http://schemas.microsoft.com/office/drawing/2014/main" id="{E46B0AAF-549D-9C90-647C-EF7B6420211B}"/>
              </a:ext>
            </a:extLst>
          </p:cNvPr>
          <p:cNvSpPr>
            <a:spLocks noGrp="1"/>
          </p:cNvSpPr>
          <p:nvPr>
            <p:ph type="body" sz="quarter" idx="13"/>
          </p:nvPr>
        </p:nvSpPr>
        <p:spPr>
          <a:xfrm>
            <a:off x="444500" y="1203158"/>
            <a:ext cx="7019726" cy="5111917"/>
          </a:xfrm>
        </p:spPr>
        <p:txBody>
          <a:bodyPr/>
          <a:lstStyle/>
          <a:p>
            <a:pPr>
              <a:spcBef>
                <a:spcPts val="0"/>
              </a:spcBef>
              <a:spcAft>
                <a:spcPts val="0"/>
              </a:spcAft>
            </a:pPr>
            <a:r>
              <a:rPr lang="en-US" sz="1800" b="0" i="0" u="none" strike="noStrike" dirty="0">
                <a:effectLst/>
                <a:latin typeface="Arial" panose="020B0604020202020204" pitchFamily="34" charset="0"/>
              </a:rPr>
              <a:t>Multiple hierarchy </a:t>
            </a:r>
          </a:p>
          <a:p>
            <a:pPr>
              <a:spcBef>
                <a:spcPts val="0"/>
              </a:spcBef>
              <a:spcAft>
                <a:spcPts val="0"/>
              </a:spcAft>
            </a:pPr>
            <a:endParaRPr lang="en-US" sz="1800" dirty="0">
              <a:latin typeface="Arial" panose="020B0604020202020204" pitchFamily="34" charset="0"/>
            </a:endParaRPr>
          </a:p>
          <a:p>
            <a:pPr marL="0" indent="0">
              <a:spcBef>
                <a:spcPts val="0"/>
              </a:spcBef>
              <a:spcAft>
                <a:spcPts val="0"/>
              </a:spcAft>
              <a:buNone/>
            </a:pPr>
            <a:r>
              <a:rPr lang="en-US" sz="1800" dirty="0">
                <a:latin typeface="Arial" panose="020B0604020202020204" pitchFamily="34" charset="0"/>
              </a:rPr>
              <a:t>     </a:t>
            </a:r>
            <a:r>
              <a:rPr lang="en-US" sz="1800" b="0" i="0" u="none" strike="noStrike" dirty="0">
                <a:effectLst/>
                <a:latin typeface="Arial" panose="020B0604020202020204" pitchFamily="34" charset="0"/>
              </a:rPr>
              <a:t>*  Create a class A </a:t>
            </a:r>
            <a:endParaRPr lang="en-US" b="0" dirty="0">
              <a:effectLst/>
            </a:endParaRPr>
          </a:p>
          <a:p>
            <a:pPr marL="0" indent="0" rtl="0">
              <a:spcBef>
                <a:spcPts val="0"/>
              </a:spcBef>
              <a:spcAft>
                <a:spcPts val="0"/>
              </a:spcAft>
              <a:buNone/>
            </a:pPr>
            <a:r>
              <a:rPr lang="en-US" sz="1800" b="0" i="0" u="none" strike="noStrike" dirty="0">
                <a:effectLst/>
                <a:latin typeface="Arial" panose="020B0604020202020204" pitchFamily="34" charset="0"/>
              </a:rPr>
              <a:t>     *  Create a class B and a variable  with any value</a:t>
            </a:r>
            <a:endParaRPr lang="en-US" b="0" dirty="0">
              <a:effectLst/>
            </a:endParaRPr>
          </a:p>
          <a:p>
            <a:pPr marL="0" indent="0" rtl="0">
              <a:spcBef>
                <a:spcPts val="0"/>
              </a:spcBef>
              <a:spcAft>
                <a:spcPts val="0"/>
              </a:spcAft>
              <a:buNone/>
            </a:pPr>
            <a:r>
              <a:rPr lang="en-US" sz="1800" b="0" i="0" u="none" strike="noStrike" dirty="0">
                <a:effectLst/>
                <a:latin typeface="Arial" panose="020B0604020202020204" pitchFamily="34" charset="0"/>
              </a:rPr>
              <a:t>     *  Create a class C and a variable with any value</a:t>
            </a:r>
            <a:endParaRPr lang="en-US" b="0" dirty="0">
              <a:effectLst/>
            </a:endParaRPr>
          </a:p>
          <a:p>
            <a:pPr marL="0" indent="0" rtl="0">
              <a:spcBef>
                <a:spcPts val="0"/>
              </a:spcBef>
              <a:spcAft>
                <a:spcPts val="0"/>
              </a:spcAft>
              <a:buNone/>
            </a:pPr>
            <a:r>
              <a:rPr lang="en-US" sz="1800" b="0" i="0" u="none" strike="noStrike" dirty="0">
                <a:effectLst/>
                <a:latin typeface="Arial" panose="020B0604020202020204" pitchFamily="34" charset="0"/>
              </a:rPr>
              <a:t>     *  Create a class D and a variable with any value</a:t>
            </a:r>
            <a:endParaRPr lang="en-US" b="0" dirty="0">
              <a:effectLst/>
            </a:endParaRPr>
          </a:p>
          <a:p>
            <a:pPr marL="0" indent="0" rtl="0">
              <a:spcBef>
                <a:spcPts val="0"/>
              </a:spcBef>
              <a:spcAft>
                <a:spcPts val="0"/>
              </a:spcAft>
              <a:buNone/>
            </a:pPr>
            <a:r>
              <a:rPr lang="en-US" sz="1800" b="0" i="0" u="none" strike="noStrike" dirty="0">
                <a:effectLst/>
                <a:latin typeface="Arial" panose="020B0604020202020204" pitchFamily="34" charset="0"/>
              </a:rPr>
              <a:t>     *  Create a class F and a variable with any value</a:t>
            </a:r>
          </a:p>
          <a:p>
            <a:pPr marL="0" indent="0" rtl="0">
              <a:spcBef>
                <a:spcPts val="0"/>
              </a:spcBef>
              <a:spcAft>
                <a:spcPts val="0"/>
              </a:spcAft>
              <a:buNone/>
            </a:pPr>
            <a:br>
              <a:rPr lang="en-US" b="0" dirty="0">
                <a:effectLst/>
              </a:rPr>
            </a:br>
            <a:r>
              <a:rPr lang="en-US" sz="1800" b="0" i="0" u="sng" dirty="0">
                <a:effectLst/>
                <a:latin typeface="Arial" panose="020B0604020202020204" pitchFamily="34" charset="0"/>
              </a:rPr>
              <a:t>Inherit all classes to class A</a:t>
            </a:r>
            <a:endParaRPr lang="en-US" b="0" dirty="0">
              <a:effectLst/>
            </a:endParaRPr>
          </a:p>
          <a:p>
            <a:pPr marL="0" indent="0" rtl="0">
              <a:spcBef>
                <a:spcPts val="0"/>
              </a:spcBef>
              <a:spcAft>
                <a:spcPts val="0"/>
              </a:spcAft>
              <a:buNone/>
            </a:pPr>
            <a:br>
              <a:rPr lang="en-US" b="0" dirty="0">
                <a:effectLst/>
              </a:rPr>
            </a:br>
            <a:r>
              <a:rPr lang="en-US" sz="1800" b="0" i="0" u="none" strike="noStrike" dirty="0">
                <a:effectLst/>
                <a:latin typeface="Arial" panose="020B0604020202020204" pitchFamily="34" charset="0"/>
              </a:rPr>
              <a:t>Create object for class A , and print variables inside other classes</a:t>
            </a:r>
            <a:r>
              <a:rPr lang="en-US" dirty="0"/>
              <a:t> </a:t>
            </a:r>
            <a:r>
              <a:rPr lang="en-US" sz="1800" b="0" i="0" u="none" strike="noStrike" dirty="0">
                <a:effectLst/>
                <a:latin typeface="Arial" panose="020B0604020202020204" pitchFamily="34" charset="0"/>
              </a:rPr>
              <a:t>With that object.</a:t>
            </a:r>
            <a:br>
              <a:rPr lang="en-US" b="0" dirty="0">
                <a:effectLst/>
              </a:rPr>
            </a:br>
            <a:br>
              <a:rPr lang="en-US" b="0" dirty="0">
                <a:effectLst/>
              </a:rPr>
            </a:br>
            <a:r>
              <a:rPr lang="en-US" sz="1800" b="1" i="0" u="none" strike="noStrike" dirty="0">
                <a:solidFill>
                  <a:srgbClr val="FF0000"/>
                </a:solidFill>
                <a:effectLst/>
                <a:highlight>
                  <a:srgbClr val="FFFF00"/>
                </a:highlight>
                <a:latin typeface="Arial" panose="020B0604020202020204" pitchFamily="34" charset="0"/>
              </a:rPr>
              <a:t>Do not use interface</a:t>
            </a:r>
            <a:br>
              <a:rPr lang="en-US" dirty="0"/>
            </a:br>
            <a:endParaRPr lang="en-US" dirty="0"/>
          </a:p>
        </p:txBody>
      </p:sp>
      <p:pic>
        <p:nvPicPr>
          <p:cNvPr id="6" name="Picture 5">
            <a:extLst>
              <a:ext uri="{FF2B5EF4-FFF2-40B4-BE49-F238E27FC236}">
                <a16:creationId xmlns:a16="http://schemas.microsoft.com/office/drawing/2014/main" id="{71D3E7B4-62BD-8981-89A3-44DA90602E33}"/>
              </a:ext>
            </a:extLst>
          </p:cNvPr>
          <p:cNvPicPr>
            <a:picLocks noChangeAspect="1"/>
          </p:cNvPicPr>
          <p:nvPr/>
        </p:nvPicPr>
        <p:blipFill>
          <a:blip r:embed="rId2"/>
          <a:srcRect t="3280"/>
          <a:stretch/>
        </p:blipFill>
        <p:spPr>
          <a:xfrm>
            <a:off x="7498383" y="87087"/>
            <a:ext cx="4572638" cy="5242681"/>
          </a:xfrm>
          <a:prstGeom prst="rect">
            <a:avLst/>
          </a:prstGeom>
        </p:spPr>
      </p:pic>
      <p:pic>
        <p:nvPicPr>
          <p:cNvPr id="8" name="Picture 7">
            <a:extLst>
              <a:ext uri="{FF2B5EF4-FFF2-40B4-BE49-F238E27FC236}">
                <a16:creationId xmlns:a16="http://schemas.microsoft.com/office/drawing/2014/main" id="{8E2CB2AF-BD3E-312A-7388-33FA81F8B778}"/>
              </a:ext>
            </a:extLst>
          </p:cNvPr>
          <p:cNvPicPr>
            <a:picLocks noChangeAspect="1"/>
          </p:cNvPicPr>
          <p:nvPr/>
        </p:nvPicPr>
        <p:blipFill>
          <a:blip r:embed="rId3"/>
          <a:srcRect b="28776"/>
          <a:stretch/>
        </p:blipFill>
        <p:spPr>
          <a:xfrm>
            <a:off x="7498383" y="5420482"/>
            <a:ext cx="4572638" cy="1350432"/>
          </a:xfrm>
          <a:prstGeom prst="rect">
            <a:avLst/>
          </a:prstGeom>
        </p:spPr>
      </p:pic>
    </p:spTree>
    <p:extLst>
      <p:ext uri="{BB962C8B-B14F-4D97-AF65-F5344CB8AC3E}">
        <p14:creationId xmlns:p14="http://schemas.microsoft.com/office/powerpoint/2010/main" val="228586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ctrTitle"/>
          </p:nvPr>
        </p:nvSpPr>
        <p:spPr>
          <a:xfrm>
            <a:off x="1235242" y="149833"/>
            <a:ext cx="10523621" cy="1243584"/>
          </a:xfrm>
        </p:spPr>
        <p:txBody>
          <a:bodyPr anchor="b">
            <a:normAutofit fontScale="90000"/>
          </a:bodyPr>
          <a:lstStyle/>
          <a:p>
            <a:r>
              <a:rPr lang="en-US" sz="6100" dirty="0">
                <a:solidFill>
                  <a:schemeClr val="bg1"/>
                </a:solidFill>
              </a:rPr>
              <a:t>Object Oriented Programming</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subTitle" idx="1"/>
          </p:nvPr>
        </p:nvSpPr>
        <p:spPr>
          <a:xfrm>
            <a:off x="111967" y="1511559"/>
            <a:ext cx="11868539" cy="4953409"/>
          </a:xfrm>
        </p:spPr>
        <p:txBody>
          <a:bodyPr>
            <a:normAutofit/>
          </a:bodyPr>
          <a:lstStyle/>
          <a:p>
            <a:pPr marL="285750" indent="-285750" algn="just">
              <a:lnSpc>
                <a:spcPct val="150000"/>
              </a:lnSpc>
              <a:buFont typeface="Arial" panose="020B0604020202020204" pitchFamily="34" charset="0"/>
              <a:buChar char="•"/>
            </a:pPr>
            <a:r>
              <a:rPr lang="en-US" b="1" i="0" dirty="0">
                <a:effectLst/>
                <a:highlight>
                  <a:srgbClr val="103350"/>
                </a:highlight>
                <a:latin typeface="source-serif-pro"/>
              </a:rPr>
              <a:t>Object-oriented programming (OOP) is a way of writing computer programs. Instead of just writing lines of code, we organize our code around things called “objects.” These objects can be anything, like a person, a bank account, or a car.</a:t>
            </a:r>
          </a:p>
          <a:p>
            <a:pPr marL="285750" indent="-285750" algn="just">
              <a:lnSpc>
                <a:spcPct val="150000"/>
              </a:lnSpc>
              <a:buFont typeface="Arial" panose="020B0604020202020204" pitchFamily="34" charset="0"/>
              <a:buChar char="•"/>
            </a:pPr>
            <a:r>
              <a:rPr lang="en-US" b="1" i="0" dirty="0">
                <a:effectLst/>
                <a:highlight>
                  <a:srgbClr val="103350"/>
                </a:highlight>
                <a:latin typeface="source-serif-pro"/>
              </a:rPr>
              <a:t>Each object has its own special features (we call them “attributes”) and things it can do (we call them “behavior”). For example, if our object is a person, they might have features like a name, age, and height, and they can do things like walking and talking.</a:t>
            </a:r>
          </a:p>
          <a:p>
            <a:pPr marL="285750" indent="-285750" algn="just">
              <a:lnSpc>
                <a:spcPct val="150000"/>
              </a:lnSpc>
              <a:buFont typeface="Arial" panose="020B0604020202020204" pitchFamily="34" charset="0"/>
              <a:buChar char="•"/>
            </a:pPr>
            <a:r>
              <a:rPr lang="en-US" b="1" i="0" dirty="0">
                <a:effectLst/>
                <a:highlight>
                  <a:srgbClr val="103350"/>
                </a:highlight>
                <a:latin typeface="source-serif-pro"/>
              </a:rPr>
              <a:t>Advantage - </a:t>
            </a:r>
            <a:r>
              <a:rPr lang="en-US" b="1" i="0" dirty="0">
                <a:effectLst/>
                <a:highlight>
                  <a:srgbClr val="103350"/>
                </a:highlight>
                <a:latin typeface="Roboto" panose="02000000000000000000" pitchFamily="2" charset="0"/>
              </a:rPr>
              <a:t>It enhances code organization, promotes reusability, and simplifies the development process. By structuring code around objects, developers can create modular components that are easier to test, maintain, and extend.</a:t>
            </a:r>
            <a:endParaRPr lang="en-US" b="1" i="0" dirty="0">
              <a:effectLst/>
              <a:highlight>
                <a:srgbClr val="103350"/>
              </a:highlight>
              <a:latin typeface="source-serif-pro"/>
            </a:endParaRPr>
          </a:p>
          <a:p>
            <a:endParaRPr lang="en-US" b="1" dirty="0"/>
          </a:p>
        </p:txBody>
      </p:sp>
      <p:sp>
        <p:nvSpPr>
          <p:cNvPr id="2" name="Slide Number Placeholder 1" hidden="1">
            <a:extLst>
              <a:ext uri="{FF2B5EF4-FFF2-40B4-BE49-F238E27FC236}">
                <a16:creationId xmlns:a16="http://schemas.microsoft.com/office/drawing/2014/main" id="{0B24BF10-2B55-43AB-9F77-F1A1410384A9}"/>
              </a:ext>
            </a:extLst>
          </p:cNvPr>
          <p:cNvSpPr>
            <a:spLocks noGrp="1"/>
          </p:cNvSpPr>
          <p:nvPr>
            <p:ph type="sldNum" sz="quarter" idx="4294967295"/>
          </p:nvPr>
        </p:nvSpPr>
        <p:spPr>
          <a:xfrm>
            <a:off x="11252200" y="6315075"/>
            <a:ext cx="406400" cy="365125"/>
          </a:xfrm>
        </p:spPr>
        <p:txBody>
          <a:bodyPr/>
          <a:lstStyle/>
          <a:p>
            <a:pPr>
              <a:spcAft>
                <a:spcPts val="600"/>
              </a:spcAft>
            </a:pPr>
            <a:fld id="{C263D6C4-4840-40CC-AC84-17E24B3B7BDE}" type="slidenum">
              <a:rPr lang="en-US" smtClean="0"/>
              <a:pPr>
                <a:spcAft>
                  <a:spcPts val="600"/>
                </a:spcAft>
              </a:pPr>
              <a:t>2</a:t>
            </a:fld>
            <a:endParaRPr lang="en-US"/>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533400" y="3200401"/>
            <a:ext cx="5934076" cy="952500"/>
          </a:xfrm>
        </p:spPr>
        <p:txBody>
          <a:bodyPr anchor="t">
            <a:normAutofit/>
          </a:bodyPr>
          <a:lstStyle/>
          <a:p>
            <a:r>
              <a:rPr lang="en-US" sz="4000" b="1" dirty="0"/>
              <a:t>Thank You</a:t>
            </a:r>
            <a:endParaRPr lang="en-GB" sz="4000" b="1" dirty="0"/>
          </a:p>
        </p:txBody>
      </p:sp>
      <p:sp>
        <p:nvSpPr>
          <p:cNvPr id="13" name="Slide Number Placeholder 2">
            <a:extLst>
              <a:ext uri="{FF2B5EF4-FFF2-40B4-BE49-F238E27FC236}">
                <a16:creationId xmlns:a16="http://schemas.microsoft.com/office/drawing/2014/main" id="{2D54F3E4-1187-D398-C7D5-58AEE1905677}"/>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20</a:t>
            </a:fld>
            <a:endParaRPr lang="en-US" noProof="0"/>
          </a:p>
        </p:txBody>
      </p:sp>
      <p:sp>
        <p:nvSpPr>
          <p:cNvPr id="3" name="Title 1">
            <a:extLst>
              <a:ext uri="{FF2B5EF4-FFF2-40B4-BE49-F238E27FC236}">
                <a16:creationId xmlns:a16="http://schemas.microsoft.com/office/drawing/2014/main" id="{A313BD12-AB04-20C9-4D42-6020219B96A3}"/>
              </a:ext>
            </a:extLst>
          </p:cNvPr>
          <p:cNvSpPr txBox="1">
            <a:spLocks/>
          </p:cNvSpPr>
          <p:nvPr/>
        </p:nvSpPr>
        <p:spPr>
          <a:xfrm>
            <a:off x="533400" y="4314825"/>
            <a:ext cx="6150881" cy="1371600"/>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lang="en-GB" sz="3200" b="0" i="0" kern="1200" dirty="0">
                <a:solidFill>
                  <a:schemeClr val="bg1"/>
                </a:solidFill>
                <a:latin typeface="+mj-lt"/>
                <a:ea typeface="+mj-ea"/>
                <a:cs typeface="+mj-cs"/>
              </a:defRPr>
            </a:lvl1pPr>
          </a:lstStyle>
          <a:p>
            <a:r>
              <a:rPr lang="en-US" sz="2400" dirty="0">
                <a:latin typeface="Aptos Light" panose="020B0004020202020204" pitchFamily="34" charset="0"/>
              </a:rPr>
              <a:t>Prepared by : </a:t>
            </a:r>
          </a:p>
          <a:p>
            <a:endParaRPr lang="en-US" sz="2400" dirty="0">
              <a:latin typeface="Aptos Light" panose="020B0004020202020204" pitchFamily="34" charset="0"/>
            </a:endParaRPr>
          </a:p>
          <a:p>
            <a:r>
              <a:rPr lang="en-US" sz="2400" dirty="0">
                <a:latin typeface="Aptos Light" panose="020B0004020202020204" pitchFamily="34" charset="0"/>
              </a:rPr>
              <a:t>Jubi Marva</a:t>
            </a:r>
          </a:p>
          <a:p>
            <a:r>
              <a:rPr lang="en-US" sz="2400" dirty="0">
                <a:latin typeface="Aptos Light" panose="020B0004020202020204" pitchFamily="34" charset="0"/>
              </a:rPr>
              <a:t>Flutter Developer</a:t>
            </a:r>
          </a:p>
          <a:p>
            <a:r>
              <a:rPr lang="en-US" sz="2400" dirty="0">
                <a:latin typeface="Aptos Light" panose="020B0004020202020204" pitchFamily="34" charset="0"/>
                <a:hlinkClick r:id="rId2"/>
              </a:rPr>
              <a:t>jubimarva12@gmail.com</a:t>
            </a:r>
            <a:endParaRPr lang="en-US" sz="2400" dirty="0">
              <a:latin typeface="Aptos Light" panose="020B0004020202020204" pitchFamily="34" charset="0"/>
            </a:endParaRPr>
          </a:p>
          <a:p>
            <a:r>
              <a:rPr lang="en-US" sz="2400" dirty="0" err="1">
                <a:latin typeface="Aptos Light" panose="020B0004020202020204" pitchFamily="34" charset="0"/>
              </a:rPr>
              <a:t>Aitrich</a:t>
            </a:r>
            <a:r>
              <a:rPr lang="en-US" sz="2400" dirty="0">
                <a:latin typeface="Aptos Light" panose="020B0004020202020204" pitchFamily="34" charset="0"/>
              </a:rPr>
              <a:t> Academy</a:t>
            </a:r>
          </a:p>
          <a:p>
            <a:endParaRPr lang="en-US" sz="2400" dirty="0">
              <a:latin typeface="Aptos Light" panose="020B0004020202020204" pitchFamily="34"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533399" y="3200400"/>
            <a:ext cx="7551057" cy="2859313"/>
          </a:xfrm>
        </p:spPr>
        <p:txBody>
          <a:bodyPr anchor="t">
            <a:normAutofit/>
          </a:bodyPr>
          <a:lstStyle/>
          <a:p>
            <a:pPr>
              <a:lnSpc>
                <a:spcPct val="90000"/>
              </a:lnSpc>
            </a:pPr>
            <a:r>
              <a:rPr lang="en-US" b="0" i="0" dirty="0">
                <a:effectLst/>
              </a:rPr>
              <a:t>Four Concepts of OOPS:</a:t>
            </a:r>
            <a:br>
              <a:rPr lang="en-US" b="0" i="0" dirty="0">
                <a:effectLst/>
              </a:rPr>
            </a:br>
            <a:br>
              <a:rPr lang="en-US" dirty="0"/>
            </a:br>
            <a:r>
              <a:rPr lang="en-US" dirty="0"/>
              <a:t>1.</a:t>
            </a:r>
            <a:r>
              <a:rPr lang="en-US" b="0" i="0" dirty="0">
                <a:effectLst/>
              </a:rPr>
              <a:t> </a:t>
            </a:r>
            <a:r>
              <a:rPr lang="en-US" b="1" i="0" dirty="0">
                <a:effectLst/>
              </a:rPr>
              <a:t>Inheritance</a:t>
            </a:r>
            <a:br>
              <a:rPr lang="en-US" dirty="0"/>
            </a:br>
            <a:r>
              <a:rPr lang="en-US" dirty="0"/>
              <a:t>2.</a:t>
            </a:r>
            <a:r>
              <a:rPr lang="en-US" b="0" i="0" dirty="0">
                <a:effectLst/>
              </a:rPr>
              <a:t> </a:t>
            </a:r>
            <a:r>
              <a:rPr lang="en-US" b="1" i="0" dirty="0">
                <a:effectLst/>
              </a:rPr>
              <a:t>Polymorphism</a:t>
            </a:r>
            <a:br>
              <a:rPr lang="en-US" dirty="0"/>
            </a:br>
            <a:r>
              <a:rPr lang="en-US" dirty="0"/>
              <a:t>3.</a:t>
            </a:r>
            <a:r>
              <a:rPr lang="en-US" b="0" i="0" dirty="0">
                <a:effectLst/>
              </a:rPr>
              <a:t> </a:t>
            </a:r>
            <a:r>
              <a:rPr lang="en-US" b="1" i="0" dirty="0">
                <a:effectLst/>
              </a:rPr>
              <a:t>Abstraction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627770" y="465221"/>
            <a:ext cx="7969836" cy="5849854"/>
          </a:xfrm>
        </p:spPr>
        <p:txBody>
          <a:bodyPr>
            <a:noAutofit/>
          </a:bodyPr>
          <a:lstStyle/>
          <a:p>
            <a:pPr marR="0" lvl="0" algn="l" rtl="0">
              <a:lnSpc>
                <a:spcPct val="100000"/>
              </a:lnSpc>
              <a:spcBef>
                <a:spcPts val="0"/>
              </a:spcBef>
              <a:spcAft>
                <a:spcPts val="0"/>
              </a:spcAft>
              <a:buClr>
                <a:schemeClr val="dk1"/>
              </a:buClr>
              <a:buSzPts val="2400"/>
            </a:pPr>
            <a:r>
              <a:rPr lang="en-US" sz="2800" i="0" dirty="0">
                <a:effectLst/>
                <a:latin typeface="Aptos Light" panose="020B0004020202020204" pitchFamily="34" charset="0"/>
              </a:rPr>
              <a:t>Content :</a:t>
            </a:r>
            <a:br>
              <a:rPr lang="en-US" sz="2800" i="0" dirty="0">
                <a:effectLst/>
                <a:latin typeface="Aptos Light" panose="020B0004020202020204" pitchFamily="34" charset="0"/>
              </a:rPr>
            </a:br>
            <a:br>
              <a:rPr lang="en-US" sz="2800" dirty="0">
                <a:latin typeface="Aptos Light" panose="020B0004020202020204" pitchFamily="34" charset="0"/>
              </a:rPr>
            </a:br>
            <a:r>
              <a:rPr lang="en-US" sz="2800" dirty="0">
                <a:latin typeface="Aptos Light" panose="020B0004020202020204" pitchFamily="34" charset="0"/>
              </a:rPr>
              <a:t>1. </a:t>
            </a:r>
            <a:r>
              <a:rPr lang="en-US" sz="2800" dirty="0">
                <a:latin typeface="Aptos Light" panose="020B0004020202020204" pitchFamily="34" charset="0"/>
                <a:ea typeface="Arial"/>
                <a:cs typeface="Arial"/>
                <a:sym typeface="Arial"/>
              </a:rPr>
              <a:t>Class</a:t>
            </a:r>
            <a:br>
              <a:rPr lang="en-US" sz="2800" dirty="0">
                <a:latin typeface="Aptos Light" panose="020B0004020202020204" pitchFamily="34" charset="0"/>
                <a:ea typeface="Arial"/>
                <a:cs typeface="Arial"/>
                <a:sym typeface="Arial"/>
              </a:rPr>
            </a:br>
            <a:r>
              <a:rPr lang="en-US" sz="2800" dirty="0">
                <a:latin typeface="Aptos Light" panose="020B0004020202020204" pitchFamily="34" charset="0"/>
                <a:ea typeface="Arial"/>
                <a:cs typeface="Arial"/>
                <a:sym typeface="Arial"/>
              </a:rPr>
              <a:t>2. Objects</a:t>
            </a:r>
            <a:br>
              <a:rPr lang="en-US" sz="2800" dirty="0">
                <a:latin typeface="Aptos Light" panose="020B0004020202020204" pitchFamily="34" charset="0"/>
                <a:ea typeface="Arial"/>
                <a:cs typeface="Arial"/>
                <a:sym typeface="Arial"/>
              </a:rPr>
            </a:br>
            <a:r>
              <a:rPr lang="en-US" sz="2800" dirty="0">
                <a:latin typeface="Aptos Light" panose="020B0004020202020204" pitchFamily="34" charset="0"/>
                <a:ea typeface="Arial"/>
                <a:cs typeface="Arial"/>
                <a:sym typeface="Arial"/>
              </a:rPr>
              <a:t>3. Functions </a:t>
            </a:r>
            <a:br>
              <a:rPr lang="en-US" sz="2800" dirty="0">
                <a:latin typeface="Aptos Light" panose="020B0004020202020204" pitchFamily="34" charset="0"/>
                <a:ea typeface="Arial"/>
                <a:cs typeface="Arial"/>
                <a:sym typeface="Arial"/>
              </a:rPr>
            </a:br>
            <a:r>
              <a:rPr lang="en-US" sz="2800" dirty="0">
                <a:latin typeface="Aptos Light" panose="020B0004020202020204" pitchFamily="34" charset="0"/>
                <a:ea typeface="Arial"/>
                <a:cs typeface="Arial"/>
                <a:sym typeface="Arial"/>
              </a:rPr>
              <a:t>4. Constructor </a:t>
            </a:r>
            <a:br>
              <a:rPr lang="en-US" sz="2800" dirty="0">
                <a:latin typeface="Aptos Light" panose="020B0004020202020204" pitchFamily="34" charset="0"/>
                <a:ea typeface="Arial"/>
                <a:cs typeface="Arial"/>
                <a:sym typeface="Arial"/>
              </a:rPr>
            </a:br>
            <a:r>
              <a:rPr lang="en-US" sz="2800" dirty="0">
                <a:latin typeface="Aptos Light" panose="020B0004020202020204" pitchFamily="34" charset="0"/>
                <a:ea typeface="Arial"/>
                <a:cs typeface="Arial"/>
                <a:sym typeface="Arial"/>
              </a:rPr>
              <a:t>5. this keyword</a:t>
            </a:r>
            <a:br>
              <a:rPr lang="en-US" sz="2800" dirty="0">
                <a:latin typeface="Aptos Light" panose="020B0004020202020204" pitchFamily="34" charset="0"/>
                <a:ea typeface="Arial"/>
                <a:cs typeface="Arial"/>
                <a:sym typeface="Arial"/>
              </a:rPr>
            </a:br>
            <a:r>
              <a:rPr lang="en-US" sz="2800" dirty="0">
                <a:latin typeface="Aptos Light" panose="020B0004020202020204" pitchFamily="34" charset="0"/>
                <a:ea typeface="Arial"/>
                <a:cs typeface="Arial"/>
                <a:sym typeface="Arial"/>
              </a:rPr>
              <a:t>6. Setters/Getters</a:t>
            </a:r>
            <a:br>
              <a:rPr lang="en-US" sz="2800" dirty="0">
                <a:latin typeface="Aptos Light" panose="020B0004020202020204" pitchFamily="34" charset="0"/>
                <a:ea typeface="Arial"/>
                <a:cs typeface="Arial"/>
                <a:sym typeface="Arial"/>
              </a:rPr>
            </a:br>
            <a:r>
              <a:rPr lang="en-US" sz="2800" dirty="0">
                <a:latin typeface="Aptos Light" panose="020B0004020202020204" pitchFamily="34" charset="0"/>
                <a:ea typeface="Arial"/>
                <a:cs typeface="Arial"/>
                <a:sym typeface="Arial"/>
              </a:rPr>
              <a:t>7. Class Inheritance</a:t>
            </a:r>
            <a:br>
              <a:rPr lang="en-US" sz="2800" dirty="0">
                <a:latin typeface="Aptos Light" panose="020B0004020202020204" pitchFamily="34" charset="0"/>
                <a:ea typeface="Arial"/>
                <a:cs typeface="Arial"/>
                <a:sym typeface="Arial"/>
              </a:rPr>
            </a:br>
            <a:r>
              <a:rPr lang="en-US" sz="2800" dirty="0">
                <a:latin typeface="Aptos Light" panose="020B0004020202020204" pitchFamily="34" charset="0"/>
                <a:ea typeface="Arial"/>
                <a:cs typeface="Arial"/>
                <a:sym typeface="Arial"/>
              </a:rPr>
              <a:t>8. Abstract methods and classes</a:t>
            </a:r>
            <a:br>
              <a:rPr lang="en-US" sz="2800" dirty="0">
                <a:latin typeface="Aptos Light" panose="020B0004020202020204" pitchFamily="34" charset="0"/>
                <a:ea typeface="Arial"/>
                <a:cs typeface="Arial"/>
                <a:sym typeface="Arial"/>
              </a:rPr>
            </a:br>
            <a:r>
              <a:rPr lang="en-US" sz="2800" dirty="0">
                <a:latin typeface="Aptos Light" panose="020B0004020202020204" pitchFamily="34" charset="0"/>
                <a:ea typeface="Arial"/>
                <a:cs typeface="Arial"/>
                <a:sym typeface="Arial"/>
              </a:rPr>
              <a:t>9. Interface</a:t>
            </a:r>
            <a:br>
              <a:rPr lang="en-US" sz="2800" dirty="0">
                <a:latin typeface="Aptos Light" panose="020B0004020202020204" pitchFamily="34" charset="0"/>
                <a:ea typeface="Arial"/>
                <a:cs typeface="Arial"/>
                <a:sym typeface="Arial"/>
              </a:rPr>
            </a:br>
            <a:r>
              <a:rPr lang="en-US" sz="2800" dirty="0">
                <a:latin typeface="Aptos Light" panose="020B0004020202020204" pitchFamily="34" charset="0"/>
                <a:ea typeface="Arial"/>
                <a:cs typeface="Arial"/>
                <a:sym typeface="Arial"/>
              </a:rPr>
              <a:t>10. Polymorphism</a:t>
            </a:r>
            <a:br>
              <a:rPr lang="en-US" sz="2400" dirty="0">
                <a:latin typeface="Arial"/>
                <a:ea typeface="Arial"/>
                <a:cs typeface="Arial"/>
                <a:sym typeface="Arial"/>
              </a:rPr>
            </a:br>
            <a:endParaRPr lang="en-US" sz="24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0224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Class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5</a:t>
            </a:fld>
            <a:endParaRPr lang="en-US"/>
          </a:p>
        </p:txBody>
      </p:sp>
      <p:graphicFrame>
        <p:nvGraphicFramePr>
          <p:cNvPr id="18" name="Text Placeholder 9">
            <a:extLst>
              <a:ext uri="{FF2B5EF4-FFF2-40B4-BE49-F238E27FC236}">
                <a16:creationId xmlns:a16="http://schemas.microsoft.com/office/drawing/2014/main" id="{65ECCE7E-C5E7-1318-C6F5-FAFA1D5CC71C}"/>
              </a:ext>
            </a:extLst>
          </p:cNvPr>
          <p:cNvGraphicFramePr/>
          <p:nvPr>
            <p:extLst>
              <p:ext uri="{D42A27DB-BD31-4B8C-83A1-F6EECF244321}">
                <p14:modId xmlns:p14="http://schemas.microsoft.com/office/powerpoint/2010/main" val="758945278"/>
              </p:ext>
            </p:extLst>
          </p:nvPr>
        </p:nvGraphicFramePr>
        <p:xfrm>
          <a:off x="443365" y="1078456"/>
          <a:ext cx="11215235" cy="5601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Class - Definition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078456"/>
            <a:ext cx="11069476" cy="5490295"/>
          </a:xfrm>
        </p:spPr>
        <p:txBody>
          <a:bodyPr/>
          <a:lstStyle/>
          <a:p>
            <a:r>
              <a:rPr lang="en-US" b="0" i="0" dirty="0">
                <a:effectLst/>
                <a:latin typeface="Nunito" pitchFamily="2" charset="0"/>
              </a:rPr>
              <a:t>Fields - are the variables which data for the objects which means Declaration Part.</a:t>
            </a:r>
          </a:p>
          <a:p>
            <a:r>
              <a:rPr lang="en-US" b="0" i="0" dirty="0">
                <a:effectLst/>
                <a:latin typeface="Nunito" pitchFamily="2" charset="0"/>
              </a:rPr>
              <a:t>Constructor - is a block of code that initializes the state and values during object creation. Constructor is name same as the class name and doesn’t return any value.</a:t>
            </a:r>
          </a:p>
          <a:p>
            <a:r>
              <a:rPr lang="en-US" dirty="0">
                <a:latin typeface="Nunito" pitchFamily="2" charset="0"/>
              </a:rPr>
              <a:t>Setter/Getter – Getter is used to read or get the data of the class field whereas setter is used to set the data of the class field to some variable.</a:t>
            </a:r>
          </a:p>
          <a:p>
            <a:r>
              <a:rPr lang="en-US" dirty="0">
                <a:latin typeface="Nunito" pitchFamily="2" charset="0"/>
              </a:rPr>
              <a:t>Function – </a:t>
            </a:r>
            <a:r>
              <a:rPr lang="en-US" dirty="0">
                <a:latin typeface="Arial"/>
                <a:cs typeface="Arial"/>
                <a:sym typeface="Arial"/>
              </a:rPr>
              <a:t>F</a:t>
            </a:r>
            <a:r>
              <a:rPr lang="en-US" sz="1600" dirty="0">
                <a:latin typeface="Arial"/>
                <a:ea typeface="Arial"/>
                <a:cs typeface="Arial"/>
                <a:sym typeface="Arial"/>
              </a:rPr>
              <a:t>unctions refers to the action an object can take. It can also be called as methods</a:t>
            </a:r>
            <a:endParaRPr lang="en-US" dirty="0">
              <a:latin typeface="Nunito" pitchFamily="2" charset="0"/>
            </a:endParaRPr>
          </a:p>
          <a:p>
            <a:pPr marL="0" indent="0">
              <a:buNone/>
            </a:pPr>
            <a:endParaRPr lang="en-US" dirty="0">
              <a:latin typeface="Nunito" pitchFamily="2" charset="0"/>
            </a:endParaRPr>
          </a:p>
          <a:p>
            <a:pPr marL="0" indent="0">
              <a:buNone/>
            </a:pPr>
            <a:r>
              <a:rPr lang="en-US" sz="2000" dirty="0">
                <a:latin typeface="Nunito" pitchFamily="2" charset="0"/>
              </a:rPr>
              <a:t>class Student{</a:t>
            </a:r>
          </a:p>
          <a:p>
            <a:pPr marL="0" indent="0">
              <a:buNone/>
            </a:pPr>
            <a:r>
              <a:rPr lang="en-US" sz="2000" dirty="0">
                <a:latin typeface="Nunito" pitchFamily="2" charset="0"/>
              </a:rPr>
              <a:t>//field</a:t>
            </a:r>
          </a:p>
          <a:p>
            <a:pPr marL="0" indent="0">
              <a:buNone/>
            </a:pPr>
            <a:r>
              <a:rPr lang="en-US" sz="2000" dirty="0">
                <a:latin typeface="Nunito" pitchFamily="2" charset="0"/>
              </a:rPr>
              <a:t>String name = “Name”;</a:t>
            </a:r>
          </a:p>
          <a:p>
            <a:pPr marL="0" indent="0">
              <a:buNone/>
            </a:pPr>
            <a:r>
              <a:rPr lang="en-US" sz="2000" dirty="0">
                <a:latin typeface="Nunito" pitchFamily="2" charset="0"/>
              </a:rPr>
              <a:t>//function</a:t>
            </a:r>
          </a:p>
          <a:p>
            <a:pPr marL="0" indent="0">
              <a:buNone/>
            </a:pPr>
            <a:r>
              <a:rPr lang="en-US" sz="2000" dirty="0">
                <a:latin typeface="Nunito" pitchFamily="2" charset="0"/>
              </a:rPr>
              <a:t>void Show(){</a:t>
            </a:r>
          </a:p>
          <a:p>
            <a:pPr marL="0" indent="0">
              <a:buNone/>
            </a:pPr>
            <a:r>
              <a:rPr lang="en-US" sz="2000" dirty="0">
                <a:latin typeface="Nunito" pitchFamily="2" charset="0"/>
              </a:rPr>
              <a:t>Print(name)</a:t>
            </a:r>
          </a:p>
          <a:p>
            <a:pPr marL="0" indent="0">
              <a:buNone/>
            </a:pPr>
            <a:r>
              <a:rPr lang="en-US" sz="2000" dirty="0">
                <a:latin typeface="Nunito" pitchFamily="2" charset="0"/>
              </a:rPr>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692481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Object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4" name="Text Placeholder 3">
            <a:extLst>
              <a:ext uri="{FF2B5EF4-FFF2-40B4-BE49-F238E27FC236}">
                <a16:creationId xmlns:a16="http://schemas.microsoft.com/office/drawing/2014/main" id="{F3E323CF-5D0E-15FF-4C82-5450EDDC94B2}"/>
              </a:ext>
            </a:extLst>
          </p:cNvPr>
          <p:cNvSpPr>
            <a:spLocks noGrp="1"/>
          </p:cNvSpPr>
          <p:nvPr>
            <p:ph type="body" sz="quarter" idx="13"/>
          </p:nvPr>
        </p:nvSpPr>
        <p:spPr>
          <a:xfrm>
            <a:off x="444499" y="1231641"/>
            <a:ext cx="11125460" cy="5150498"/>
          </a:xfrm>
        </p:spPr>
        <p:txBody>
          <a:bodyPr/>
          <a:lstStyle/>
          <a:p>
            <a:r>
              <a:rPr lang="en-US" dirty="0"/>
              <a:t>Objects are the instance of the class and they are declared by using a new keyword followed by the class name.</a:t>
            </a:r>
          </a:p>
          <a:p>
            <a:r>
              <a:rPr lang="en-US" b="1" dirty="0">
                <a:solidFill>
                  <a:schemeClr val="tx1"/>
                </a:solidFill>
                <a:highlight>
                  <a:srgbClr val="C0C0C0"/>
                </a:highlight>
              </a:rPr>
              <a:t>Syntax:  </a:t>
            </a:r>
            <a:r>
              <a:rPr lang="en-US" b="1" dirty="0">
                <a:solidFill>
                  <a:srgbClr val="FF0000"/>
                </a:solidFill>
                <a:highlight>
                  <a:srgbClr val="C0C0C0"/>
                </a:highlight>
              </a:rPr>
              <a:t>var </a:t>
            </a:r>
            <a:r>
              <a:rPr lang="en-US" b="1" dirty="0" err="1">
                <a:solidFill>
                  <a:srgbClr val="FF0000"/>
                </a:solidFill>
                <a:highlight>
                  <a:srgbClr val="C0C0C0"/>
                </a:highlight>
              </a:rPr>
              <a:t>object_name</a:t>
            </a:r>
            <a:r>
              <a:rPr lang="en-US" b="1" dirty="0">
                <a:solidFill>
                  <a:srgbClr val="FF0000"/>
                </a:solidFill>
                <a:highlight>
                  <a:srgbClr val="C0C0C0"/>
                </a:highlight>
              </a:rPr>
              <a:t> = </a:t>
            </a:r>
            <a:r>
              <a:rPr lang="en-US" b="1" dirty="0" err="1">
                <a:solidFill>
                  <a:srgbClr val="FF0000"/>
                </a:solidFill>
                <a:highlight>
                  <a:srgbClr val="C0C0C0"/>
                </a:highlight>
              </a:rPr>
              <a:t>class_name</a:t>
            </a:r>
            <a:r>
              <a:rPr lang="en-US" b="1" dirty="0">
                <a:solidFill>
                  <a:srgbClr val="FF0000"/>
                </a:solidFill>
                <a:highlight>
                  <a:srgbClr val="C0C0C0"/>
                </a:highlight>
              </a:rPr>
              <a:t>([arguments]);</a:t>
            </a:r>
          </a:p>
          <a:p>
            <a:r>
              <a:rPr lang="en-US" dirty="0"/>
              <a:t>In the above syntax:  var is the keyword use to declare the instance of the class</a:t>
            </a:r>
          </a:p>
          <a:p>
            <a:r>
              <a:rPr lang="en-US" dirty="0" err="1"/>
              <a:t>object_name</a:t>
            </a:r>
            <a:r>
              <a:rPr lang="en-US" dirty="0"/>
              <a:t> is the name of the object and its naming is similar to the variable name in dart.</a:t>
            </a:r>
          </a:p>
          <a:p>
            <a:r>
              <a:rPr lang="en-US" dirty="0" err="1"/>
              <a:t>class_name</a:t>
            </a:r>
            <a:r>
              <a:rPr lang="en-US" dirty="0"/>
              <a:t> is the name of the class whose instance variable is been created.</a:t>
            </a:r>
          </a:p>
          <a:p>
            <a:r>
              <a:rPr lang="en-US" dirty="0"/>
              <a:t>arguments are the input which are needed to be pass if we are willing to call a constructor. After the object is created, there will be the need to access the fields which we will create. We use the dot(.) operator for that purpose.</a:t>
            </a:r>
          </a:p>
          <a:p>
            <a:pPr marL="0" indent="0">
              <a:buNone/>
            </a:pPr>
            <a:r>
              <a:rPr lang="en-US" dirty="0"/>
              <a:t>// For accessing the property</a:t>
            </a:r>
          </a:p>
          <a:p>
            <a:pPr marL="0" indent="0">
              <a:buNone/>
            </a:pPr>
            <a:r>
              <a:rPr lang="en-US" dirty="0" err="1"/>
              <a:t>object_name.property_name</a:t>
            </a:r>
            <a:r>
              <a:rPr lang="en-US" dirty="0"/>
              <a:t>;</a:t>
            </a:r>
          </a:p>
          <a:p>
            <a:pPr marL="0" indent="0">
              <a:buNone/>
            </a:pPr>
            <a:r>
              <a:rPr lang="en-US" dirty="0"/>
              <a:t>// For accessing the method</a:t>
            </a:r>
          </a:p>
          <a:p>
            <a:pPr marL="0" indent="0">
              <a:buNone/>
            </a:pPr>
            <a:r>
              <a:rPr lang="en-US" dirty="0" err="1"/>
              <a:t>object_name.method_name</a:t>
            </a:r>
            <a:r>
              <a:rPr lang="en-US" dirty="0"/>
              <a:t>();</a:t>
            </a:r>
          </a:p>
        </p:txBody>
      </p:sp>
    </p:spTree>
    <p:extLst>
      <p:ext uri="{BB962C8B-B14F-4D97-AF65-F5344CB8AC3E}">
        <p14:creationId xmlns:p14="http://schemas.microsoft.com/office/powerpoint/2010/main" val="206664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Function</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67326"/>
            <a:ext cx="11214100" cy="5412873"/>
          </a:xfrm>
        </p:spPr>
        <p:txBody>
          <a:bodyPr/>
          <a:lstStyle/>
          <a:p>
            <a:pPr>
              <a:lnSpc>
                <a:spcPct val="150000"/>
              </a:lnSpc>
            </a:pPr>
            <a:r>
              <a:rPr lang="en-US" sz="1800" dirty="0"/>
              <a:t>Function is a block of reusable code that performs a specific task. Functions can take parameters, execute a set of instructions, and return a value. They help organize code into manageable sections, making it easier to read and maintain.</a:t>
            </a:r>
          </a:p>
          <a:p>
            <a:pPr marL="0" indent="0">
              <a:buNone/>
            </a:pPr>
            <a:r>
              <a:rPr lang="en-US" dirty="0"/>
              <a:t>int add(int a, int b)</a:t>
            </a:r>
          </a:p>
          <a:p>
            <a:pPr marL="0" indent="0">
              <a:buNone/>
            </a:pPr>
            <a:r>
              <a:rPr lang="en-US" dirty="0"/>
              <a:t> { </a:t>
            </a:r>
          </a:p>
          <a:p>
            <a:pPr marL="0" indent="0">
              <a:buNone/>
            </a:pPr>
            <a:r>
              <a:rPr lang="en-US" dirty="0"/>
              <a:t>return a + b; </a:t>
            </a:r>
          </a:p>
          <a:p>
            <a:pPr marL="0" indent="0">
              <a:buNone/>
            </a:pPr>
            <a:r>
              <a:rPr lang="en-US" dirty="0"/>
              <a:t>} </a:t>
            </a:r>
          </a:p>
          <a:p>
            <a:pPr marL="0" indent="0">
              <a:buNone/>
            </a:pPr>
            <a:r>
              <a:rPr lang="en-US" dirty="0"/>
              <a:t>void main() </a:t>
            </a:r>
          </a:p>
          <a:p>
            <a:pPr marL="0" indent="0">
              <a:buNone/>
            </a:pPr>
            <a:r>
              <a:rPr lang="en-US" dirty="0"/>
              <a:t>{ int sum = add(3, 5); </a:t>
            </a:r>
          </a:p>
          <a:p>
            <a:pPr marL="0" indent="0">
              <a:buNone/>
            </a:pPr>
            <a:r>
              <a:rPr lang="en-US" dirty="0"/>
              <a:t>print('The sum is: $sum’); </a:t>
            </a:r>
          </a:p>
          <a:p>
            <a:pPr marL="0" indent="0">
              <a:buNone/>
            </a:pPr>
            <a:r>
              <a:rPr lang="en-US" dirty="0"/>
              <a:t>}</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29879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4 Types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11705"/>
            <a:ext cx="11214100" cy="5037221"/>
          </a:xfrm>
        </p:spPr>
        <p:txBody>
          <a:bodyPr/>
          <a:lstStyle/>
          <a:p>
            <a:r>
              <a:rPr lang="en-US" sz="1900" b="1" dirty="0">
                <a:latin typeface="Nunito" pitchFamily="2" charset="0"/>
                <a:sym typeface="Arial"/>
              </a:rPr>
              <a:t>Defining a function </a:t>
            </a:r>
            <a:r>
              <a:rPr lang="en-US" sz="1900" dirty="0">
                <a:latin typeface="Nunito" pitchFamily="2" charset="0"/>
                <a:sym typeface="Arial"/>
              </a:rPr>
              <a:t>- a function definition requires when and how a specific task would be done.</a:t>
            </a:r>
          </a:p>
          <a:p>
            <a:endParaRPr lang="en-US" sz="1900" dirty="0">
              <a:latin typeface="Nunito" pitchFamily="2" charset="0"/>
              <a:sym typeface="Arial"/>
            </a:endParaRPr>
          </a:p>
          <a:p>
            <a:r>
              <a:rPr lang="en-US" sz="1900" b="1" dirty="0">
                <a:latin typeface="Nunito" pitchFamily="2" charset="0"/>
                <a:sym typeface="Arial"/>
              </a:rPr>
              <a:t>Calling a function </a:t>
            </a:r>
            <a:r>
              <a:rPr lang="en-US" sz="1900" dirty="0">
                <a:latin typeface="Nunito" pitchFamily="2" charset="0"/>
                <a:sym typeface="Arial"/>
              </a:rPr>
              <a:t>- A function must be called in order to execute it.</a:t>
            </a:r>
          </a:p>
          <a:p>
            <a:endParaRPr lang="en-US" sz="1900" dirty="0">
              <a:latin typeface="Nunito" pitchFamily="2" charset="0"/>
              <a:sym typeface="Arial"/>
            </a:endParaRPr>
          </a:p>
          <a:p>
            <a:r>
              <a:rPr lang="en-US" sz="1900" b="1" dirty="0">
                <a:latin typeface="Nunito" pitchFamily="2" charset="0"/>
                <a:sym typeface="Arial"/>
              </a:rPr>
              <a:t>Returning functions </a:t>
            </a:r>
            <a:r>
              <a:rPr lang="en-US" sz="1900" dirty="0">
                <a:latin typeface="Nunito" pitchFamily="2" charset="0"/>
                <a:sym typeface="Arial"/>
              </a:rPr>
              <a:t>- functions may also return values back along with the control, to the caller. Also there is </a:t>
            </a:r>
            <a:r>
              <a:rPr lang="en-US" sz="1900">
                <a:latin typeface="Nunito" pitchFamily="2" charset="0"/>
                <a:sym typeface="Arial"/>
              </a:rPr>
              <a:t>a possibility to </a:t>
            </a:r>
            <a:r>
              <a:rPr lang="en-US" sz="1900" dirty="0">
                <a:latin typeface="Nunito" pitchFamily="2" charset="0"/>
                <a:sym typeface="Arial"/>
              </a:rPr>
              <a:t>return Null value in the time of execution. </a:t>
            </a:r>
          </a:p>
          <a:p>
            <a:endParaRPr lang="en-US" sz="1900" dirty="0">
              <a:latin typeface="Nunito" pitchFamily="2" charset="0"/>
              <a:sym typeface="Arial"/>
            </a:endParaRPr>
          </a:p>
          <a:p>
            <a:r>
              <a:rPr lang="en-US" sz="1900" b="1" dirty="0" err="1">
                <a:latin typeface="Nunito" pitchFamily="2" charset="0"/>
                <a:sym typeface="Arial"/>
              </a:rPr>
              <a:t>Parameterised</a:t>
            </a:r>
            <a:r>
              <a:rPr lang="en-US" sz="1900" b="1" dirty="0">
                <a:latin typeface="Nunito" pitchFamily="2" charset="0"/>
                <a:sym typeface="Arial"/>
              </a:rPr>
              <a:t> functions </a:t>
            </a:r>
            <a:r>
              <a:rPr lang="en-US" sz="1900" dirty="0">
                <a:latin typeface="Nunito" pitchFamily="2" charset="0"/>
                <a:sym typeface="Arial"/>
              </a:rPr>
              <a:t>- Parameters are a mechanism to pass values between the </a:t>
            </a:r>
            <a:r>
              <a:rPr lang="en-US" sz="1900" dirty="0" err="1">
                <a:latin typeface="Nunito" pitchFamily="2" charset="0"/>
                <a:sym typeface="Arial"/>
              </a:rPr>
              <a:t>function.we</a:t>
            </a:r>
            <a:r>
              <a:rPr lang="en-US" sz="1900" dirty="0">
                <a:latin typeface="Nunito" pitchFamily="2" charset="0"/>
                <a:sym typeface="Arial"/>
              </a:rPr>
              <a:t> can pass more than one parameter or what our object we want. But to receive, we must define data type.</a:t>
            </a:r>
          </a:p>
          <a:p>
            <a:endParaRPr lang="en-US" sz="20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287510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2816</TotalTime>
  <Words>1776</Words>
  <Application>Microsoft Office PowerPoint</Application>
  <PresentationFormat>Widescreen</PresentationFormat>
  <Paragraphs>142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 Light</vt:lpstr>
      <vt:lpstr>Arial</vt:lpstr>
      <vt:lpstr>Calibri</vt:lpstr>
      <vt:lpstr>Nunito</vt:lpstr>
      <vt:lpstr>Roboto</vt:lpstr>
      <vt:lpstr>source-serif-pro</vt:lpstr>
      <vt:lpstr>Trade Gothic LT Pro</vt:lpstr>
      <vt:lpstr>Trebuchet MS</vt:lpstr>
      <vt:lpstr>Office Theme</vt:lpstr>
      <vt:lpstr>Object Oriented Programming in Dart</vt:lpstr>
      <vt:lpstr>Object Oriented Programming</vt:lpstr>
      <vt:lpstr>Four Concepts of OOPS:  1. Inheritance 2. Polymorphism 3. Abstraction</vt:lpstr>
      <vt:lpstr>Content :  1. Class 2. Objects 3. Functions  4. Constructor  5. this keyword 6. Setters/Getters 7. Class Inheritance 8. Abstract methods and classes 9. Interface 10. Polymorphism </vt:lpstr>
      <vt:lpstr>Class</vt:lpstr>
      <vt:lpstr>Class - Definition</vt:lpstr>
      <vt:lpstr>Object</vt:lpstr>
      <vt:lpstr>Function</vt:lpstr>
      <vt:lpstr>4 Types</vt:lpstr>
      <vt:lpstr>Parameter Function Types</vt:lpstr>
      <vt:lpstr>Constructors</vt:lpstr>
      <vt:lpstr>this keyword</vt:lpstr>
      <vt:lpstr>Setters / Getters</vt:lpstr>
      <vt:lpstr>Class Inheritance</vt:lpstr>
      <vt:lpstr>Polymorphism</vt:lpstr>
      <vt:lpstr>Super keyword</vt:lpstr>
      <vt:lpstr>Abstract Class &amp; Methods</vt:lpstr>
      <vt:lpstr>Interface</vt:lpstr>
      <vt:lpstr>Exercise: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Jubi Marva</dc:creator>
  <cp:lastModifiedBy>Jubi Marva</cp:lastModifiedBy>
  <cp:revision>21</cp:revision>
  <dcterms:created xsi:type="dcterms:W3CDTF">2024-10-12T04:19:08Z</dcterms:created>
  <dcterms:modified xsi:type="dcterms:W3CDTF">2024-10-24T06:52:02Z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