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3"/>
  </p:handoutMasterIdLst>
  <p:sldIdLst>
    <p:sldId id="256" r:id="rId3"/>
    <p:sldId id="281" r:id="rId4"/>
    <p:sldId id="282" r:id="rId5"/>
    <p:sldId id="283" r:id="rId6"/>
    <p:sldId id="284" r:id="rId7"/>
    <p:sldId id="285" r:id="rId8"/>
    <p:sldId id="286" r:id="rId9"/>
    <p:sldId id="287" r:id="rId10"/>
    <p:sldId id="288" r:id="rId11"/>
    <p:sldId id="294" r:id="rId12"/>
    <p:sldId id="289" r:id="rId13"/>
    <p:sldId id="290" r:id="rId14"/>
    <p:sldId id="291" r:id="rId15"/>
    <p:sldId id="292" r:id="rId16"/>
    <p:sldId id="293" r:id="rId17"/>
    <p:sldId id="295" r:id="rId18"/>
    <p:sldId id="298" r:id="rId19"/>
    <p:sldId id="297" r:id="rId20"/>
    <p:sldId id="29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891D"/>
    <a:srgbClr val="BB120F"/>
    <a:srgbClr val="13742F"/>
    <a:srgbClr val="1C981C"/>
    <a:srgbClr val="7D521D"/>
    <a:srgbClr val="CB8611"/>
    <a:srgbClr val="1D4B1C"/>
    <a:srgbClr val="F8FA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b="1"/>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itchFamily="2" charset="-122"/>
        </a:defRPr>
      </a:lvl2pPr>
      <a:lvl3pPr algn="r" rtl="0" fontAlgn="base">
        <a:spcBef>
          <a:spcPct val="0"/>
        </a:spcBef>
        <a:spcAft>
          <a:spcPct val="0"/>
        </a:spcAft>
        <a:defRPr sz="3600">
          <a:solidFill>
            <a:schemeClr val="bg1"/>
          </a:solidFill>
          <a:latin typeface="Arial" panose="020B0604020202020204" pitchFamily="34" charset="0"/>
          <a:ea typeface="SimSun" pitchFamily="2" charset="-122"/>
        </a:defRPr>
      </a:lvl3pPr>
      <a:lvl4pPr algn="r" rtl="0" fontAlgn="base">
        <a:spcBef>
          <a:spcPct val="0"/>
        </a:spcBef>
        <a:spcAft>
          <a:spcPct val="0"/>
        </a:spcAft>
        <a:defRPr sz="3600">
          <a:solidFill>
            <a:schemeClr val="bg1"/>
          </a:solidFill>
          <a:latin typeface="Arial" panose="020B0604020202020204" pitchFamily="34" charset="0"/>
          <a:ea typeface="SimSun" pitchFamily="2" charset="-122"/>
        </a:defRPr>
      </a:lvl4pPr>
      <a:lvl5pPr algn="r" rtl="0" fontAlgn="base">
        <a:spcBef>
          <a:spcPct val="0"/>
        </a:spcBef>
        <a:spcAft>
          <a:spcPct val="0"/>
        </a:spcAft>
        <a:defRPr sz="3600">
          <a:solidFill>
            <a:schemeClr val="bg1"/>
          </a:solidFill>
          <a:latin typeface="Arial" panose="020B0604020202020204" pitchFamily="34" charset="0"/>
          <a:ea typeface="SimSun"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ltLang="en-US" sz="4800" b="1"/>
              <a:t>The Text-Minder</a:t>
            </a:r>
            <a:endParaRPr lang="en-US" altLang="en-US" sz="4800" b="1"/>
          </a:p>
        </p:txBody>
      </p:sp>
      <p:sp>
        <p:nvSpPr>
          <p:cNvPr id="3" name="Subtitle 2"/>
          <p:cNvSpPr>
            <a:spLocks noGrp="1"/>
          </p:cNvSpPr>
          <p:nvPr>
            <p:ph type="subTitle" idx="1"/>
          </p:nvPr>
        </p:nvSpPr>
        <p:spPr/>
        <p:txBody>
          <a:bodyPr/>
          <a:p>
            <a:r>
              <a:rPr lang="en-US" altLang="en-US"/>
              <a:t>Babysitting Your Language Model by</a:t>
            </a:r>
            <a:br>
              <a:rPr lang="en-US" altLang="en-US"/>
            </a:br>
            <a:r>
              <a:rPr lang="" altLang="en-US"/>
              <a:t>Feeding</a:t>
            </a:r>
            <a:r>
              <a:rPr lang="en-US" altLang="en-US"/>
              <a:t> Semantic Constraints</a:t>
            </a:r>
            <a:endParaRPr lang="en-US" altLang="en-US"/>
          </a:p>
        </p:txBody>
      </p:sp>
      <p:sp>
        <p:nvSpPr>
          <p:cNvPr id="4" name="Text Box 3"/>
          <p:cNvSpPr txBox="1"/>
          <p:nvPr/>
        </p:nvSpPr>
        <p:spPr>
          <a:xfrm>
            <a:off x="8012430" y="5288915"/>
            <a:ext cx="3263265" cy="368300"/>
          </a:xfrm>
          <a:prstGeom prst="rect">
            <a:avLst/>
          </a:prstGeom>
          <a:noFill/>
        </p:spPr>
        <p:txBody>
          <a:bodyPr wrap="square" rtlCol="0">
            <a:spAutoFit/>
          </a:bodyPr>
          <a:p>
            <a:r>
              <a:rPr lang="en-US" altLang="en-US"/>
              <a:t>Presenter : Jerry Ding (dalud)</a:t>
            </a:r>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Using automation</a:t>
            </a:r>
            <a:endParaRPr lang="" altLang="en-US"/>
          </a:p>
        </p:txBody>
      </p:sp>
      <p:sp>
        <p:nvSpPr>
          <p:cNvPr id="3" name="Content Placeholder 2"/>
          <p:cNvSpPr>
            <a:spLocks noGrp="1"/>
          </p:cNvSpPr>
          <p:nvPr>
            <p:ph idx="1"/>
          </p:nvPr>
        </p:nvSpPr>
        <p:spPr/>
        <p:txBody>
          <a:bodyPr/>
          <a:p>
            <a:r>
              <a:rPr lang="" altLang="en-US" sz="2800"/>
              <a:t>In principle, sentences </a:t>
            </a:r>
            <a:r>
              <a:rPr lang="" altLang="en-US" sz="2800" i="1"/>
              <a:t>could</a:t>
            </a:r>
            <a:r>
              <a:rPr lang="" altLang="en-US" sz="2800"/>
              <a:t> be manualled labeled.</a:t>
            </a:r>
            <a:endParaRPr lang="" altLang="en-US" sz="2800"/>
          </a:p>
          <a:p>
            <a:r>
              <a:rPr lang="" altLang="en-US" sz="2800"/>
              <a:t>But without an army, cannot get a big dataset from this...</a:t>
            </a:r>
            <a:endParaRPr lang="" altLang="en-US" sz="2800"/>
          </a:p>
          <a:p>
            <a:pPr lvl="1"/>
            <a:r>
              <a:rPr lang="" altLang="en-US" sz="2400"/>
              <a:t>The labeling task is pretty complicated</a:t>
            </a:r>
            <a:endParaRPr lang="" altLang="en-US" sz="2400"/>
          </a:p>
          <a:p>
            <a:pPr lvl="1"/>
            <a:r>
              <a:rPr lang="" altLang="en-US" sz="2400"/>
              <a:t>May need multiple annotators / line to cover all bases</a:t>
            </a:r>
            <a:endParaRPr lang="" altLang="en-US" sz="2400"/>
          </a:p>
          <a:p>
            <a:pPr lvl="1"/>
            <a:r>
              <a:rPr lang="" altLang="en-US" sz="2400"/>
              <a:t>Language models train best with millions of sentences</a:t>
            </a:r>
            <a:endParaRPr lang="" altLang="en-US" sz="2400"/>
          </a:p>
          <a:p>
            <a:pPr lvl="0"/>
            <a:endParaRPr lang="" altLang="en-US" sz="2800"/>
          </a:p>
          <a:p>
            <a:pPr lvl="0"/>
            <a:r>
              <a:rPr lang="" altLang="en-US" sz="2800"/>
              <a:t>Automatic labeling:</a:t>
            </a:r>
            <a:endParaRPr lang="" altLang="en-US" sz="2800"/>
          </a:p>
          <a:p>
            <a:pPr lvl="1"/>
            <a:r>
              <a:rPr lang="" altLang="en-US" sz="2400">
                <a:solidFill>
                  <a:srgbClr val="13742F"/>
                </a:solidFill>
              </a:rPr>
              <a:t>Will be fast and can be more comprehensive</a:t>
            </a:r>
            <a:endParaRPr lang="" altLang="en-US" sz="2400">
              <a:solidFill>
                <a:srgbClr val="13742F"/>
              </a:solidFill>
            </a:endParaRPr>
          </a:p>
          <a:p>
            <a:pPr lvl="1"/>
            <a:r>
              <a:rPr lang="" altLang="en-US" sz="2400">
                <a:solidFill>
                  <a:srgbClr val="BB120F"/>
                </a:solidFill>
              </a:rPr>
              <a:t>Will have errors or glaring omissions</a:t>
            </a:r>
            <a:endParaRPr lang="" altLang="en-US" sz="2400">
              <a:solidFill>
                <a:srgbClr val="BB120F"/>
              </a:solidFill>
            </a:endParaRPr>
          </a:p>
          <a:p>
            <a:pPr lvl="1"/>
            <a:r>
              <a:rPr lang="" altLang="en-US" sz="2400">
                <a:solidFill>
                  <a:srgbClr val="13742F"/>
                </a:solidFill>
              </a:rPr>
              <a:t>Can attach semantic information to new text on the fly</a:t>
            </a:r>
            <a:endParaRPr lang="" altLang="en-US" sz="2400">
              <a:solidFill>
                <a:srgbClr val="BB120F"/>
              </a:solidFill>
            </a:endParaRPr>
          </a:p>
          <a:p>
            <a:pPr lvl="1"/>
            <a:r>
              <a:rPr lang="" altLang="en-US" sz="2400"/>
              <a:t>Hope to have useful “signal to noise ratio”</a:t>
            </a:r>
            <a:endParaRPr lang="" altLang="en-US" sz="2400">
              <a:solidFill>
                <a:srgbClr val="1C981C"/>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Automatic tag generation</a:t>
            </a:r>
            <a:endParaRPr lang="" altLang="en-US"/>
          </a:p>
        </p:txBody>
      </p:sp>
      <p:sp>
        <p:nvSpPr>
          <p:cNvPr id="3" name="Content Placeholder 2"/>
          <p:cNvSpPr>
            <a:spLocks noGrp="1"/>
          </p:cNvSpPr>
          <p:nvPr>
            <p:ph idx="1"/>
          </p:nvPr>
        </p:nvSpPr>
        <p:spPr/>
        <p:txBody>
          <a:bodyPr/>
          <a:p>
            <a:pPr marL="0" indent="0">
              <a:buNone/>
            </a:pPr>
            <a:r>
              <a:rPr lang="" altLang="en-US" sz="2800"/>
              <a:t>To generate the tags for a target word</a:t>
            </a:r>
            <a:endParaRPr lang="" altLang="en-US" sz="2800"/>
          </a:p>
          <a:p>
            <a:pPr marL="971550" lvl="1" indent="-514350">
              <a:buAutoNum type="arabicPeriod"/>
            </a:pPr>
            <a:r>
              <a:rPr lang="" altLang="en-US" sz="2400"/>
              <a:t>Upper ontology words are sorted based on WordNet search distance (edge distances are hand-tuned)</a:t>
            </a:r>
            <a:endParaRPr lang="" altLang="en-US" sz="2400"/>
          </a:p>
          <a:p>
            <a:pPr marL="971550" lvl="1" indent="-514350">
              <a:buAutoNum type="arabicPeriod"/>
            </a:pPr>
            <a:r>
              <a:rPr lang="" altLang="en-US" sz="2400"/>
              <a:t>The tags are taken from the top ontology words until a distance cap or # of tags cap is reached</a:t>
            </a:r>
            <a:endParaRPr lang="" altLang="en-US" sz="2400"/>
          </a:p>
          <a:p>
            <a:pPr marL="971550" lvl="1" indent="-514350">
              <a:buAutoNum type="arabicPeriod"/>
            </a:pPr>
            <a:r>
              <a:rPr lang="" altLang="en-US" sz="2400"/>
              <a:t>Any tags associated with assigned GLoVe cluster are added</a:t>
            </a:r>
            <a:endParaRPr lang="" altLang="en-US" sz="2400"/>
          </a:p>
          <a:p>
            <a:pPr lvl="2"/>
            <a:r>
              <a:rPr lang="" altLang="en-US" sz="2000"/>
              <a:t>These clusters are conservatively labeled; clusters with ambiguous semantic meaning have no tags attached</a:t>
            </a:r>
            <a:endParaRPr lang="" altLang="en-US" sz="2000"/>
          </a:p>
          <a:p>
            <a:pPr marL="0" lvl="0" indent="0">
              <a:buNone/>
            </a:pPr>
            <a:r>
              <a:rPr lang="" altLang="en-US" sz="1800"/>
              <a:t> </a:t>
            </a:r>
            <a:endParaRPr lang="" altLang="en-US" sz="2800"/>
          </a:p>
          <a:p>
            <a:pPr lvl="1"/>
            <a:r>
              <a:rPr lang="" altLang="en-US" sz="2400"/>
              <a:t>Different parts of speech for the same spelling are handled as separate words, and will have different tags</a:t>
            </a:r>
            <a:endParaRPr lang="" altLang="en-US" sz="2400"/>
          </a:p>
          <a:p>
            <a:pPr lvl="1"/>
            <a:r>
              <a:rPr lang="" altLang="en-US" sz="2400"/>
              <a:t>The outputs are noisy; to increase recall the system appends more tags than what one would manually pick</a:t>
            </a:r>
            <a:endParaRPr lang="" alt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Tags example</a:t>
            </a:r>
            <a:endParaRPr lang="" altLang="en-US"/>
          </a:p>
        </p:txBody>
      </p:sp>
      <p:sp>
        <p:nvSpPr>
          <p:cNvPr id="3" name="Content Placeholder 2"/>
          <p:cNvSpPr>
            <a:spLocks noGrp="1"/>
          </p:cNvSpPr>
          <p:nvPr>
            <p:ph idx="1"/>
          </p:nvPr>
        </p:nvSpPr>
        <p:spPr/>
        <p:txBody>
          <a:bodyPr/>
          <a:p>
            <a:r>
              <a:rPr lang="" altLang="en-US" sz="2800"/>
              <a:t>If I manually labeled them:</a:t>
            </a:r>
            <a:endParaRPr lang="" altLang="en-US" sz="2800"/>
          </a:p>
          <a:p>
            <a:pPr lvl="1"/>
            <a:r>
              <a:rPr lang="" altLang="en-US" sz="2400" b="1"/>
              <a:t>Hunter</a:t>
            </a:r>
            <a:r>
              <a:rPr lang="" altLang="en-US" sz="2400"/>
              <a:t>: person, </a:t>
            </a:r>
            <a:r>
              <a:rPr lang="" altLang="en-US" sz="2400">
                <a:solidFill>
                  <a:schemeClr val="tx1"/>
                </a:solidFill>
              </a:rPr>
              <a:t>expertise</a:t>
            </a:r>
            <a:r>
              <a:rPr lang="" altLang="en-US" sz="2400"/>
              <a:t>, animal, food, name</a:t>
            </a:r>
            <a:endParaRPr lang="" altLang="en-US" sz="2400"/>
          </a:p>
          <a:p>
            <a:pPr lvl="1"/>
            <a:r>
              <a:rPr lang="" altLang="en-US" sz="2400" b="1"/>
              <a:t>Radioactive</a:t>
            </a:r>
            <a:r>
              <a:rPr lang="" altLang="en-US" sz="2400"/>
              <a:t>: science, bad, substance</a:t>
            </a:r>
            <a:endParaRPr lang="" altLang="en-US" sz="2400"/>
          </a:p>
          <a:p>
            <a:pPr lvl="1"/>
            <a:r>
              <a:rPr lang="" altLang="en-US" sz="2400" b="1"/>
              <a:t>Appoint</a:t>
            </a:r>
            <a:r>
              <a:rPr lang="" altLang="en-US" sz="2400"/>
              <a:t>: give, receive, control, leader</a:t>
            </a:r>
            <a:endParaRPr lang="" altLang="en-US" sz="2400"/>
          </a:p>
          <a:p>
            <a:pPr marL="457200" lvl="1" indent="0">
              <a:buNone/>
            </a:pPr>
            <a:endParaRPr lang="" altLang="en-US" sz="2400"/>
          </a:p>
          <a:p>
            <a:pPr lvl="0"/>
            <a:r>
              <a:rPr lang="" altLang="en-US" sz="2800"/>
              <a:t>Generated by automated system:</a:t>
            </a:r>
            <a:endParaRPr lang="" altLang="en-US" sz="2800"/>
          </a:p>
          <a:p>
            <a:pPr lvl="1"/>
            <a:r>
              <a:rPr lang="" altLang="en-US" sz="2400" b="1"/>
              <a:t>Hunter</a:t>
            </a:r>
            <a:r>
              <a:rPr lang="" altLang="en-US" sz="2400"/>
              <a:t>: </a:t>
            </a:r>
            <a:r>
              <a:rPr lang="" altLang="en-US" sz="2400">
                <a:solidFill>
                  <a:srgbClr val="FF0000"/>
                </a:solidFill>
              </a:rPr>
              <a:t>use</a:t>
            </a:r>
            <a:r>
              <a:rPr lang="" altLang="en-US" sz="2400"/>
              <a:t>, person, </a:t>
            </a:r>
            <a:r>
              <a:rPr lang="" altLang="en-US" sz="2400">
                <a:solidFill>
                  <a:srgbClr val="FF0000"/>
                </a:solidFill>
              </a:rPr>
              <a:t>time_period</a:t>
            </a:r>
            <a:r>
              <a:rPr lang="" altLang="en-US" sz="2400"/>
              <a:t>, animal, name, </a:t>
            </a:r>
            <a:r>
              <a:rPr lang="" altLang="en-US" sz="2400">
                <a:solidFill>
                  <a:schemeClr val="tx1"/>
                </a:solidFill>
              </a:rPr>
              <a:t>society</a:t>
            </a:r>
            <a:r>
              <a:rPr lang="" altLang="en-US" sz="2400"/>
              <a:t>, </a:t>
            </a:r>
            <a:r>
              <a:rPr lang="" altLang="en-US" sz="2400">
                <a:solidFill>
                  <a:srgbClr val="FF0000"/>
                </a:solidFill>
              </a:rPr>
              <a:t>artifact</a:t>
            </a:r>
            <a:endParaRPr lang="" altLang="en-US" sz="2400"/>
          </a:p>
          <a:p>
            <a:pPr lvl="1"/>
            <a:r>
              <a:rPr lang="" altLang="en-US" sz="2400" b="1"/>
              <a:t>Radioactive</a:t>
            </a:r>
            <a:r>
              <a:rPr lang="" altLang="en-US" sz="2400"/>
              <a:t>: bad, distance, less, hot, science, </a:t>
            </a:r>
            <a:r>
              <a:rPr lang="" altLang="en-US" sz="2400">
                <a:solidFill>
                  <a:srgbClr val="FF0000"/>
                </a:solidFill>
              </a:rPr>
              <a:t>good</a:t>
            </a:r>
            <a:endParaRPr lang="" altLang="en-US" sz="2400"/>
          </a:p>
          <a:p>
            <a:pPr lvl="1"/>
            <a:r>
              <a:rPr lang="" altLang="en-US" sz="2400" b="1"/>
              <a:t>Appoint</a:t>
            </a:r>
            <a:r>
              <a:rPr lang="" altLang="en-US" sz="2400"/>
              <a:t>: use, receive, say, leader, control, </a:t>
            </a:r>
            <a:r>
              <a:rPr lang="" altLang="en-US" sz="2400">
                <a:solidFill>
                  <a:srgbClr val="9B891D"/>
                </a:solidFill>
              </a:rPr>
              <a:t>artifact</a:t>
            </a:r>
            <a:r>
              <a:rPr lang="" altLang="en-US" sz="2400"/>
              <a:t>, </a:t>
            </a:r>
            <a:r>
              <a:rPr lang="" altLang="en-US" sz="2400">
                <a:solidFill>
                  <a:srgbClr val="9B891D"/>
                </a:solidFill>
              </a:rPr>
              <a:t>change</a:t>
            </a:r>
            <a:endParaRPr lang="" altLang="en-US" sz="2400"/>
          </a:p>
          <a:p>
            <a:pPr marL="0" lvl="0" indent="0">
              <a:buNone/>
            </a:pPr>
            <a:r>
              <a:rPr lang="" altLang="en-US" sz="2000"/>
              <a:t> </a:t>
            </a:r>
            <a:endParaRPr lang="" altLang="en-US" sz="2740"/>
          </a:p>
          <a:p>
            <a:pPr lvl="0"/>
            <a:r>
              <a:rPr lang="" altLang="en-US" sz="2740"/>
              <a:t>Note: People (and algorithms) likely disagree on tags, and tags are not independent so similarity between tags is relevant.</a:t>
            </a:r>
            <a:endParaRPr lang="" altLang="en-US" sz="274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Automatic SC graph generation</a:t>
            </a:r>
            <a:endParaRPr lang="" altLang="en-US"/>
          </a:p>
        </p:txBody>
      </p:sp>
      <p:sp>
        <p:nvSpPr>
          <p:cNvPr id="3" name="Content Placeholder 2"/>
          <p:cNvSpPr>
            <a:spLocks noGrp="1"/>
          </p:cNvSpPr>
          <p:nvPr>
            <p:ph idx="1"/>
          </p:nvPr>
        </p:nvSpPr>
        <p:spPr/>
        <p:txBody>
          <a:bodyPr/>
          <a:p>
            <a:pPr marL="0" indent="0">
              <a:buNone/>
            </a:pPr>
            <a:r>
              <a:rPr lang="" altLang="en-US"/>
              <a:t>To generate the semantic constraints:</a:t>
            </a:r>
            <a:endParaRPr lang="" altLang="en-US"/>
          </a:p>
          <a:p>
            <a:pPr marL="971550" lvl="1" indent="-514350">
              <a:buAutoNum type="arabicPeriod"/>
            </a:pPr>
            <a:r>
              <a:rPr lang="" altLang="en-US"/>
              <a:t>Sentences are syntactically parsed via AllenNLP's dependency parser.</a:t>
            </a:r>
            <a:endParaRPr lang="" altLang="en-US"/>
          </a:p>
          <a:p>
            <a:pPr marL="971550" lvl="1" indent="-514350">
              <a:buAutoNum type="arabicPeriod"/>
            </a:pPr>
            <a:r>
              <a:rPr lang="" altLang="en-US"/>
              <a:t>The parse tree is recursively visited, and semantic constraints are added to a list based on many hand crafted rules.</a:t>
            </a:r>
            <a:endParaRPr lang="" altLang="en-US"/>
          </a:p>
          <a:p>
            <a:pPr marL="971550" lvl="1" indent="-514350">
              <a:buAutoNum type="arabicPeriod"/>
            </a:pPr>
            <a:r>
              <a:rPr lang="" altLang="en-US"/>
              <a:t>The non-nouns in the constraints are replaced with tags.</a:t>
            </a:r>
            <a:endParaRPr lang=""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Semantic constraints example</a:t>
            </a:r>
            <a:endParaRPr lang="" altLang="en-US"/>
          </a:p>
        </p:txBody>
      </p:sp>
      <p:sp>
        <p:nvSpPr>
          <p:cNvPr id="3" name="Content Placeholder 2"/>
          <p:cNvSpPr>
            <a:spLocks noGrp="1"/>
          </p:cNvSpPr>
          <p:nvPr>
            <p:ph idx="1"/>
          </p:nvPr>
        </p:nvSpPr>
        <p:spPr/>
        <p:txBody>
          <a:bodyPr/>
          <a:p>
            <a:pPr marL="0" indent="0">
              <a:buNone/>
            </a:pPr>
            <a:r>
              <a:rPr lang="" altLang="en-US" sz="2800"/>
              <a:t>Sentence: </a:t>
            </a:r>
            <a:r>
              <a:rPr lang="en-US" sz="2800" b="1"/>
              <a:t>I want you to examine it for explosives, all right?</a:t>
            </a:r>
            <a:endParaRPr lang="en-US" sz="2800" b="1"/>
          </a:p>
          <a:p>
            <a:pPr marL="0" indent="0">
              <a:buNone/>
            </a:pPr>
            <a:endParaRPr lang="en-US" sz="2800"/>
          </a:p>
          <a:p>
            <a:r>
              <a:rPr lang="" altLang="en-US" sz="2800"/>
              <a:t>If I manually labeled it (w/o tags):</a:t>
            </a:r>
            <a:endParaRPr lang="" altLang="en-US" sz="2800"/>
          </a:p>
          <a:p>
            <a:pPr lvl="1"/>
            <a:r>
              <a:rPr lang="" altLang="en-US" sz="2400" b="1">
                <a:latin typeface="Courier New" panose="02070309020205020404" charset="0"/>
                <a:cs typeface="Courier New" panose="02070309020205020404" charset="0"/>
              </a:rPr>
              <a:t>RELEVANT[each noun],</a:t>
            </a:r>
            <a:endParaRPr lang="" altLang="en-US" sz="2400" b="1">
              <a:latin typeface="Courier New" panose="02070309020205020404" charset="0"/>
              <a:cs typeface="Courier New" panose="02070309020205020404" charset="0"/>
            </a:endParaRPr>
          </a:p>
          <a:p>
            <a:pPr lvl="1"/>
            <a:r>
              <a:rPr lang="" altLang="en-US" sz="2400" b="1">
                <a:latin typeface="Courier New" panose="02070309020205020404" charset="0"/>
                <a:cs typeface="Courier New" panose="02070309020205020404" charset="0"/>
              </a:rPr>
              <a:t>ACTION[I, want, [CMPLX], POS, REAL],</a:t>
            </a:r>
            <a:endParaRPr lang="" altLang="en-US" sz="2400" b="1">
              <a:latin typeface="Courier New" panose="02070309020205020404" charset="0"/>
              <a:cs typeface="Courier New" panose="02070309020205020404" charset="0"/>
            </a:endParaRPr>
          </a:p>
          <a:p>
            <a:pPr lvl="1"/>
            <a:r>
              <a:rPr lang="" altLang="en-US" sz="2400" b="1">
                <a:latin typeface="Courier New" panose="02070309020205020404" charset="0"/>
                <a:cs typeface="Courier New" panose="02070309020205020404" charset="0"/>
              </a:rPr>
              <a:t>ACTION[you, examine, it, POS, TOPIC],</a:t>
            </a:r>
            <a:endParaRPr lang="" altLang="en-US" sz="2400" b="1">
              <a:latin typeface="Courier New" panose="02070309020205020404" charset="0"/>
              <a:cs typeface="Courier New" panose="02070309020205020404" charset="0"/>
            </a:endParaRPr>
          </a:p>
          <a:p>
            <a:pPr lvl="1"/>
            <a:r>
              <a:rPr lang="" altLang="en-US" sz="2400" b="1">
                <a:latin typeface="Courier New" panose="02070309020205020404" charset="0"/>
                <a:cs typeface="Courier New" panose="02070309020205020404" charset="0"/>
              </a:rPr>
              <a:t>ACTION[you, [ACT_FOR], explosive],</a:t>
            </a:r>
            <a:endParaRPr lang="" altLang="en-US" sz="2400" b="1">
              <a:latin typeface="Courier New" panose="02070309020205020404" charset="0"/>
              <a:cs typeface="Courier New" panose="02070309020205020404" charset="0"/>
            </a:endParaRPr>
          </a:p>
          <a:p>
            <a:pPr lvl="1"/>
            <a:r>
              <a:rPr lang="" altLang="en-US" sz="2400" b="1">
                <a:latin typeface="Courier New" panose="02070309020205020404" charset="0"/>
                <a:cs typeface="Courier New" panose="02070309020205020404" charset="0"/>
              </a:rPr>
              <a:t>QUESTION</a:t>
            </a:r>
            <a:endParaRPr lang="" altLang="en-US" sz="2400"/>
          </a:p>
          <a:p>
            <a:pPr marL="457200" lvl="1" indent="0">
              <a:buNone/>
            </a:pPr>
            <a:endParaRPr lang="" altLang="en-US" sz="2400"/>
          </a:p>
          <a:p>
            <a:pPr lvl="0"/>
            <a:r>
              <a:rPr lang="" altLang="en-US" sz="2800"/>
              <a:t>Automated system matches my guess (!)</a:t>
            </a:r>
            <a:endParaRPr lang="" altLang="en-US"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SC Conditioned Language Model</a:t>
            </a:r>
            <a:endParaRPr lang="" altLang="en-US"/>
          </a:p>
        </p:txBody>
      </p:sp>
      <p:sp>
        <p:nvSpPr>
          <p:cNvPr id="3" name="Content Placeholder 2"/>
          <p:cNvSpPr>
            <a:spLocks noGrp="1"/>
          </p:cNvSpPr>
          <p:nvPr>
            <p:ph idx="1"/>
          </p:nvPr>
        </p:nvSpPr>
        <p:spPr/>
        <p:txBody>
          <a:bodyPr/>
          <a:p>
            <a:r>
              <a:rPr lang="" altLang="en-US"/>
              <a:t>Language model uses transformer networks.</a:t>
            </a:r>
            <a:endParaRPr lang="" altLang="en-US"/>
          </a:p>
          <a:p>
            <a:r>
              <a:rPr lang="" altLang="en-US"/>
              <a:t>Two components: an encoder and a decoder</a:t>
            </a:r>
            <a:endParaRPr lang="" altLang="en-US"/>
          </a:p>
          <a:p>
            <a:pPr lvl="1"/>
            <a:r>
              <a:rPr lang="" altLang="en-US" sz="2800"/>
              <a:t>Both are causal like GPT-2, unlike BERT.</a:t>
            </a:r>
            <a:endParaRPr lang="" altLang="en-US" sz="2800"/>
          </a:p>
          <a:p>
            <a:pPr lvl="1"/>
            <a:r>
              <a:rPr lang="" altLang="en-US"/>
              <a:t>Semantic constraint graph is converted into a sequence of embeddings, with knowledge of previous SC graphs in context.</a:t>
            </a:r>
            <a:endParaRPr lang="" altLang="en-US"/>
          </a:p>
          <a:p>
            <a:pPr lvl="1"/>
            <a:r>
              <a:rPr lang="" altLang="en-US"/>
              <a:t>Each token in line is generated with knowledge of previous tokens and previous SC graphs embeddings.</a:t>
            </a:r>
            <a:endParaRPr lang="" altLang="en-US"/>
          </a:p>
          <a:p>
            <a:pPr lvl="0"/>
            <a:r>
              <a:rPr lang="" altLang="en-US"/>
              <a:t>Semantic constraints and tags are shuffled + randomly dropped out during training to assist with generalization.</a:t>
            </a:r>
            <a:endParaRPr lang="" altLang="en-US"/>
          </a:p>
          <a:p>
            <a:pPr lvl="1"/>
            <a:endParaRPr lang=""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SC Conditioned Language Model</a:t>
            </a:r>
            <a:endParaRPr lang="" altLang="en-US"/>
          </a:p>
        </p:txBody>
      </p:sp>
      <p:sp>
        <p:nvSpPr>
          <p:cNvPr id="3" name="Content Placeholder 2"/>
          <p:cNvSpPr>
            <a:spLocks noGrp="1"/>
          </p:cNvSpPr>
          <p:nvPr>
            <p:ph idx="1"/>
          </p:nvPr>
        </p:nvSpPr>
        <p:spPr/>
        <p:txBody>
          <a:bodyPr/>
          <a:p>
            <a:r>
              <a:rPr lang="" altLang="en-US"/>
              <a:t>Still training. Latest checkpoint has perplexity 3.8</a:t>
            </a:r>
            <a:endParaRPr lang="" altLang="en-US"/>
          </a:p>
          <a:p>
            <a:pPr lvl="1"/>
            <a:r>
              <a:rPr lang="" altLang="en-US"/>
              <a:t>With dropout still active in SC graphs and neural net layers</a:t>
            </a:r>
            <a:endParaRPr lang="" altLang="en-US"/>
          </a:p>
          <a:p>
            <a:pPr lvl="1"/>
            <a:r>
              <a:rPr lang="" altLang="en-US"/>
              <a:t>Unclear whether this improves or worsens if higher quality SC graph is used (without fine-tuning), both are plausible</a:t>
            </a:r>
            <a:endParaRPr lang="" altLang="en-US"/>
          </a:p>
          <a:p>
            <a:pPr lvl="1"/>
            <a:r>
              <a:rPr lang="" altLang="en-US"/>
              <a:t>Hasty comparisons vs. unconditioned models:</a:t>
            </a:r>
            <a:endParaRPr lang="" altLang="en-US"/>
          </a:p>
          <a:p>
            <a:pPr lvl="2"/>
            <a:r>
              <a:rPr lang="" altLang="en-US"/>
              <a:t>2016 SOTA for OpenSubtitles has perplexity 17</a:t>
            </a:r>
            <a:endParaRPr lang="" altLang="en-US"/>
          </a:p>
          <a:p>
            <a:pPr lvl="2"/>
            <a:r>
              <a:rPr lang="" altLang="en-US"/>
              <a:t>Back-of-napkin estimate: perplexity &gt;10 for tuned medium GPT-2</a:t>
            </a:r>
            <a:endParaRPr lang="" altLang="en-US"/>
          </a:p>
          <a:p>
            <a:pPr lvl="1"/>
            <a:r>
              <a:rPr lang="" altLang="en-US"/>
              <a:t>Only trained on one epoch ... the data set is huge!</a:t>
            </a:r>
            <a:endParaRPr lang=""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Example sentence + SC graph</a:t>
            </a:r>
            <a:endParaRPr lang="" altLang="en-US"/>
          </a:p>
        </p:txBody>
      </p:sp>
      <p:sp>
        <p:nvSpPr>
          <p:cNvPr id="3" name="Content Placeholder 2"/>
          <p:cNvSpPr>
            <a:spLocks noGrp="1"/>
          </p:cNvSpPr>
          <p:nvPr>
            <p:ph idx="1"/>
          </p:nvPr>
        </p:nvSpPr>
        <p:spPr/>
        <p:txBody>
          <a:bodyPr/>
          <a:p>
            <a:pPr marL="0" indent="0">
              <a:buNone/>
            </a:pPr>
            <a:r>
              <a:rPr lang="en-US" sz="1400"/>
              <a:t>They're geeks.</a:t>
            </a:r>
            <a:endParaRPr lang="en-US" sz="1400"/>
          </a:p>
          <a:p>
            <a:pPr marL="0" indent="0">
              <a:buNone/>
            </a:pPr>
            <a:r>
              <a:rPr lang="en-US" sz="1400"/>
              <a:t>The reason no one's here is because they can all talk to each other without even speaking.</a:t>
            </a:r>
            <a:endParaRPr lang="en-US" sz="1400"/>
          </a:p>
          <a:p>
            <a:pPr marL="0" indent="0">
              <a:buNone/>
            </a:pPr>
            <a:r>
              <a:rPr lang="en-US" sz="1400"/>
              <a:t>I know why I got shot.</a:t>
            </a:r>
            <a:endParaRPr lang="en-US" sz="1400"/>
          </a:p>
          <a:p>
            <a:pPr marL="0" indent="0">
              <a:buNone/>
            </a:pPr>
            <a:r>
              <a:rPr lang="en-US" sz="1400"/>
              <a:t>Harvey Wratten needed to get himself out of jail.</a:t>
            </a:r>
            <a:endParaRPr lang="en-US" sz="1400"/>
          </a:p>
          <a:p>
            <a:pPr marL="0" indent="0">
              <a:buNone/>
            </a:pPr>
            <a:r>
              <a:rPr lang="" altLang="en-US" sz="1400" b="1">
                <a:solidFill>
                  <a:schemeClr val="bg2"/>
                </a:solidFill>
              </a:rPr>
              <a:t>[</a:t>
            </a:r>
            <a:r>
              <a:rPr lang="en-US" sz="1400" b="1">
                <a:solidFill>
                  <a:schemeClr val="bg2"/>
                </a:solidFill>
              </a:rPr>
              <a:t>To do that, he got Gatehouse to buy up a huge amount of drugs and pass them on to Customs.</a:t>
            </a:r>
            <a:r>
              <a:rPr lang="" altLang="en-US" sz="1400" b="1">
                <a:solidFill>
                  <a:schemeClr val="bg2"/>
                </a:solidFill>
              </a:rPr>
              <a:t>] (Original)</a:t>
            </a:r>
            <a:endParaRPr lang="" altLang="en-US" sz="1400" b="1">
              <a:solidFill>
                <a:schemeClr val="bg2"/>
              </a:solidFill>
            </a:endParaRPr>
          </a:p>
          <a:p>
            <a:pPr marL="0" indent="0">
              <a:buNone/>
            </a:pPr>
            <a:r>
              <a:rPr lang="en-US" altLang="en-US" sz="1400" b="1">
                <a:solidFill>
                  <a:schemeClr val="tx1"/>
                </a:solidFill>
                <a:sym typeface="+mn-ea"/>
              </a:rPr>
              <a:t>[</a:t>
            </a:r>
            <a:r>
              <a:rPr lang="en-US" sz="1400" b="1">
                <a:solidFill>
                  <a:schemeClr val="tx1"/>
                </a:solidFill>
                <a:sym typeface="+mn-ea"/>
              </a:rPr>
              <a:t>To do that, he got </a:t>
            </a:r>
            <a:r>
              <a:rPr lang="" altLang="en-US" sz="1400" b="1">
                <a:solidFill>
                  <a:schemeClr val="tx1"/>
                </a:solidFill>
                <a:sym typeface="+mn-ea"/>
              </a:rPr>
              <a:t>John </a:t>
            </a:r>
            <a:r>
              <a:rPr lang="en-US" sz="1400" b="1">
                <a:solidFill>
                  <a:schemeClr val="tx1"/>
                </a:solidFill>
                <a:sym typeface="+mn-ea"/>
              </a:rPr>
              <a:t>to buy up a huge amount of drugs and pass them on to </a:t>
            </a:r>
            <a:r>
              <a:rPr lang="" altLang="en-US" sz="1400" b="1">
                <a:solidFill>
                  <a:schemeClr val="tx1"/>
                </a:solidFill>
                <a:sym typeface="+mn-ea"/>
              </a:rPr>
              <a:t>the guards</a:t>
            </a:r>
            <a:r>
              <a:rPr lang="en-US" sz="1400" b="1">
                <a:solidFill>
                  <a:schemeClr val="tx1"/>
                </a:solidFill>
                <a:sym typeface="+mn-ea"/>
              </a:rPr>
              <a:t>.</a:t>
            </a:r>
            <a:r>
              <a:rPr lang="en-US" altLang="en-US" sz="1400" b="1">
                <a:solidFill>
                  <a:schemeClr val="tx1"/>
                </a:solidFill>
                <a:sym typeface="+mn-ea"/>
              </a:rPr>
              <a:t>] </a:t>
            </a:r>
            <a:r>
              <a:rPr lang="" altLang="en-US" sz="1400" b="1">
                <a:solidFill>
                  <a:schemeClr val="tx1"/>
                </a:solidFill>
                <a:sym typeface="+mn-ea"/>
              </a:rPr>
              <a:t>(Customized)</a:t>
            </a:r>
            <a:endParaRPr lang="" altLang="en-US" sz="1400" b="1"/>
          </a:p>
          <a:p>
            <a:pPr marL="0" indent="0">
              <a:buNone/>
            </a:pPr>
            <a:endParaRPr lang="" altLang="en-US" sz="1400" b="1"/>
          </a:p>
          <a:p>
            <a:pPr marL="0" indent="0">
              <a:buNone/>
            </a:pPr>
            <a:r>
              <a:rPr lang="" altLang="en-US" sz="1400"/>
              <a:t>(RELEVANT, he), (RELEVANT, john),</a:t>
            </a:r>
            <a:endParaRPr lang="" altLang="en-US" sz="1400"/>
          </a:p>
          <a:p>
            <a:pPr marL="0" indent="0">
              <a:buNone/>
            </a:pPr>
            <a:r>
              <a:rPr lang="" altLang="en-US" sz="1400"/>
              <a:t>(DESCR, amount, DIRECT, huge, POS), (RELEVANT, amount),</a:t>
            </a:r>
            <a:endParaRPr lang="" altLang="en-US" sz="1400"/>
          </a:p>
          <a:p>
            <a:pPr marL="0" indent="0">
              <a:buNone/>
            </a:pPr>
            <a:r>
              <a:rPr lang="" altLang="en-US" sz="1400"/>
              <a:t>(RELEVANT, drug), (RELEVANT, they), (RELEVANT, guard),</a:t>
            </a:r>
            <a:endParaRPr lang="" altLang="en-US" sz="1400"/>
          </a:p>
          <a:p>
            <a:pPr marL="0" indent="0">
              <a:buNone/>
            </a:pPr>
            <a:r>
              <a:rPr lang="" altLang="en-US" sz="1400"/>
              <a:t>(RELEVANT, that),</a:t>
            </a:r>
            <a:endParaRPr lang="" altLang="en-US" sz="1400"/>
          </a:p>
          <a:p>
            <a:pPr marL="0" indent="0">
              <a:buNone/>
            </a:pPr>
            <a:r>
              <a:rPr lang="" altLang="en-US" sz="1400"/>
              <a:t>(ACTION, he, pass, they, POS, REAL),</a:t>
            </a:r>
            <a:endParaRPr lang="" altLang="en-US" sz="1400"/>
          </a:p>
          <a:p>
            <a:pPr marL="0" indent="0">
              <a:buNone/>
            </a:pPr>
            <a:r>
              <a:rPr lang="" altLang="en-US" sz="1400"/>
              <a:t>(ACTION, amount, [LINKED_TO], drug, POS, REAL),</a:t>
            </a:r>
            <a:endParaRPr lang="" altLang="en-US" sz="1400"/>
          </a:p>
          <a:p>
            <a:pPr marL="0" indent="0">
              <a:buNone/>
            </a:pPr>
            <a:r>
              <a:rPr lang="" altLang="en-US" sz="1400"/>
              <a:t>(ACTION, [NONE], do, that, POS, REAL),</a:t>
            </a:r>
            <a:endParaRPr lang="" altLang="en-US" sz="1400"/>
          </a:p>
          <a:p>
            <a:pPr marL="0" indent="0">
              <a:buNone/>
            </a:pPr>
            <a:r>
              <a:rPr lang="" altLang="en-US" sz="1400"/>
              <a:t>(ACTION, john, buy, amount, POS, TOPIC),</a:t>
            </a:r>
            <a:endParaRPr lang="" altLang="en-US" sz="1400"/>
          </a:p>
          <a:p>
            <a:pPr marL="0" indent="0">
              <a:buNone/>
            </a:pPr>
            <a:r>
              <a:rPr lang="" altLang="en-US" sz="1400"/>
              <a:t>(ACTION, he, get, [CMPLX], POS, REAL),</a:t>
            </a:r>
            <a:endParaRPr lang="" altLang="en-US" sz="1400"/>
          </a:p>
          <a:p>
            <a:pPr marL="0" indent="0">
              <a:buNone/>
            </a:pPr>
            <a:r>
              <a:rPr lang="" altLang="en-US" sz="1400"/>
              <a:t>(ACTION, he, [ACT_LINK], guard, POS, REAL)</a:t>
            </a:r>
            <a:endParaRPr lang="" altLang="en-US" sz="1400"/>
          </a:p>
          <a:p>
            <a:pPr marL="0" indent="0">
              <a:buNone/>
            </a:pPr>
            <a:endParaRPr lang="" altLang="en-US" sz="1400"/>
          </a:p>
          <a:p>
            <a:pPr marL="0" indent="0">
              <a:buNone/>
            </a:pPr>
            <a:r>
              <a:rPr lang="" altLang="en-US" sz="1400"/>
              <a:t>Recall, the network only sees the verbs or adjectives above as bags of tags, not as words.</a:t>
            </a:r>
            <a:endParaRPr lang="" altLang="en-US"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Some generator outputs</a:t>
            </a:r>
            <a:endParaRPr lang="" altLang="en-US"/>
          </a:p>
        </p:txBody>
      </p:sp>
      <p:sp>
        <p:nvSpPr>
          <p:cNvPr id="3" name="Content Placeholder 2"/>
          <p:cNvSpPr>
            <a:spLocks noGrp="1"/>
          </p:cNvSpPr>
          <p:nvPr>
            <p:ph idx="1"/>
          </p:nvPr>
        </p:nvSpPr>
        <p:spPr/>
        <p:txBody>
          <a:bodyPr/>
          <a:p>
            <a:pPr marL="0" indent="0">
              <a:buNone/>
            </a:pPr>
            <a:r>
              <a:rPr lang="en-US" altLang="en-US" sz="1800" b="1">
                <a:sym typeface="+mn-ea"/>
              </a:rPr>
              <a:t>[</a:t>
            </a:r>
            <a:r>
              <a:rPr lang="en-US" sz="1800" b="1">
                <a:sym typeface="+mn-ea"/>
              </a:rPr>
              <a:t>To do that, he got </a:t>
            </a:r>
            <a:r>
              <a:rPr lang="en-US" altLang="en-US" sz="1800" b="1">
                <a:sym typeface="+mn-ea"/>
              </a:rPr>
              <a:t>John </a:t>
            </a:r>
            <a:r>
              <a:rPr lang="en-US" sz="1800" b="1">
                <a:sym typeface="+mn-ea"/>
              </a:rPr>
              <a:t>to buy up a huge amount of drugs and pass them on to </a:t>
            </a:r>
            <a:r>
              <a:rPr lang="en-US" altLang="en-US" sz="1800" b="1">
                <a:sym typeface="+mn-ea"/>
              </a:rPr>
              <a:t>the guards</a:t>
            </a:r>
            <a:r>
              <a:rPr lang="en-US" sz="1800" b="1">
                <a:sym typeface="+mn-ea"/>
              </a:rPr>
              <a:t>.</a:t>
            </a:r>
            <a:r>
              <a:rPr lang="en-US" altLang="en-US" sz="1800" b="1">
                <a:sym typeface="+mn-ea"/>
              </a:rPr>
              <a:t>]</a:t>
            </a:r>
            <a:endParaRPr lang="en-US" sz="1800"/>
          </a:p>
          <a:p>
            <a:pPr marL="0" indent="0">
              <a:buNone/>
            </a:pPr>
            <a:endParaRPr lang="en-US" sz="1800"/>
          </a:p>
          <a:p>
            <a:pPr marL="0" indent="0">
              <a:buNone/>
            </a:pPr>
            <a:r>
              <a:rPr lang="en-US" sz="1800"/>
              <a:t>He lost the entire amount of drugs that had been given to the guards.</a:t>
            </a:r>
            <a:endParaRPr lang="en-US" sz="1800"/>
          </a:p>
          <a:p>
            <a:pPr marL="0" indent="0">
              <a:buNone/>
            </a:pPr>
            <a:r>
              <a:rPr lang="en-US" sz="1000"/>
              <a:t> </a:t>
            </a:r>
            <a:endParaRPr lang="en-US" sz="1800"/>
          </a:p>
          <a:p>
            <a:pPr marL="0" indent="0">
              <a:buNone/>
            </a:pPr>
            <a:r>
              <a:rPr lang="en-US" sz="1800"/>
              <a:t>If John was paying them off, he got them to buy you a whole amount of drugs that were later found in the civil servant's wrist.</a:t>
            </a:r>
            <a:endParaRPr lang="en-US" sz="1800"/>
          </a:p>
          <a:p>
            <a:pPr marL="0" indent="0">
              <a:buNone/>
            </a:pPr>
            <a:r>
              <a:rPr lang="en-US" sz="1000"/>
              <a:t> </a:t>
            </a:r>
            <a:endParaRPr lang="en-US" sz="1800"/>
          </a:p>
          <a:p>
            <a:pPr marL="0" indent="0">
              <a:buNone/>
            </a:pPr>
            <a:r>
              <a:rPr lang="en-US" sz="1800"/>
              <a:t>He got away from the guards, done the whole amount of drugs, and made big bucks laundering the money to the fbi and the johns and the sex repels that went along with them.</a:t>
            </a:r>
            <a:endParaRPr lang="en-US" sz="1800"/>
          </a:p>
          <a:p>
            <a:pPr marL="0" indent="0">
              <a:buNone/>
            </a:pPr>
            <a:r>
              <a:rPr lang="en-US" sz="1000"/>
              <a:t> </a:t>
            </a:r>
            <a:endParaRPr lang="en-US" sz="1800"/>
          </a:p>
          <a:p>
            <a:pPr marL="0" indent="0">
              <a:buNone/>
            </a:pPr>
            <a:r>
              <a:rPr lang="en-US" sz="1800"/>
              <a:t>He passed a huge amount of drugs to the wrong guards, and Garland Raysshaw, tried to broker a deal that did that.</a:t>
            </a:r>
            <a:endParaRPr lang="en-US" sz="1800"/>
          </a:p>
          <a:p>
            <a:pPr marL="0" indent="0">
              <a:buNone/>
            </a:pPr>
            <a:r>
              <a:rPr lang="en-US" sz="1000"/>
              <a:t> </a:t>
            </a:r>
            <a:endParaRPr lang="en-US" sz="1800"/>
          </a:p>
          <a:p>
            <a:pPr marL="0" indent="0">
              <a:buNone/>
            </a:pPr>
            <a:r>
              <a:rPr lang="" altLang="en-US" sz="1800" b="1"/>
              <a:t>It wasn't hard to find these, and they look surprisingly good. There's also many outputs that were not as good (they still generally discussed drugs as a relevant part of an escape from prison).</a:t>
            </a:r>
            <a:endParaRPr lang="" altLang="en-US" sz="1800" b="1"/>
          </a:p>
          <a:p>
            <a:pPr marL="0" indent="0">
              <a:buNone/>
            </a:pPr>
            <a:r>
              <a:rPr lang="" altLang="en-US" sz="1800" b="1"/>
              <a:t>The above sentences generally only satisfy a subset of the specified constraints. But they clearly are aware of the non-noun constraints (e.g. huge amounts, paying, he got [CMPLX], etc.)</a:t>
            </a:r>
            <a:endParaRPr lang="" altLang="en-US" sz="1800"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Future work</a:t>
            </a:r>
            <a:endParaRPr lang="" altLang="en-US"/>
          </a:p>
        </p:txBody>
      </p:sp>
      <p:sp>
        <p:nvSpPr>
          <p:cNvPr id="3" name="Content Placeholder 2"/>
          <p:cNvSpPr>
            <a:spLocks noGrp="1"/>
          </p:cNvSpPr>
          <p:nvPr>
            <p:ph idx="1"/>
          </p:nvPr>
        </p:nvSpPr>
        <p:spPr/>
        <p:txBody>
          <a:bodyPr/>
          <a:p>
            <a:r>
              <a:rPr lang="" altLang="en-US"/>
              <a:t>Get estimates for a model without SC graphs, and for a model with only nouns as input</a:t>
            </a:r>
            <a:endParaRPr lang="" altLang="en-US"/>
          </a:p>
          <a:p>
            <a:pPr lvl="0"/>
            <a:r>
              <a:rPr lang="" altLang="en-US"/>
              <a:t>Find a quantitative measure of output variability given fixed context and SC graphs</a:t>
            </a:r>
            <a:endParaRPr lang="" altLang="en-US"/>
          </a:p>
          <a:p>
            <a:pPr lvl="0"/>
            <a:r>
              <a:rPr lang="" altLang="en-US"/>
              <a:t>Study the system in various qualitative ways</a:t>
            </a:r>
            <a:endParaRPr lang="" altLang="en-US"/>
          </a:p>
          <a:p>
            <a:pPr lvl="1"/>
            <a:r>
              <a:rPr lang="" altLang="en-US"/>
              <a:t>Difficult for a purely quantitative metric to capture many of the desiderata for the system</a:t>
            </a:r>
            <a:endParaRPr lang="" altLang="en-US"/>
          </a:p>
          <a:p>
            <a:pPr lvl="0"/>
            <a:r>
              <a:rPr lang="" altLang="en-US"/>
              <a:t>Improve automatic tagging / find a better representation</a:t>
            </a:r>
            <a:endParaRPr lang="" altLang="en-US"/>
          </a:p>
          <a:p>
            <a:pPr lvl="1"/>
            <a:r>
              <a:rPr lang="" altLang="en-US"/>
              <a:t>I think tag replacement is the most lossy step in the system</a:t>
            </a:r>
            <a:endParaRPr lang=""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High Level Overview</a:t>
            </a:r>
            <a:endParaRPr lang="" altLang="en-US"/>
          </a:p>
        </p:txBody>
      </p:sp>
      <p:sp>
        <p:nvSpPr>
          <p:cNvPr id="3" name="Content Placeholder 2"/>
          <p:cNvSpPr>
            <a:spLocks noGrp="1"/>
          </p:cNvSpPr>
          <p:nvPr>
            <p:ph idx="1"/>
          </p:nvPr>
        </p:nvSpPr>
        <p:spPr/>
        <p:txBody>
          <a:bodyPr/>
          <a:p>
            <a:pPr marL="0" indent="0">
              <a:buNone/>
            </a:pPr>
            <a:r>
              <a:rPr lang="" altLang="en-US" sz="2800" b="1"/>
              <a:t>Goal:</a:t>
            </a:r>
            <a:endParaRPr lang="" altLang="en-US" sz="2800"/>
          </a:p>
          <a:p>
            <a:pPr marL="0" indent="0">
              <a:buNone/>
            </a:pPr>
            <a:r>
              <a:rPr lang="" altLang="en-US" sz="2800"/>
              <a:t>To create a framework for conditional dialogue generation based around a simple “semantic constraint” language.</a:t>
            </a:r>
            <a:endParaRPr lang="" altLang="en-US" sz="2800"/>
          </a:p>
          <a:p>
            <a:pPr marL="0" indent="0">
              <a:buNone/>
            </a:pPr>
            <a:endParaRPr lang="" altLang="en-US" sz="2800"/>
          </a:p>
          <a:p>
            <a:pPr marL="0" indent="0">
              <a:buNone/>
            </a:pPr>
            <a:r>
              <a:rPr lang="" altLang="en-US" sz="2800" b="1"/>
              <a:t>Broad Approach:</a:t>
            </a:r>
            <a:endParaRPr lang="" altLang="en-US" sz="2800"/>
          </a:p>
          <a:p>
            <a:pPr marL="514350" indent="-514350">
              <a:buAutoNum type="arabicPeriod"/>
            </a:pPr>
            <a:r>
              <a:rPr lang="" altLang="en-US" sz="2800"/>
              <a:t>Design the SC language syntax &amp; atoms</a:t>
            </a:r>
            <a:endParaRPr lang="" altLang="en-US" sz="2800"/>
          </a:p>
          <a:p>
            <a:pPr marL="514350" indent="-514350">
              <a:buAutoNum type="arabicPeriod"/>
            </a:pPr>
            <a:r>
              <a:rPr lang="" altLang="en-US" sz="2800"/>
              <a:t>Engineer an automated system to produce semantic constraint graphs from dialogue lines</a:t>
            </a:r>
            <a:endParaRPr lang="" altLang="en-US" sz="2800"/>
          </a:p>
          <a:p>
            <a:pPr marL="514350" indent="-514350">
              <a:buAutoNum type="arabicPeriod"/>
            </a:pPr>
            <a:r>
              <a:rPr lang="" altLang="en-US" sz="2800"/>
              <a:t>Train transformer model to infer dialogue from context lines &amp; semantic constraint graphs</a:t>
            </a:r>
            <a:endParaRPr lang="" alt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Investigative Work</a:t>
            </a:r>
            <a:endParaRPr lang="" altLang="en-US"/>
          </a:p>
        </p:txBody>
      </p:sp>
      <p:sp>
        <p:nvSpPr>
          <p:cNvPr id="3" name="Content Placeholder 2"/>
          <p:cNvSpPr>
            <a:spLocks noGrp="1"/>
          </p:cNvSpPr>
          <p:nvPr>
            <p:ph idx="1"/>
          </p:nvPr>
        </p:nvSpPr>
        <p:spPr/>
        <p:txBody>
          <a:bodyPr/>
          <a:p>
            <a:pPr marL="0" indent="0">
              <a:buNone/>
            </a:pPr>
            <a:r>
              <a:rPr lang="" altLang="en-US"/>
              <a:t>Manual inspection of OpenSubtitles data reveals several characteristics of conversational dialogue:</a:t>
            </a:r>
            <a:endParaRPr lang="" altLang="en-US"/>
          </a:p>
          <a:p>
            <a:pPr lvl="1"/>
            <a:r>
              <a:rPr lang="" altLang="en-US">
                <a:solidFill>
                  <a:srgbClr val="BB120F"/>
                </a:solidFill>
              </a:rPr>
              <a:t>Frequent and unpredictable changes in subject matter</a:t>
            </a:r>
            <a:endParaRPr lang="" altLang="en-US">
              <a:solidFill>
                <a:srgbClr val="BB120F"/>
              </a:solidFill>
            </a:endParaRPr>
          </a:p>
          <a:p>
            <a:pPr lvl="2"/>
            <a:r>
              <a:rPr lang="" altLang="en-US">
                <a:solidFill>
                  <a:srgbClr val="BB120F"/>
                </a:solidFill>
              </a:rPr>
              <a:t>Hard to predict response even with many lines of context</a:t>
            </a:r>
            <a:endParaRPr lang="" altLang="en-US">
              <a:solidFill>
                <a:srgbClr val="BB120F"/>
              </a:solidFill>
            </a:endParaRPr>
          </a:p>
          <a:p>
            <a:pPr lvl="1"/>
            <a:r>
              <a:rPr lang="" altLang="en-US">
                <a:solidFill>
                  <a:srgbClr val="BB120F"/>
                </a:solidFill>
              </a:rPr>
              <a:t>Non-standard / informal language very common</a:t>
            </a:r>
            <a:endParaRPr lang="" altLang="en-US">
              <a:solidFill>
                <a:srgbClr val="BB120F"/>
              </a:solidFill>
            </a:endParaRPr>
          </a:p>
          <a:p>
            <a:pPr lvl="1"/>
            <a:r>
              <a:rPr lang="" altLang="en-US">
                <a:solidFill>
                  <a:srgbClr val="BB120F"/>
                </a:solidFill>
              </a:rPr>
              <a:t>Vocabulary from huge variety of topic clusters</a:t>
            </a:r>
            <a:endParaRPr lang="" altLang="en-US">
              <a:solidFill>
                <a:srgbClr val="BB120F"/>
              </a:solidFill>
            </a:endParaRPr>
          </a:p>
          <a:p>
            <a:pPr lvl="2"/>
            <a:r>
              <a:rPr lang="" altLang="en-US">
                <a:solidFill>
                  <a:srgbClr val="BB120F"/>
                </a:solidFill>
              </a:rPr>
              <a:t>Scanning text for a small set of keywords doesn't get very far</a:t>
            </a:r>
            <a:endParaRPr lang="" altLang="en-US">
              <a:solidFill>
                <a:srgbClr val="BB120F"/>
              </a:solidFill>
            </a:endParaRPr>
          </a:p>
          <a:p>
            <a:pPr lvl="1"/>
            <a:r>
              <a:rPr lang="" altLang="en-US" sz="2800">
                <a:solidFill>
                  <a:srgbClr val="BB120F"/>
                </a:solidFill>
              </a:rPr>
              <a:t>Lines too short for wordsense disambiguation</a:t>
            </a:r>
            <a:endParaRPr lang="" altLang="en-US">
              <a:solidFill>
                <a:srgbClr val="BB120F"/>
              </a:solidFill>
            </a:endParaRPr>
          </a:p>
          <a:p>
            <a:pPr lvl="1"/>
            <a:r>
              <a:rPr lang="" altLang="en-US">
                <a:solidFill>
                  <a:srgbClr val="13742F"/>
                </a:solidFill>
              </a:rPr>
              <a:t>Less use of compositional structure / complex syntax</a:t>
            </a:r>
            <a:endParaRPr lang="" altLang="en-US">
              <a:solidFill>
                <a:srgbClr val="13742F"/>
              </a:solidFill>
            </a:endParaRPr>
          </a:p>
          <a:p>
            <a:pPr lvl="1"/>
            <a:r>
              <a:rPr lang="" altLang="en-US">
                <a:solidFill>
                  <a:srgbClr val="13742F"/>
                </a:solidFill>
              </a:rPr>
              <a:t>“Many entities, sparsely connected”</a:t>
            </a:r>
            <a:endParaRPr lang="" altLang="en-US">
              <a:solidFill>
                <a:srgbClr val="13742F"/>
              </a:solidFill>
            </a:endParaRPr>
          </a:p>
          <a:p>
            <a:pPr lvl="2"/>
            <a:r>
              <a:rPr lang="" altLang="en-US">
                <a:solidFill>
                  <a:srgbClr val="13742F"/>
                </a:solidFill>
              </a:rPr>
              <a:t>As opposed to texts with many coreferences and complex storylines</a:t>
            </a:r>
            <a:endParaRPr lang="" altLang="en-US" sz="1760">
              <a:solidFill>
                <a:srgbClr val="13742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Desiderata for SC Language </a:t>
            </a:r>
            <a:endParaRPr lang="" altLang="en-US"/>
          </a:p>
        </p:txBody>
      </p:sp>
      <p:sp>
        <p:nvSpPr>
          <p:cNvPr id="3" name="Content Placeholder 2"/>
          <p:cNvSpPr>
            <a:spLocks noGrp="1"/>
          </p:cNvSpPr>
          <p:nvPr>
            <p:ph idx="1"/>
          </p:nvPr>
        </p:nvSpPr>
        <p:spPr/>
        <p:txBody>
          <a:bodyPr/>
          <a:p>
            <a:pPr marL="514350" indent="-514350">
              <a:buAutoNum type="arabicPeriod"/>
            </a:pPr>
            <a:r>
              <a:rPr lang="" altLang="en-US"/>
              <a:t>Human Interpretability</a:t>
            </a:r>
            <a:endParaRPr lang="" altLang="en-US"/>
          </a:p>
          <a:p>
            <a:pPr lvl="1"/>
            <a:r>
              <a:rPr lang="" altLang="en-US"/>
              <a:t>A human, or an independently designed expert system, supplies the constraints. Uninterpretable binary data is useless.</a:t>
            </a:r>
            <a:endParaRPr lang="" altLang="en-US"/>
          </a:p>
          <a:p>
            <a:pPr marL="514350" lvl="0" indent="-514350">
              <a:buAutoNum type="arabicPeriod"/>
            </a:pPr>
            <a:r>
              <a:rPr lang="" altLang="en-US"/>
              <a:t>Isolating (hence non-lexical)</a:t>
            </a:r>
            <a:endParaRPr lang="" altLang="en-US"/>
          </a:p>
          <a:p>
            <a:pPr lvl="1"/>
            <a:r>
              <a:rPr lang="" altLang="en-US"/>
              <a:t>Each constraint is a meaningful unit of semantic information. Omitting even few words from a sentence destroys meaning, so semantic constraints go beyond the word / token level.</a:t>
            </a:r>
            <a:endParaRPr lang="" altLang="en-US"/>
          </a:p>
          <a:p>
            <a:pPr marL="514350" lvl="0" indent="-514350">
              <a:buAutoNum type="arabicPeriod"/>
            </a:pPr>
            <a:r>
              <a:rPr lang="" altLang="en-US"/>
              <a:t>Simple yet Expressive</a:t>
            </a:r>
            <a:endParaRPr lang="" altLang="en-US"/>
          </a:p>
          <a:p>
            <a:pPr lvl="1"/>
            <a:r>
              <a:rPr lang="" altLang="en-US"/>
              <a:t>Easier to reason in SC space for domain specific task, and generated sentences are reasonably close to the desired result.</a:t>
            </a:r>
            <a:endParaRPr lang=""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Current Prototype of SC Language</a:t>
            </a:r>
            <a:endParaRPr lang="" altLang="en-US"/>
          </a:p>
        </p:txBody>
      </p:sp>
      <p:sp>
        <p:nvSpPr>
          <p:cNvPr id="3" name="Content Placeholder 2"/>
          <p:cNvSpPr>
            <a:spLocks noGrp="1"/>
          </p:cNvSpPr>
          <p:nvPr>
            <p:ph idx="1"/>
          </p:nvPr>
        </p:nvSpPr>
        <p:spPr/>
        <p:txBody>
          <a:bodyPr/>
          <a:p>
            <a:r>
              <a:rPr lang="" altLang="en-US"/>
              <a:t>Only three data types: nouns, keywords, tags</a:t>
            </a:r>
            <a:endParaRPr lang="" altLang="en-US"/>
          </a:p>
          <a:p>
            <a:endParaRPr lang="" altLang="en-US"/>
          </a:p>
          <a:p>
            <a:r>
              <a:rPr lang="" altLang="en-US"/>
              <a:t>Nouns are the fundamental building block. Constraints can only anchor to nouns; SC language cannot fill slots with verb phrases / adverbial phrases / other constraints.</a:t>
            </a:r>
            <a:endParaRPr lang="" altLang="en-US"/>
          </a:p>
          <a:p>
            <a:endParaRPr lang="" altLang="en-US"/>
          </a:p>
          <a:p>
            <a:r>
              <a:rPr lang="" altLang="en-US"/>
              <a:t>In other words, a sequence of constraints defines a graph: nouns are vertices and each constraint is an edge.</a:t>
            </a:r>
            <a:endParaRPr lang="" altLang="en-US"/>
          </a:p>
          <a:p>
            <a:pPr lvl="1"/>
            <a:r>
              <a:rPr lang="" altLang="en-US"/>
              <a:t>Keywords and tags augment the edges. Pairs of vertices can be connected by multiple edges. Self-loops are allowed.</a:t>
            </a:r>
            <a:endParaRPr lang=""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Current Prototype of SC Language</a:t>
            </a:r>
            <a:endParaRPr lang="" altLang="en-US"/>
          </a:p>
        </p:txBody>
      </p:sp>
      <p:sp>
        <p:nvSpPr>
          <p:cNvPr id="3" name="Content Placeholder 2"/>
          <p:cNvSpPr>
            <a:spLocks noGrp="1"/>
          </p:cNvSpPr>
          <p:nvPr>
            <p:ph idx="1"/>
          </p:nvPr>
        </p:nvSpPr>
        <p:spPr/>
        <p:txBody>
          <a:bodyPr/>
          <a:p>
            <a:r>
              <a:rPr lang="" altLang="en-US" sz="2800"/>
              <a:t>As verbs / adjectives / adverbs are not allowed, they are represented indirectly by a bag of tags representation.</a:t>
            </a:r>
            <a:endParaRPr lang="" altLang="en-US" sz="2800"/>
          </a:p>
          <a:p>
            <a:r>
              <a:rPr lang="" altLang="en-US" sz="2800"/>
              <a:t>A tag is a basic concept from a small vocabulary of 140. They are linked by loose association, not IS-A relationships.</a:t>
            </a:r>
            <a:endParaRPr lang="" altLang="en-US" sz="2800"/>
          </a:p>
          <a:p>
            <a:pPr marL="0" indent="0">
              <a:buNone/>
            </a:pPr>
            <a:endParaRPr lang="" altLang="en-US" sz="2800"/>
          </a:p>
          <a:p>
            <a:r>
              <a:rPr lang="" altLang="en-US" sz="2800"/>
              <a:t>The manual process used to choose the 140 tags:</a:t>
            </a:r>
            <a:endParaRPr lang="" altLang="en-US" sz="2800"/>
          </a:p>
          <a:p>
            <a:pPr marL="971550" lvl="1" indent="-514350">
              <a:buAutoNum type="arabicPeriod"/>
            </a:pPr>
            <a:r>
              <a:rPr lang="" altLang="en-US" sz="2400"/>
              <a:t>An upper ontology was made such their descendants have fair coverage of nontrivial words in the corpus, then the ontology words are tagged.</a:t>
            </a:r>
            <a:endParaRPr lang="" altLang="en-US" sz="2400"/>
          </a:p>
          <a:p>
            <a:pPr marL="971550" lvl="1" indent="-514350">
              <a:buAutoNum type="arabicPeriod"/>
            </a:pPr>
            <a:r>
              <a:rPr lang="" altLang="en-US" sz="2400"/>
              <a:t>The vocabulary was clustered based on GLoVe vectors and tags were picked based on the content of the clusters.</a:t>
            </a:r>
            <a:endParaRPr lang="" altLang="en-US" sz="2400"/>
          </a:p>
          <a:p>
            <a:pPr marL="971550" lvl="1" indent="-514350">
              <a:buAutoNum type="arabicPeriod"/>
            </a:pPr>
            <a:r>
              <a:rPr lang="" altLang="en-US" sz="2400"/>
              <a:t>The above two steps disfavor common verbs, so the top 50 verbs were added. These are only used directly, not with other tags.</a:t>
            </a:r>
            <a:endParaRPr lang=""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The full set of tags</a:t>
            </a:r>
            <a:endParaRPr lang="" altLang="en-US"/>
          </a:p>
        </p:txBody>
      </p:sp>
      <p:graphicFrame>
        <p:nvGraphicFramePr>
          <p:cNvPr id="6" name="Table 5"/>
          <p:cNvGraphicFramePr/>
          <p:nvPr/>
        </p:nvGraphicFramePr>
        <p:xfrm>
          <a:off x="2237740" y="1379728"/>
          <a:ext cx="8845550" cy="3860800"/>
        </p:xfrm>
        <a:graphic>
          <a:graphicData uri="http://schemas.openxmlformats.org/drawingml/2006/table">
            <a:tbl>
              <a:tblPr firstRow="1" bandRow="1">
                <a:tableStyleId>{5C22544A-7EE6-4342-B048-85BDC9FD1C3A}</a:tableStyleId>
              </a:tblPr>
              <a:tblGrid>
                <a:gridCol w="1102360"/>
                <a:gridCol w="1102360"/>
                <a:gridCol w="1102360"/>
                <a:gridCol w="1102360"/>
                <a:gridCol w="1102360"/>
                <a:gridCol w="1102360"/>
                <a:gridCol w="1102360"/>
              </a:tblGrid>
              <a:tr h="238760">
                <a:tc>
                  <a:txBody>
                    <a:bodyPr/>
                    <a:p>
                      <a:pPr indent="0">
                        <a:buNone/>
                      </a:pPr>
                      <a:r>
                        <a:rPr lang="en-US" sz="1200" b="0">
                          <a:solidFill>
                            <a:srgbClr val="000000"/>
                          </a:solidFill>
                          <a:latin typeface="Calibri" charset="-122"/>
                        </a:rPr>
                        <a:t>act</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distance</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house</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politics</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time_period</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i="1">
                          <a:solidFill>
                            <a:srgbClr val="000000"/>
                          </a:solidFill>
                          <a:latin typeface="Calibri" charset="-122"/>
                        </a:rPr>
                        <a:t>give</a:t>
                      </a:r>
                      <a:endParaRPr lang="en-US" sz="1200" b="0" i="1">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i="1">
                          <a:solidFill>
                            <a:srgbClr val="000000"/>
                          </a:solidFill>
                          <a:latin typeface="Calibri" charset="-122"/>
                        </a:rPr>
                        <a:t>provide</a:t>
                      </a:r>
                      <a:endParaRPr lang="en-US" sz="1200" b="0" i="1">
                        <a:solidFill>
                          <a:srgbClr val="000000"/>
                        </a:solidFill>
                        <a:latin typeface="Calibri"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238760">
                <a:tc>
                  <a:txBody>
                    <a:bodyPr/>
                    <a:p>
                      <a:pPr indent="0">
                        <a:buNone/>
                      </a:pPr>
                      <a:r>
                        <a:rPr lang="en-US" sz="1200" b="0">
                          <a:solidFill>
                            <a:srgbClr val="000000"/>
                          </a:solidFill>
                          <a:latin typeface="Calibri" charset="-122"/>
                        </a:rPr>
                        <a:t>air</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easy_simple</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intense</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quality</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time_point</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i="1">
                          <a:solidFill>
                            <a:srgbClr val="000000"/>
                          </a:solidFill>
                          <a:latin typeface="Calibri" charset="-122"/>
                        </a:rPr>
                        <a:t>go</a:t>
                      </a:r>
                      <a:endParaRPr lang="en-US" sz="1200" b="0" i="1">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i="1">
                          <a:solidFill>
                            <a:srgbClr val="000000"/>
                          </a:solidFill>
                          <a:latin typeface="Calibri" charset="-122"/>
                        </a:rPr>
                        <a:t>put</a:t>
                      </a:r>
                      <a:endParaRPr lang="en-US" sz="1200" b="0" i="1">
                        <a:solidFill>
                          <a:srgbClr val="000000"/>
                        </a:solidFill>
                        <a:latin typeface="Calibri"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238760">
                <a:tc>
                  <a:txBody>
                    <a:bodyPr/>
                    <a:p>
                      <a:pPr indent="0">
                        <a:buNone/>
                      </a:pPr>
                      <a:r>
                        <a:rPr lang="en-US" sz="1200" b="0">
                          <a:solidFill>
                            <a:srgbClr val="000000"/>
                          </a:solidFill>
                          <a:latin typeface="Calibri" charset="-122"/>
                        </a:rPr>
                        <a:t>alive</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effort</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leader</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quantity</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touch</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i="1">
                          <a:solidFill>
                            <a:srgbClr val="000000"/>
                          </a:solidFill>
                          <a:latin typeface="Calibri" charset="-122"/>
                        </a:rPr>
                        <a:t>happen</a:t>
                      </a:r>
                      <a:endParaRPr lang="en-US" sz="1200" b="0" i="1">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i="1">
                          <a:solidFill>
                            <a:srgbClr val="000000"/>
                          </a:solidFill>
                          <a:latin typeface="Calibri" charset="-122"/>
                        </a:rPr>
                        <a:t>run</a:t>
                      </a:r>
                      <a:endParaRPr lang="en-US" sz="1200" b="0" i="1">
                        <a:solidFill>
                          <a:srgbClr val="000000"/>
                        </a:solidFill>
                        <a:latin typeface="Calibri"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238760">
                <a:tc>
                  <a:txBody>
                    <a:bodyPr/>
                    <a:p>
                      <a:pPr indent="0">
                        <a:buNone/>
                      </a:pPr>
                      <a:r>
                        <a:rPr lang="en-US" sz="1200" b="0">
                          <a:solidFill>
                            <a:srgbClr val="000000"/>
                          </a:solidFill>
                          <a:latin typeface="Calibri" charset="-122"/>
                        </a:rPr>
                        <a:t>analysis</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emotion</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legal</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question</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trait</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i="1">
                          <a:solidFill>
                            <a:srgbClr val="000000"/>
                          </a:solidFill>
                          <a:latin typeface="Calibri" charset="-122"/>
                        </a:rPr>
                        <a:t>have</a:t>
                      </a:r>
                      <a:endParaRPr lang="en-US" sz="1200" b="0" i="1">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i="1">
                          <a:solidFill>
                            <a:srgbClr val="000000"/>
                          </a:solidFill>
                          <a:latin typeface="Calibri" charset="-122"/>
                        </a:rPr>
                        <a:t>say</a:t>
                      </a:r>
                      <a:endParaRPr lang="en-US" sz="1200" b="0" i="1">
                        <a:solidFill>
                          <a:srgbClr val="000000"/>
                        </a:solidFill>
                        <a:latin typeface="Calibri"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238760">
                <a:tc>
                  <a:txBody>
                    <a:bodyPr/>
                    <a:p>
                      <a:pPr indent="0">
                        <a:buNone/>
                      </a:pPr>
                      <a:r>
                        <a:rPr lang="en-US" sz="1200" b="0">
                          <a:solidFill>
                            <a:srgbClr val="000000"/>
                          </a:solidFill>
                          <a:latin typeface="Calibri" charset="-122"/>
                        </a:rPr>
                        <a:t>animal</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emphasis</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less</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receive</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use</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i="1">
                          <a:solidFill>
                            <a:srgbClr val="000000"/>
                          </a:solidFill>
                          <a:latin typeface="Calibri" charset="-122"/>
                        </a:rPr>
                        <a:t>hear</a:t>
                      </a:r>
                      <a:endParaRPr lang="en-US" sz="1200" b="0" i="1">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i="1">
                          <a:solidFill>
                            <a:srgbClr val="000000"/>
                          </a:solidFill>
                          <a:latin typeface="Calibri" charset="-122"/>
                        </a:rPr>
                        <a:t>see</a:t>
                      </a:r>
                      <a:endParaRPr lang="en-US" sz="1200" b="0" i="1">
                        <a:solidFill>
                          <a:srgbClr val="000000"/>
                        </a:solidFill>
                        <a:latin typeface="Calibri"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238760">
                <a:tc>
                  <a:txBody>
                    <a:bodyPr/>
                    <a:p>
                      <a:pPr indent="0">
                        <a:buNone/>
                      </a:pPr>
                      <a:r>
                        <a:rPr lang="en-US" sz="1200" b="0">
                          <a:solidFill>
                            <a:srgbClr val="000000"/>
                          </a:solidFill>
                          <a:latin typeface="Calibri" charset="-122"/>
                        </a:rPr>
                        <a:t>artifact</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energy</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level</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religion</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value</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i="1">
                          <a:solidFill>
                            <a:srgbClr val="000000"/>
                          </a:solidFill>
                          <a:latin typeface="Calibri" charset="-122"/>
                        </a:rPr>
                        <a:t>help</a:t>
                      </a:r>
                      <a:endParaRPr lang="en-US" sz="1200" b="0" i="1">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i="1">
                          <a:solidFill>
                            <a:srgbClr val="000000"/>
                          </a:solidFill>
                          <a:latin typeface="Calibri" charset="-122"/>
                        </a:rPr>
                        <a:t>seem</a:t>
                      </a:r>
                      <a:endParaRPr lang="en-US" sz="1200" b="0" i="1">
                        <a:solidFill>
                          <a:srgbClr val="000000"/>
                        </a:solidFill>
                        <a:latin typeface="Calibri"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238760">
                <a:tc>
                  <a:txBody>
                    <a:bodyPr/>
                    <a:p>
                      <a:pPr indent="0">
                        <a:buNone/>
                      </a:pPr>
                      <a:r>
                        <a:rPr lang="en-US" sz="1200" b="0">
                          <a:solidFill>
                            <a:srgbClr val="000000"/>
                          </a:solidFill>
                          <a:latin typeface="Calibri" charset="-122"/>
                        </a:rPr>
                        <a:t>bad</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entertainment</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location</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resource</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vehicle</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i="1">
                          <a:solidFill>
                            <a:srgbClr val="000000"/>
                          </a:solidFill>
                          <a:latin typeface="Calibri" charset="-122"/>
                        </a:rPr>
                        <a:t>hold</a:t>
                      </a:r>
                      <a:endParaRPr lang="en-US" sz="1200" b="0" i="1">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i="1">
                          <a:solidFill>
                            <a:srgbClr val="000000"/>
                          </a:solidFill>
                          <a:latin typeface="Calibri" charset="-122"/>
                        </a:rPr>
                        <a:t>show</a:t>
                      </a:r>
                      <a:endParaRPr lang="en-US" sz="1200" b="0" i="1">
                        <a:solidFill>
                          <a:srgbClr val="000000"/>
                        </a:solidFill>
                        <a:latin typeface="Calibri"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238760">
                <a:tc>
                  <a:txBody>
                    <a:bodyPr/>
                    <a:p>
                      <a:pPr indent="0">
                        <a:buNone/>
                      </a:pPr>
                      <a:r>
                        <a:rPr lang="en-US" sz="1200" b="0">
                          <a:solidFill>
                            <a:srgbClr val="000000"/>
                          </a:solidFill>
                          <a:latin typeface="Calibri" charset="-122"/>
                        </a:rPr>
                        <a:t>big</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event</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love</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rest</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vision</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i="1">
                          <a:solidFill>
                            <a:srgbClr val="000000"/>
                          </a:solidFill>
                          <a:latin typeface="Calibri" charset="-122"/>
                        </a:rPr>
                        <a:t>keep</a:t>
                      </a:r>
                      <a:endParaRPr lang="en-US" sz="1200" b="0" i="1">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i="1">
                          <a:solidFill>
                            <a:srgbClr val="000000"/>
                          </a:solidFill>
                          <a:latin typeface="Calibri" charset="-122"/>
                        </a:rPr>
                        <a:t>sit</a:t>
                      </a:r>
                      <a:endParaRPr lang="en-US" sz="1200" b="0" i="1">
                        <a:solidFill>
                          <a:srgbClr val="000000"/>
                        </a:solidFill>
                        <a:latin typeface="Calibri"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238760">
                <a:tc>
                  <a:txBody>
                    <a:bodyPr/>
                    <a:p>
                      <a:pPr indent="0">
                        <a:buNone/>
                      </a:pPr>
                      <a:r>
                        <a:rPr lang="en-US" sz="1200" b="0">
                          <a:solidFill>
                            <a:srgbClr val="000000"/>
                          </a:solidFill>
                          <a:latin typeface="Calibri" charset="-122"/>
                        </a:rPr>
                        <a:t>biology</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expertise</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medical</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say</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water</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i="1">
                          <a:solidFill>
                            <a:srgbClr val="000000"/>
                          </a:solidFill>
                          <a:latin typeface="Calibri" charset="-122"/>
                        </a:rPr>
                        <a:t>know</a:t>
                      </a:r>
                      <a:endParaRPr lang="en-US" sz="1200" b="0" i="1">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i="1">
                          <a:solidFill>
                            <a:srgbClr val="000000"/>
                          </a:solidFill>
                          <a:latin typeface="Calibri" charset="-122"/>
                        </a:rPr>
                        <a:t>start</a:t>
                      </a:r>
                      <a:endParaRPr lang="en-US" sz="1200" b="0" i="1">
                        <a:solidFill>
                          <a:srgbClr val="000000"/>
                        </a:solidFill>
                        <a:latin typeface="Calibri"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238760">
                <a:tc>
                  <a:txBody>
                    <a:bodyPr/>
                    <a:p>
                      <a:pPr indent="0">
                        <a:buNone/>
                      </a:pPr>
                      <a:r>
                        <a:rPr lang="en-US" sz="1200" b="0">
                          <a:solidFill>
                            <a:srgbClr val="000000"/>
                          </a:solidFill>
                          <a:latin typeface="Calibri" charset="-122"/>
                        </a:rPr>
                        <a:t>body</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family</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military</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school</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i="1">
                          <a:solidFill>
                            <a:srgbClr val="000000"/>
                          </a:solidFill>
                          <a:latin typeface="Calibri" charset="-122"/>
                        </a:rPr>
                        <a:t>ask</a:t>
                      </a:r>
                      <a:endParaRPr lang="en-US" sz="1200" b="0" i="1">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i="1">
                          <a:solidFill>
                            <a:srgbClr val="000000"/>
                          </a:solidFill>
                          <a:latin typeface="Calibri" charset="-122"/>
                        </a:rPr>
                        <a:t>leave</a:t>
                      </a:r>
                      <a:endParaRPr lang="en-US" sz="1200" b="0" i="1">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i="1">
                          <a:solidFill>
                            <a:srgbClr val="000000"/>
                          </a:solidFill>
                          <a:latin typeface="Calibri" charset="-122"/>
                        </a:rPr>
                        <a:t>take</a:t>
                      </a:r>
                      <a:endParaRPr lang="en-US" sz="1200" b="0" i="1">
                        <a:solidFill>
                          <a:srgbClr val="000000"/>
                        </a:solidFill>
                        <a:latin typeface="Calibri"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238760">
                <a:tc>
                  <a:txBody>
                    <a:bodyPr/>
                    <a:p>
                      <a:pPr indent="0">
                        <a:buNone/>
                      </a:pPr>
                      <a:r>
                        <a:rPr lang="en-US" sz="1200" b="0">
                          <a:solidFill>
                            <a:srgbClr val="000000"/>
                          </a:solidFill>
                          <a:latin typeface="Calibri" charset="-122"/>
                        </a:rPr>
                        <a:t>change</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female</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more</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science</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i="1">
                          <a:solidFill>
                            <a:srgbClr val="000000"/>
                          </a:solidFill>
                          <a:latin typeface="Calibri" charset="-122"/>
                        </a:rPr>
                        <a:t>become</a:t>
                      </a:r>
                      <a:endParaRPr lang="en-US" sz="1200" b="0" i="1">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i="1">
                          <a:solidFill>
                            <a:srgbClr val="000000"/>
                          </a:solidFill>
                          <a:latin typeface="Calibri" charset="-122"/>
                        </a:rPr>
                        <a:t>let</a:t>
                      </a:r>
                      <a:endParaRPr lang="en-US" sz="1200" b="0" i="1">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i="1">
                          <a:solidFill>
                            <a:srgbClr val="000000"/>
                          </a:solidFill>
                          <a:latin typeface="Calibri" charset="-122"/>
                        </a:rPr>
                        <a:t>talk</a:t>
                      </a:r>
                      <a:endParaRPr lang="en-US" sz="1200" b="0" i="1">
                        <a:solidFill>
                          <a:srgbClr val="000000"/>
                        </a:solidFill>
                        <a:latin typeface="Calibri"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238760">
                <a:tc>
                  <a:txBody>
                    <a:bodyPr/>
                    <a:p>
                      <a:pPr indent="0">
                        <a:buNone/>
                      </a:pPr>
                      <a:r>
                        <a:rPr lang="en-US" sz="1200" b="0">
                          <a:solidFill>
                            <a:srgbClr val="000000"/>
                          </a:solidFill>
                          <a:latin typeface="Calibri" charset="-122"/>
                        </a:rPr>
                        <a:t>cold</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fiction</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move</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sense</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i="1">
                          <a:solidFill>
                            <a:srgbClr val="000000"/>
                          </a:solidFill>
                          <a:latin typeface="Calibri" charset="-122"/>
                        </a:rPr>
                        <a:t>begin</a:t>
                      </a:r>
                      <a:endParaRPr lang="en-US" sz="1200" b="0" i="1">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i="1">
                          <a:solidFill>
                            <a:srgbClr val="000000"/>
                          </a:solidFill>
                          <a:latin typeface="Calibri" charset="-122"/>
                        </a:rPr>
                        <a:t>like</a:t>
                      </a:r>
                      <a:endParaRPr lang="en-US" sz="1200" b="0" i="1">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i="1">
                          <a:solidFill>
                            <a:srgbClr val="000000"/>
                          </a:solidFill>
                          <a:latin typeface="Calibri" charset="-122"/>
                        </a:rPr>
                        <a:t>tell</a:t>
                      </a:r>
                      <a:endParaRPr lang="en-US" sz="1200" b="0" i="1">
                        <a:solidFill>
                          <a:srgbClr val="000000"/>
                        </a:solidFill>
                        <a:latin typeface="Calibri"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238760">
                <a:tc>
                  <a:txBody>
                    <a:bodyPr/>
                    <a:p>
                      <a:pPr indent="0">
                        <a:buNone/>
                      </a:pPr>
                      <a:r>
                        <a:rPr lang="en-US" sz="1200" b="0">
                          <a:solidFill>
                            <a:srgbClr val="000000"/>
                          </a:solidFill>
                          <a:latin typeface="Calibri" charset="-122"/>
                        </a:rPr>
                        <a:t>control</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fight</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multiple</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situation</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i="1">
                          <a:solidFill>
                            <a:srgbClr val="000000"/>
                          </a:solidFill>
                          <a:latin typeface="Calibri" charset="-122"/>
                        </a:rPr>
                        <a:t>believe</a:t>
                      </a:r>
                      <a:endParaRPr lang="en-US" sz="1200" b="0" i="1">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i="1">
                          <a:solidFill>
                            <a:srgbClr val="000000"/>
                          </a:solidFill>
                          <a:latin typeface="Calibri" charset="-122"/>
                        </a:rPr>
                        <a:t>live</a:t>
                      </a:r>
                      <a:endParaRPr lang="en-US" sz="1200" b="0" i="1">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i="1">
                          <a:solidFill>
                            <a:srgbClr val="000000"/>
                          </a:solidFill>
                          <a:latin typeface="Calibri" charset="-122"/>
                        </a:rPr>
                        <a:t>think</a:t>
                      </a:r>
                      <a:endParaRPr lang="en-US" sz="1200" b="0" i="1">
                        <a:solidFill>
                          <a:srgbClr val="000000"/>
                        </a:solidFill>
                        <a:latin typeface="Calibri"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238760">
                <a:tc>
                  <a:txBody>
                    <a:bodyPr/>
                    <a:p>
                      <a:pPr indent="0">
                        <a:buNone/>
                      </a:pPr>
                      <a:r>
                        <a:rPr lang="en-US" sz="1200" b="0">
                          <a:solidFill>
                            <a:srgbClr val="000000"/>
                          </a:solidFill>
                          <a:latin typeface="Calibri" charset="-122"/>
                        </a:rPr>
                        <a:t>covering</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financial</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name</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small</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i="1">
                          <a:solidFill>
                            <a:srgbClr val="000000"/>
                          </a:solidFill>
                          <a:latin typeface="Calibri" charset="-122"/>
                        </a:rPr>
                        <a:t>bring</a:t>
                      </a:r>
                      <a:endParaRPr lang="en-US" sz="1200" b="0" i="1">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i="1">
                          <a:solidFill>
                            <a:srgbClr val="000000"/>
                          </a:solidFill>
                          <a:latin typeface="Calibri" charset="-122"/>
                        </a:rPr>
                        <a:t>look</a:t>
                      </a:r>
                      <a:endParaRPr lang="en-US" sz="1200" b="0" i="1">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i="1">
                          <a:solidFill>
                            <a:srgbClr val="000000"/>
                          </a:solidFill>
                          <a:latin typeface="Calibri" charset="-122"/>
                        </a:rPr>
                        <a:t>try</a:t>
                      </a:r>
                      <a:endParaRPr lang="en-US" sz="1200" b="0" i="1">
                        <a:solidFill>
                          <a:srgbClr val="000000"/>
                        </a:solidFill>
                        <a:latin typeface="Calibri"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238760">
                <a:tc>
                  <a:txBody>
                    <a:bodyPr/>
                    <a:p>
                      <a:pPr indent="0">
                        <a:buNone/>
                      </a:pPr>
                      <a:r>
                        <a:rPr lang="en-US" sz="1200" b="0">
                          <a:solidFill>
                            <a:srgbClr val="000000"/>
                          </a:solidFill>
                          <a:latin typeface="Calibri" charset="-122"/>
                        </a:rPr>
                        <a:t>create</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food</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nature</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society</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i="1">
                          <a:solidFill>
                            <a:srgbClr val="000000"/>
                          </a:solidFill>
                          <a:latin typeface="Calibri" charset="-122"/>
                        </a:rPr>
                        <a:t>call</a:t>
                      </a:r>
                      <a:endParaRPr lang="en-US" sz="1200" b="0" i="1">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i="1">
                          <a:solidFill>
                            <a:srgbClr val="000000"/>
                          </a:solidFill>
                          <a:latin typeface="Calibri" charset="-122"/>
                        </a:rPr>
                        <a:t>lose</a:t>
                      </a:r>
                      <a:endParaRPr lang="en-US" sz="1200" b="0" i="1">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i="1">
                          <a:solidFill>
                            <a:srgbClr val="000000"/>
                          </a:solidFill>
                          <a:latin typeface="Calibri" charset="-122"/>
                        </a:rPr>
                        <a:t>turn</a:t>
                      </a:r>
                      <a:endParaRPr lang="en-US" sz="1200" b="0" i="1">
                        <a:solidFill>
                          <a:srgbClr val="000000"/>
                        </a:solidFill>
                        <a:latin typeface="Calibri"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238760">
                <a:tc>
                  <a:txBody>
                    <a:bodyPr/>
                    <a:p>
                      <a:pPr indent="0">
                        <a:buNone/>
                      </a:pPr>
                      <a:r>
                        <a:rPr lang="en-US" sz="1200" b="0">
                          <a:solidFill>
                            <a:srgbClr val="000000"/>
                          </a:solidFill>
                          <a:latin typeface="Calibri" charset="-122"/>
                        </a:rPr>
                        <a:t>damage</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give</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outfit</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sound</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i="1">
                          <a:solidFill>
                            <a:srgbClr val="000000"/>
                          </a:solidFill>
                          <a:latin typeface="Calibri" charset="-122"/>
                        </a:rPr>
                        <a:t>come</a:t>
                      </a:r>
                      <a:endParaRPr lang="en-US" sz="1200" b="0" i="1">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i="1">
                          <a:solidFill>
                            <a:srgbClr val="000000"/>
                          </a:solidFill>
                          <a:latin typeface="Calibri" charset="-122"/>
                        </a:rPr>
                        <a:t>make</a:t>
                      </a:r>
                      <a:endParaRPr lang="en-US" sz="1200" b="0" i="1">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i="1">
                          <a:solidFill>
                            <a:srgbClr val="000000"/>
                          </a:solidFill>
                          <a:latin typeface="Calibri" charset="-122"/>
                        </a:rPr>
                        <a:t>use</a:t>
                      </a:r>
                      <a:endParaRPr lang="en-US" sz="1200" b="0" i="1">
                        <a:solidFill>
                          <a:srgbClr val="000000"/>
                        </a:solidFill>
                        <a:latin typeface="Calibri"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238760">
                <a:tc>
                  <a:txBody>
                    <a:bodyPr/>
                    <a:p>
                      <a:pPr indent="0">
                        <a:buNone/>
                      </a:pPr>
                      <a:r>
                        <a:rPr lang="en-US" sz="1200" b="0">
                          <a:solidFill>
                            <a:srgbClr val="000000"/>
                          </a:solidFill>
                          <a:latin typeface="Calibri" charset="-122"/>
                        </a:rPr>
                        <a:t>data</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good</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ownership</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stability</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i="1">
                          <a:solidFill>
                            <a:srgbClr val="000000"/>
                          </a:solidFill>
                          <a:latin typeface="Calibri" charset="-122"/>
                        </a:rPr>
                        <a:t>do</a:t>
                      </a:r>
                      <a:endParaRPr lang="en-US" sz="1200" b="0" i="1">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i="1">
                          <a:solidFill>
                            <a:srgbClr val="000000"/>
                          </a:solidFill>
                          <a:latin typeface="Calibri" charset="-122"/>
                        </a:rPr>
                        <a:t>mean</a:t>
                      </a:r>
                      <a:endParaRPr lang="en-US" sz="1200" b="0" i="1">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i="1">
                          <a:solidFill>
                            <a:srgbClr val="000000"/>
                          </a:solidFill>
                          <a:latin typeface="Calibri" charset="-122"/>
                        </a:rPr>
                        <a:t>want</a:t>
                      </a:r>
                      <a:endParaRPr lang="en-US" sz="1200" b="0" i="1">
                        <a:solidFill>
                          <a:srgbClr val="000000"/>
                        </a:solidFill>
                        <a:latin typeface="Calibri"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238760">
                <a:tc>
                  <a:txBody>
                    <a:bodyPr/>
                    <a:p>
                      <a:pPr indent="0">
                        <a:buNone/>
                      </a:pPr>
                      <a:r>
                        <a:rPr lang="en-US" sz="1200" b="0">
                          <a:solidFill>
                            <a:srgbClr val="000000"/>
                          </a:solidFill>
                          <a:latin typeface="Calibri" charset="-122"/>
                        </a:rPr>
                        <a:t>dead</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group</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person</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substance</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i="1">
                          <a:solidFill>
                            <a:srgbClr val="000000"/>
                          </a:solidFill>
                          <a:latin typeface="Calibri" charset="-122"/>
                        </a:rPr>
                        <a:t>feel</a:t>
                      </a:r>
                      <a:endParaRPr lang="en-US" sz="1200" b="0" i="1">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i="1">
                          <a:solidFill>
                            <a:srgbClr val="000000"/>
                          </a:solidFill>
                          <a:latin typeface="Calibri" charset="-122"/>
                        </a:rPr>
                        <a:t>move</a:t>
                      </a:r>
                      <a:endParaRPr lang="en-US" sz="1200" b="0" i="1">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i="1">
                          <a:solidFill>
                            <a:srgbClr val="000000"/>
                          </a:solidFill>
                          <a:latin typeface="Calibri" charset="-122"/>
                        </a:rPr>
                        <a:t>work</a:t>
                      </a:r>
                      <a:endParaRPr lang="en-US" sz="1200" b="0" i="1">
                        <a:solidFill>
                          <a:srgbClr val="000000"/>
                        </a:solidFill>
                        <a:latin typeface="Calibri"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238760">
                <a:tc>
                  <a:txBody>
                    <a:bodyPr/>
                    <a:p>
                      <a:pPr indent="0">
                        <a:buNone/>
                      </a:pPr>
                      <a:r>
                        <a:rPr lang="en-US" sz="1200" b="0">
                          <a:solidFill>
                            <a:srgbClr val="000000"/>
                          </a:solidFill>
                          <a:latin typeface="Calibri" charset="-122"/>
                        </a:rPr>
                        <a:t>defense</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help</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piece</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a:solidFill>
                            <a:srgbClr val="000000"/>
                          </a:solidFill>
                          <a:latin typeface="Calibri" charset="-122"/>
                        </a:rPr>
                        <a:t>thought</a:t>
                      </a:r>
                      <a:endParaRPr lang="en-US" sz="1200" b="0">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i="1">
                          <a:solidFill>
                            <a:srgbClr val="000000"/>
                          </a:solidFill>
                          <a:latin typeface="Calibri" charset="-122"/>
                        </a:rPr>
                        <a:t>find</a:t>
                      </a:r>
                      <a:endParaRPr lang="en-US" sz="1200" b="0" i="1">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i="1">
                          <a:solidFill>
                            <a:srgbClr val="000000"/>
                          </a:solidFill>
                          <a:latin typeface="Calibri" charset="-122"/>
                        </a:rPr>
                        <a:t>need</a:t>
                      </a:r>
                      <a:endParaRPr lang="en-US" sz="1200" b="0" i="1">
                        <a:solidFill>
                          <a:srgbClr val="000000"/>
                        </a:solidFill>
                        <a:latin typeface="Calibri"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buNone/>
                      </a:pPr>
                      <a:r>
                        <a:rPr lang="en-US" sz="1200" b="0" i="1">
                          <a:solidFill>
                            <a:srgbClr val="000000"/>
                          </a:solidFill>
                          <a:latin typeface="Calibri" charset="-122"/>
                        </a:rPr>
                        <a:t>write</a:t>
                      </a:r>
                      <a:endParaRPr lang="en-US" sz="1200" b="0" i="1">
                        <a:solidFill>
                          <a:srgbClr val="000000"/>
                        </a:solidFill>
                        <a:latin typeface="Calibri" charset="-122"/>
                      </a:endParaRPr>
                    </a:p>
                  </a:txBody>
                  <a:tcPr marL="12700" marR="12700" marT="12700" vert="horz" anchor="ctr" anchorCtr="0">
                    <a:lnL>
                      <a:noFill/>
                    </a:lnL>
                    <a:lnR cap="flat">
                      <a:noFill/>
                    </a:lnR>
                    <a:lnT cap="flat">
                      <a:noFill/>
                    </a:lnT>
                    <a:lnB cap="flat">
                      <a:noFill/>
                    </a:lnB>
                    <a:lnTlToBr>
                      <a:noFill/>
                    </a:lnTlToBr>
                    <a:lnBlToTr>
                      <a:noFill/>
                    </a:lnBlToTr>
                    <a:no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sym typeface="+mn-ea"/>
              </a:rPr>
              <a:t>Constraint types</a:t>
            </a:r>
            <a:endParaRPr lang="" altLang="en-US"/>
          </a:p>
        </p:txBody>
      </p:sp>
      <p:sp>
        <p:nvSpPr>
          <p:cNvPr id="3" name="Content Placeholder 2"/>
          <p:cNvSpPr>
            <a:spLocks noGrp="1"/>
          </p:cNvSpPr>
          <p:nvPr>
            <p:ph idx="1"/>
          </p:nvPr>
        </p:nvSpPr>
        <p:spPr/>
        <p:txBody>
          <a:bodyPr/>
          <a:p>
            <a:r>
              <a:rPr lang="" altLang="en-US" sz="2800" b="1">
                <a:latin typeface="Courier New" panose="02070309020205020404" charset="0"/>
                <a:cs typeface="Courier New" panose="02070309020205020404" charset="0"/>
              </a:rPr>
              <a:t>RELEVANT(noun, n_tags)</a:t>
            </a:r>
            <a:endParaRPr lang="" altLang="en-US" sz="2800" b="1"/>
          </a:p>
          <a:p>
            <a:pPr lvl="1"/>
            <a:r>
              <a:rPr lang="" altLang="en-US" sz="2400"/>
              <a:t>Introduces a noun. Tags relate to the noun's intrinsic meaning.</a:t>
            </a:r>
            <a:endParaRPr lang="" altLang="en-US" sz="2400"/>
          </a:p>
          <a:p>
            <a:pPr marL="0" lvl="0" indent="0">
              <a:buNone/>
            </a:pPr>
            <a:r>
              <a:rPr lang="" altLang="en-US" sz="1800"/>
              <a:t> </a:t>
            </a:r>
            <a:endParaRPr lang="" altLang="en-US" sz="2800"/>
          </a:p>
          <a:p>
            <a:r>
              <a:rPr lang="" altLang="en-US" sz="2800" b="1">
                <a:latin typeface="Courier New" panose="02070309020205020404" charset="0"/>
                <a:cs typeface="Courier New" panose="02070309020205020404" charset="0"/>
              </a:rPr>
              <a:t>DESCR(noun, kind, d_tags, parity)</a:t>
            </a:r>
            <a:endParaRPr lang="" altLang="en-US" sz="2800"/>
          </a:p>
          <a:p>
            <a:pPr lvl="1"/>
            <a:r>
              <a:rPr lang="" altLang="en-US" sz="2400"/>
              <a:t>Appends a modifier to the noun. Modifier is described via tags.</a:t>
            </a:r>
            <a:endParaRPr lang="" altLang="en-US" sz="2400"/>
          </a:p>
          <a:p>
            <a:pPr lvl="1"/>
            <a:r>
              <a:rPr lang="" altLang="en-US" sz="2400"/>
              <a:t>Can be an adjective (</a:t>
            </a:r>
            <a:r>
              <a:rPr lang="" altLang="en-US" sz="2400" b="1">
                <a:latin typeface="Courier New" panose="02070309020205020404" charset="0"/>
                <a:cs typeface="Courier New" panose="02070309020205020404" charset="0"/>
              </a:rPr>
              <a:t>kind=DIRECT</a:t>
            </a:r>
            <a:r>
              <a:rPr lang="" altLang="en-US" sz="2400">
                <a:sym typeface="+mn-ea"/>
              </a:rPr>
              <a:t>), an adverb for its actions </a:t>
            </a:r>
            <a:r>
              <a:rPr lang="en-US" altLang="en-US" sz="2400">
                <a:sym typeface="+mn-ea"/>
              </a:rPr>
              <a:t>(</a:t>
            </a:r>
            <a:r>
              <a:rPr lang="en-US" altLang="en-US" sz="2400" b="1">
                <a:latin typeface="Courier New" panose="02070309020205020404" charset="0"/>
                <a:cs typeface="Courier New" panose="02070309020205020404" charset="0"/>
                <a:sym typeface="+mn-ea"/>
              </a:rPr>
              <a:t>kind=</a:t>
            </a:r>
            <a:r>
              <a:rPr lang="" altLang="en-US" sz="2400" b="1">
                <a:latin typeface="Courier New" panose="02070309020205020404" charset="0"/>
                <a:cs typeface="Courier New" panose="02070309020205020404" charset="0"/>
                <a:sym typeface="+mn-ea"/>
              </a:rPr>
              <a:t>ACTION</a:t>
            </a:r>
            <a:r>
              <a:rPr lang="en-US" altLang="en-US" sz="2400">
                <a:sym typeface="+mn-ea"/>
              </a:rPr>
              <a:t>)</a:t>
            </a:r>
            <a:r>
              <a:rPr lang="" altLang="en-US" sz="2400">
                <a:sym typeface="+mn-ea"/>
              </a:rPr>
              <a:t>, a verb for a relative clause (</a:t>
            </a:r>
            <a:r>
              <a:rPr lang="" altLang="en-US" sz="2400" b="1">
                <a:latin typeface="Courier New" panose="02070309020205020404" charset="0"/>
                <a:cs typeface="Courier New" panose="02070309020205020404" charset="0"/>
                <a:sym typeface="+mn-ea"/>
              </a:rPr>
              <a:t>kind=THROUGH_ACT</a:t>
            </a:r>
            <a:r>
              <a:rPr lang="" altLang="en-US" sz="2400">
                <a:sym typeface="+mn-ea"/>
              </a:rPr>
              <a:t>), etc.</a:t>
            </a:r>
            <a:endParaRPr lang="" altLang="en-US" sz="2400">
              <a:sym typeface="+mn-ea"/>
            </a:endParaRPr>
          </a:p>
          <a:p>
            <a:pPr marL="0" lvl="0" indent="0">
              <a:buNone/>
            </a:pPr>
            <a:r>
              <a:rPr lang="" altLang="en-US" sz="2000">
                <a:sym typeface="+mn-ea"/>
              </a:rPr>
              <a:t> </a:t>
            </a:r>
            <a:endParaRPr lang="" altLang="en-US" sz="2740">
              <a:sym typeface="+mn-ea"/>
            </a:endParaRPr>
          </a:p>
          <a:p>
            <a:pPr lvl="0"/>
            <a:r>
              <a:rPr lang="" altLang="en-US" sz="2800" b="1">
                <a:latin typeface="Courier New" panose="02070309020205020404" charset="0"/>
                <a:cs typeface="Courier New" panose="02070309020205020404" charset="0"/>
                <a:sym typeface="+mn-ea"/>
              </a:rPr>
              <a:t>QUESTION</a:t>
            </a:r>
            <a:r>
              <a:rPr lang="" sz="2800">
                <a:sym typeface="+mn-ea"/>
              </a:rPr>
              <a:t>: The sentence asks a question.</a:t>
            </a:r>
            <a:endParaRPr lang="" altLang="en-US" sz="2800">
              <a:sym typeface="+mn-ea"/>
            </a:endParaRPr>
          </a:p>
          <a:p>
            <a:pPr marL="0" lvl="0" indent="0">
              <a:buNone/>
            </a:pPr>
            <a:r>
              <a:rPr lang="" altLang="en-US" sz="2000" b="1">
                <a:latin typeface="Courier New" panose="02070309020205020404" charset="0"/>
                <a:cs typeface="Courier New" panose="02070309020205020404" charset="0"/>
                <a:sym typeface="+mn-ea"/>
              </a:rPr>
              <a:t> </a:t>
            </a:r>
            <a:endParaRPr lang="" altLang="en-US" sz="2735" b="1">
              <a:latin typeface="Courier New" panose="02070309020205020404" charset="0"/>
              <a:cs typeface="Courier New" panose="02070309020205020404" charset="0"/>
              <a:sym typeface="+mn-ea"/>
            </a:endParaRPr>
          </a:p>
          <a:p>
            <a:pPr lvl="0"/>
            <a:r>
              <a:rPr lang="" altLang="en-US" sz="2800" b="1">
                <a:latin typeface="Courier New" panose="02070309020205020404" charset="0"/>
                <a:cs typeface="Courier New" panose="02070309020205020404" charset="0"/>
                <a:sym typeface="+mn-ea"/>
              </a:rPr>
              <a:t>UTTERANCE</a:t>
            </a:r>
            <a:r>
              <a:rPr lang="en-US" sz="2740">
                <a:sym typeface="+mn-ea"/>
              </a:rPr>
              <a:t>: </a:t>
            </a:r>
            <a:r>
              <a:rPr lang="" altLang="en-US" sz="2740">
                <a:sym typeface="+mn-ea"/>
              </a:rPr>
              <a:t>The sentence makes an interjection.</a:t>
            </a:r>
            <a:endParaRPr lang="" altLang="en-US" sz="2740" b="1">
              <a:latin typeface="Courier New" panose="02070309020205020404" charset="0"/>
              <a:cs typeface="Courier New" panose="02070309020205020404" charset="0"/>
              <a:sym typeface="+mn-ea"/>
            </a:endParaRPr>
          </a:p>
          <a:p>
            <a:pPr lvl="0"/>
            <a:endParaRPr lang="" altLang="en-US" sz="2740" b="1">
              <a:latin typeface="Courier New" panose="02070309020205020404" charset="0"/>
              <a:cs typeface="Courier New" panose="02070309020205020404"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Constraint types</a:t>
            </a:r>
            <a:endParaRPr lang="" altLang="en-US"/>
          </a:p>
        </p:txBody>
      </p:sp>
      <p:sp>
        <p:nvSpPr>
          <p:cNvPr id="3" name="Content Placeholder 2"/>
          <p:cNvSpPr>
            <a:spLocks noGrp="1"/>
          </p:cNvSpPr>
          <p:nvPr>
            <p:ph idx="1"/>
          </p:nvPr>
        </p:nvSpPr>
        <p:spPr/>
        <p:txBody>
          <a:bodyPr/>
          <a:p>
            <a:pPr lvl="0"/>
            <a:r>
              <a:rPr lang="en-US" altLang="en-US" sz="2800" b="1">
                <a:latin typeface="Courier New" panose="02070309020205020404" charset="0"/>
                <a:cs typeface="Courier New" panose="02070309020205020404" charset="0"/>
                <a:sym typeface="+mn-ea"/>
              </a:rPr>
              <a:t>ACTION(subj, a</a:t>
            </a:r>
            <a:r>
              <a:rPr lang="" altLang="en-US" sz="2800" b="1">
                <a:latin typeface="Courier New" panose="02070309020205020404" charset="0"/>
                <a:cs typeface="Courier New" panose="02070309020205020404" charset="0"/>
                <a:sym typeface="+mn-ea"/>
              </a:rPr>
              <a:t>ct</a:t>
            </a:r>
            <a:r>
              <a:rPr lang="en-US" altLang="en-US" sz="2800" b="1">
                <a:latin typeface="Courier New" panose="02070309020205020404" charset="0"/>
                <a:cs typeface="Courier New" panose="02070309020205020404" charset="0"/>
                <a:sym typeface="+mn-ea"/>
              </a:rPr>
              <a:t>, obj, parity, isreal)</a:t>
            </a:r>
            <a:endParaRPr lang="en-US" altLang="en-US" sz="2800">
              <a:sym typeface="+mn-ea"/>
            </a:endParaRPr>
          </a:p>
          <a:p>
            <a:pPr lvl="1"/>
            <a:r>
              <a:rPr lang="en-US" altLang="en-US" sz="2400">
                <a:sym typeface="+mn-ea"/>
              </a:rPr>
              <a:t>Describes an action or experience. Either the subject or the object can be left empty with keyword </a:t>
            </a:r>
            <a:r>
              <a:rPr lang="en-US" altLang="en-US" sz="2400" b="1">
                <a:latin typeface="Courier New" panose="02070309020205020404" charset="0"/>
                <a:cs typeface="Courier New" panose="02070309020205020404" charset="0"/>
                <a:sym typeface="+mn-ea"/>
              </a:rPr>
              <a:t>[NONE]</a:t>
            </a:r>
            <a:r>
              <a:rPr lang="en-US" altLang="en-US" sz="2400">
                <a:sym typeface="+mn-ea"/>
              </a:rPr>
              <a:t>. </a:t>
            </a:r>
            <a:r>
              <a:rPr lang="" altLang="en-US" sz="2400">
                <a:sym typeface="+mn-ea"/>
              </a:rPr>
              <a:t>If the slot is not empty but no noun is a good fit, </a:t>
            </a:r>
            <a:r>
              <a:rPr lang="en-US" altLang="en-US" sz="2400" b="1">
                <a:latin typeface="Courier New" panose="02070309020205020404" charset="0"/>
                <a:cs typeface="Courier New" panose="02070309020205020404" charset="0"/>
                <a:sym typeface="+mn-ea"/>
              </a:rPr>
              <a:t>[</a:t>
            </a:r>
            <a:r>
              <a:rPr lang="" altLang="en-US" sz="2400" b="1">
                <a:latin typeface="Courier New" panose="02070309020205020404" charset="0"/>
                <a:cs typeface="Courier New" panose="02070309020205020404" charset="0"/>
                <a:sym typeface="+mn-ea"/>
              </a:rPr>
              <a:t>CMPLX</a:t>
            </a:r>
            <a:r>
              <a:rPr lang="en-US" altLang="en-US" sz="2400" b="1">
                <a:latin typeface="Courier New" panose="02070309020205020404" charset="0"/>
                <a:cs typeface="Courier New" panose="02070309020205020404" charset="0"/>
                <a:sym typeface="+mn-ea"/>
              </a:rPr>
              <a:t>]</a:t>
            </a:r>
            <a:r>
              <a:rPr lang="en-US" altLang="en-US" sz="2400">
                <a:sym typeface="+mn-ea"/>
              </a:rPr>
              <a:t> </a:t>
            </a:r>
            <a:r>
              <a:rPr lang="" altLang="en-US" sz="2400">
                <a:sym typeface="+mn-ea"/>
              </a:rPr>
              <a:t>is used.</a:t>
            </a:r>
            <a:endParaRPr lang="en-US" altLang="en-US" sz="2400">
              <a:sym typeface="+mn-ea"/>
            </a:endParaRPr>
          </a:p>
          <a:p>
            <a:pPr lvl="1"/>
            <a:r>
              <a:rPr lang="en-US" altLang="en-US" sz="2400" b="1">
                <a:latin typeface="Courier New" panose="02070309020205020404" charset="0"/>
                <a:cs typeface="Courier New" panose="02070309020205020404" charset="0"/>
                <a:sym typeface="+mn-ea"/>
              </a:rPr>
              <a:t>act</a:t>
            </a:r>
            <a:r>
              <a:rPr lang="" altLang="en-US" sz="2400">
                <a:sym typeface="+mn-ea"/>
              </a:rPr>
              <a:t> can be tags for verbs, or be one of </a:t>
            </a:r>
            <a:r>
              <a:rPr lang="" altLang="en-US" sz="2400" b="1">
                <a:latin typeface="Courier New" panose="02070309020205020404" charset="0"/>
                <a:cs typeface="Courier New" panose="02070309020205020404" charset="0"/>
                <a:sym typeface="+mn-ea"/>
              </a:rPr>
              <a:t>[BE],[POSSESS], [ACT_FOR],[ACT_LINK],[LINKED_TO],[UNK]</a:t>
            </a:r>
            <a:endParaRPr lang="en-US" altLang="en-US" sz="2400">
              <a:sym typeface="+mn-ea"/>
            </a:endParaRPr>
          </a:p>
          <a:p>
            <a:pPr lvl="1"/>
            <a:r>
              <a:rPr lang="en-US" altLang="en-US" sz="2400" b="1">
                <a:latin typeface="Courier New" panose="02070309020205020404" charset="0"/>
                <a:cs typeface="Courier New" panose="02070309020205020404" charset="0"/>
                <a:sym typeface="+mn-ea"/>
              </a:rPr>
              <a:t>isreal</a:t>
            </a:r>
            <a:r>
              <a:rPr lang="en-US" altLang="en-US" sz="2400">
                <a:sym typeface="+mn-ea"/>
              </a:rPr>
              <a:t> can be </a:t>
            </a:r>
            <a:r>
              <a:rPr lang="en-US" altLang="en-US" sz="2400" b="1">
                <a:latin typeface="Courier New" panose="02070309020205020404" charset="0"/>
                <a:cs typeface="Courier New" panose="02070309020205020404" charset="0"/>
                <a:sym typeface="+mn-ea"/>
              </a:rPr>
              <a:t>REAL</a:t>
            </a:r>
            <a:r>
              <a:rPr lang="en-US" altLang="en-US" sz="2400">
                <a:sym typeface="+mn-ea"/>
              </a:rPr>
              <a:t>, </a:t>
            </a:r>
            <a:r>
              <a:rPr lang="en-US" altLang="en-US" sz="2400" b="1">
                <a:latin typeface="Courier New" panose="02070309020205020404" charset="0"/>
                <a:cs typeface="Courier New" panose="02070309020205020404" charset="0"/>
                <a:sym typeface="+mn-ea"/>
              </a:rPr>
              <a:t>HYPO</a:t>
            </a:r>
            <a:r>
              <a:rPr lang="en-US" altLang="en-US" sz="2400">
                <a:sym typeface="+mn-ea"/>
              </a:rPr>
              <a:t>, or </a:t>
            </a:r>
            <a:r>
              <a:rPr lang="en-US" altLang="en-US" sz="2400" b="1">
                <a:latin typeface="Courier New" panose="02070309020205020404" charset="0"/>
                <a:cs typeface="Courier New" panose="02070309020205020404" charset="0"/>
                <a:sym typeface="+mn-ea"/>
              </a:rPr>
              <a:t>TOPIC</a:t>
            </a:r>
            <a:r>
              <a:rPr lang="en-US" altLang="en-US" sz="2400">
                <a:sym typeface="+mn-ea"/>
              </a:rPr>
              <a:t> (i.e. the action is part of a subclause whose realness is irrelevant). </a:t>
            </a:r>
            <a:endParaRPr lang="en-US" altLang="en-US" sz="2400" b="1">
              <a:latin typeface="Courier New" panose="02070309020205020404" charset="0"/>
              <a:cs typeface="Courier New" panose="02070309020205020404" charset="0"/>
              <a:sym typeface="+mn-ea"/>
            </a:endParaRPr>
          </a:p>
          <a:p>
            <a:endParaRPr lang="en-US" sz="2400"/>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9726</Words>
  <Application>WPS Presentation</Application>
  <PresentationFormat>Widescreen</PresentationFormat>
  <Paragraphs>472</Paragraphs>
  <Slides>19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Arial</vt:lpstr>
      <vt:lpstr>SimSun</vt:lpstr>
      <vt:lpstr>Wingdings</vt:lpstr>
      <vt:lpstr>Droid Sans Fallback</vt:lpstr>
      <vt:lpstr>Times New Roman</vt:lpstr>
      <vt:lpstr>Ubuntu</vt:lpstr>
      <vt:lpstr>微软雅黑</vt:lpstr>
      <vt:lpstr>Arial Unicode MS</vt:lpstr>
      <vt:lpstr>Calibri</vt:lpstr>
      <vt:lpstr>Calibri</vt:lpstr>
      <vt:lpstr>Courier New</vt:lpstr>
      <vt:lpstr>Communications and Dialogues</vt:lpstr>
      <vt:lpstr>The Text-Minder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Text-Minder</dc:title>
  <dc:creator>jubilantjerry</dc:creator>
  <cp:lastModifiedBy>root</cp:lastModifiedBy>
  <cp:revision>85</cp:revision>
  <dcterms:created xsi:type="dcterms:W3CDTF">2020-04-20T18:16:43Z</dcterms:created>
  <dcterms:modified xsi:type="dcterms:W3CDTF">2020-04-20T18:16:43Z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1033-11.1.0.8722</vt:lpwstr>
  </property>
</Properties>
</file>