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1C"/>
    <a:srgbClr val="F8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 sz="4800" b="1"/>
              <a:t>The Text-Minder</a:t>
            </a:r>
            <a:endParaRPr lang="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Babysitting Your Language Model by</a:t>
            </a:r>
            <a:br>
              <a:rPr lang="" altLang="en-US"/>
            </a:br>
            <a:r>
              <a:rPr lang="" altLang="en-US"/>
              <a:t>Training with Semantic Constraints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012430" y="5288915"/>
            <a:ext cx="326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Presenter : Jerry Ding (dalud)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Semantic Constraints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Semantic encoding: a sequence of </a:t>
            </a:r>
            <a:r>
              <a:rPr lang="" altLang="en-US" b="1"/>
              <a:t>semantic constraints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Semantic constraints are simple, non-composable propositions built out of a small vocabulary</a:t>
            </a:r>
            <a:endParaRPr lang="" altLang="en-US"/>
          </a:p>
          <a:p>
            <a:pPr lvl="1"/>
            <a:r>
              <a:rPr lang="" altLang="en-US" sz="2800"/>
              <a:t>Basically, a heavily simplified written language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The constraint is that the above propositions </a:t>
            </a:r>
            <a:r>
              <a:rPr lang="" altLang="en-US" b="1"/>
              <a:t>should be inferable</a:t>
            </a:r>
            <a:r>
              <a:rPr lang="" altLang="en-US"/>
              <a:t> from the model's output sentence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Semantic Constraints</a:t>
            </a:r>
            <a:endParaRPr lang="" altLang="en-US"/>
          </a:p>
        </p:txBody>
      </p:sp>
      <p:pic>
        <p:nvPicPr>
          <p:cNvPr id="4" name="Picture 3" descr="constraints_ty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05" y="1892935"/>
            <a:ext cx="1117219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Approach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en-US"/>
              <a:t>Develop a representation for the semantic constraints</a:t>
            </a:r>
            <a:endParaRPr lang="" altLang="en-US"/>
          </a:p>
          <a:p>
            <a:pPr lvl="1"/>
            <a:r>
              <a:rPr lang="" altLang="en-US"/>
              <a:t>Design the grammar of the constraint language, i.e. define the abstract types, data structures, and their arguments</a:t>
            </a:r>
            <a:endParaRPr lang="" altLang="en-US"/>
          </a:p>
          <a:p>
            <a:pPr lvl="1"/>
            <a:r>
              <a:rPr lang="" altLang="en-US"/>
              <a:t>Build a small vocabulary for the tokens in the constraint language, making a trade-off between the simplicity of the language and the expressiveness of the constraints</a:t>
            </a:r>
            <a:endParaRPr lang="" altLang="en-US"/>
          </a:p>
          <a:p>
            <a:pPr marL="0" lvl="0" indent="0">
              <a:buNone/>
            </a:pPr>
            <a:endParaRPr lang="" altLang="en-US"/>
          </a:p>
          <a:p>
            <a:pPr marL="0" lvl="0" indent="0" algn="r">
              <a:buNone/>
            </a:pPr>
            <a:r>
              <a:rPr lang="" altLang="en-US" sz="2400"/>
              <a:t>[Much of this is already done]</a:t>
            </a:r>
            <a:endParaRPr lang="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Approach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4590"/>
            <a:ext cx="10972800" cy="4953000"/>
          </a:xfrm>
        </p:spPr>
        <p:txBody>
          <a:bodyPr/>
          <a:p>
            <a:pPr marL="514350" indent="-514350">
              <a:buFont typeface="+mj-lt"/>
              <a:buAutoNum type="arabicPeriod" startAt="2"/>
            </a:pPr>
            <a:r>
              <a:rPr lang="" altLang="en-US"/>
              <a:t>Create an inference engine to produce semantic constraints from sentences</a:t>
            </a:r>
            <a:endParaRPr lang="" altLang="en-US"/>
          </a:p>
          <a:p>
            <a:pPr lvl="1"/>
            <a:r>
              <a:rPr lang="" altLang="en-US"/>
              <a:t>Create a function to map words (from a large vocabulary) to a set of terms in the reduced vocabulary (with similarity scores)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Parse each sentence with existing tools</a:t>
            </a:r>
            <a:r>
              <a:rPr lang="" altLang="en-US">
                <a:sym typeface="+mn-ea"/>
              </a:rPr>
              <a:t>, e.g. TUPA</a:t>
            </a:r>
            <a:endParaRPr lang="" altLang="en-US"/>
          </a:p>
          <a:p>
            <a:pPr lvl="1"/>
            <a:r>
              <a:rPr lang="" altLang="en-US"/>
              <a:t>Write soft logic rules to infer properties of the words, based on the semantics between terms in the reduced vocabulary</a:t>
            </a:r>
            <a:endParaRPr lang="" altLang="en-US"/>
          </a:p>
          <a:p>
            <a:pPr lvl="1"/>
            <a:r>
              <a:rPr lang="" altLang="en-US"/>
              <a:t>Generate semantic constraints from the inferred properties</a:t>
            </a: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457200" lvl="1" indent="0" algn="r">
              <a:buNone/>
            </a:pPr>
            <a:r>
              <a:rPr lang="en-US" altLang="en-US" sz="2400">
                <a:sym typeface="+mn-ea"/>
              </a:rPr>
              <a:t>[</a:t>
            </a:r>
            <a:r>
              <a:rPr lang="" altLang="en-US" sz="2400">
                <a:sym typeface="+mn-ea"/>
              </a:rPr>
              <a:t>Already did </a:t>
            </a:r>
            <a:r>
              <a:rPr lang="" altLang="en-US" sz="2400">
                <a:sym typeface="+mn-ea"/>
              </a:rPr>
              <a:t>t</a:t>
            </a:r>
            <a:r>
              <a:rPr lang="" altLang="en-US" sz="2400">
                <a:sym typeface="+mn-ea"/>
              </a:rPr>
              <a:t>he first task</a:t>
            </a:r>
            <a:r>
              <a:rPr lang="en-US" altLang="en-US" sz="2400">
                <a:sym typeface="+mn-ea"/>
              </a:rPr>
              <a:t>]</a:t>
            </a:r>
            <a:endParaRPr lang="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Approach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3"/>
            </a:pPr>
            <a:r>
              <a:rPr lang="" altLang="en-US"/>
              <a:t>Train the constrained language model</a:t>
            </a:r>
            <a:endParaRPr lang="" altLang="en-US"/>
          </a:p>
          <a:p>
            <a:pPr lvl="1"/>
            <a:r>
              <a:rPr lang="" altLang="en-US"/>
              <a:t>Generate semantic constraints from sentences in corpus</a:t>
            </a:r>
            <a:endParaRPr lang="" altLang="en-US"/>
          </a:p>
          <a:p>
            <a:pPr lvl="1"/>
            <a:r>
              <a:rPr lang="" altLang="en-US"/>
              <a:t>Obtain pretrained GPT-2 model, and add encoder / decoder layers around the trained portion</a:t>
            </a:r>
            <a:endParaRPr lang="" altLang="en-US"/>
          </a:p>
          <a:p>
            <a:pPr lvl="1"/>
            <a:r>
              <a:rPr lang="" altLang="en-US"/>
              <a:t>Train the model, using the machine-generated semantic constraints as training data for the conditioning process</a:t>
            </a:r>
            <a:endParaRPr lang="" altLang="en-US"/>
          </a:p>
          <a:p>
            <a:pPr lvl="1"/>
            <a:r>
              <a:rPr lang="" altLang="en-US"/>
              <a:t>Measure the text perplexity of the trained model vs. an unconditioned or less conditioned model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Data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Using the OpenSubtitles dataset</a:t>
            </a:r>
            <a:endParaRPr lang="" altLang="en-US"/>
          </a:p>
          <a:p>
            <a:pPr lvl="1"/>
            <a:r>
              <a:rPr lang="" altLang="en-US"/>
              <a:t>Movie lines approximate conversation</a:t>
            </a:r>
            <a:endParaRPr lang="" altLang="en-US"/>
          </a:p>
          <a:p>
            <a:pPr lvl="1"/>
            <a:r>
              <a:rPr lang="" altLang="en-US"/>
              <a:t>Full dataset has 280M lines, took a subset of 3M lines</a:t>
            </a: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lvl="0"/>
            <a:r>
              <a:rPr lang="" altLang="en-US"/>
              <a:t>Will be using pre-trained GPT-2 medium size model</a:t>
            </a:r>
            <a:endParaRPr lang="" altLang="en-US"/>
          </a:p>
          <a:p>
            <a:pPr lvl="0"/>
            <a:endParaRPr lang="" altLang="en-US"/>
          </a:p>
          <a:p>
            <a:pPr lvl="0"/>
            <a:r>
              <a:rPr lang="" altLang="en-US"/>
              <a:t>Used WordNet as an ontology for mapping words to the reduced vocabulary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Sources of Semantic Information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Manually created</a:t>
            </a:r>
            <a:endParaRPr lang="" altLang="en-US"/>
          </a:p>
          <a:p>
            <a:pPr lvl="1"/>
            <a:r>
              <a:rPr lang="" altLang="en-US"/>
              <a:t>Design of the constraint language</a:t>
            </a:r>
            <a:endParaRPr lang="" altLang="en-US"/>
          </a:p>
          <a:p>
            <a:pPr lvl="1"/>
            <a:r>
              <a:rPr lang="" altLang="en-US"/>
              <a:t>Creating the reduced vocabulary</a:t>
            </a:r>
            <a:endParaRPr lang="" altLang="en-US"/>
          </a:p>
          <a:p>
            <a:pPr lvl="1"/>
            <a:r>
              <a:rPr lang="" altLang="en-US"/>
              <a:t>Inference rules with the reduced vocabulary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Tuning parameters for the word mapper</a:t>
            </a: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lvl="0"/>
            <a:r>
              <a:rPr lang="" altLang="en-US"/>
              <a:t>Existing sources</a:t>
            </a:r>
            <a:endParaRPr lang="" altLang="en-US"/>
          </a:p>
          <a:p>
            <a:pPr lvl="1"/>
            <a:r>
              <a:rPr lang="" altLang="en-US"/>
              <a:t>WordNet for synonymy and ontology</a:t>
            </a:r>
            <a:endParaRPr lang="" altLang="en-US"/>
          </a:p>
          <a:p>
            <a:pPr lvl="1"/>
            <a:r>
              <a:rPr lang="" altLang="en-US"/>
              <a:t>Pretrained GPT-2 weights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GloVe vectors (only as a reference in making reduced vocab)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 sz="4800" b="1"/>
              <a:t>Appendix</a:t>
            </a:r>
            <a:endParaRPr lang="" altLang="en-US" sz="4800" b="1"/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Thoughts on the work done so far</a:t>
            </a:r>
            <a:endParaRPr lang="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Work so far: Thoughts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Fun exercise: manually extracting semantic constraints for example sentences</a:t>
            </a:r>
            <a:endParaRPr lang="" altLang="en-US"/>
          </a:p>
          <a:p>
            <a:pPr lvl="1"/>
            <a:r>
              <a:rPr lang="" altLang="en-US"/>
              <a:t>To test the expressiveness of the constraint language</a:t>
            </a:r>
            <a:endParaRPr lang="" altLang="en-US"/>
          </a:p>
          <a:p>
            <a:pPr lvl="1"/>
            <a:r>
              <a:rPr lang="" altLang="en-US"/>
              <a:t>Observation: even without composition, a simple language can encode a surprising amount of information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Work so far: Thoughts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en-US" sz="3200">
                <a:sym typeface="+mn-ea"/>
              </a:rPr>
              <a:t>Not easy: condensing down the vocabulary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</a:rPr>
              <a:t>Words don't nearly fit into an ontology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</a:rPr>
              <a:t>Common words are </a:t>
            </a:r>
            <a:r>
              <a:rPr lang="" altLang="en-US" sz="3200">
                <a:sym typeface="+mn-ea"/>
              </a:rPr>
              <a:t>not very </a:t>
            </a:r>
            <a:r>
              <a:rPr lang="en-US" altLang="en-US" sz="3200">
                <a:sym typeface="+mn-ea"/>
              </a:rPr>
              <a:t>informative</a:t>
            </a:r>
            <a:br>
              <a:rPr lang="en-US" altLang="en-US" sz="3200">
                <a:sym typeface="+mn-ea"/>
              </a:rPr>
            </a:br>
            <a:r>
              <a:rPr lang="" altLang="en-US" sz="3200">
                <a:sym typeface="+mn-ea"/>
              </a:rPr>
              <a:t>e.g. it's useless to group all concepts under “entity” / “object” / “abstraction”</a:t>
            </a:r>
            <a:endParaRPr lang="" altLang="en-US" sz="3200">
              <a:sym typeface="+mn-ea"/>
            </a:endParaRPr>
          </a:p>
          <a:p>
            <a:pPr lvl="1"/>
            <a:r>
              <a:rPr lang="" altLang="en-US" sz="3200">
                <a:sym typeface="+mn-ea"/>
              </a:rPr>
              <a:t>K-means on word vectors do reveal interesting patterns.</a:t>
            </a:r>
            <a:br>
              <a:rPr lang="" altLang="en-US" sz="3200">
                <a:sym typeface="+mn-ea"/>
              </a:rPr>
            </a:br>
            <a:r>
              <a:rPr lang="" altLang="en-US" sz="3200">
                <a:sym typeface="+mn-ea"/>
              </a:rPr>
              <a:t>But the clusters aren't useful as primitive terms.</a:t>
            </a:r>
            <a:br>
              <a:rPr lang="" altLang="en-US" sz="3200">
                <a:sym typeface="+mn-ea"/>
              </a:rPr>
            </a:br>
            <a:r>
              <a:rPr lang="" altLang="en-US" sz="3200">
                <a:sym typeface="+mn-ea"/>
              </a:rPr>
              <a:t>Clusters often have mixed P.O.S. and antonyms</a:t>
            </a:r>
            <a:endParaRPr lang="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Language Models and Their Uses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 language model learns the probability distribution of word or character sequences in a dataset.</a:t>
            </a:r>
            <a:endParaRPr lang="" altLang="en-US"/>
          </a:p>
          <a:p>
            <a:r>
              <a:rPr lang="" altLang="en-US"/>
              <a:t>As a PDF, they can generate data / compute perplexity / build classifiers / perform Bayesian inferences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Use cases:</a:t>
            </a:r>
            <a:endParaRPr lang="" altLang="en-US"/>
          </a:p>
          <a:p>
            <a:pPr lvl="1"/>
            <a:r>
              <a:rPr lang="" altLang="en-US"/>
              <a:t>Autocorrect / text completion</a:t>
            </a:r>
            <a:endParaRPr lang="" altLang="en-US"/>
          </a:p>
          <a:p>
            <a:pPr lvl="1"/>
            <a:r>
              <a:rPr lang="" altLang="en-US"/>
              <a:t>Projection to syntactically / stylistically accurate text</a:t>
            </a:r>
            <a:endParaRPr lang="" altLang="en-US"/>
          </a:p>
          <a:p>
            <a:pPr lvl="2"/>
            <a:r>
              <a:rPr lang="" altLang="en-US"/>
              <a:t>e.g. for QA, machine translation, conversational agents</a:t>
            </a:r>
            <a:endParaRPr lang="" altLang="en-US"/>
          </a:p>
          <a:p>
            <a:pPr lvl="1"/>
            <a:r>
              <a:rPr lang="" altLang="en-US"/>
              <a:t>Generating templates for further human refinement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Work so far: Thoughts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Insightful: implementing the word mapper</a:t>
            </a:r>
            <a:endParaRPr lang="" altLang="en-US"/>
          </a:p>
          <a:p>
            <a:pPr lvl="1"/>
            <a:r>
              <a:rPr lang="" altLang="en-US"/>
              <a:t>This teaches a lot about the structure of WordNet</a:t>
            </a:r>
            <a:endParaRPr lang="" altLang="en-US"/>
          </a:p>
          <a:p>
            <a:pPr lvl="1"/>
            <a:r>
              <a:rPr lang="" altLang="en-US"/>
              <a:t>Discovering firsthand why word similarity is a difficult problem</a:t>
            </a:r>
            <a:endParaRPr lang="" altLang="en-US"/>
          </a:p>
          <a:p>
            <a:pPr lvl="2"/>
            <a:r>
              <a:rPr lang="" altLang="en-US"/>
              <a:t>Relationships across P.O.S are very sparse</a:t>
            </a:r>
            <a:endParaRPr lang="" altLang="en-US"/>
          </a:p>
          <a:p>
            <a:pPr lvl="2"/>
            <a:r>
              <a:rPr lang="" altLang="en-US"/>
              <a:t>Graph connectivity is low with just hypernym / hyponym relations, resulting in underestimated similarity between words</a:t>
            </a:r>
            <a:endParaRPr lang="" altLang="en-US"/>
          </a:p>
          <a:p>
            <a:pPr lvl="2"/>
            <a:r>
              <a:rPr lang="" altLang="en-US"/>
              <a:t>Can't tell whether two word senses are very similar, or totally different</a:t>
            </a:r>
            <a:endParaRPr lang="" altLang="en-US"/>
          </a:p>
          <a:p>
            <a:pPr lvl="2"/>
            <a:r>
              <a:rPr lang="" altLang="en-US"/>
              <a:t>No concept of prototypical meaning; words are often related via obscure synonyms or word senses</a:t>
            </a:r>
            <a:endParaRPr lang="" altLang="en-US"/>
          </a:p>
          <a:p>
            <a:pPr lvl="2"/>
            <a:r>
              <a:rPr lang="" altLang="en-US"/>
              <a:t>Lack of consistency: cannot rely on relationships existing between similar concepts even with the same P.O.S</a:t>
            </a:r>
            <a:endParaRPr lang="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Word Mapper</a:t>
            </a:r>
            <a:endParaRPr lang="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0" y="1278255"/>
            <a:ext cx="11849100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sym typeface="+mn-ea"/>
              </a:rPr>
              <a:t>Shortcomings of Language Models</a:t>
            </a:r>
            <a:endParaRPr lang="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Language contains a lot of entropy, i.e. “information”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" altLang="en-US" b="1"/>
              <a:t>Even with the perfect probability model, and even after conditioning on many things...</a:t>
            </a:r>
            <a:br>
              <a:rPr lang="" altLang="en-US" b="1"/>
            </a:br>
            <a:br>
              <a:rPr lang="" altLang="en-US"/>
            </a:br>
            <a:r>
              <a:rPr lang="" altLang="en-US"/>
              <a:t>There are still multiple valid output sentences. These can significantly differ, even in semantic content</a:t>
            </a:r>
            <a:br>
              <a:rPr lang="" altLang="en-US"/>
            </a:br>
            <a:endParaRPr lang="" altLang="en-US"/>
          </a:p>
          <a:p>
            <a:r>
              <a:rPr lang="" altLang="en-US"/>
              <a:t>Especially conversation / dialogue. Unlike QA, there isn't just </a:t>
            </a:r>
            <a:r>
              <a:rPr lang="" altLang="en-US" i="1"/>
              <a:t>one true response</a:t>
            </a:r>
            <a:r>
              <a:rPr lang="" altLang="en-US"/>
              <a:t> to your conversation partner.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GPT-2 Demo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94325"/>
          </a:xfrm>
          <a:solidFill>
            <a:srgbClr val="F8FAEF"/>
          </a:solidFill>
          <a:ln w="28575"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"Oh, hey George! Haven't seen you in a long time. How's it been lately? I heard that you were looking for a new job in San Francisco."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"Haha, yeah we haven't met since graduation. Just hopping on the tech industry bandwagon like everyone else. I self-studied web dev stuff while I was in Virginia."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"Uhh, you were a mechanical engineer the past two years right? How's work? I heard it's tough for entry level positions."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#</a:t>
            </a:r>
            <a:r>
              <a:rPr lang="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1:</a:t>
            </a:r>
            <a:endParaRPr lang="" altLang="en-US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" altLang="en-US" sz="1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"Yeah, I know what you mean. Work's been pretty hectic as a result of all the new company initiatives, and the new head of the company brought in a few new people who have a bunch of awesome projects under their belts.”</a:t>
            </a:r>
            <a:endParaRPr lang="" altLang="en-US" sz="1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Output #2:</a:t>
            </a:r>
            <a:endParaRPr lang="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" altLang="en-US" sz="1600">
                <a:solidFill>
                  <a:srgbClr val="1C981C"/>
                </a:solidFill>
                <a:latin typeface="Times New Roman" panose="02020603050405020304" charset="0"/>
                <a:cs typeface="Times New Roman" panose="02020603050405020304" charset="0"/>
              </a:rPr>
              <a:t>"Well, to tell you the truth, I wasn't sure. I mean, it's just so new here. My coworkers are all like, 'George, didn't you just quit? What the hell are you doing out here?'”</a:t>
            </a:r>
            <a:endParaRPr lang="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#</a:t>
            </a:r>
            <a:r>
              <a:rPr lang="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3:</a:t>
            </a:r>
            <a:endParaRPr lang="" altLang="en-US" sz="16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" altLang="en-US" sz="16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George scratched his head while wiggling his fingers in confusion. "Not exactly. I worked in both IT and Mechanical Engineering for a living for a couple of years. They aren't the most glamorous careers by any means, but...</a:t>
            </a:r>
            <a:endParaRPr lang="" altLang="en-US" sz="16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" altLang="en-US" sz="16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Language Model Conditioning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Even when conditioning the model on past context...</a:t>
            </a:r>
            <a:br>
              <a:rPr lang="" altLang="en-US"/>
            </a:br>
            <a:br>
              <a:rPr lang="" altLang="en-US"/>
            </a:br>
            <a:r>
              <a:rPr lang="" altLang="en-US"/>
              <a:t>It's difficult to inject the right kinds of information to constrain the output of the language model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Can be undesirable even if the text is modeled well</a:t>
            </a:r>
            <a:endParaRPr lang="" altLang="en-US"/>
          </a:p>
          <a:p>
            <a:r>
              <a:rPr lang="" altLang="en-US"/>
              <a:t>Much more annoying when the language model makes glaring semantic errors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GPT-2 Conditioning</a:t>
            </a:r>
            <a:endParaRPr lang="" altLang="en-US"/>
          </a:p>
        </p:txBody>
      </p:sp>
      <p:pic>
        <p:nvPicPr>
          <p:cNvPr id="4" name="Picture 3" descr="Screenshot from 2020-02-04 21-41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640" y="1284605"/>
            <a:ext cx="9316720" cy="5036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GPT-2 Conditioning</a:t>
            </a:r>
            <a:endParaRPr lang="" altLang="en-US"/>
          </a:p>
        </p:txBody>
      </p:sp>
      <p:pic>
        <p:nvPicPr>
          <p:cNvPr id="4" name="Picture 3" descr="Screenshot from 2020-02-06 13-43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856105"/>
            <a:ext cx="9840595" cy="3936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The Project Question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 b="1">
                <a:ea typeface="Ubuntu" panose="020B0604030602030204" charset="0"/>
                <a:cs typeface="+mn-lt"/>
              </a:rPr>
              <a:t>Is it possible to engineer a method of semantically constraining the output of the language model?</a:t>
            </a:r>
            <a:endParaRPr lang="" altLang="en-US">
              <a:cs typeface="+mn-lt"/>
            </a:endParaRPr>
          </a:p>
          <a:p>
            <a:pPr marL="0" indent="0" algn="ctr">
              <a:buNone/>
            </a:pPr>
            <a:endParaRPr lang="" altLang="en-US">
              <a:cs typeface="+mn-lt"/>
            </a:endParaRPr>
          </a:p>
          <a:p>
            <a:pPr marL="0" indent="0" algn="l">
              <a:buNone/>
            </a:pPr>
            <a:r>
              <a:rPr lang="" altLang="en-US" b="1"/>
              <a:t>My claim:</a:t>
            </a:r>
            <a:endParaRPr lang="" altLang="en-US"/>
          </a:p>
          <a:p>
            <a:pPr marL="0" indent="0" algn="l">
              <a:buNone/>
            </a:pPr>
            <a:r>
              <a:rPr lang="" altLang="en-US"/>
              <a:t>One can significantly influence a language model by introducing a small and incomplete encoding of the semantic content desired in the output.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Relevant Prior Work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task shares similarities with machine translation</a:t>
            </a:r>
            <a:endParaRPr lang="" altLang="en-US"/>
          </a:p>
          <a:p>
            <a:pPr lvl="1"/>
            <a:r>
              <a:rPr lang="" altLang="en-US"/>
              <a:t>Input sentence </a:t>
            </a:r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≈ semantics desired in the output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But in MT, the injected information is a nearly complete characterization of the output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There is also a similarity to NLGen systems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But the motivation and data source is of a different nature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NLGen transforms machine data for human interpretability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" altLang="en-US">
                <a:latin typeface="Arial" panose="020B0604020202020204" pitchFamily="34" charset="0"/>
                <a:cs typeface="Arial" panose="020B0604020202020204" pitchFamily="34" charset="0"/>
              </a:rPr>
              <a:t>My task: semantic encoding is made by user, and output is intended for communication with other agents</a:t>
            </a:r>
            <a:endParaRPr lang="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6499</Words>
  <Application>WPS Presentation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113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Caladea</vt:lpstr>
      <vt:lpstr>Chilanka</vt:lpstr>
      <vt:lpstr>CMU Serif Extra</vt:lpstr>
      <vt:lpstr>CMU Serif</vt:lpstr>
      <vt:lpstr>DejaVu Math TeX Gyre</vt:lpstr>
      <vt:lpstr>Courier New</vt:lpstr>
      <vt:lpstr>AR PL UMing HK</vt:lpstr>
      <vt:lpstr>Comic Sans MS</vt:lpstr>
      <vt:lpstr>aakar</vt:lpstr>
      <vt:lpstr>Abyssinica SIL</vt:lpstr>
      <vt:lpstr>TakaoPGothic</vt:lpstr>
      <vt:lpstr>URW Palladio L</vt:lpstr>
      <vt:lpstr>Gubbi</vt:lpstr>
      <vt:lpstr>Trebuchet MS</vt:lpstr>
      <vt:lpstr>STIX</vt:lpstr>
      <vt:lpstr>Phetsarath OT</vt:lpstr>
      <vt:lpstr>Noto Sans CJK TC</vt:lpstr>
      <vt:lpstr>Noto Sans CJK HK</vt:lpstr>
      <vt:lpstr>Noto Mono</vt:lpstr>
      <vt:lpstr>NanumBarunGothic</vt:lpstr>
      <vt:lpstr>MS Mincho</vt:lpstr>
      <vt:lpstr>mry_KacstQurn</vt:lpstr>
      <vt:lpstr>AR PL UMing CN</vt:lpstr>
      <vt:lpstr>Carlito</vt:lpstr>
      <vt:lpstr>AR PL UMing TW MBE</vt:lpstr>
      <vt:lpstr>AR PL UKai TW</vt:lpstr>
      <vt:lpstr>Courier 10 Pitch</vt:lpstr>
      <vt:lpstr>Crimson</vt:lpstr>
      <vt:lpstr>Dejima</vt:lpstr>
      <vt:lpstr>Dyuthi</vt:lpstr>
      <vt:lpstr>Impact</vt:lpstr>
      <vt:lpstr>KacstDigital</vt:lpstr>
      <vt:lpstr>KacstOffice</vt:lpstr>
      <vt:lpstr>KacstTitleL</vt:lpstr>
      <vt:lpstr>Keraleeyam</vt:lpstr>
      <vt:lpstr>Latin Modern Roman Slanted</vt:lpstr>
      <vt:lpstr>Liberation Sans Narrow</vt:lpstr>
      <vt:lpstr>Lohit Gurmukhi</vt:lpstr>
      <vt:lpstr>Lohit Bengali</vt:lpstr>
      <vt:lpstr>Lohit Gujarati</vt:lpstr>
      <vt:lpstr>Lohit Tamil Classical</vt:lpstr>
      <vt:lpstr>Ubuntu</vt:lpstr>
      <vt:lpstr>Wingdings 2</vt:lpstr>
      <vt:lpstr>URW Bookman L</vt:lpstr>
      <vt:lpstr>Umpush</vt:lpstr>
      <vt:lpstr>Verdana</vt:lpstr>
      <vt:lpstr>URW Chancery L</vt:lpstr>
      <vt:lpstr>Webdings</vt:lpstr>
      <vt:lpstr>STIXSizeFourSym</vt:lpstr>
      <vt:lpstr>STIXGeneral</vt:lpstr>
      <vt:lpstr>Padauk Book [PYRS]</vt:lpstr>
      <vt:lpstr>Noto Serif CJK JP</vt:lpstr>
      <vt:lpstr>Noto Sans Mono CJK HK</vt:lpstr>
      <vt:lpstr>Noto Color Emoji</vt:lpstr>
      <vt:lpstr>Nimbus Roman No9 L</vt:lpstr>
      <vt:lpstr>Latin Modern Sans Demi Cond</vt:lpstr>
      <vt:lpstr>Latin Modern Roman Unslanted</vt:lpstr>
      <vt:lpstr>Latin Modern Roman Dunhill</vt:lpstr>
      <vt:lpstr>Latin Modern Roman Demi</vt:lpstr>
      <vt:lpstr>Latin Modern Sans</vt:lpstr>
      <vt:lpstr>Latin Modern Sans Quotation</vt:lpstr>
      <vt:lpstr>Latin Modern Mono Slanted</vt:lpstr>
      <vt:lpstr>Latin Modern Mono Caps</vt:lpstr>
      <vt:lpstr>Latin Modern Mono</vt:lpstr>
      <vt:lpstr>Latin Modern Mono Light</vt:lpstr>
      <vt:lpstr>Latin Modern Mono Prop</vt:lpstr>
      <vt:lpstr>Latin Modern Roman</vt:lpstr>
      <vt:lpstr>Latin Modern Roman Caps</vt:lpstr>
      <vt:lpstr>Liberation Serif</vt:lpstr>
      <vt:lpstr>Likhan</vt:lpstr>
      <vt:lpstr>Lohit Telugu</vt:lpstr>
      <vt:lpstr>Mitra Mono</vt:lpstr>
      <vt:lpstr>MS Gothic</vt:lpstr>
      <vt:lpstr>Nakula</vt:lpstr>
      <vt:lpstr>Mukti Narrow</vt:lpstr>
      <vt:lpstr>MT Extra</vt:lpstr>
      <vt:lpstr>NanumSquareRound</vt:lpstr>
      <vt:lpstr>Norasi</vt:lpstr>
      <vt:lpstr>Noto Sans Mono CJK SC</vt:lpstr>
      <vt:lpstr>ori1Uni</vt:lpstr>
      <vt:lpstr>Padauk</vt:lpstr>
      <vt:lpstr>Purisa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Text-Minder</dc:title>
  <dc:creator>jubilantjerry</dc:creator>
  <cp:lastModifiedBy>jubilantjerry</cp:lastModifiedBy>
  <cp:revision>19</cp:revision>
  <dcterms:created xsi:type="dcterms:W3CDTF">2020-02-26T19:31:25Z</dcterms:created>
  <dcterms:modified xsi:type="dcterms:W3CDTF">2020-02-26T19:31:25Z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